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43"/>
  </p:notesMasterIdLst>
  <p:handoutMasterIdLst>
    <p:handoutMasterId r:id="rId44"/>
  </p:handoutMasterIdLst>
  <p:sldIdLst>
    <p:sldId id="262" r:id="rId2"/>
    <p:sldId id="317" r:id="rId3"/>
    <p:sldId id="505" r:id="rId4"/>
    <p:sldId id="543" r:id="rId5"/>
    <p:sldId id="506" r:id="rId6"/>
    <p:sldId id="513" r:id="rId7"/>
    <p:sldId id="518" r:id="rId8"/>
    <p:sldId id="514" r:id="rId9"/>
    <p:sldId id="544" r:id="rId10"/>
    <p:sldId id="516" r:id="rId11"/>
    <p:sldId id="517" r:id="rId12"/>
    <p:sldId id="523" r:id="rId13"/>
    <p:sldId id="519" r:id="rId14"/>
    <p:sldId id="520" r:id="rId15"/>
    <p:sldId id="521" r:id="rId16"/>
    <p:sldId id="507" r:id="rId17"/>
    <p:sldId id="522" r:id="rId18"/>
    <p:sldId id="509" r:id="rId19"/>
    <p:sldId id="508" r:id="rId20"/>
    <p:sldId id="526" r:id="rId21"/>
    <p:sldId id="510" r:id="rId22"/>
    <p:sldId id="524" r:id="rId23"/>
    <p:sldId id="527" r:id="rId24"/>
    <p:sldId id="528" r:id="rId25"/>
    <p:sldId id="511" r:id="rId26"/>
    <p:sldId id="512" r:id="rId27"/>
    <p:sldId id="525" r:id="rId28"/>
    <p:sldId id="529" r:id="rId29"/>
    <p:sldId id="531" r:id="rId30"/>
    <p:sldId id="530" r:id="rId31"/>
    <p:sldId id="532" r:id="rId32"/>
    <p:sldId id="533" r:id="rId33"/>
    <p:sldId id="534" r:id="rId34"/>
    <p:sldId id="535" r:id="rId35"/>
    <p:sldId id="536" r:id="rId36"/>
    <p:sldId id="538" r:id="rId37"/>
    <p:sldId id="537" r:id="rId38"/>
    <p:sldId id="539" r:id="rId39"/>
    <p:sldId id="540" r:id="rId40"/>
    <p:sldId id="541" r:id="rId41"/>
    <p:sldId id="318" r:id="rId42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43"/>
            <p14:sldId id="506"/>
            <p14:sldId id="513"/>
            <p14:sldId id="518"/>
            <p14:sldId id="514"/>
            <p14:sldId id="544"/>
            <p14:sldId id="516"/>
            <p14:sldId id="517"/>
            <p14:sldId id="523"/>
            <p14:sldId id="519"/>
            <p14:sldId id="520"/>
            <p14:sldId id="521"/>
          </p14:sldIdLst>
        </p14:section>
        <p14:section name="2.　シナリオ説明" id="{14C0C858-633C-4F06-A2F0-790202EFCFB3}">
          <p14:sldIdLst>
            <p14:sldId id="507"/>
            <p14:sldId id="522"/>
          </p14:sldIdLst>
        </p14:section>
        <p14:section name="3. 事前設定" id="{2FD9A609-9C5A-4B34-8A62-051D2DC80693}">
          <p14:sldIdLst>
            <p14:sldId id="509"/>
            <p14:sldId id="508"/>
            <p14:sldId id="526"/>
            <p14:sldId id="510"/>
            <p14:sldId id="524"/>
            <p14:sldId id="527"/>
            <p14:sldId id="528"/>
          </p14:sldIdLst>
        </p14:section>
        <p14:section name="4.　作業実行" id="{DF1C0B2D-5534-4207-AC27-CF4BC89B108D}">
          <p14:sldIdLst>
            <p14:sldId id="511"/>
            <p14:sldId id="512"/>
            <p14:sldId id="525"/>
            <p14:sldId id="529"/>
            <p14:sldId id="531"/>
            <p14:sldId id="530"/>
            <p14:sldId id="532"/>
            <p14:sldId id="533"/>
            <p14:sldId id="534"/>
            <p14:sldId id="535"/>
            <p14:sldId id="536"/>
            <p14:sldId id="538"/>
            <p14:sldId id="537"/>
            <p14:sldId id="539"/>
            <p14:sldId id="540"/>
            <p14:sldId id="541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FFD200"/>
    <a:srgbClr val="11AFB2"/>
    <a:srgbClr val="003300"/>
    <a:srgbClr val="FFFFCC"/>
    <a:srgbClr val="3366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7" autoAdjust="0"/>
    <p:restoredTop sz="95507" autoAdjust="0"/>
  </p:normalViewPr>
  <p:slideViewPr>
    <p:cSldViewPr>
      <p:cViewPr varScale="1">
        <p:scale>
          <a:sx n="111" d="100"/>
          <a:sy n="111" d="100"/>
        </p:scale>
        <p:origin x="786" y="114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noProof="0" dirty="0" smtClean="0"/>
            </a:lvl1pPr>
            <a:lvl2pPr>
              <a:buClr>
                <a:srgbClr val="11AFB2"/>
              </a:buClr>
              <a:defRPr lang="ja-JP" altLang="en-US" noProof="0" dirty="0" smtClean="0"/>
            </a:lvl2pPr>
            <a:lvl3pPr>
              <a:buClr>
                <a:srgbClr val="11AFB2"/>
              </a:buClr>
              <a:defRPr lang="ja-JP" altLang="en-US" noProof="0" dirty="0" smtClean="0"/>
            </a:lvl3pPr>
            <a:lvl4pPr>
              <a:buClr>
                <a:srgbClr val="11AFB2"/>
              </a:buCl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37551" y="1737188"/>
            <a:ext cx="11713633" cy="4716232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butt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xastro-suite.github.io/oase-docs/OASE_documents_ja/html/rule/02_screen_structure.html#label-prd-butto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api/index.html" TargetMode="External"/><Relationship Id="rId2" Type="http://schemas.openxmlformats.org/officeDocument/2006/relationships/slide" Target="slide3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asset/Learn_ja/OASE-online-install_ja.pdf" TargetMode="External"/><Relationship Id="rId2" Type="http://schemas.openxmlformats.org/officeDocument/2006/relationships/hyperlink" Target="https://exastro-suite.github.io/oase-docs/OASE_documents_ja/html/setting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4043238"/>
            <a:ext cx="11712000" cy="959681"/>
          </a:xfrm>
        </p:spPr>
        <p:txBody>
          <a:bodyPr/>
          <a:lstStyle/>
          <a:p>
            <a:r>
              <a:rPr lang="ja-JP" altLang="en-US" sz="6000" b="1" dirty="0" smtClean="0"/>
              <a:t>クイックスタート</a:t>
            </a:r>
            <a:endParaRPr lang="ja-JP" altLang="en-US" sz="6000" b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en-US" altLang="ja-JP" dirty="0"/>
              <a:t>Exastro Operation Autonomy Support Engine Version 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24930"/>
            <a:ext cx="7315200" cy="10953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578935"/>
            <a:ext cx="12192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トークン払い出し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defRPr/>
            </a:pPr>
            <a:r>
              <a:rPr lang="ja-JP" altLang="en-US" dirty="0"/>
              <a:t>ルール </a:t>
            </a:r>
            <a:r>
              <a:rPr lang="en-US" altLang="ja-JP" dirty="0"/>
              <a:t>&gt;</a:t>
            </a:r>
            <a:r>
              <a:rPr lang="ja-JP" altLang="en-US" dirty="0"/>
              <a:t> トークン払い出し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OASE</a:t>
            </a:r>
            <a:r>
              <a:rPr lang="ja-JP" altLang="en-US" dirty="0"/>
              <a:t>に登録済みのトークンの一覧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新規にトークンを作成するボタン</a:t>
            </a:r>
            <a:br>
              <a:rPr lang="ja-JP" altLang="en-US" dirty="0"/>
            </a:b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623240" y="2852920"/>
            <a:ext cx="7920000" cy="2169682"/>
            <a:chOff x="971512" y="2924930"/>
            <a:chExt cx="7460566" cy="2043822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2" y="2924930"/>
              <a:ext cx="7200000" cy="2043822"/>
            </a:xfrm>
            <a:prstGeom prst="rect">
              <a:avLst/>
            </a:prstGeom>
          </p:spPr>
        </p:pic>
        <p:sp>
          <p:nvSpPr>
            <p:cNvPr id="11" name="正方形/長方形 10"/>
            <p:cNvSpPr/>
            <p:nvPr/>
          </p:nvSpPr>
          <p:spPr bwMode="auto">
            <a:xfrm>
              <a:off x="1008310" y="3642439"/>
              <a:ext cx="7092180" cy="6225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26951" y="330692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42228" y="332581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auto">
            <a:xfrm>
              <a:off x="6865147" y="3365304"/>
              <a:ext cx="1235343" cy="2218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53112"/>
              </p:ext>
            </p:extLst>
          </p:nvPr>
        </p:nvGraphicFramePr>
        <p:xfrm>
          <a:off x="8899903" y="4859027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1.6</a:t>
            </a:r>
            <a:r>
              <a:rPr lang="ja-JP" altLang="en-US" smtClean="0"/>
              <a:t>　画面説明</a:t>
            </a:r>
            <a:r>
              <a:rPr lang="en-US" altLang="ja-JP" smtClean="0"/>
              <a:t>_</a:t>
            </a:r>
            <a:r>
              <a:rPr lang="ja-JP" altLang="en-US" smtClean="0"/>
              <a:t>ディシジョンテーブル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smtClean="0"/>
              <a:t>ルール </a:t>
            </a:r>
            <a:r>
              <a:rPr lang="en-US" altLang="ja-JP" smtClean="0"/>
              <a:t>&gt;</a:t>
            </a:r>
            <a:r>
              <a:rPr lang="ja-JP" altLang="en-US" smtClean="0"/>
              <a:t> ディシジョンテーブル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mtClean="0"/>
              <a:t>機能説明</a:t>
            </a:r>
            <a:endParaRPr lang="en-US" altLang="ja-JP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smtClean="0"/>
              <a:t>OASE</a:t>
            </a:r>
            <a:r>
              <a:rPr lang="ja-JP" altLang="en-US" smtClean="0"/>
              <a:t>に登録済のディシジョンテーブルの一覧</a:t>
            </a:r>
            <a:endParaRPr lang="en-US" altLang="ja-JP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mtClean="0"/>
              <a:t>ディシジョンテーブルファイルのダウンロードボタン</a:t>
            </a:r>
            <a:endParaRPr lang="en-US" altLang="ja-JP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mtClean="0"/>
              <a:t>新規追加画面に遷移し、ディシジョンテーブルを作成するボタン</a:t>
            </a:r>
          </a:p>
          <a:p>
            <a:pPr marL="702900" lvl="2" indent="-342900">
              <a:buFont typeface="+mj-ea"/>
              <a:buAutoNum type="circleNumDbPlain"/>
            </a:pPr>
            <a:endParaRPr lang="en-US" altLang="ja-JP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609627" y="3140960"/>
            <a:ext cx="7920000" cy="2825690"/>
            <a:chOff x="827480" y="2929497"/>
            <a:chExt cx="7455042" cy="2659803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480" y="2929497"/>
              <a:ext cx="7200000" cy="2659803"/>
            </a:xfrm>
            <a:prstGeom prst="rect">
              <a:avLst/>
            </a:prstGeom>
          </p:spPr>
        </p:pic>
        <p:grpSp>
          <p:nvGrpSpPr>
            <p:cNvPr id="10" name="グループ化 9"/>
            <p:cNvGrpSpPr/>
            <p:nvPr/>
          </p:nvGrpSpPr>
          <p:grpSpPr>
            <a:xfrm>
              <a:off x="951239" y="3288348"/>
              <a:ext cx="7331283" cy="1840715"/>
              <a:chOff x="845695" y="2071802"/>
              <a:chExt cx="7331283" cy="1840715"/>
            </a:xfrm>
          </p:grpSpPr>
          <p:sp>
            <p:nvSpPr>
              <p:cNvPr id="11" name="正方形/長方形 10"/>
              <p:cNvSpPr/>
              <p:nvPr/>
            </p:nvSpPr>
            <p:spPr bwMode="auto">
              <a:xfrm>
                <a:off x="845695" y="2414568"/>
                <a:ext cx="6995738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 bwMode="auto">
              <a:xfrm>
                <a:off x="7108127" y="2113826"/>
                <a:ext cx="733306" cy="24758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983902" y="2102009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7787128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 bwMode="auto">
              <a:xfrm>
                <a:off x="1081400" y="2673050"/>
                <a:ext cx="216616" cy="9075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994783" y="357396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68389"/>
              </p:ext>
            </p:extLst>
          </p:nvPr>
        </p:nvGraphicFramePr>
        <p:xfrm>
          <a:off x="8899903" y="4859027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4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1.7</a:t>
            </a:r>
            <a:r>
              <a:rPr lang="ja-JP" altLang="en-US" smtClean="0"/>
              <a:t>　画面説明</a:t>
            </a:r>
            <a:r>
              <a:rPr lang="en-US" altLang="ja-JP" smtClean="0"/>
              <a:t>_</a:t>
            </a:r>
            <a:r>
              <a:rPr lang="ja-JP" altLang="en-US" smtClean="0"/>
              <a:t>ルール　（</a:t>
            </a:r>
            <a:r>
              <a:rPr lang="en-US" altLang="ja-JP" smtClean="0"/>
              <a:t>1/2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smtClean="0"/>
              <a:t>ルール </a:t>
            </a:r>
            <a:r>
              <a:rPr lang="en-US" altLang="ja-JP" smtClean="0"/>
              <a:t>&gt; </a:t>
            </a:r>
            <a:r>
              <a:rPr lang="ja-JP" altLang="en-US" smtClean="0"/>
              <a:t>ルール </a:t>
            </a:r>
            <a:r>
              <a:rPr lang="en-US" altLang="ja-JP" smtClean="0"/>
              <a:t>&gt; </a:t>
            </a:r>
            <a:r>
              <a:rPr lang="ja-JP" altLang="en-US" smtClean="0"/>
              <a:t>ステージング適用ルール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mtClean="0"/>
              <a:t>機能説明</a:t>
            </a:r>
            <a:endParaRPr lang="en-US" altLang="ja-JP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mtClean="0"/>
              <a:t>ディシジョンテーブルファイルを操作するボタン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mtClean="0"/>
              <a:t>アップロードしたディシジョンテーブルファイルとそのステータスの一覧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mtClean="0"/>
              <a:t>ステージングからプロダクションへの適用ボタン</a:t>
            </a:r>
            <a:endParaRPr lang="en-US" altLang="ja-JP" smtClean="0"/>
          </a:p>
          <a:p>
            <a:endParaRPr lang="en-US" altLang="ja-JP" spc="-150" smtClean="0"/>
          </a:p>
          <a:p>
            <a:pPr lvl="1"/>
            <a:endParaRPr lang="en-US" altLang="ja-JP" spc="-150" smtClean="0"/>
          </a:p>
          <a:p>
            <a:pPr lvl="1"/>
            <a:endParaRPr lang="en-US" altLang="ja-JP" spc="-150" smtClean="0"/>
          </a:p>
          <a:p>
            <a:pPr lvl="1"/>
            <a:endParaRPr lang="en-US" altLang="ja-JP" spc="-150" smtClean="0"/>
          </a:p>
          <a:p>
            <a:pPr lvl="1"/>
            <a:endParaRPr lang="en-US" altLang="ja-JP" spc="-150" smtClean="0"/>
          </a:p>
          <a:p>
            <a:pPr lvl="1"/>
            <a:endParaRPr lang="en-US" altLang="ja-JP" spc="-150" smtClean="0"/>
          </a:p>
          <a:p>
            <a:pPr lvl="1"/>
            <a:endParaRPr lang="en-US" altLang="ja-JP" spc="-150" smtClean="0"/>
          </a:p>
          <a:p>
            <a:pPr marL="180000" lvl="1" indent="0">
              <a:buNone/>
            </a:pPr>
            <a:endParaRPr lang="en-US" altLang="ja-JP" spc="-150" smtClean="0"/>
          </a:p>
          <a:p>
            <a:pPr marL="180000" lvl="1" indent="0">
              <a:buNone/>
            </a:pPr>
            <a:endParaRPr lang="en-US" altLang="ja-JP" spc="-150" smtClean="0"/>
          </a:p>
          <a:p>
            <a:pPr marL="180000" lvl="1" indent="0">
              <a:buNone/>
            </a:pPr>
            <a:endParaRPr lang="en-US" altLang="ja-JP" spc="-150" smtClean="0"/>
          </a:p>
          <a:p>
            <a:pPr marL="180000" lvl="1" indent="0">
              <a:buNone/>
            </a:pPr>
            <a:r>
              <a:rPr lang="ja-JP" altLang="en-US" smtClean="0"/>
              <a:t>①でディシジョンテーブルファイルをステージング環境にアップロードしテストリクエストを実施の結果、運用可能なルールであると検証が完了した場合（②のステータス次第）、③の適用ボタンが有効になる。</a:t>
            </a:r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983290" y="2924930"/>
            <a:ext cx="7417030" cy="2736380"/>
            <a:chOff x="746083" y="2587366"/>
            <a:chExt cx="7552019" cy="2692628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2"/>
            <a:srcRect t="1" b="2633"/>
            <a:stretch/>
          </p:blipFill>
          <p:spPr>
            <a:xfrm>
              <a:off x="752313" y="2587366"/>
              <a:ext cx="7200000" cy="2692628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746083" y="2947629"/>
              <a:ext cx="7552019" cy="2321733"/>
              <a:chOff x="849605" y="1996171"/>
              <a:chExt cx="7552019" cy="2321733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971513" y="2349426"/>
                <a:ext cx="7052423" cy="11040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 bwMode="auto">
              <a:xfrm>
                <a:off x="3037977" y="2049757"/>
                <a:ext cx="3725835" cy="2313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680026" y="1996171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8023936" y="2293036"/>
                <a:ext cx="3776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 bwMode="auto">
              <a:xfrm>
                <a:off x="849605" y="3706974"/>
                <a:ext cx="7200000" cy="610930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1027380" y="2574719"/>
                <a:ext cx="576000" cy="1327383"/>
                <a:chOff x="1027380" y="2574719"/>
                <a:chExt cx="576000" cy="1327383"/>
              </a:xfrm>
            </p:grpSpPr>
            <p:sp>
              <p:nvSpPr>
                <p:cNvPr id="22" name="正方形/長方形 21"/>
                <p:cNvSpPr/>
                <p:nvPr/>
              </p:nvSpPr>
              <p:spPr bwMode="auto">
                <a:xfrm>
                  <a:off x="1189380" y="2574719"/>
                  <a:ext cx="252000" cy="25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3" name="下矢印 22"/>
                <p:cNvSpPr/>
                <p:nvPr/>
              </p:nvSpPr>
              <p:spPr bwMode="auto">
                <a:xfrm>
                  <a:off x="1027380" y="2831329"/>
                  <a:ext cx="576000" cy="1070773"/>
                </a:xfrm>
                <a:prstGeom prst="downArrow">
                  <a:avLst/>
                </a:prstGeom>
                <a:solidFill>
                  <a:srgbClr val="FF0000"/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1123489" y="2859991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chemeClr val="bg1"/>
                    </a:solidFill>
                  </a:rPr>
                  <a:t>③</a:t>
                </a:r>
                <a:endParaRPr kumimoji="1" lang="ja-JP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10063"/>
              </p:ext>
            </p:extLst>
          </p:nvPr>
        </p:nvGraphicFramePr>
        <p:xfrm>
          <a:off x="8328310" y="4269970"/>
          <a:ext cx="3200550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99227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ルール　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ルール </a:t>
            </a:r>
            <a:r>
              <a:rPr lang="en-US" altLang="ja-JP" dirty="0"/>
              <a:t>&gt; </a:t>
            </a:r>
            <a:r>
              <a:rPr lang="ja-JP" altLang="en-US" dirty="0"/>
              <a:t>ルール </a:t>
            </a:r>
            <a:r>
              <a:rPr lang="en-US" altLang="ja-JP" dirty="0"/>
              <a:t>&gt; </a:t>
            </a:r>
            <a:r>
              <a:rPr lang="ja-JP" altLang="en-US" dirty="0"/>
              <a:t>プロダクション適用</a:t>
            </a:r>
            <a:r>
              <a:rPr lang="ja-JP" altLang="en-US" dirty="0" smtClean="0"/>
              <a:t>ルール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 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dirty="0"/>
              <a:t>OASE</a:t>
            </a:r>
            <a:r>
              <a:rPr lang="ja-JP" altLang="en-US" dirty="0"/>
              <a:t>にメッセージが飛んできたとき実際に運用されることが決定したルールの</a:t>
            </a:r>
            <a:r>
              <a:rPr lang="ja-JP" altLang="en-US" dirty="0" smtClean="0"/>
              <a:t>一覧</a:t>
            </a:r>
            <a:endParaRPr lang="ja-JP" altLang="en-US" dirty="0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629494" y="2492870"/>
            <a:ext cx="7920000" cy="4005787"/>
            <a:chOff x="956775" y="2041345"/>
            <a:chExt cx="7204104" cy="3643703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775" y="2041345"/>
              <a:ext cx="7200000" cy="3643703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960879" y="2393833"/>
              <a:ext cx="7200000" cy="2557656"/>
              <a:chOff x="960879" y="1966768"/>
              <a:chExt cx="7200000" cy="2557656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1022452" y="3979672"/>
                <a:ext cx="7046585" cy="5447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158431" y="3726796"/>
                <a:ext cx="3776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960879" y="1966768"/>
                <a:ext cx="7200000" cy="1692000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00031"/>
              </p:ext>
            </p:extLst>
          </p:nvPr>
        </p:nvGraphicFramePr>
        <p:xfrm>
          <a:off x="8939802" y="5020851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9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1.8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リクエスト履歴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ルール </a:t>
            </a:r>
            <a:r>
              <a:rPr lang="en-US" altLang="ja-JP" dirty="0"/>
              <a:t>&gt;</a:t>
            </a:r>
            <a:r>
              <a:rPr lang="ja-JP" altLang="en-US" dirty="0"/>
              <a:t> リクエスト履歴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 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endParaRPr lang="en-US" altLang="ja-JP" dirty="0">
              <a:latin typeface="+mn-ea"/>
            </a:endParaRPr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>
                <a:latin typeface="+mn-ea"/>
              </a:rPr>
              <a:t>マッチ</a:t>
            </a:r>
            <a:r>
              <a:rPr lang="ja-JP" altLang="en-US" dirty="0" smtClean="0">
                <a:latin typeface="+mn-ea"/>
              </a:rPr>
              <a:t>した</a:t>
            </a:r>
            <a:r>
              <a:rPr lang="ja-JP" altLang="en-US" dirty="0">
                <a:latin typeface="+mn-ea"/>
              </a:rPr>
              <a:t>ルールとそのステータス一覧</a:t>
            </a:r>
            <a:endParaRPr lang="en-US" altLang="ja-JP" dirty="0">
              <a:latin typeface="+mn-ea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629494" y="2472016"/>
            <a:ext cx="7920000" cy="4007996"/>
            <a:chOff x="930691" y="2017674"/>
            <a:chExt cx="7200000" cy="3643636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91" y="2017674"/>
              <a:ext cx="7200000" cy="3643636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1035298" y="2391753"/>
              <a:ext cx="6975768" cy="2799205"/>
              <a:chOff x="1121891" y="1796353"/>
              <a:chExt cx="6975768" cy="2799205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1121891" y="2120705"/>
                <a:ext cx="6975768" cy="24748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463181" y="179635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79757"/>
              </p:ext>
            </p:extLst>
          </p:nvPr>
        </p:nvGraphicFramePr>
        <p:xfrm>
          <a:off x="8939802" y="5020851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1.9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アクション履歴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ルール </a:t>
            </a:r>
            <a:r>
              <a:rPr lang="en-US" altLang="ja-JP" dirty="0"/>
              <a:t>&gt;</a:t>
            </a:r>
            <a:r>
              <a:rPr lang="ja-JP" altLang="en-US" dirty="0"/>
              <a:t> アクション</a:t>
            </a:r>
            <a:r>
              <a:rPr lang="ja-JP" altLang="en-US" dirty="0" smtClean="0"/>
              <a:t>履歴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 smtClean="0"/>
              <a:t>マッチした</a:t>
            </a:r>
            <a:r>
              <a:rPr lang="ja-JP" altLang="en-US" dirty="0"/>
              <a:t>ルールとそのステータス一覧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629494" y="2479517"/>
            <a:ext cx="7920000" cy="3974986"/>
            <a:chOff x="1072388" y="2016455"/>
            <a:chExt cx="7200000" cy="3613626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388" y="2016455"/>
              <a:ext cx="7200000" cy="3613626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1187530" y="2393311"/>
              <a:ext cx="6912959" cy="2024984"/>
              <a:chOff x="1187530" y="2206884"/>
              <a:chExt cx="6912959" cy="2024984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1187530" y="2502906"/>
                <a:ext cx="6912959" cy="17289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466830" y="2206884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33324"/>
              </p:ext>
            </p:extLst>
          </p:nvPr>
        </p:nvGraphicFramePr>
        <p:xfrm>
          <a:off x="8939802" y="5020851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シナリオ説明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本書のシナリオ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OASE</a:t>
            </a:r>
            <a:r>
              <a:rPr lang="ja-JP" altLang="en-US" dirty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23240" y="3068950"/>
            <a:ext cx="10930272" cy="3348000"/>
          </a:xfrm>
          <a:prstGeom prst="rect">
            <a:avLst/>
          </a:prstGeom>
          <a:solidFill>
            <a:srgbClr val="B0DD7F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8488" y="1352285"/>
            <a:ext cx="10930272" cy="1692000"/>
          </a:xfrm>
          <a:prstGeom prst="rect">
            <a:avLst/>
          </a:prstGeom>
          <a:solidFill>
            <a:srgbClr val="F7D5D7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240" y="3068950"/>
            <a:ext cx="1093027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A3368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角丸四角形 9"/>
          <p:cNvSpPr/>
          <p:nvPr/>
        </p:nvSpPr>
        <p:spPr bwMode="auto">
          <a:xfrm>
            <a:off x="792387" y="1449675"/>
            <a:ext cx="3240000" cy="1556293"/>
          </a:xfrm>
          <a:prstGeom prst="roundRect">
            <a:avLst>
              <a:gd name="adj" fmla="val 7496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事前設定</a:t>
            </a:r>
            <a:r>
              <a:rPr lang="en-US" altLang="ja-JP" sz="2000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</a:rPr>
              <a:t>各種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設定</a:t>
            </a:r>
            <a:endParaRPr kumimoji="1"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90410" y="3145398"/>
            <a:ext cx="3240000" cy="3132000"/>
          </a:xfrm>
          <a:prstGeom prst="roundRect">
            <a:avLst>
              <a:gd name="adj" fmla="val 2902"/>
            </a:avLst>
          </a:prstGeom>
          <a:solidFill>
            <a:srgbClr val="B0DD7F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sz="2000" b="1" dirty="0" smtClean="0">
                <a:solidFill>
                  <a:schemeClr val="tx1"/>
                </a:solidFill>
                <a:latin typeface="+mn-ea"/>
              </a:rPr>
              <a:t>作業実行</a:t>
            </a:r>
            <a:r>
              <a:rPr kumimoji="1" lang="en-US" altLang="ja-JP" sz="2000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</a:rPr>
              <a:t>ルール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の作成・登録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メッセージ投入し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ルールマッチング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および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アクションの実行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480627" y="1449675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メールドライバの設定とメールテンプレートの作成</a:t>
            </a:r>
            <a:endParaRPr lang="ja-JP" altLang="en-US" b="1" dirty="0">
              <a:latin typeface="+mn-ea"/>
            </a:endParaRPr>
          </a:p>
        </p:txBody>
      </p:sp>
      <p:sp>
        <p:nvSpPr>
          <p:cNvPr id="13" name="片側の 2 つの角を丸めた四角形 12"/>
          <p:cNvSpPr/>
          <p:nvPr/>
        </p:nvSpPr>
        <p:spPr bwMode="auto">
          <a:xfrm rot="16200000">
            <a:off x="4173487" y="1413623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4480627" y="2538589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ディシジョンテーブル作成</a:t>
            </a:r>
            <a:endParaRPr lang="ja-JP" altLang="en-US" b="1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480627" y="3120331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ディシジョンテーブルファイル作成 </a:t>
            </a:r>
            <a:r>
              <a:rPr lang="en-US" altLang="ja-JP" b="1" dirty="0" smtClean="0">
                <a:latin typeface="+mn-ea"/>
              </a:rPr>
              <a:t>※</a:t>
            </a:r>
            <a:r>
              <a:rPr lang="ja-JP" altLang="en-US" b="1" dirty="0" smtClean="0">
                <a:latin typeface="+mn-ea"/>
              </a:rPr>
              <a:t>エクセル操作</a:t>
            </a:r>
            <a:endParaRPr lang="ja-JP" altLang="en-US" b="1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480627" y="3664788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ディシジョンテーブルファイルのアップロード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4480627" y="4209245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テストリクエスト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480627" y="4753702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プロダクション適用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4480627" y="5298159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n-ea"/>
              </a:rPr>
              <a:t>curl</a:t>
            </a:r>
            <a:r>
              <a:rPr lang="ja-JP" altLang="en-US" b="1" dirty="0">
                <a:latin typeface="+mn-ea"/>
              </a:rPr>
              <a:t>コマンドによるリクエスト送信</a:t>
            </a:r>
          </a:p>
        </p:txBody>
      </p:sp>
      <p:sp>
        <p:nvSpPr>
          <p:cNvPr id="20" name="片側の 2 つの角を丸めた四角形 19"/>
          <p:cNvSpPr/>
          <p:nvPr/>
        </p:nvSpPr>
        <p:spPr bwMode="auto">
          <a:xfrm rot="16200000">
            <a:off x="4173488" y="5264396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4480627" y="5842615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アクション実行結果の確認</a:t>
            </a:r>
          </a:p>
        </p:txBody>
      </p:sp>
      <p:sp>
        <p:nvSpPr>
          <p:cNvPr id="22" name="片側の 2 つの角を丸めた四角形 21"/>
          <p:cNvSpPr/>
          <p:nvPr/>
        </p:nvSpPr>
        <p:spPr bwMode="auto">
          <a:xfrm rot="16200000">
            <a:off x="4173488" y="5809183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480627" y="1994132"/>
            <a:ext cx="6895253" cy="468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トークンの払い出し</a:t>
            </a:r>
            <a:endParaRPr lang="ja-JP" altLang="en-US" b="1" dirty="0">
              <a:latin typeface="+mn-ea"/>
            </a:endParaRPr>
          </a:p>
        </p:txBody>
      </p:sp>
      <p:sp>
        <p:nvSpPr>
          <p:cNvPr id="24" name="片側の 2 つの角を丸めた四角形 23"/>
          <p:cNvSpPr/>
          <p:nvPr/>
        </p:nvSpPr>
        <p:spPr bwMode="auto">
          <a:xfrm rot="16200000">
            <a:off x="4173487" y="1958407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２</a:t>
            </a:r>
          </a:p>
        </p:txBody>
      </p:sp>
      <p:sp>
        <p:nvSpPr>
          <p:cNvPr id="25" name="片側の 2 つの角を丸めた四角形 24"/>
          <p:cNvSpPr/>
          <p:nvPr/>
        </p:nvSpPr>
        <p:spPr bwMode="auto">
          <a:xfrm rot="16200000">
            <a:off x="4173487" y="2503191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３</a:t>
            </a:r>
          </a:p>
        </p:txBody>
      </p:sp>
      <p:sp>
        <p:nvSpPr>
          <p:cNvPr id="26" name="片側の 2 つの角を丸めた四角形 25"/>
          <p:cNvSpPr/>
          <p:nvPr/>
        </p:nvSpPr>
        <p:spPr bwMode="auto">
          <a:xfrm rot="16200000">
            <a:off x="4173487" y="3085260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+mn-ea"/>
              </a:rPr>
              <a:t>４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片側の 2 つの角を丸めた四角形 26"/>
          <p:cNvSpPr/>
          <p:nvPr/>
        </p:nvSpPr>
        <p:spPr bwMode="auto">
          <a:xfrm rot="16200000">
            <a:off x="4173487" y="3630044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５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片側の 2 つの角を丸めた四角形 27"/>
          <p:cNvSpPr/>
          <p:nvPr/>
        </p:nvSpPr>
        <p:spPr bwMode="auto">
          <a:xfrm rot="16200000">
            <a:off x="4173488" y="4174828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６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片側の 2 つの角を丸めた四角形 28"/>
          <p:cNvSpPr/>
          <p:nvPr/>
        </p:nvSpPr>
        <p:spPr bwMode="auto">
          <a:xfrm rot="16200000">
            <a:off x="4173488" y="4719612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8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 事前設定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3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メールドライバの設定とメールテンプレートの作成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アクション先の</a:t>
            </a:r>
            <a:r>
              <a:rPr lang="ja-JP" altLang="en-US" dirty="0" smtClean="0"/>
              <a:t>追加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アクション設定」画面上の「アクション先の追加」ボタンを押下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「アクション先の選択」欄で「</a:t>
            </a:r>
            <a:r>
              <a:rPr lang="en-US" altLang="ja-JP" dirty="0"/>
              <a:t>mail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 </a:t>
            </a:r>
            <a:r>
              <a:rPr lang="en-US" altLang="ja-JP" dirty="0"/>
              <a:t>ver1</a:t>
            </a:r>
            <a:r>
              <a:rPr lang="ja-JP" altLang="en-US" dirty="0"/>
              <a:t>」を選択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ドライバをインストールしていない場合</a:t>
            </a:r>
            <a:r>
              <a:rPr lang="ja-JP" altLang="en-US" dirty="0" smtClean="0"/>
              <a:t>、上記</a:t>
            </a:r>
            <a:r>
              <a:rPr lang="ja-JP" altLang="en-US" dirty="0"/>
              <a:t>の画面は</a:t>
            </a:r>
            <a:r>
              <a:rPr lang="ja-JP" altLang="en-US" dirty="0">
                <a:solidFill>
                  <a:srgbClr val="FF0000"/>
                </a:solidFill>
              </a:rPr>
              <a:t>表示</a:t>
            </a:r>
            <a:r>
              <a:rPr lang="ja-JP" altLang="en-US" dirty="0" smtClean="0">
                <a:solidFill>
                  <a:srgbClr val="FF0000"/>
                </a:solidFill>
              </a:rPr>
              <a:t>されません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9" name="角丸四角形 8"/>
          <p:cNvSpPr/>
          <p:nvPr/>
        </p:nvSpPr>
        <p:spPr bwMode="auto">
          <a:xfrm>
            <a:off x="3316491" y="5832701"/>
            <a:ext cx="5647021" cy="573769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00" dirty="0" smtClean="0"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0" y="2132820"/>
            <a:ext cx="6131336" cy="344636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5952110" y="2432949"/>
            <a:ext cx="936000" cy="2497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520110" y="2377822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86" y="3040652"/>
            <a:ext cx="3236115" cy="1805922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 bwMode="auto">
          <a:xfrm>
            <a:off x="3125686" y="3637310"/>
            <a:ext cx="970827" cy="7164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4148507" y="3285207"/>
            <a:ext cx="360000" cy="360000"/>
          </a:xfrm>
          <a:prstGeom prst="wedgeEllipseCallout">
            <a:avLst>
              <a:gd name="adj1" fmla="val -79734"/>
              <a:gd name="adj2" fmla="val 6764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82374"/>
              </p:ext>
            </p:extLst>
          </p:nvPr>
        </p:nvGraphicFramePr>
        <p:xfrm>
          <a:off x="7896251" y="5240825"/>
          <a:ext cx="3792696" cy="105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0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52159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事前に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4"/>
                        </a:rPr>
                        <a:t>環境構築マニュアル 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4"/>
                        </a:rPr>
                        <a:t>-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4"/>
                        </a:rPr>
                        <a:t>ドライバインストール編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4"/>
                        </a:rPr>
                        <a:t>-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を参照のうえメールドライバをインストールしてください。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3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2037730" y="442861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はじめ</a:t>
            </a:r>
            <a:r>
              <a:rPr lang="ja-JP" altLang="en-US" dirty="0">
                <a:latin typeface="+mn-ea"/>
              </a:rPr>
              <a:t>に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クイック</a:t>
            </a:r>
            <a:r>
              <a:rPr lang="ja-JP" altLang="en-US" sz="1400" dirty="0">
                <a:latin typeface="+mn-ea"/>
              </a:rPr>
              <a:t>スタート</a:t>
            </a:r>
            <a:r>
              <a:rPr lang="ja-JP" altLang="en-US" sz="1400" dirty="0" smtClean="0">
                <a:latin typeface="+mn-ea"/>
              </a:rPr>
              <a:t>について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1.2</a:t>
            </a:r>
            <a:r>
              <a:rPr lang="ja-JP" altLang="en-US" sz="1400" dirty="0">
                <a:latin typeface="+mn-ea"/>
              </a:rPr>
              <a:t>　画面説明</a:t>
            </a:r>
            <a:r>
              <a:rPr lang="en-US" altLang="ja-JP" sz="1400" dirty="0">
                <a:latin typeface="+mn-ea"/>
              </a:rPr>
              <a:t>_</a:t>
            </a:r>
            <a:r>
              <a:rPr lang="ja-JP" altLang="en-US" sz="1400" dirty="0" smtClean="0">
                <a:latin typeface="+mn-ea"/>
              </a:rPr>
              <a:t>ログイン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1.3</a:t>
            </a:r>
            <a:r>
              <a:rPr lang="ja-JP" altLang="en-US" sz="1400" dirty="0">
                <a:latin typeface="+mn-ea"/>
              </a:rPr>
              <a:t>　画面説明</a:t>
            </a:r>
            <a:r>
              <a:rPr lang="en-US" altLang="ja-JP" sz="1400" dirty="0" smtClean="0">
                <a:latin typeface="+mn-ea"/>
              </a:rPr>
              <a:t>_Dashboard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1.4</a:t>
            </a:r>
            <a:r>
              <a:rPr lang="ja-JP" altLang="en-US" sz="1400" dirty="0">
                <a:latin typeface="+mn-ea"/>
              </a:rPr>
              <a:t>　画面説明</a:t>
            </a:r>
            <a:r>
              <a:rPr lang="en-US" altLang="ja-JP" sz="1400" dirty="0">
                <a:latin typeface="+mn-ea"/>
              </a:rPr>
              <a:t>_</a:t>
            </a:r>
            <a:r>
              <a:rPr lang="ja-JP" altLang="en-US" sz="1400" dirty="0">
                <a:latin typeface="+mn-ea"/>
              </a:rPr>
              <a:t>アクション</a:t>
            </a:r>
            <a:r>
              <a:rPr lang="ja-JP" altLang="en-US" sz="1400" dirty="0" smtClean="0">
                <a:latin typeface="+mn-ea"/>
              </a:rPr>
              <a:t>設定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400" dirty="0"/>
              <a:t>1.5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/>
              <a:t>トークン</a:t>
            </a:r>
            <a:r>
              <a:rPr lang="ja-JP" altLang="en-US" sz="1400" dirty="0" smtClean="0"/>
              <a:t>払い出し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1.6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 smtClean="0"/>
              <a:t>ディシジョンテーブル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1.7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 smtClean="0"/>
              <a:t>ルール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1.8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/>
              <a:t>リクエスト</a:t>
            </a:r>
            <a:r>
              <a:rPr lang="ja-JP" altLang="en-US" sz="1400" dirty="0" smtClean="0"/>
              <a:t>履歴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1.9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/>
              <a:t>アクション</a:t>
            </a:r>
            <a:r>
              <a:rPr lang="ja-JP" altLang="en-US" sz="1400" dirty="0" smtClean="0"/>
              <a:t>履歴</a:t>
            </a:r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シナリオ説明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/>
              <a:t>2.1</a:t>
            </a:r>
            <a:r>
              <a:rPr lang="ja-JP" altLang="en-US" sz="1400" dirty="0"/>
              <a:t>　本書の</a:t>
            </a:r>
            <a:r>
              <a:rPr lang="ja-JP" altLang="en-US" sz="1400" dirty="0" smtClean="0"/>
              <a:t>シナリオ</a:t>
            </a:r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事前設定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/>
              <a:t>3.1</a:t>
            </a:r>
            <a:r>
              <a:rPr lang="ja-JP" altLang="en-US" sz="1400" dirty="0"/>
              <a:t>　メールドライバの設定とメールテンプレートの</a:t>
            </a:r>
            <a:r>
              <a:rPr lang="ja-JP" altLang="en-US" sz="1400" dirty="0" smtClean="0"/>
              <a:t>作成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3.2</a:t>
            </a:r>
            <a:r>
              <a:rPr lang="ja-JP" altLang="en-US" sz="1400" dirty="0"/>
              <a:t>　トークンの払い出し 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3.3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ディシジョンテーブル作成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作業実行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sz="1400" dirty="0"/>
              <a:t>4.1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ディシジョンテーブルファイル作成 </a:t>
            </a:r>
            <a:r>
              <a:rPr lang="en-US" altLang="ja-JP" sz="1400" dirty="0"/>
              <a:t>※</a:t>
            </a:r>
            <a:r>
              <a:rPr lang="ja-JP" altLang="en-US" sz="1400" dirty="0"/>
              <a:t>エクセル</a:t>
            </a:r>
            <a:r>
              <a:rPr lang="ja-JP" altLang="en-US" sz="1400" dirty="0" smtClean="0"/>
              <a:t>操作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4.2</a:t>
            </a:r>
            <a:r>
              <a:rPr lang="ja-JP" altLang="en-US" sz="1400" dirty="0"/>
              <a:t>　ディシジョンテーブルファイルのアップロード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4.3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テストリクエスト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4.4</a:t>
            </a:r>
            <a:r>
              <a:rPr lang="ja-JP" altLang="en-US" sz="1400" dirty="0"/>
              <a:t>　プロダクション</a:t>
            </a:r>
            <a:r>
              <a:rPr lang="ja-JP" altLang="en-US" sz="1400" dirty="0" smtClean="0"/>
              <a:t>適用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4.5</a:t>
            </a:r>
            <a:r>
              <a:rPr lang="ja-JP" altLang="en-US" sz="1400" dirty="0"/>
              <a:t>　</a:t>
            </a:r>
            <a:r>
              <a:rPr lang="en-US" altLang="ja-JP" sz="1400" dirty="0"/>
              <a:t>curl</a:t>
            </a:r>
            <a:r>
              <a:rPr lang="ja-JP" altLang="en-US" sz="1400" dirty="0"/>
              <a:t>コマンドによるリクエスト</a:t>
            </a:r>
            <a:r>
              <a:rPr lang="ja-JP" altLang="en-US" sz="1400" dirty="0" smtClean="0"/>
              <a:t>送信</a:t>
            </a:r>
            <a:endParaRPr lang="en-US" altLang="ja-JP" sz="1400" dirty="0"/>
          </a:p>
          <a:p>
            <a:pPr lvl="1"/>
            <a:r>
              <a:rPr lang="en-US" altLang="ja-JP" sz="1400" dirty="0"/>
              <a:t>4.6</a:t>
            </a:r>
            <a:r>
              <a:rPr lang="ja-JP" altLang="en-US" sz="1400" dirty="0"/>
              <a:t>　アクション実行結果（アクション履歴）の</a:t>
            </a:r>
            <a:r>
              <a:rPr lang="ja-JP" altLang="en-US" sz="1400" dirty="0" smtClean="0"/>
              <a:t>確認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付録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メールドライバの設定とメールテンプレートの作成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アクション先の設定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mail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 </a:t>
            </a:r>
            <a:r>
              <a:rPr lang="en-US" altLang="ja-JP" dirty="0"/>
              <a:t>ver1</a:t>
            </a:r>
            <a:r>
              <a:rPr lang="ja-JP" altLang="en-US" dirty="0"/>
              <a:t>」画面の必要情報を入力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「保存」ボタンを押下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89335"/>
              </p:ext>
            </p:extLst>
          </p:nvPr>
        </p:nvGraphicFramePr>
        <p:xfrm>
          <a:off x="695250" y="5324410"/>
          <a:ext cx="6048840" cy="98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3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「名前」は後述する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 action="ppaction://hlinksldjump"/>
                        </a:rPr>
                        <a:t>4.1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 action="ppaction://hlinksldjump"/>
                        </a:rPr>
                        <a:t>ディシジョンテーブルファイル作成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時に「どのアクション先に対してアクション実行するのか」指定するために必要です。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39" name="グループ化 38"/>
          <p:cNvGrpSpPr>
            <a:grpSpLocks noChangeAspect="1"/>
          </p:cNvGrpSpPr>
          <p:nvPr/>
        </p:nvGrpSpPr>
        <p:grpSpPr>
          <a:xfrm>
            <a:off x="668571" y="2071234"/>
            <a:ext cx="3600000" cy="2016286"/>
            <a:chOff x="675530" y="1957814"/>
            <a:chExt cx="3060000" cy="1713841"/>
          </a:xfrm>
        </p:grpSpPr>
        <p:grpSp>
          <p:nvGrpSpPr>
            <p:cNvPr id="43" name="グループ化 42"/>
            <p:cNvGrpSpPr>
              <a:grpSpLocks noChangeAspect="1"/>
            </p:cNvGrpSpPr>
            <p:nvPr/>
          </p:nvGrpSpPr>
          <p:grpSpPr>
            <a:xfrm>
              <a:off x="675530" y="1957814"/>
              <a:ext cx="3060000" cy="1713841"/>
              <a:chOff x="661700" y="2100345"/>
              <a:chExt cx="3867768" cy="2166256"/>
            </a:xfrm>
          </p:grpSpPr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700" y="2100345"/>
                <a:ext cx="3867768" cy="2166256"/>
              </a:xfrm>
              <a:prstGeom prst="rect">
                <a:avLst/>
              </a:prstGeom>
            </p:spPr>
          </p:pic>
          <p:sp>
            <p:nvSpPr>
              <p:cNvPr id="46" name="正方形/長方形 45"/>
              <p:cNvSpPr/>
              <p:nvPr/>
            </p:nvSpPr>
            <p:spPr bwMode="auto">
              <a:xfrm>
                <a:off x="2923577" y="3935593"/>
                <a:ext cx="514379" cy="2609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44" name="正方形/長方形 43"/>
            <p:cNvSpPr/>
            <p:nvPr/>
          </p:nvSpPr>
          <p:spPr bwMode="auto">
            <a:xfrm>
              <a:off x="786198" y="2234691"/>
              <a:ext cx="2809469" cy="9870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40" name="角丸四角形 39"/>
          <p:cNvSpPr/>
          <p:nvPr/>
        </p:nvSpPr>
        <p:spPr bwMode="auto">
          <a:xfrm>
            <a:off x="4516022" y="2071598"/>
            <a:ext cx="4140000" cy="2952000"/>
          </a:xfrm>
          <a:prstGeom prst="roundRect">
            <a:avLst>
              <a:gd name="adj" fmla="val 713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　　以下の値を入力する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4511037" y="2048838"/>
            <a:ext cx="360000" cy="360000"/>
          </a:xfrm>
          <a:prstGeom prst="wedgeEllipseCallout">
            <a:avLst>
              <a:gd name="adj1" fmla="val -237235"/>
              <a:gd name="adj2" fmla="val 12653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2" name="円形吹き出し 41"/>
          <p:cNvSpPr/>
          <p:nvPr/>
        </p:nvSpPr>
        <p:spPr bwMode="auto">
          <a:xfrm>
            <a:off x="3397018" y="3727520"/>
            <a:ext cx="360000" cy="360000"/>
          </a:xfrm>
          <a:prstGeom prst="wedgeEllipseCallout">
            <a:avLst>
              <a:gd name="adj1" fmla="val -98528"/>
              <a:gd name="adj2" fmla="val -324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94495"/>
              </p:ext>
            </p:extLst>
          </p:nvPr>
        </p:nvGraphicFramePr>
        <p:xfrm>
          <a:off x="4632931" y="2485581"/>
          <a:ext cx="3915418" cy="243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名前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（任意の文字列）　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プロトコル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」または「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smtp_auth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b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サーバ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（プライベート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もしくはグローバル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を入力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前提として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サーバが用意されていること）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ポート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（通信に用いるポート番号を入力）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（空白可、メールの送信元となるユーザ名を入力）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（空白可、認証に必要なパスワードを入力）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4726"/>
              </p:ext>
            </p:extLst>
          </p:nvPr>
        </p:nvGraphicFramePr>
        <p:xfrm>
          <a:off x="10090482" y="5324410"/>
          <a:ext cx="1602423" cy="98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* のつく項目は</a:t>
                      </a:r>
                    </a:p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入力必須です。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26720"/>
              </p:ext>
            </p:extLst>
          </p:nvPr>
        </p:nvGraphicFramePr>
        <p:xfrm>
          <a:off x="7104148" y="5324410"/>
          <a:ext cx="2736372" cy="98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518432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「ユーザ名」はメールの送信元として表示されます。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メールドライバの設定とメールテンプレートの作成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メールテンプレートの作成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「メールテンプレート」ボタンを押下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「新規追加」ボタンを押下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「メールテンプレート新規追加」画面で必要情報を入力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「保存」ボタンを押下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18623"/>
              </p:ext>
            </p:extLst>
          </p:nvPr>
        </p:nvGraphicFramePr>
        <p:xfrm>
          <a:off x="6044641" y="3263370"/>
          <a:ext cx="2599431" cy="309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391151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2731791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「テンプレート名」は、後述する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 action="ppaction://hlinksldjump"/>
                        </a:rPr>
                        <a:t>4.1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 action="ppaction://hlinksldjump"/>
                        </a:rPr>
                        <a:t>ディシジョンテーブルファイル作成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時に、どのメールテンプレートを使用するか指定するために必要です。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「本文」に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[ACTION_INFO]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および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[EVENT_INFO]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タグを使用することで、「リクエスト情報」および「イベント情報」が記載されたメールを受信することが可能です。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59" y="2533350"/>
            <a:ext cx="3272727" cy="1824144"/>
          </a:xfrm>
          <a:prstGeom prst="rect">
            <a:avLst/>
          </a:prstGeom>
          <a:ln>
            <a:noFill/>
          </a:ln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61" y="3289119"/>
            <a:ext cx="3272727" cy="1842333"/>
          </a:xfrm>
          <a:prstGeom prst="rect">
            <a:avLst/>
          </a:prstGeom>
          <a:ln>
            <a:noFill/>
          </a:ln>
        </p:spPr>
      </p:pic>
      <p:sp>
        <p:nvSpPr>
          <p:cNvPr id="28" name="正方形/長方形 27"/>
          <p:cNvSpPr/>
          <p:nvPr/>
        </p:nvSpPr>
        <p:spPr bwMode="auto">
          <a:xfrm>
            <a:off x="3410305" y="2966060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135126" y="3443164"/>
            <a:ext cx="386170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2933495" y="2857609"/>
            <a:ext cx="360000" cy="360000"/>
          </a:xfrm>
          <a:prstGeom prst="wedgeEllipseCallout">
            <a:avLst>
              <a:gd name="adj1" fmla="val 90011"/>
              <a:gd name="adj2" fmla="val -317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3661161" y="3330495"/>
            <a:ext cx="360000" cy="360000"/>
          </a:xfrm>
          <a:prstGeom prst="wedgeEllipseCallout">
            <a:avLst>
              <a:gd name="adj1" fmla="val 82074"/>
              <a:gd name="adj2" fmla="val 212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950428" y="3874549"/>
            <a:ext cx="2828368" cy="2480612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70684"/>
              </p:ext>
            </p:extLst>
          </p:nvPr>
        </p:nvGraphicFramePr>
        <p:xfrm>
          <a:off x="1045930" y="4275747"/>
          <a:ext cx="266290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29983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（空白可、任意の文字列）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（空白可、任意の文字列）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（空白可、任意の文字列）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5175"/>
              </p:ext>
            </p:extLst>
          </p:nvPr>
        </p:nvGraphicFramePr>
        <p:xfrm>
          <a:off x="8832380" y="5491161"/>
          <a:ext cx="285656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16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3375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* のつく項目は入力必須です。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840" y="3886770"/>
            <a:ext cx="1899724" cy="1781581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023006" y="4051704"/>
            <a:ext cx="1678403" cy="13427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888155" y="5510279"/>
            <a:ext cx="290135" cy="1386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5310067" y="5595699"/>
            <a:ext cx="360000" cy="360000"/>
          </a:xfrm>
          <a:prstGeom prst="wedgeEllipseCallout">
            <a:avLst>
              <a:gd name="adj1" fmla="val -105293"/>
              <a:gd name="adj2" fmla="val -5153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429733" y="3863119"/>
            <a:ext cx="360000" cy="344050"/>
          </a:xfrm>
          <a:prstGeom prst="wedgeEllipseCallout">
            <a:avLst>
              <a:gd name="adj1" fmla="val 151260"/>
              <a:gd name="adj2" fmla="val 3340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トークンの払い出し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新規トークンの払い出しを実施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「新規トークン払い出し」ボタンを押下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「新規トークン払い出し」画面で必要情報を入力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「トークン払い出し」ボタンを押下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「トークン」画面に表示されるトークンをコピーして保持する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「閉じる」ボタンを押下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46248"/>
              </p:ext>
            </p:extLst>
          </p:nvPr>
        </p:nvGraphicFramePr>
        <p:xfrm>
          <a:off x="7589288" y="5308891"/>
          <a:ext cx="4099659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2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864707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トークンは後述する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&lt;curl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コマンドによるリクエスト送信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時に使用するため設定が必要です。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8" y="2870414"/>
            <a:ext cx="4187005" cy="234726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48" y="3551314"/>
            <a:ext cx="2437412" cy="1705885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4094934" y="3084683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698995" y="3000670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313" y="5067222"/>
            <a:ext cx="2364147" cy="1242178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1616388" y="3751583"/>
            <a:ext cx="2226571" cy="11985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654626" y="5028270"/>
            <a:ext cx="624074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2160018" y="5157290"/>
            <a:ext cx="360000" cy="360000"/>
          </a:xfrm>
          <a:prstGeom prst="wedgeEllipseCallout">
            <a:avLst>
              <a:gd name="adj1" fmla="val 102353"/>
              <a:gd name="adj2" fmla="val -4889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078054" y="5615242"/>
            <a:ext cx="2177638" cy="2977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4532606" y="5382598"/>
            <a:ext cx="360000" cy="360000"/>
          </a:xfrm>
          <a:prstGeom prst="wedgeEllipseCallout">
            <a:avLst>
              <a:gd name="adj1" fmla="val 121338"/>
              <a:gd name="adj2" fmla="val 3474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866376" y="6016616"/>
            <a:ext cx="576000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4532606" y="5925871"/>
            <a:ext cx="360000" cy="360000"/>
          </a:xfrm>
          <a:prstGeom prst="wedgeEllipseCallout">
            <a:avLst>
              <a:gd name="adj1" fmla="val 354568"/>
              <a:gd name="adj2" fmla="val 139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4212094" y="3568856"/>
            <a:ext cx="3312000" cy="126000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2" name="円形吹き出し 31"/>
          <p:cNvSpPr/>
          <p:nvPr/>
        </p:nvSpPr>
        <p:spPr bwMode="auto">
          <a:xfrm>
            <a:off x="4179521" y="3554662"/>
            <a:ext cx="360000" cy="344050"/>
          </a:xfrm>
          <a:prstGeom prst="wedgeEllipseCallout">
            <a:avLst>
              <a:gd name="adj1" fmla="val -144846"/>
              <a:gd name="adj2" fmla="val 720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51805"/>
              </p:ext>
            </p:extLst>
          </p:nvPr>
        </p:nvGraphicFramePr>
        <p:xfrm>
          <a:off x="4317300" y="3935763"/>
          <a:ext cx="3113723" cy="78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トークン名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グループ別権限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システム管理者：権限あり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ディシジョンテーブル作成</a:t>
            </a:r>
            <a:r>
              <a:rPr lang="ja-JP" altLang="en-US" dirty="0"/>
              <a:t>　</a:t>
            </a:r>
            <a:r>
              <a:rPr lang="en-US" altLang="ja-JP" dirty="0"/>
              <a:t>(1/2)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ディシジョンテーブル（ 「基本情報・権限</a:t>
            </a:r>
            <a:r>
              <a:rPr lang="ja-JP" altLang="en-US" dirty="0" smtClean="0"/>
              <a:t>」）を作成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「ディシジョンテーブル」画面の「新規追加」ボタンを押下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「新規追加」画面の「基本情報・権限」タブに必要情報を入力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pc="-300" dirty="0"/>
              <a:t>「</a:t>
            </a:r>
            <a:r>
              <a:rPr lang="ja-JP" altLang="en-US" dirty="0"/>
              <a:t>条件式の設定へ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/>
              <a:t>押下</a:t>
            </a:r>
            <a:endParaRPr lang="en-US" altLang="ja-JP" spc="-15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spc="-150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20358"/>
              </p:ext>
            </p:extLst>
          </p:nvPr>
        </p:nvGraphicFramePr>
        <p:xfrm>
          <a:off x="4118621" y="5311118"/>
          <a:ext cx="4553824" cy="105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345544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「権限の設定」では最低でも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1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グループは必ず「更新可能」を設定してください。ディシジョンテーブルの更新ができなくなります。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1" y="2409285"/>
            <a:ext cx="3772979" cy="2358492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 bwMode="auto">
          <a:xfrm>
            <a:off x="4002102" y="2572127"/>
            <a:ext cx="436049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525161" y="2492668"/>
            <a:ext cx="360000" cy="360000"/>
          </a:xfrm>
          <a:prstGeom prst="wedgeEllipseCallout">
            <a:avLst>
              <a:gd name="adj1" fmla="val 90892"/>
              <a:gd name="adj2" fmla="val 212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99" y="3314035"/>
            <a:ext cx="2452588" cy="2710596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3809089" y="3357144"/>
            <a:ext cx="4519221" cy="1661851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  <a:endParaRPr kumimoji="1" lang="en-US" altLang="ja-JP" sz="1200" b="1" dirty="0" smtClean="0">
              <a:latin typeface="+mn-ea"/>
            </a:endParaRPr>
          </a:p>
          <a:p>
            <a:endParaRPr lang="en-US" altLang="ja-JP" sz="1200" b="1" dirty="0">
              <a:latin typeface="+mn-ea"/>
            </a:endParaRPr>
          </a:p>
          <a:p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3795137" y="3354206"/>
            <a:ext cx="360000" cy="344050"/>
          </a:xfrm>
          <a:prstGeom prst="wedgeEllipseCallout">
            <a:avLst>
              <a:gd name="adj1" fmla="val -165640"/>
              <a:gd name="adj2" fmla="val 1034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フリーフォーム 30"/>
          <p:cNvSpPr/>
          <p:nvPr/>
        </p:nvSpPr>
        <p:spPr bwMode="auto">
          <a:xfrm>
            <a:off x="1209087" y="3483242"/>
            <a:ext cx="2321013" cy="2314444"/>
          </a:xfrm>
          <a:custGeom>
            <a:avLst/>
            <a:gdLst>
              <a:gd name="connsiteX0" fmla="*/ 0 w 2321013"/>
              <a:gd name="connsiteY0" fmla="*/ 0 h 2314444"/>
              <a:gd name="connsiteX1" fmla="*/ 716715 w 2321013"/>
              <a:gd name="connsiteY1" fmla="*/ 0 h 2314444"/>
              <a:gd name="connsiteX2" fmla="*/ 716715 w 2321013"/>
              <a:gd name="connsiteY2" fmla="*/ 154534 h 2314444"/>
              <a:gd name="connsiteX3" fmla="*/ 2321013 w 2321013"/>
              <a:gd name="connsiteY3" fmla="*/ 154534 h 2314444"/>
              <a:gd name="connsiteX4" fmla="*/ 2321013 w 2321013"/>
              <a:gd name="connsiteY4" fmla="*/ 2314444 h 2314444"/>
              <a:gd name="connsiteX5" fmla="*/ 0 w 2321013"/>
              <a:gd name="connsiteY5" fmla="*/ 2314444 h 2314444"/>
              <a:gd name="connsiteX6" fmla="*/ 0 w 2321013"/>
              <a:gd name="connsiteY6" fmla="*/ 176408 h 2314444"/>
              <a:gd name="connsiteX7" fmla="*/ 0 w 2321013"/>
              <a:gd name="connsiteY7" fmla="*/ 154534 h 23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1013" h="2314444">
                <a:moveTo>
                  <a:pt x="0" y="0"/>
                </a:moveTo>
                <a:lnTo>
                  <a:pt x="716715" y="0"/>
                </a:lnTo>
                <a:lnTo>
                  <a:pt x="716715" y="154534"/>
                </a:lnTo>
                <a:lnTo>
                  <a:pt x="2321013" y="154534"/>
                </a:lnTo>
                <a:lnTo>
                  <a:pt x="2321013" y="2314444"/>
                </a:lnTo>
                <a:lnTo>
                  <a:pt x="0" y="2314444"/>
                </a:lnTo>
                <a:lnTo>
                  <a:pt x="0" y="176408"/>
                </a:lnTo>
                <a:lnTo>
                  <a:pt x="0" y="154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107498" y="5843065"/>
            <a:ext cx="527619" cy="1325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772024" y="5877390"/>
            <a:ext cx="360000" cy="360000"/>
          </a:xfrm>
          <a:prstGeom prst="wedgeEllipseCallout">
            <a:avLst>
              <a:gd name="adj1" fmla="val -94846"/>
              <a:gd name="adj2" fmla="val -4418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08557"/>
              </p:ext>
            </p:extLst>
          </p:nvPr>
        </p:nvGraphicFramePr>
        <p:xfrm>
          <a:off x="3968698" y="3837136"/>
          <a:ext cx="423132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「基本情報・権限」タブ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システム管理者：全て「更新可能」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19177"/>
              </p:ext>
            </p:extLst>
          </p:nvPr>
        </p:nvGraphicFramePr>
        <p:xfrm>
          <a:off x="8832380" y="5491161"/>
          <a:ext cx="285656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16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3375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* のつく項目は入力必須です。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ディシジョンテーブル作成</a:t>
            </a:r>
            <a:r>
              <a:rPr lang="ja-JP" altLang="en-US" dirty="0"/>
              <a:t>　</a:t>
            </a:r>
            <a:r>
              <a:rPr lang="en-US" altLang="ja-JP" dirty="0"/>
              <a:t>(2/2)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ディシジョンテーブル（ 「条件式</a:t>
            </a:r>
            <a:r>
              <a:rPr lang="ja-JP" altLang="en-US" dirty="0" smtClean="0"/>
              <a:t>」・ </a:t>
            </a:r>
            <a:r>
              <a:rPr lang="ja-JP" altLang="en-US" dirty="0"/>
              <a:t>「未知事象通知</a:t>
            </a:r>
            <a:r>
              <a:rPr lang="ja-JP" altLang="en-US" dirty="0" smtClean="0"/>
              <a:t>」）を作成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/>
              <a:t>「新規追加」画面の「条件式」タブに必要情報を入力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/>
              <a:t>「未知事象通知の設定へ」ボタンを押下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/>
              <a:t>「新規追加」画面の「未知事象通知」タブに必要情報を入力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/>
              <a:t>「保存」ボタンを押下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</p:grp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08334"/>
              </p:ext>
            </p:extLst>
          </p:nvPr>
        </p:nvGraphicFramePr>
        <p:xfrm>
          <a:off x="8832380" y="5491161"/>
          <a:ext cx="285656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16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3375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* のつく項目は入力必須です。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80652"/>
              </p:ext>
            </p:extLst>
          </p:nvPr>
        </p:nvGraphicFramePr>
        <p:xfrm>
          <a:off x="6493370" y="4616692"/>
          <a:ext cx="2162846" cy="173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195456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82532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1355938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設定した条件式には、後述するディシジョンテーブルファイルの「条件部」で具体値を設定します。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65" name="角丸四角形 64"/>
          <p:cNvSpPr/>
          <p:nvPr/>
        </p:nvSpPr>
        <p:spPr bwMode="auto">
          <a:xfrm>
            <a:off x="3828100" y="2609335"/>
            <a:ext cx="3276040" cy="1251725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6" y="4227722"/>
            <a:ext cx="2082645" cy="2212268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 bwMode="auto">
          <a:xfrm>
            <a:off x="712713" y="2609336"/>
            <a:ext cx="2988000" cy="1476000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68" name="フリーフォーム 67"/>
          <p:cNvSpPr/>
          <p:nvPr/>
        </p:nvSpPr>
        <p:spPr bwMode="auto">
          <a:xfrm>
            <a:off x="754731" y="4356657"/>
            <a:ext cx="1980000" cy="1813835"/>
          </a:xfrm>
          <a:custGeom>
            <a:avLst/>
            <a:gdLst>
              <a:gd name="connsiteX0" fmla="*/ 794111 w 2455286"/>
              <a:gd name="connsiteY0" fmla="*/ 0 h 2194741"/>
              <a:gd name="connsiteX1" fmla="*/ 1653197 w 2455286"/>
              <a:gd name="connsiteY1" fmla="*/ 0 h 2194741"/>
              <a:gd name="connsiteX2" fmla="*/ 1653197 w 2455286"/>
              <a:gd name="connsiteY2" fmla="*/ 157740 h 2194741"/>
              <a:gd name="connsiteX3" fmla="*/ 2455286 w 2455286"/>
              <a:gd name="connsiteY3" fmla="*/ 157740 h 2194741"/>
              <a:gd name="connsiteX4" fmla="*/ 2455286 w 2455286"/>
              <a:gd name="connsiteY4" fmla="*/ 2194741 h 2194741"/>
              <a:gd name="connsiteX5" fmla="*/ 0 w 2455286"/>
              <a:gd name="connsiteY5" fmla="*/ 2194741 h 2194741"/>
              <a:gd name="connsiteX6" fmla="*/ 0 w 2455286"/>
              <a:gd name="connsiteY6" fmla="*/ 157740 h 2194741"/>
              <a:gd name="connsiteX7" fmla="*/ 794111 w 2455286"/>
              <a:gd name="connsiteY7" fmla="*/ 157740 h 219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5286" h="2194741">
                <a:moveTo>
                  <a:pt x="794111" y="0"/>
                </a:moveTo>
                <a:lnTo>
                  <a:pt x="1653197" y="0"/>
                </a:lnTo>
                <a:lnTo>
                  <a:pt x="1653197" y="157740"/>
                </a:lnTo>
                <a:lnTo>
                  <a:pt x="2455286" y="157740"/>
                </a:lnTo>
                <a:lnTo>
                  <a:pt x="2455286" y="2194741"/>
                </a:lnTo>
                <a:lnTo>
                  <a:pt x="0" y="2194741"/>
                </a:lnTo>
                <a:lnTo>
                  <a:pt x="0" y="157740"/>
                </a:lnTo>
                <a:lnTo>
                  <a:pt x="794111" y="15774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1432406" y="6255424"/>
            <a:ext cx="607928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円形吹き出し 69"/>
          <p:cNvSpPr/>
          <p:nvPr/>
        </p:nvSpPr>
        <p:spPr bwMode="auto">
          <a:xfrm>
            <a:off x="2850848" y="6055795"/>
            <a:ext cx="360000" cy="360000"/>
          </a:xfrm>
          <a:prstGeom prst="wedgeEllipseCallout">
            <a:avLst>
              <a:gd name="adj1" fmla="val -316125"/>
              <a:gd name="adj2" fmla="val 2744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円形吹き出し 70"/>
          <p:cNvSpPr/>
          <p:nvPr/>
        </p:nvSpPr>
        <p:spPr bwMode="auto">
          <a:xfrm>
            <a:off x="704673" y="3757401"/>
            <a:ext cx="360000" cy="344050"/>
          </a:xfrm>
          <a:prstGeom prst="wedgeEllipseCallout">
            <a:avLst>
              <a:gd name="adj1" fmla="val 25517"/>
              <a:gd name="adj2" fmla="val 19459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37" y="4248191"/>
            <a:ext cx="2314313" cy="2196000"/>
          </a:xfrm>
          <a:prstGeom prst="rect">
            <a:avLst/>
          </a:prstGeom>
        </p:spPr>
      </p:pic>
      <p:sp>
        <p:nvSpPr>
          <p:cNvPr id="74" name="フリーフォーム 73"/>
          <p:cNvSpPr/>
          <p:nvPr/>
        </p:nvSpPr>
        <p:spPr bwMode="auto">
          <a:xfrm>
            <a:off x="3893173" y="4396359"/>
            <a:ext cx="2251560" cy="942621"/>
          </a:xfrm>
          <a:custGeom>
            <a:avLst/>
            <a:gdLst>
              <a:gd name="connsiteX0" fmla="*/ 1584784 w 2390099"/>
              <a:gd name="connsiteY0" fmla="*/ 0 h 1036883"/>
              <a:gd name="connsiteX1" fmla="*/ 2390099 w 2390099"/>
              <a:gd name="connsiteY1" fmla="*/ 0 h 1036883"/>
              <a:gd name="connsiteX2" fmla="*/ 2390099 w 2390099"/>
              <a:gd name="connsiteY2" fmla="*/ 146320 h 1036883"/>
              <a:gd name="connsiteX3" fmla="*/ 2390099 w 2390099"/>
              <a:gd name="connsiteY3" fmla="*/ 176408 h 1036883"/>
              <a:gd name="connsiteX4" fmla="*/ 2390099 w 2390099"/>
              <a:gd name="connsiteY4" fmla="*/ 1036883 h 1036883"/>
              <a:gd name="connsiteX5" fmla="*/ 0 w 2390099"/>
              <a:gd name="connsiteY5" fmla="*/ 1036883 h 1036883"/>
              <a:gd name="connsiteX6" fmla="*/ 0 w 2390099"/>
              <a:gd name="connsiteY6" fmla="*/ 146320 h 1036883"/>
              <a:gd name="connsiteX7" fmla="*/ 1584784 w 2390099"/>
              <a:gd name="connsiteY7" fmla="*/ 146320 h 103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0099" h="1036883">
                <a:moveTo>
                  <a:pt x="1584784" y="0"/>
                </a:moveTo>
                <a:lnTo>
                  <a:pt x="2390099" y="0"/>
                </a:lnTo>
                <a:lnTo>
                  <a:pt x="2390099" y="146320"/>
                </a:lnTo>
                <a:lnTo>
                  <a:pt x="2390099" y="176408"/>
                </a:lnTo>
                <a:lnTo>
                  <a:pt x="2390099" y="1036883"/>
                </a:lnTo>
                <a:lnTo>
                  <a:pt x="0" y="1036883"/>
                </a:lnTo>
                <a:lnTo>
                  <a:pt x="0" y="146320"/>
                </a:lnTo>
                <a:lnTo>
                  <a:pt x="1584784" y="14632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4978154" y="6255921"/>
            <a:ext cx="396000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円形吹き出し 75"/>
          <p:cNvSpPr/>
          <p:nvPr/>
        </p:nvSpPr>
        <p:spPr bwMode="auto">
          <a:xfrm>
            <a:off x="5591980" y="6032935"/>
            <a:ext cx="360000" cy="360000"/>
          </a:xfrm>
          <a:prstGeom prst="wedgeEllipseCallout">
            <a:avLst>
              <a:gd name="adj1" fmla="val -136183"/>
              <a:gd name="adj2" fmla="val 3565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円形吹き出し 71"/>
          <p:cNvSpPr/>
          <p:nvPr/>
        </p:nvSpPr>
        <p:spPr bwMode="auto">
          <a:xfrm>
            <a:off x="3822598" y="3526936"/>
            <a:ext cx="360000" cy="344050"/>
          </a:xfrm>
          <a:prstGeom prst="wedgeEllipseCallout">
            <a:avLst>
              <a:gd name="adj1" fmla="val 73899"/>
              <a:gd name="adj2" fmla="val 26792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06986"/>
              </p:ext>
            </p:extLst>
          </p:nvPr>
        </p:nvGraphicFramePr>
        <p:xfrm>
          <a:off x="827146" y="2698142"/>
          <a:ext cx="2731962" cy="104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4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778321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「条件式」タブ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条件式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プルダウン選択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78" name="表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36575"/>
              </p:ext>
            </p:extLst>
          </p:nvPr>
        </p:nvGraphicFramePr>
        <p:xfrm>
          <a:off x="3991168" y="2698142"/>
          <a:ext cx="295950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「未知事象通知」タブ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未知事象通知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「通知しない」を選択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8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　作業実行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ディシジョンテーブルファイル作成 </a:t>
            </a:r>
            <a:r>
              <a:rPr lang="en-US" altLang="ja-JP" dirty="0"/>
              <a:t>※</a:t>
            </a:r>
            <a:r>
              <a:rPr lang="ja-JP" altLang="en-US" dirty="0"/>
              <a:t>エクセル操作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497444" cy="5616476"/>
          </a:xfrm>
        </p:spPr>
        <p:txBody>
          <a:bodyPr/>
          <a:lstStyle/>
          <a:p>
            <a:r>
              <a:rPr lang="ja-JP" altLang="en-US" dirty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前述の</a:t>
            </a:r>
            <a:r>
              <a:rPr lang="en-US" altLang="ja-JP" dirty="0" smtClean="0"/>
              <a:t>&lt;</a:t>
            </a:r>
            <a:r>
              <a:rPr lang="en-US" altLang="ja-JP" dirty="0" smtClean="0">
                <a:hlinkClick r:id="rId2" action="ppaction://hlinksldjump"/>
              </a:rPr>
              <a:t>3.3</a:t>
            </a:r>
            <a:r>
              <a:rPr lang="ja-JP" altLang="en-US" dirty="0" smtClean="0">
                <a:hlinkClick r:id="rId2" action="ppaction://hlinksldjump"/>
              </a:rPr>
              <a:t>　ディシジョンテーブル作成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で</a:t>
            </a:r>
            <a:r>
              <a:rPr lang="ja-JP" altLang="en-US" dirty="0"/>
              <a:t>作成したディシジョンテーブルの「ダウンロードボタン」を押下しディシジョンテーブルファイルをダウンロードする。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373341" y="1916332"/>
            <a:ext cx="5874819" cy="3514926"/>
            <a:chOff x="774713" y="1916332"/>
            <a:chExt cx="5874819" cy="3514926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713" y="1916332"/>
              <a:ext cx="5874819" cy="3514926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97265" y="2659092"/>
              <a:ext cx="233680" cy="802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62267"/>
              </p:ext>
            </p:extLst>
          </p:nvPr>
        </p:nvGraphicFramePr>
        <p:xfrm>
          <a:off x="3071580" y="5491161"/>
          <a:ext cx="861736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4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832932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ディシジョンテーブルファイルの名前は自動生成されます（例「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id00000000000.xlsx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」）。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先述の「ディシジョンテーブル名」とは異なります。各項目の記述内容については次のページで説明します。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1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ディシジョンテーブルファイル作成 </a:t>
            </a:r>
            <a:r>
              <a:rPr lang="en-US" altLang="ja-JP" dirty="0"/>
              <a:t>※</a:t>
            </a:r>
            <a:r>
              <a:rPr lang="ja-JP" altLang="en-US" dirty="0"/>
              <a:t>エクセル操作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具体的なディシジョンテーブルファイルの記述例は後述</a:t>
            </a:r>
            <a:r>
              <a:rPr lang="ja-JP" altLang="en-US" dirty="0" smtClean="0"/>
              <a:t>の</a:t>
            </a:r>
            <a:r>
              <a:rPr lang="en-US" altLang="ja-JP" dirty="0" smtClean="0"/>
              <a:t>&lt;</a:t>
            </a:r>
            <a:r>
              <a:rPr lang="en-US" altLang="ja-JP" dirty="0" smtClean="0">
                <a:hlinkClick r:id="rId2" action="ppaction://hlinksldjump"/>
              </a:rPr>
              <a:t>A </a:t>
            </a:r>
            <a:r>
              <a:rPr lang="ja-JP" altLang="en-US" dirty="0" smtClean="0">
                <a:hlinkClick r:id="rId2" action="ppaction://hlinksldjump"/>
              </a:rPr>
              <a:t>付録 サンプル</a:t>
            </a:r>
            <a:r>
              <a:rPr lang="en-US" altLang="ja-JP" dirty="0" smtClean="0">
                <a:hlinkClick r:id="rId2" action="ppaction://hlinksldjump"/>
              </a:rPr>
              <a:t>1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を</a:t>
            </a:r>
            <a:r>
              <a:rPr lang="ja-JP" altLang="en-US" dirty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64461"/>
              </p:ext>
            </p:extLst>
          </p:nvPr>
        </p:nvGraphicFramePr>
        <p:xfrm>
          <a:off x="7218787" y="5192955"/>
          <a:ext cx="447016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26188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251199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値の記述方法はディシジョンテーブルファイルの「記述例」シートを参照ください。</a:t>
                      </a:r>
                    </a:p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ディシジョンテーブルファイルの更新後、任意の名称にファイル名を変更することが可能です。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34" name="角丸四角形 33"/>
          <p:cNvSpPr/>
          <p:nvPr/>
        </p:nvSpPr>
        <p:spPr bwMode="auto">
          <a:xfrm>
            <a:off x="467430" y="4077090"/>
            <a:ext cx="6523276" cy="2304000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pSp>
        <p:nvGrpSpPr>
          <p:cNvPr id="35" name="グループ化 34"/>
          <p:cNvGrpSpPr>
            <a:grpSpLocks noChangeAspect="1"/>
          </p:cNvGrpSpPr>
          <p:nvPr/>
        </p:nvGrpSpPr>
        <p:grpSpPr>
          <a:xfrm>
            <a:off x="459434" y="1616905"/>
            <a:ext cx="8157500" cy="2340000"/>
            <a:chOff x="459434" y="1557951"/>
            <a:chExt cx="6120914" cy="175580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34" y="1557951"/>
              <a:ext cx="6120914" cy="1755800"/>
            </a:xfrm>
            <a:prstGeom prst="rect">
              <a:avLst/>
            </a:prstGeom>
          </p:spPr>
        </p:pic>
        <p:sp>
          <p:nvSpPr>
            <p:cNvPr id="37" name="正方形/長方形 36"/>
            <p:cNvSpPr/>
            <p:nvPr/>
          </p:nvSpPr>
          <p:spPr bwMode="auto">
            <a:xfrm>
              <a:off x="822705" y="2168996"/>
              <a:ext cx="360000" cy="7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1182337" y="2168996"/>
              <a:ext cx="368699" cy="7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1555776" y="2168996"/>
              <a:ext cx="4167409" cy="7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724161" y="2168996"/>
              <a:ext cx="720100" cy="7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32505" y="189492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215846" y="189492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471642" y="189492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916372" y="189492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5294"/>
              </p:ext>
            </p:extLst>
          </p:nvPr>
        </p:nvGraphicFramePr>
        <p:xfrm>
          <a:off x="489544" y="4112233"/>
          <a:ext cx="647057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2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89144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」を指定）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空白可。ルールを適用する期間の始まりから終わりまでを設定することが可能。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ディシジョンテーブルファイルのアップロード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テストリクエストしたいディシジョンテーブルファイルを選ぶ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「ルール」画面の「ファイルを選択」ボタンを押下し作成したディシジョンテーブルファイルを選択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「アップロード」ボタンを押下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ダイアログの「</a:t>
            </a:r>
            <a:r>
              <a:rPr lang="en-US" altLang="ja-JP" dirty="0"/>
              <a:t>OK</a:t>
            </a:r>
            <a:r>
              <a:rPr lang="ja-JP" altLang="en-US" dirty="0"/>
              <a:t>」ボタンを押下</a:t>
            </a:r>
          </a:p>
          <a:p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911280" y="2598651"/>
            <a:ext cx="5822287" cy="3570804"/>
            <a:chOff x="559170" y="2617956"/>
            <a:chExt cx="5822287" cy="3570804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59170" y="2617956"/>
              <a:ext cx="5822287" cy="3570804"/>
              <a:chOff x="-182144" y="2086660"/>
              <a:chExt cx="5998641" cy="3678963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-181139" y="2086660"/>
                <a:ext cx="5997636" cy="3678963"/>
                <a:chOff x="-181139" y="1870630"/>
                <a:chExt cx="5997636" cy="3678963"/>
              </a:xfrm>
            </p:grpSpPr>
            <p:pic>
              <p:nvPicPr>
                <p:cNvPr id="37" name="図 3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81139" y="1870630"/>
                  <a:ext cx="5997636" cy="3678963"/>
                </a:xfrm>
                <a:prstGeom prst="rect">
                  <a:avLst/>
                </a:prstGeom>
              </p:spPr>
            </p:pic>
            <p:sp>
              <p:nvSpPr>
                <p:cNvPr id="38" name="正方形/長方形 37"/>
                <p:cNvSpPr/>
                <p:nvPr/>
              </p:nvSpPr>
              <p:spPr bwMode="auto">
                <a:xfrm>
                  <a:off x="3655468" y="2206682"/>
                  <a:ext cx="1332046" cy="2591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39" name="正方形/長方形 38"/>
                <p:cNvSpPr/>
                <p:nvPr/>
              </p:nvSpPr>
              <p:spPr bwMode="auto">
                <a:xfrm>
                  <a:off x="5048841" y="2206682"/>
                  <a:ext cx="677675" cy="2591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6" name="正方形/長方形 35"/>
              <p:cNvSpPr/>
              <p:nvPr/>
            </p:nvSpPr>
            <p:spPr bwMode="auto">
              <a:xfrm>
                <a:off x="-182144" y="3900030"/>
                <a:ext cx="5977309" cy="1865593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0788" y="4070072"/>
              <a:ext cx="1313404" cy="928222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023255" y="4742955"/>
              <a:ext cx="520993" cy="2424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円形吹き出し 31"/>
            <p:cNvSpPr/>
            <p:nvPr/>
          </p:nvSpPr>
          <p:spPr bwMode="auto">
            <a:xfrm>
              <a:off x="4927368" y="3309541"/>
              <a:ext cx="360000" cy="360000"/>
            </a:xfrm>
            <a:prstGeom prst="wedgeEllipseCallout">
              <a:avLst>
                <a:gd name="adj1" fmla="val 9533"/>
                <a:gd name="adj2" fmla="val -85852"/>
              </a:avLst>
            </a:prstGeom>
            <a:solidFill>
              <a:srgbClr val="FF0000"/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１</a:t>
              </a:r>
            </a:p>
          </p:txBody>
        </p:sp>
        <p:sp>
          <p:nvSpPr>
            <p:cNvPr id="33" name="円形吹き出し 32"/>
            <p:cNvSpPr/>
            <p:nvPr/>
          </p:nvSpPr>
          <p:spPr bwMode="auto">
            <a:xfrm>
              <a:off x="5807979" y="3303298"/>
              <a:ext cx="360000" cy="360000"/>
            </a:xfrm>
            <a:prstGeom prst="wedgeEllipseCallout">
              <a:avLst>
                <a:gd name="adj1" fmla="val 5564"/>
                <a:gd name="adj2" fmla="val -87175"/>
              </a:avLst>
            </a:prstGeom>
            <a:solidFill>
              <a:srgbClr val="FF0000"/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円形吹き出し 33"/>
            <p:cNvSpPr/>
            <p:nvPr/>
          </p:nvSpPr>
          <p:spPr bwMode="auto">
            <a:xfrm>
              <a:off x="3038082" y="5032204"/>
              <a:ext cx="340851" cy="360000"/>
            </a:xfrm>
            <a:prstGeom prst="wedgeEllipseCallout">
              <a:avLst>
                <a:gd name="adj1" fmla="val 8871"/>
                <a:gd name="adj2" fmla="val -71961"/>
              </a:avLst>
            </a:prstGeom>
            <a:solidFill>
              <a:srgbClr val="FF0000"/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テストリクエスト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テストリクエスト対象の選択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「作業ステータス」欄が「ステージング適用完了」に遷移後「テストリクエスト」ボタンを押下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「ディシジョンテーブル」タブの「ディシジョンテーブル名選択」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欄にて、テストしたいディシジョンテーブル名を選択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「テストリクエスト設定へ」ボタンを押下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39" y="2862156"/>
            <a:ext cx="5374323" cy="2133352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1220265" y="4454219"/>
            <a:ext cx="5348965" cy="1346998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588771" y="3162237"/>
            <a:ext cx="864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2" name="直線矢印コネクタ 31"/>
          <p:cNvCxnSpPr>
            <a:stCxn id="33" idx="0"/>
            <a:endCxn id="31" idx="3"/>
          </p:cNvCxnSpPr>
          <p:nvPr/>
        </p:nvCxnSpPr>
        <p:spPr bwMode="auto">
          <a:xfrm flipH="1" flipV="1">
            <a:off x="3452771" y="3270237"/>
            <a:ext cx="1106383" cy="50086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正方形/長方形 32"/>
          <p:cNvSpPr/>
          <p:nvPr/>
        </p:nvSpPr>
        <p:spPr bwMode="auto">
          <a:xfrm>
            <a:off x="4095334" y="3771104"/>
            <a:ext cx="927640" cy="2156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5114897" y="3703452"/>
            <a:ext cx="360000" cy="360000"/>
          </a:xfrm>
          <a:prstGeom prst="wedgeEllipseCallout">
            <a:avLst>
              <a:gd name="adj1" fmla="val -73150"/>
              <a:gd name="adj2" fmla="val -58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55" y="3944645"/>
            <a:ext cx="2691169" cy="2300516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 bwMode="auto">
          <a:xfrm>
            <a:off x="1412190" y="4585535"/>
            <a:ext cx="2446654" cy="1905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235988" y="6034813"/>
            <a:ext cx="799058" cy="1966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円形吹き出し 37"/>
          <p:cNvSpPr/>
          <p:nvPr/>
        </p:nvSpPr>
        <p:spPr bwMode="auto">
          <a:xfrm>
            <a:off x="4065465" y="4596090"/>
            <a:ext cx="360000" cy="360000"/>
          </a:xfrm>
          <a:prstGeom prst="wedgeEllipseCallout">
            <a:avLst>
              <a:gd name="adj1" fmla="val -133502"/>
              <a:gd name="adj2" fmla="val -2674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円形吹き出し 38"/>
          <p:cNvSpPr/>
          <p:nvPr/>
        </p:nvSpPr>
        <p:spPr bwMode="auto">
          <a:xfrm>
            <a:off x="3156135" y="5833821"/>
            <a:ext cx="360000" cy="360000"/>
          </a:xfrm>
          <a:prstGeom prst="wedgeEllipseCallout">
            <a:avLst>
              <a:gd name="adj1" fmla="val -100480"/>
              <a:gd name="adj2" fmla="val 316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60198"/>
              </p:ext>
            </p:extLst>
          </p:nvPr>
        </p:nvGraphicFramePr>
        <p:xfrm>
          <a:off x="6384040" y="5286750"/>
          <a:ext cx="5304907" cy="10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1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507681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作業ステータスは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5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秒間隔で自動的に更新されます。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作業ステータスの遷移については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4"/>
                        </a:rPr>
                        <a:t>利用手順マニュアル 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4"/>
                        </a:rPr>
                        <a:t>-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4"/>
                        </a:rPr>
                        <a:t>ルール画面編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4"/>
                        </a:rPr>
                        <a:t>- (1)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4"/>
                        </a:rPr>
                        <a:t>ルール画面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4"/>
                        </a:rPr>
                        <a:t>(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4"/>
                        </a:rPr>
                        <a:t>ステージング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4"/>
                        </a:rPr>
                        <a:t>)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を参照ください。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　はじめに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テストリクエスト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テストで値を入れて実行する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/>
              <a:t>「設定」タブ内にて「単発テスト」タブの入力欄に、作成したルールに合致する値を入力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/>
              <a:t>「実行」ボタンを押下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/>
              <a:t>ダイアログの「</a:t>
            </a:r>
            <a:r>
              <a:rPr lang="en-US" altLang="ja-JP" dirty="0"/>
              <a:t>OK</a:t>
            </a:r>
            <a:r>
              <a:rPr lang="ja-JP" altLang="en-US" dirty="0"/>
              <a:t>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31269"/>
              </p:ext>
            </p:extLst>
          </p:nvPr>
        </p:nvGraphicFramePr>
        <p:xfrm>
          <a:off x="7939755" y="5491161"/>
          <a:ext cx="3756015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547735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作成したディシジョンテーブルファイルの「条件部」に合致する値か否かテストします。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32545" y="2707790"/>
            <a:ext cx="5955565" cy="3097540"/>
            <a:chOff x="510660" y="2422044"/>
            <a:chExt cx="5955565" cy="3097540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7886" y="2423096"/>
              <a:ext cx="2160000" cy="1571880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4537018" y="3599385"/>
              <a:ext cx="890022" cy="3271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6225" y="4256827"/>
              <a:ext cx="2160000" cy="1250100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5645934" y="5177083"/>
              <a:ext cx="683046" cy="2795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7" name="直線矢印コネクタ 56"/>
            <p:cNvCxnSpPr>
              <a:stCxn id="54" idx="2"/>
              <a:endCxn id="56" idx="0"/>
            </p:cNvCxnSpPr>
            <p:nvPr/>
          </p:nvCxnSpPr>
          <p:spPr bwMode="auto">
            <a:xfrm>
              <a:off x="4982029" y="3926540"/>
              <a:ext cx="1005428" cy="125054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円形吹き出し 57"/>
            <p:cNvSpPr/>
            <p:nvPr/>
          </p:nvSpPr>
          <p:spPr bwMode="auto">
            <a:xfrm>
              <a:off x="5547625" y="3402962"/>
              <a:ext cx="360000" cy="360000"/>
            </a:xfrm>
            <a:prstGeom prst="wedgeEllipseCallout">
              <a:avLst>
                <a:gd name="adj1" fmla="val -92942"/>
                <a:gd name="adj2" fmla="val 40367"/>
              </a:avLst>
            </a:prstGeom>
            <a:solidFill>
              <a:srgbClr val="FF0000"/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660" y="2422044"/>
              <a:ext cx="3573059" cy="3097540"/>
            </a:xfrm>
            <a:prstGeom prst="rect">
              <a:avLst/>
            </a:prstGeom>
          </p:spPr>
        </p:pic>
        <p:sp>
          <p:nvSpPr>
            <p:cNvPr id="60" name="正方形/長方形 59"/>
            <p:cNvSpPr/>
            <p:nvPr/>
          </p:nvSpPr>
          <p:spPr bwMode="auto">
            <a:xfrm>
              <a:off x="722426" y="3639384"/>
              <a:ext cx="3217878" cy="2403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2590637" y="5219791"/>
              <a:ext cx="465438" cy="2388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2" name="円形吹き出し 61"/>
            <p:cNvSpPr/>
            <p:nvPr/>
          </p:nvSpPr>
          <p:spPr bwMode="auto">
            <a:xfrm>
              <a:off x="3567625" y="3222962"/>
              <a:ext cx="360000" cy="360000"/>
            </a:xfrm>
            <a:prstGeom prst="wedgeEllipseCallout">
              <a:avLst>
                <a:gd name="adj1" fmla="val -3877"/>
                <a:gd name="adj2" fmla="val 79951"/>
              </a:avLst>
            </a:prstGeom>
            <a:solidFill>
              <a:srgbClr val="FF0000"/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１</a:t>
              </a:r>
            </a:p>
          </p:txBody>
        </p:sp>
        <p:sp>
          <p:nvSpPr>
            <p:cNvPr id="63" name="円形吹き出し 62"/>
            <p:cNvSpPr/>
            <p:nvPr/>
          </p:nvSpPr>
          <p:spPr bwMode="auto">
            <a:xfrm>
              <a:off x="2823356" y="4756785"/>
              <a:ext cx="360000" cy="360000"/>
            </a:xfrm>
            <a:prstGeom prst="wedgeEllipseCallout">
              <a:avLst>
                <a:gd name="adj1" fmla="val -3877"/>
                <a:gd name="adj2" fmla="val 79951"/>
              </a:avLst>
            </a:prstGeom>
            <a:solidFill>
              <a:srgbClr val="FF0000"/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1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テストリクエスト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ルールが有効か確認する</a:t>
            </a:r>
          </a:p>
          <a:p>
            <a:pPr lvl="1"/>
            <a:r>
              <a:rPr lang="ja-JP" altLang="en-US" spc="-150" dirty="0"/>
              <a:t>「</a:t>
            </a:r>
            <a:r>
              <a:rPr lang="ja-JP" altLang="en-US" dirty="0"/>
              <a:t>ログ</a:t>
            </a:r>
            <a:r>
              <a:rPr lang="ja-JP" altLang="en-US" spc="-150" dirty="0"/>
              <a:t>」タブ</a:t>
            </a:r>
            <a:r>
              <a:rPr lang="ja-JP" altLang="en-US" dirty="0"/>
              <a:t>の「実行ログ」欄にてログを確認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「閉じる」ボタンを押下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ダイアログの「</a:t>
            </a:r>
            <a:r>
              <a:rPr lang="en-US" altLang="ja-JP" dirty="0"/>
              <a:t>OK</a:t>
            </a:r>
            <a:r>
              <a:rPr lang="ja-JP" altLang="en-US" dirty="0"/>
              <a:t>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正常に処理されルールがマッチングした場合</a:t>
            </a:r>
            <a:endParaRPr lang="en-US" altLang="ja-JP" dirty="0"/>
          </a:p>
          <a:p>
            <a:pPr marL="630900" lvl="2" indent="-342900"/>
            <a:r>
              <a:rPr lang="ja-JP" altLang="en-US" dirty="0"/>
              <a:t>ダイアログの「</a:t>
            </a:r>
            <a:r>
              <a:rPr lang="en-US" altLang="ja-JP" dirty="0"/>
              <a:t>OK</a:t>
            </a:r>
            <a:r>
              <a:rPr lang="ja-JP" altLang="en-US" dirty="0"/>
              <a:t>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02365"/>
              </p:ext>
            </p:extLst>
          </p:nvPr>
        </p:nvGraphicFramePr>
        <p:xfrm>
          <a:off x="5324354" y="5217674"/>
          <a:ext cx="6374291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84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6164407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前述の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 action="ppaction://hlinksldjump"/>
                        </a:rPr>
                        <a:t>4.1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 action="ppaction://hlinksldjump"/>
                        </a:rPr>
                        <a:t>ディシジョンテーブルファイル作成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で作成したルールに合致する場合、「実行ログ」欄に「正常に処理されました」「マッチングされました」と表示されます。</a:t>
                      </a:r>
                    </a:p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ルールがマッチングすると「運用ステータス」が次のステータスに移ります。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68" name="図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2" y="5472232"/>
            <a:ext cx="2016738" cy="972000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486" y="5472232"/>
            <a:ext cx="1461294" cy="972000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 bwMode="auto">
          <a:xfrm>
            <a:off x="1596593" y="6198366"/>
            <a:ext cx="56734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855947" y="6191625"/>
            <a:ext cx="572505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2" name="直線矢印コネクタ 71"/>
          <p:cNvCxnSpPr>
            <a:stCxn id="70" idx="3"/>
            <a:endCxn id="71" idx="1"/>
          </p:cNvCxnSpPr>
          <p:nvPr/>
        </p:nvCxnSpPr>
        <p:spPr bwMode="auto">
          <a:xfrm flipV="1">
            <a:off x="2163937" y="6299625"/>
            <a:ext cx="1692010" cy="674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70" y="2207729"/>
            <a:ext cx="2781259" cy="2373431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932136" y="3049900"/>
            <a:ext cx="646091" cy="1811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2214129" y="4358366"/>
            <a:ext cx="466259" cy="1874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921" y="3234521"/>
            <a:ext cx="2322435" cy="1313079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 bwMode="auto">
          <a:xfrm>
            <a:off x="5876041" y="4214207"/>
            <a:ext cx="746889" cy="2841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0" name="グループ化 49"/>
          <p:cNvGrpSpPr>
            <a:grpSpLocks noChangeAspect="1"/>
          </p:cNvGrpSpPr>
          <p:nvPr/>
        </p:nvGrpSpPr>
        <p:grpSpPr>
          <a:xfrm>
            <a:off x="2162002" y="3225204"/>
            <a:ext cx="2699551" cy="792000"/>
            <a:chOff x="1998292" y="3165038"/>
            <a:chExt cx="2429688" cy="712827"/>
          </a:xfrm>
        </p:grpSpPr>
        <p:sp>
          <p:nvSpPr>
            <p:cNvPr id="66" name="正方形/長方形 65"/>
            <p:cNvSpPr/>
            <p:nvPr/>
          </p:nvSpPr>
          <p:spPr bwMode="auto">
            <a:xfrm>
              <a:off x="1998292" y="3165038"/>
              <a:ext cx="2429688" cy="7128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67" name="図 66"/>
            <p:cNvPicPr>
              <a:picLocks noChangeAspect="1"/>
            </p:cNvPicPr>
            <p:nvPr/>
          </p:nvPicPr>
          <p:blipFill rotWithShape="1">
            <a:blip r:embed="rId7"/>
            <a:srcRect l="3621" t="34243" r="73230" b="60656"/>
            <a:stretch/>
          </p:blipFill>
          <p:spPr>
            <a:xfrm>
              <a:off x="2028159" y="3287664"/>
              <a:ext cx="2364725" cy="475267"/>
            </a:xfrm>
            <a:prstGeom prst="rect">
              <a:avLst/>
            </a:prstGeom>
          </p:spPr>
        </p:pic>
      </p:grpSp>
      <p:sp>
        <p:nvSpPr>
          <p:cNvPr id="51" name="下カーブ矢印 50"/>
          <p:cNvSpPr/>
          <p:nvPr/>
        </p:nvSpPr>
        <p:spPr bwMode="auto">
          <a:xfrm rot="409469">
            <a:off x="1487661" y="2698514"/>
            <a:ext cx="1001929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338886" y="28321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円形吹き出し 63"/>
          <p:cNvSpPr/>
          <p:nvPr/>
        </p:nvSpPr>
        <p:spPr bwMode="auto">
          <a:xfrm>
            <a:off x="2904149" y="4225638"/>
            <a:ext cx="360000" cy="360000"/>
          </a:xfrm>
          <a:prstGeom prst="wedgeEllipseCallout">
            <a:avLst>
              <a:gd name="adj1" fmla="val -132416"/>
              <a:gd name="adj2" fmla="val 688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65" name="円形吹き出し 64"/>
          <p:cNvSpPr/>
          <p:nvPr/>
        </p:nvSpPr>
        <p:spPr bwMode="auto">
          <a:xfrm>
            <a:off x="6746298" y="3996301"/>
            <a:ext cx="360000" cy="360000"/>
          </a:xfrm>
          <a:prstGeom prst="wedgeEllipseCallout">
            <a:avLst>
              <a:gd name="adj1" fmla="val -121833"/>
              <a:gd name="adj2" fmla="val 7356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5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プロダクション適用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検証完了したルールを本番環境で使用できるように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ルール</a:t>
            </a:r>
            <a:r>
              <a:rPr lang="ja-JP" altLang="en-US" dirty="0"/>
              <a:t>を本番環境で使用できるようにするため「ステージング適用ルール」</a:t>
            </a:r>
            <a:r>
              <a:rPr lang="ja-JP" altLang="en-US" dirty="0" smtClean="0"/>
              <a:t>から「</a:t>
            </a:r>
            <a:r>
              <a:rPr lang="ja-JP" altLang="en-US" dirty="0"/>
              <a:t>プロダクション適用ルール」に適用させる。</a:t>
            </a:r>
            <a:endParaRPr lang="en-US" altLang="ja-JP" dirty="0"/>
          </a:p>
          <a:p>
            <a:pPr marL="576000" lvl="2" indent="-288000">
              <a:buFont typeface="+mj-ea"/>
              <a:buAutoNum type="circleNumDbPlain"/>
            </a:pPr>
            <a:endParaRPr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</a:t>
            </a:r>
            <a:r>
              <a:rPr lang="ja-JP" altLang="en-US" sz="1600" dirty="0"/>
              <a:t>ステージング適用ルール」の「運用ステータス」欄</a:t>
            </a:r>
            <a:r>
              <a:rPr lang="ja-JP" altLang="en-US" sz="1600" dirty="0" smtClean="0"/>
              <a:t>が「</a:t>
            </a:r>
            <a:r>
              <a:rPr lang="ja-JP" altLang="en-US" sz="1600" dirty="0"/>
              <a:t>検証完了」に遷移していることを確認</a:t>
            </a:r>
            <a:endParaRPr lang="en-US" altLang="ja-JP" sz="1600" dirty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/>
              <a:t>「操作」欄の「適用ボタン」を押下</a:t>
            </a:r>
            <a:endParaRPr lang="en-US" altLang="ja-JP" sz="1600" dirty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/>
              <a:t>ダイアログの「</a:t>
            </a:r>
            <a:r>
              <a:rPr lang="en-US" altLang="ja-JP" sz="1600" dirty="0"/>
              <a:t>OK</a:t>
            </a:r>
            <a:r>
              <a:rPr lang="ja-JP" altLang="en-US" sz="1600" dirty="0"/>
              <a:t>」ボタンを押下</a:t>
            </a:r>
            <a:endParaRPr lang="en-US" altLang="ja-JP" sz="1600" dirty="0"/>
          </a:p>
          <a:p>
            <a:pPr marL="468000" lvl="1" indent="-288000">
              <a:buFont typeface="+mj-ea"/>
              <a:buAutoNum type="circleNumDbPlain"/>
            </a:pP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57379"/>
              </p:ext>
            </p:extLst>
          </p:nvPr>
        </p:nvGraphicFramePr>
        <p:xfrm>
          <a:off x="7093521" y="5229250"/>
          <a:ext cx="4602249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4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37560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16189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39749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作成した作業ステータスは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5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秒間隔で自動的に更新されます。作業ステータスの遷移については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/>
                        </a:rPr>
                        <a:t>利用手順マニュアル 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/>
                        </a:rPr>
                        <a:t>-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/>
                        </a:rPr>
                        <a:t>ルール画面編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/>
                        </a:rPr>
                        <a:t>- (2)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/>
                        </a:rPr>
                        <a:t>ルール画面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/>
                        </a:rPr>
                        <a:t>(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/>
                        </a:rPr>
                        <a:t>プロダクション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/>
                        </a:rPr>
                        <a:t>)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を参照ください。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3"/>
          <a:srcRect b="53180"/>
          <a:stretch/>
        </p:blipFill>
        <p:spPr>
          <a:xfrm>
            <a:off x="834853" y="5659111"/>
            <a:ext cx="5453826" cy="7201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3" y="3335341"/>
            <a:ext cx="5433815" cy="1584863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991212" y="4083533"/>
            <a:ext cx="229091" cy="208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092604" y="4091979"/>
            <a:ext cx="743547" cy="1901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777" y="4492497"/>
            <a:ext cx="1404701" cy="1022233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1189118" y="5235685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583" y="4491835"/>
            <a:ext cx="1715985" cy="1008999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 bwMode="auto">
          <a:xfrm>
            <a:off x="3546722" y="5235685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594980" y="6121688"/>
            <a:ext cx="738414" cy="1876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1" name="直線矢印コネクタ 40"/>
          <p:cNvCxnSpPr>
            <a:stCxn id="27" idx="3"/>
            <a:endCxn id="39" idx="1"/>
          </p:cNvCxnSpPr>
          <p:nvPr/>
        </p:nvCxnSpPr>
        <p:spPr bwMode="auto">
          <a:xfrm>
            <a:off x="1801118" y="5361685"/>
            <a:ext cx="174560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>
            <a:stCxn id="39" idx="2"/>
            <a:endCxn id="40" idx="0"/>
          </p:cNvCxnSpPr>
          <p:nvPr/>
        </p:nvCxnSpPr>
        <p:spPr bwMode="auto">
          <a:xfrm>
            <a:off x="3852722" y="5487685"/>
            <a:ext cx="111465" cy="6340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4454820" y="3790126"/>
            <a:ext cx="2485999" cy="823199"/>
          </a:xfrm>
          <a:prstGeom prst="roundRect">
            <a:avLst>
              <a:gd name="adj" fmla="val 133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latin typeface="+mn-ea"/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4439770" y="3790148"/>
            <a:ext cx="360000" cy="360000"/>
          </a:xfrm>
          <a:prstGeom prst="wedgeEllipseCallout">
            <a:avLst>
              <a:gd name="adj1" fmla="val -243135"/>
              <a:gd name="adj2" fmla="val 5488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5" name="円形吹き出し 44"/>
          <p:cNvSpPr/>
          <p:nvPr/>
        </p:nvSpPr>
        <p:spPr bwMode="auto">
          <a:xfrm>
            <a:off x="1378821" y="4111798"/>
            <a:ext cx="360000" cy="360000"/>
          </a:xfrm>
          <a:prstGeom prst="wedgeEllipseCallout">
            <a:avLst>
              <a:gd name="adj1" fmla="val -118363"/>
              <a:gd name="adj2" fmla="val -2497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488573" y="5011020"/>
            <a:ext cx="2245993" cy="1298323"/>
          </a:xfrm>
          <a:prstGeom prst="roundRect">
            <a:avLst>
              <a:gd name="adj" fmla="val 108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dirty="0"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4477973" y="5010660"/>
            <a:ext cx="360000" cy="360000"/>
          </a:xfrm>
          <a:prstGeom prst="wedgeEllipseCallout">
            <a:avLst>
              <a:gd name="adj1" fmla="val -190385"/>
              <a:gd name="adj2" fmla="val 2467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4644994" y="3873938"/>
            <a:ext cx="2305349" cy="707587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テストリクエストが正常</a:t>
            </a:r>
            <a:r>
              <a:rPr lang="ja-JP" altLang="en-US" sz="1200" dirty="0" smtClean="0">
                <a:latin typeface="+mn-ea"/>
              </a:rPr>
              <a:t>に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ルールマッチング</a:t>
            </a:r>
            <a:r>
              <a:rPr lang="ja-JP" altLang="en-US" sz="1200" dirty="0">
                <a:latin typeface="+mn-ea"/>
              </a:rPr>
              <a:t>された</a:t>
            </a:r>
            <a:r>
              <a:rPr lang="ja-JP" altLang="en-US" sz="1200" dirty="0" smtClean="0">
                <a:latin typeface="+mn-ea"/>
              </a:rPr>
              <a:t>場合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「検証完了」と表示される</a:t>
            </a:r>
            <a:endParaRPr lang="en-US" altLang="ja-JP" sz="12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4608982" y="5160622"/>
            <a:ext cx="2041812" cy="1146218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プロダクション</a:t>
            </a:r>
            <a:r>
              <a:rPr lang="ja-JP" altLang="en-US" sz="1200" dirty="0">
                <a:latin typeface="+mn-ea"/>
              </a:rPr>
              <a:t>環境</a:t>
            </a:r>
            <a:r>
              <a:rPr lang="ja-JP" altLang="en-US" sz="1200" dirty="0" smtClean="0">
                <a:latin typeface="+mn-ea"/>
              </a:rPr>
              <a:t>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運用</a:t>
            </a:r>
            <a:r>
              <a:rPr lang="ja-JP" altLang="en-US" sz="1200" dirty="0">
                <a:latin typeface="+mn-ea"/>
              </a:rPr>
              <a:t>ステータス</a:t>
            </a:r>
            <a:r>
              <a:rPr lang="ja-JP" altLang="en-US" sz="1200" dirty="0" smtClean="0">
                <a:latin typeface="+mn-ea"/>
              </a:rPr>
              <a:t>が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プロダクション適用完了」に遷移すると本番環境で使用</a:t>
            </a:r>
            <a:r>
              <a:rPr lang="ja-JP" altLang="en-US" sz="1200" dirty="0" smtClean="0">
                <a:latin typeface="+mn-ea"/>
              </a:rPr>
              <a:t>が可能</a:t>
            </a:r>
            <a:r>
              <a:rPr lang="ja-JP" altLang="en-US" sz="1200" dirty="0">
                <a:latin typeface="+mn-ea"/>
              </a:rPr>
              <a:t>と</a:t>
            </a:r>
            <a:r>
              <a:rPr lang="ja-JP" altLang="en-US" sz="1200" dirty="0" smtClean="0">
                <a:latin typeface="+mn-ea"/>
              </a:rPr>
              <a:t>なる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7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760728"/>
          </a:xfrm>
        </p:spPr>
        <p:txBody>
          <a:bodyPr>
            <a:noAutofit/>
          </a:bodyPr>
          <a:lstStyle/>
          <a:p>
            <a:r>
              <a:rPr lang="ja-JP" altLang="en-US" dirty="0"/>
              <a:t>メッセージを投入しプロダクション適用ルールとマッチング</a:t>
            </a:r>
            <a:r>
              <a:rPr lang="ja-JP" altLang="en-US" dirty="0" smtClean="0"/>
              <a:t>させる</a:t>
            </a:r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ターミナル</a:t>
            </a:r>
            <a:r>
              <a:rPr lang="ja-JP" altLang="en-US" dirty="0"/>
              <a:t>を開き、以下のコマンドをルールに合わせ書き換えたうえで実行する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curl</a:t>
            </a:r>
            <a:r>
              <a:rPr lang="ja-JP" altLang="en-US" dirty="0"/>
              <a:t>コマンドの使用例は後述</a:t>
            </a:r>
            <a:r>
              <a:rPr lang="ja-JP" altLang="en-US" dirty="0" smtClean="0"/>
              <a:t>の</a:t>
            </a:r>
            <a:r>
              <a:rPr lang="en-US" altLang="ja-JP" dirty="0" smtClean="0"/>
              <a:t>&lt;</a:t>
            </a:r>
            <a:r>
              <a:rPr lang="en-US" altLang="ja-JP" dirty="0" smtClean="0">
                <a:hlinkClick r:id="rId2" action="ppaction://hlinksldjump"/>
              </a:rPr>
              <a:t>A </a:t>
            </a:r>
            <a:r>
              <a:rPr lang="ja-JP" altLang="en-US" dirty="0" smtClean="0">
                <a:hlinkClick r:id="rId2" action="ppaction://hlinksldjump"/>
              </a:rPr>
              <a:t>付録 サンプル</a:t>
            </a:r>
            <a:r>
              <a:rPr lang="en-US" altLang="ja-JP" dirty="0" smtClean="0">
                <a:hlinkClick r:id="rId2" action="ppaction://hlinksldjump"/>
              </a:rPr>
              <a:t>1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を</a:t>
            </a:r>
            <a:r>
              <a:rPr lang="ja-JP" altLang="en-US" dirty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10940"/>
              </p:ext>
            </p:extLst>
          </p:nvPr>
        </p:nvGraphicFramePr>
        <p:xfrm>
          <a:off x="8539347" y="5301260"/>
          <a:ext cx="3156423" cy="10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948143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HTTPS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リクエストの詳細については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err="1" smtClean="0">
                          <a:latin typeface="+mn-lt"/>
                          <a:hlinkClick r:id="rId3"/>
                        </a:rPr>
                        <a:t>RestAPI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3"/>
                        </a:rPr>
                        <a:t>機能 利用マニュアル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を参照してください。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4" name="正方形/長方形 43"/>
          <p:cNvSpPr/>
          <p:nvPr/>
        </p:nvSpPr>
        <p:spPr bwMode="auto">
          <a:xfrm>
            <a:off x="668600" y="1870532"/>
            <a:ext cx="7731720" cy="16200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722708" y="1829981"/>
            <a:ext cx="7628461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kumimoji="0" lang="en-US" altLang="ja-JP" sz="1300" b="1" dirty="0">
                <a:solidFill>
                  <a:srgbClr val="F8F8F2"/>
                </a:solidFill>
                <a:latin typeface="+mn-ea"/>
              </a:rPr>
              <a:t>curl </a:t>
            </a:r>
            <a:r>
              <a:rPr kumimoji="0" lang="en-US" altLang="ja-JP" sz="13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rgbClr val="F8F8F2"/>
                </a:solidFill>
                <a:latin typeface="+mn-ea"/>
              </a:rPr>
              <a:t>X POST </a:t>
            </a:r>
            <a:r>
              <a:rPr kumimoji="0" lang="en-US" altLang="ja-JP" sz="13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rgbClr val="F8F8F2"/>
                </a:solidFill>
                <a:latin typeface="+mn-ea"/>
              </a:rPr>
              <a:t>k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"https://&lt;</a:t>
            </a:r>
            <a:r>
              <a:rPr kumimoji="0" lang="ja-JP" altLang="en-US" sz="1300" b="1" dirty="0" smtClean="0">
                <a:solidFill>
                  <a:srgbClr val="FFFF99"/>
                </a:solidFill>
                <a:latin typeface="+mn-ea"/>
              </a:rPr>
              <a:t>①ホスト名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&gt;/</a:t>
            </a:r>
            <a:r>
              <a:rPr kumimoji="0" lang="en-US" altLang="ja-JP" sz="1300" b="1" dirty="0" err="1" smtClean="0">
                <a:solidFill>
                  <a:srgbClr val="FFFF99"/>
                </a:solidFill>
                <a:latin typeface="+mn-ea"/>
              </a:rPr>
              <a:t>oase_web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/event/event/</a:t>
            </a:r>
            <a:r>
              <a:rPr kumimoji="0" lang="en-US" altLang="ja-JP" sz="1300" b="1" dirty="0" err="1" smtClean="0">
                <a:solidFill>
                  <a:srgbClr val="FFFF99"/>
                </a:solidFill>
                <a:latin typeface="+mn-ea"/>
              </a:rPr>
              <a:t>eventsrequest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"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\</a:t>
            </a:r>
          </a:p>
          <a:p>
            <a:pPr lvl="0">
              <a:lnSpc>
                <a:spcPct val="150000"/>
              </a:lnSpc>
            </a:pP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      </a:t>
            </a:r>
            <a:r>
              <a:rPr kumimoji="0" lang="en-US" altLang="ja-JP" sz="1300" b="1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chemeClr val="bg1"/>
                </a:solidFill>
                <a:latin typeface="+mn-ea"/>
              </a:rPr>
              <a:t>H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"accept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: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application/</a:t>
            </a:r>
            <a:r>
              <a:rPr kumimoji="0" lang="en-US" altLang="ja-JP" sz="1300" b="1" dirty="0" err="1" smtClean="0">
                <a:solidFill>
                  <a:srgbClr val="FFFF99"/>
                </a:solidFill>
                <a:latin typeface="+mn-ea"/>
              </a:rPr>
              <a:t>json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"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\</a:t>
            </a:r>
          </a:p>
          <a:p>
            <a:pPr lvl="0">
              <a:lnSpc>
                <a:spcPct val="150000"/>
              </a:lnSpc>
            </a:pP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      </a:t>
            </a:r>
            <a:r>
              <a:rPr kumimoji="0" lang="en-US" altLang="ja-JP" sz="1300" b="1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chemeClr val="bg1"/>
                </a:solidFill>
                <a:latin typeface="+mn-ea"/>
              </a:rPr>
              <a:t>d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‘{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err="1" smtClean="0">
                <a:solidFill>
                  <a:srgbClr val="FFFF99"/>
                </a:solidFill>
                <a:latin typeface="+mn-ea"/>
              </a:rPr>
              <a:t>decisiontable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: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 smtClean="0">
                <a:solidFill>
                  <a:srgbClr val="FFFF99"/>
                </a:solidFill>
                <a:latin typeface="+mn-ea"/>
              </a:rPr>
              <a:t>②ディシジョンテーブル名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&gt;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”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,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err="1" smtClean="0">
                <a:solidFill>
                  <a:srgbClr val="FFFF99"/>
                </a:solidFill>
                <a:latin typeface="+mn-ea"/>
              </a:rPr>
              <a:t>requesttype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: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 smtClean="0">
                <a:solidFill>
                  <a:srgbClr val="FFFF99"/>
                </a:solidFill>
                <a:latin typeface="+mn-ea"/>
              </a:rPr>
              <a:t>③リクエスト種別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&gt;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,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err="1" smtClean="0">
                <a:solidFill>
                  <a:srgbClr val="FFFF99"/>
                </a:solidFill>
                <a:latin typeface="+mn-ea"/>
              </a:rPr>
              <a:t>eventdatetime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: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 smtClean="0">
                <a:solidFill>
                  <a:srgbClr val="FFFF99"/>
                </a:solidFill>
                <a:latin typeface="+mn-ea"/>
              </a:rPr>
              <a:t>④イベント発生日時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&gt;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,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err="1" smtClean="0">
                <a:solidFill>
                  <a:srgbClr val="FFFF99"/>
                </a:solidFill>
                <a:latin typeface="+mn-ea"/>
              </a:rPr>
              <a:t>eventinfo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:[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 smtClean="0">
                <a:solidFill>
                  <a:srgbClr val="FFFF99"/>
                </a:solidFill>
                <a:latin typeface="+mn-ea"/>
              </a:rPr>
              <a:t>⑤イベント情報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&gt;</a:t>
            </a:r>
            <a:r>
              <a:rPr kumimoji="0" lang="en-US" altLang="ja-JP" sz="1300" b="1" dirty="0" smtClean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]}’ \</a:t>
            </a:r>
          </a:p>
          <a:p>
            <a:pPr lvl="0">
              <a:lnSpc>
                <a:spcPct val="150000"/>
              </a:lnSpc>
            </a:pP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    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 </a:t>
            </a:r>
            <a:r>
              <a:rPr kumimoji="0" lang="en-US" altLang="ja-JP" sz="13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chemeClr val="bg1"/>
                </a:solidFill>
                <a:latin typeface="+mn-ea"/>
              </a:rPr>
              <a:t>H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"Authorization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: Bearer 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 smtClean="0">
                <a:solidFill>
                  <a:srgbClr val="FFFF99"/>
                </a:solidFill>
                <a:latin typeface="+mn-ea"/>
              </a:rPr>
              <a:t>⑥トークン</a:t>
            </a:r>
            <a:r>
              <a:rPr kumimoji="0" lang="en-US" altLang="ja-JP" sz="1300" b="1" dirty="0" smtClean="0">
                <a:solidFill>
                  <a:srgbClr val="FFFF99"/>
                </a:solidFill>
                <a:latin typeface="+mn-ea"/>
              </a:rPr>
              <a:t>&gt;"</a:t>
            </a:r>
            <a:endParaRPr kumimoji="0" lang="ja-JP" altLang="ja-JP" sz="1300" b="1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68599" y="3645340"/>
            <a:ext cx="7687387" cy="2232000"/>
          </a:xfrm>
          <a:prstGeom prst="roundRect">
            <a:avLst>
              <a:gd name="adj" fmla="val 6744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0997"/>
              </p:ext>
            </p:extLst>
          </p:nvPr>
        </p:nvGraphicFramePr>
        <p:xfrm>
          <a:off x="741334" y="3717876"/>
          <a:ext cx="7514966" cy="20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22">
                  <a:extLst>
                    <a:ext uri="{9D8B030D-6E8A-4147-A177-3AD203B41FA5}">
                      <a16:colId xmlns:a16="http://schemas.microsoft.com/office/drawing/2014/main" val="2739604310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527473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サーバのホスト名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、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プロダクション適用済みのディシジョンテーブル名を入力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プロダクション」の「１」を入力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"requesttype":"1"</a:t>
                      </a:r>
                      <a:endParaRPr kumimoji="1" lang="ja-JP" altLang="en-US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イベント発生日時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"eventdatetime":"2020/01/01 01:01:01"</a:t>
                      </a:r>
                      <a:endParaRPr kumimoji="1" lang="ja-JP" altLang="en-US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⑤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["2",“Event"]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⑥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トークン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「トークン払い出し」画面で払い出したトークンを入力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>
            <a:noAutofit/>
          </a:bodyPr>
          <a:lstStyle/>
          <a:p>
            <a:r>
              <a:rPr lang="ja-JP" altLang="en-US" dirty="0"/>
              <a:t>「リクエスト履歴」画面を確認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/>
              <a:t>コマンドでパラメータを指定しリクエスト送信した履歴が追加される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</a:t>
            </a:r>
            <a:r>
              <a:rPr lang="ja-JP" altLang="en-US" dirty="0"/>
              <a:t>リクエスト履歴」画面で表示する項目数は変更可能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950846" y="1960073"/>
            <a:ext cx="5937264" cy="3624891"/>
            <a:chOff x="658060" y="2121698"/>
            <a:chExt cx="5937264" cy="362489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060" y="2121698"/>
              <a:ext cx="5937264" cy="3539611"/>
            </a:xfrm>
            <a:prstGeom prst="rect">
              <a:avLst/>
            </a:prstGeom>
          </p:spPr>
        </p:pic>
        <p:grpSp>
          <p:nvGrpSpPr>
            <p:cNvPr id="22" name="グループ化 21"/>
            <p:cNvGrpSpPr/>
            <p:nvPr/>
          </p:nvGrpSpPr>
          <p:grpSpPr>
            <a:xfrm>
              <a:off x="2572814" y="3806655"/>
              <a:ext cx="2089815" cy="1939934"/>
              <a:chOff x="2546111" y="3800625"/>
              <a:chExt cx="2089815" cy="1939934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1627" y="3812200"/>
                <a:ext cx="1352724" cy="1910992"/>
              </a:xfrm>
              <a:prstGeom prst="rect">
                <a:avLst/>
              </a:prstGeom>
            </p:spPr>
          </p:pic>
          <p:sp>
            <p:nvSpPr>
              <p:cNvPr id="24" name="正方形/長方形 23"/>
              <p:cNvSpPr/>
              <p:nvPr/>
            </p:nvSpPr>
            <p:spPr bwMode="auto">
              <a:xfrm>
                <a:off x="2546111" y="5272748"/>
                <a:ext cx="211124" cy="1725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25" name="直線矢印コネクタ 24"/>
              <p:cNvCxnSpPr>
                <a:stCxn id="24" idx="0"/>
                <a:endCxn id="26" idx="1"/>
              </p:cNvCxnSpPr>
              <p:nvPr/>
            </p:nvCxnSpPr>
            <p:spPr bwMode="auto">
              <a:xfrm flipV="1">
                <a:off x="2651673" y="4770592"/>
                <a:ext cx="630554" cy="50215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正方形/長方形 25"/>
              <p:cNvSpPr/>
              <p:nvPr/>
            </p:nvSpPr>
            <p:spPr bwMode="auto">
              <a:xfrm>
                <a:off x="3282227" y="3800625"/>
                <a:ext cx="1353699" cy="19399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</p:grpSp>
      <p:grpSp>
        <p:nvGrpSpPr>
          <p:cNvPr id="47" name="グループ化 46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48" name="正方形/長方形 4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53" name="角丸四角形 5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4" name="角丸四角形 5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6" name="角丸四角形 55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57" name="角丸四角形 56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1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497443" cy="5616476"/>
          </a:xfrm>
        </p:spPr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dirty="0"/>
              <a:t>ルールマッチした場合</a:t>
            </a:r>
            <a:r>
              <a:rPr lang="ja-JP" altLang="en-US" dirty="0" smtClean="0"/>
              <a:t>、事前</a:t>
            </a:r>
            <a:r>
              <a:rPr lang="ja-JP" altLang="en-US" dirty="0"/>
              <a:t>設定</a:t>
            </a:r>
            <a:r>
              <a:rPr lang="ja-JP" altLang="en-US" dirty="0" smtClean="0"/>
              <a:t>で</a:t>
            </a:r>
            <a:r>
              <a:rPr lang="ja-JP" altLang="en-US" dirty="0"/>
              <a:t>設定したとおりアクションが実行（メール通知）され、「アクション履歴」画面で結果が確認できる。</a:t>
            </a:r>
            <a:endParaRPr lang="en-US" altLang="ja-JP" dirty="0"/>
          </a:p>
          <a:p>
            <a:pPr lvl="1"/>
            <a:r>
              <a:rPr lang="ja-JP" altLang="en-US" dirty="0"/>
              <a:t>前述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&lt;</a:t>
            </a:r>
            <a:r>
              <a:rPr lang="en-US" altLang="ja-JP" dirty="0" smtClean="0">
                <a:hlinkClick r:id="rId2" action="ppaction://hlinksldjump"/>
              </a:rPr>
              <a:t>4.1 </a:t>
            </a:r>
            <a:r>
              <a:rPr lang="ja-JP" altLang="en-US" dirty="0" smtClean="0">
                <a:hlinkClick r:id="rId2" action="ppaction://hlinksldjump"/>
              </a:rPr>
              <a:t>ディシジョンテーブルファイル作成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のアクション部</a:t>
            </a:r>
            <a:r>
              <a:rPr lang="ja-JP" altLang="en-US" dirty="0"/>
              <a:t>にて設定した内容でアクションが実行</a:t>
            </a:r>
            <a:r>
              <a:rPr lang="ja-JP" altLang="en-US" dirty="0" smtClean="0"/>
              <a:t>される（</a:t>
            </a:r>
            <a:r>
              <a:rPr lang="en-US" altLang="ja-JP" dirty="0"/>
              <a:t>mail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 で指定したとおりメールが通知される）。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ja-JP" dirty="0"/>
              <a:t>メール通知</a:t>
            </a:r>
            <a:endParaRPr lang="ja-JP" altLang="en-US" dirty="0"/>
          </a:p>
          <a:p>
            <a:pPr lvl="1"/>
            <a:r>
              <a:rPr lang="ja-JP" altLang="en-US" dirty="0"/>
              <a:t>前述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&lt;</a:t>
            </a:r>
            <a:r>
              <a:rPr lang="en-US" altLang="ja-JP" dirty="0" smtClean="0">
                <a:hlinkClick r:id="rId3" action="ppaction://hlinksldjump"/>
              </a:rPr>
              <a:t>3.1 </a:t>
            </a:r>
            <a:r>
              <a:rPr lang="ja-JP" altLang="en-US" dirty="0" smtClean="0">
                <a:hlinkClick r:id="rId3" action="ppaction://hlinksldjump"/>
              </a:rPr>
              <a:t>メールドライバの設定とメールテンプレートの作成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で</a:t>
            </a:r>
            <a:r>
              <a:rPr lang="ja-JP" altLang="en-US" dirty="0"/>
              <a:t>設定した件名・本文のメールが届く。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ja-JP" dirty="0"/>
              <a:t>アクション履歴</a:t>
            </a:r>
            <a:endParaRPr lang="ja-JP" altLang="en-US" dirty="0"/>
          </a:p>
          <a:p>
            <a:pPr lvl="1"/>
            <a:r>
              <a:rPr lang="ja-JP" altLang="en-US" dirty="0"/>
              <a:t>ルールマッチングし実行されたルールが「アクション履歴」</a:t>
            </a:r>
            <a:r>
              <a:rPr lang="ja-JP" altLang="en-US" dirty="0" smtClean="0"/>
              <a:t>画面に</a:t>
            </a:r>
            <a:r>
              <a:rPr lang="ja-JP" altLang="en-US" dirty="0"/>
              <a:t>表示されていることを確認する。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/>
          <a:srcRect b="55413"/>
          <a:stretch/>
        </p:blipFill>
        <p:spPr>
          <a:xfrm>
            <a:off x="720923" y="5028632"/>
            <a:ext cx="5723337" cy="12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ja-JP" altLang="en-US" dirty="0" smtClean="0"/>
              <a:t>　付録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サンプル１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11257400" cy="5616476"/>
          </a:xfrm>
        </p:spPr>
        <p:txBody>
          <a:bodyPr/>
          <a:lstStyle/>
          <a:p>
            <a:r>
              <a:rPr lang="ja-JP" altLang="en-US" dirty="0"/>
              <a:t>サンプル値を入力し</a:t>
            </a:r>
            <a:r>
              <a:rPr lang="en-US" altLang="ja-JP" dirty="0"/>
              <a:t>OASE</a:t>
            </a:r>
            <a:r>
              <a:rPr lang="ja-JP" altLang="en-US" dirty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「メッセージ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が受け取った時、「件名：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」という内容のメールが送信されるアクションを実行させたい</a:t>
            </a:r>
            <a:endParaRPr lang="en-US" altLang="ja-JP" dirty="0"/>
          </a:p>
          <a:p>
            <a:pPr lvl="1"/>
            <a:endParaRPr lang="en-US" altLang="ja-JP" sz="900" b="1" dirty="0"/>
          </a:p>
          <a:p>
            <a:pPr marL="180000" lvl="1" indent="0">
              <a:buNone/>
            </a:pPr>
            <a:r>
              <a:rPr lang="ja-JP" altLang="en-US" b="1" dirty="0"/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事前</a:t>
            </a:r>
            <a:r>
              <a:rPr lang="ja-JP" altLang="en-US" b="1" dirty="0"/>
              <a:t>設定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96607"/>
              </p:ext>
            </p:extLst>
          </p:nvPr>
        </p:nvGraphicFramePr>
        <p:xfrm>
          <a:off x="7248160" y="4815368"/>
          <a:ext cx="4248590" cy="132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4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01299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936346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本書内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 action="ppaction://hlinksldjump"/>
                        </a:rPr>
                        <a:t>3.1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 action="ppaction://hlinksldjump"/>
                        </a:rPr>
                        <a:t>メールドライバの設定とメールテンプレートの作成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および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3" action="ppaction://hlinksldjump"/>
                        </a:rPr>
                        <a:t>3.2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3" action="ppaction://hlinksldjump"/>
                        </a:rPr>
                        <a:t>トークンの払い出し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の範囲です。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21" name="角丸四角形 20"/>
          <p:cNvSpPr/>
          <p:nvPr/>
        </p:nvSpPr>
        <p:spPr bwMode="auto">
          <a:xfrm>
            <a:off x="911280" y="4797370"/>
            <a:ext cx="6120850" cy="1367638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②</a:t>
            </a:r>
            <a:r>
              <a:rPr lang="ja-JP" altLang="en-US" sz="1400" b="1" dirty="0" smtClean="0">
                <a:latin typeface="+mn-ea"/>
              </a:rPr>
              <a:t>「トークン</a:t>
            </a:r>
            <a:r>
              <a:rPr lang="ja-JP" altLang="en-US" sz="1400" b="1" dirty="0">
                <a:latin typeface="+mn-ea"/>
              </a:rPr>
              <a:t>払い出</a:t>
            </a:r>
            <a:r>
              <a:rPr lang="ja-JP" altLang="en-US" sz="1400" b="1" dirty="0" smtClean="0">
                <a:latin typeface="+mn-ea"/>
              </a:rPr>
              <a:t>し」画面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911280" y="2349160"/>
            <a:ext cx="10585470" cy="2232000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①「アクション設定」画面</a:t>
            </a:r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26029"/>
              </p:ext>
            </p:extLst>
          </p:nvPr>
        </p:nvGraphicFramePr>
        <p:xfrm>
          <a:off x="1098423" y="5241005"/>
          <a:ext cx="5706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42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73638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28800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コマンドによるリクエスト送信時に必要なトークンを用意する</a:t>
                      </a:r>
                      <a:endParaRPr kumimoji="1" lang="ja-JP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トークン名</a:t>
                      </a:r>
                      <a:endParaRPr kumimoji="1" lang="en-US" altLang="ja-JP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test_token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46238"/>
              </p:ext>
            </p:extLst>
          </p:nvPr>
        </p:nvGraphicFramePr>
        <p:xfrm>
          <a:off x="1144256" y="2723345"/>
          <a:ext cx="4879733" cy="18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9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2889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688845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330999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X.X.X.X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sample@example</a:t>
                      </a:r>
                      <a:r>
                        <a:rPr kumimoji="1" lang="en-US" altLang="ja-JP" sz="14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.com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6579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5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81824"/>
              </p:ext>
            </p:extLst>
          </p:nvPr>
        </p:nvGraphicFramePr>
        <p:xfrm>
          <a:off x="6568366" y="2723345"/>
          <a:ext cx="485637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3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80790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89406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329530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「メールテンプレート」を作成する</a:t>
                      </a:r>
                      <a:endParaRPr kumimoji="1" lang="en-US" altLang="ja-JP" sz="14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1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テンプレート名</a:t>
                      </a:r>
                      <a:endParaRPr kumimoji="1" lang="en-US" altLang="ja-JP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test_template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5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en-US" altLang="ja-JP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【OASE】</a:t>
                      </a:r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通知テスト</a:t>
                      </a:r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2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en-US" altLang="ja-JP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8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サンプル１</a:t>
            </a:r>
            <a:r>
              <a:rPr lang="en-US" altLang="ja-JP" dirty="0"/>
              <a:t>(2/4)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468"/>
              </p:ext>
            </p:extLst>
          </p:nvPr>
        </p:nvGraphicFramePr>
        <p:xfrm>
          <a:off x="7161977" y="1110223"/>
          <a:ext cx="4202328" cy="20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96929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404283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1683717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本書内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 action="ppaction://hlinksldjump"/>
                        </a:rPr>
                        <a:t>3.3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 action="ppaction://hlinksldjump"/>
                        </a:rPr>
                        <a:t>ディシジョンテーブル作成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および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3" action="ppaction://hlinksldjump"/>
                        </a:rPr>
                        <a:t>4.1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3" action="ppaction://hlinksldjump"/>
                        </a:rPr>
                        <a:t>ディシジョンテーブルファイル作成 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3" action="ppaction://hlinksldjump"/>
                        </a:rPr>
                        <a:t>※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3" action="ppaction://hlinksldjump"/>
                        </a:rPr>
                        <a:t>エクセル操作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の範囲です。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908565" y="3368565"/>
            <a:ext cx="10455740" cy="2952000"/>
          </a:xfrm>
          <a:prstGeom prst="roundRect">
            <a:avLst>
              <a:gd name="adj" fmla="val 5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④</a:t>
            </a:r>
            <a:r>
              <a:rPr lang="ja-JP" altLang="en-US" sz="1400" b="1" dirty="0" smtClean="0">
                <a:latin typeface="+mn-ea"/>
              </a:rPr>
              <a:t> ディシジョンテーブルファイル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839055" y="1110223"/>
            <a:ext cx="6049056" cy="2088000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/>
              <a:t>③「</a:t>
            </a:r>
            <a:r>
              <a:rPr lang="ja-JP" altLang="en-US" sz="1400" b="1" dirty="0"/>
              <a:t>ディシジョンテーブル」画面</a:t>
            </a: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51904"/>
              </p:ext>
            </p:extLst>
          </p:nvPr>
        </p:nvGraphicFramePr>
        <p:xfrm>
          <a:off x="1081010" y="1542605"/>
          <a:ext cx="5683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62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73081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3161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60741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264065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4065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64065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権限の設定（システム管理者）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全て「更新可能」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264065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メッセージ</a:t>
                      </a:r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64065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等しい</a:t>
                      </a:r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63758"/>
              </p:ext>
            </p:extLst>
          </p:nvPr>
        </p:nvGraphicFramePr>
        <p:xfrm>
          <a:off x="1104160" y="3792545"/>
          <a:ext cx="10069825" cy="254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9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92909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1592909">
                  <a:extLst>
                    <a:ext uri="{9D8B030D-6E8A-4147-A177-3AD203B41FA5}">
                      <a16:colId xmlns:a16="http://schemas.microsoft.com/office/drawing/2014/main" val="2680520366"/>
                    </a:ext>
                  </a:extLst>
                </a:gridCol>
                <a:gridCol w="5833323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379925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6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ディシジョンテーブルファイルをリネームして保存する</a:t>
                      </a:r>
                      <a:endParaRPr kumimoji="1" lang="en-US" altLang="ja-JP" sz="1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ファイル名</a:t>
                      </a:r>
                      <a:endParaRPr kumimoji="1" lang="en-US" altLang="ja-JP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mail_test.xlsx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6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1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6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「メッセージ</a:t>
                      </a: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」がヒットするルールを作成する　　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赤字箇所はご変更ください。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メッセージ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（等しい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数値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アクション種別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mail(ver1)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アクションパラメータ情報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MAIL_NAME=</a:t>
                      </a:r>
                      <a:r>
                        <a:rPr kumimoji="1" lang="en-US" altLang="ja-JP" sz="14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oasetest,MAIL_TO</a:t>
                      </a:r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ja-JP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受信可能なメールアドレス</a:t>
                      </a:r>
                      <a:r>
                        <a:rPr kumimoji="1" lang="en-US" altLang="ja-JP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,MAIL_CC=,MAIL_BCC=,MAIL_TEMPLATE=</a:t>
                      </a:r>
                      <a:r>
                        <a:rPr kumimoji="1" lang="en-US" altLang="ja-JP" sz="14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test_template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（他、ディシジョンテーブルファイルの「シート：記述例」を参考に必要情報を登録）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7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サンプル１</a:t>
            </a:r>
            <a:r>
              <a:rPr lang="en-US" altLang="ja-JP" dirty="0"/>
              <a:t>(3/4)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51721"/>
              </p:ext>
            </p:extLst>
          </p:nvPr>
        </p:nvGraphicFramePr>
        <p:xfrm>
          <a:off x="6096000" y="1850483"/>
          <a:ext cx="5238350" cy="143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947871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274063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1141392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本書内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 action="ppaction://hlinksldjump"/>
                        </a:rPr>
                        <a:t>4.2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 action="ppaction://hlinksldjump"/>
                        </a:rPr>
                        <a:t>ディシジョンテーブルファイルのアップロード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　および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3" action="ppaction://hlinksldjump"/>
                        </a:rPr>
                        <a:t>4.3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3" action="ppaction://hlinksldjump"/>
                        </a:rPr>
                        <a:t>テストリクエスト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の範囲です。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889321" y="1807254"/>
            <a:ext cx="4906849" cy="1458684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⑤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ルール（ステージング適用ルール）」画面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894350" y="3493460"/>
            <a:ext cx="10440000" cy="2095840"/>
          </a:xfrm>
          <a:prstGeom prst="roundRect">
            <a:avLst>
              <a:gd name="adj" fmla="val 5668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⑥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テストリクエスト」画面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83654"/>
              </p:ext>
            </p:extLst>
          </p:nvPr>
        </p:nvGraphicFramePr>
        <p:xfrm>
          <a:off x="1051390" y="2254660"/>
          <a:ext cx="4744780" cy="118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0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440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91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15805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作成したディシジョンテーブルファイルをアップロードする</a:t>
                      </a:r>
                      <a:endParaRPr kumimoji="1" lang="ja-JP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mail_test.xlsx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12389"/>
              </p:ext>
            </p:extLst>
          </p:nvPr>
        </p:nvGraphicFramePr>
        <p:xfrm>
          <a:off x="1098588" y="3904006"/>
          <a:ext cx="9606052" cy="16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83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946667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611433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94667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」が来た場合、ルールがマッチングするかテストする</a:t>
                      </a:r>
                      <a:endParaRPr kumimoji="1" lang="ja-JP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メッセージ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4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クイックスタートについて 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まえがき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本稿は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Exastro </a:t>
            </a:r>
            <a:r>
              <a:rPr lang="en-US" altLang="ja-JP" dirty="0"/>
              <a:t>Operation Autonomy Support Engine (OASE)</a:t>
            </a:r>
            <a:r>
              <a:rPr lang="ja-JP" altLang="en-US" dirty="0" smtClean="0"/>
              <a:t>の</a:t>
            </a:r>
            <a:r>
              <a:rPr lang="ja-JP" altLang="en-US" dirty="0"/>
              <a:t>インタフェースをスムーズに体感頂く</a:t>
            </a:r>
            <a:r>
              <a:rPr lang="ja-JP" altLang="en-US" dirty="0" smtClean="0"/>
              <a:t>ためご用意しましたものとなります。</a:t>
            </a:r>
            <a:endParaRPr lang="ja-JP" altLang="en-US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ではいくつかのソフトウェアと連携が可能ですが、それらの中で設定が簡易であるメールソフトとの連携を体感頂けます。</a:t>
            </a:r>
          </a:p>
          <a:p>
            <a:pPr lvl="1"/>
            <a:r>
              <a:rPr lang="ja-JP" altLang="en-US" dirty="0"/>
              <a:t>また </a:t>
            </a:r>
            <a:r>
              <a:rPr lang="en-US" altLang="ja-JP" dirty="0"/>
              <a:t>OASE</a:t>
            </a:r>
            <a:r>
              <a:rPr lang="ja-JP" altLang="en-US" dirty="0"/>
              <a:t>は「監視アダプタによるキック」および「</a:t>
            </a:r>
            <a:r>
              <a:rPr lang="en-US" altLang="ja-JP" dirty="0"/>
              <a:t>ITA</a:t>
            </a:r>
            <a:r>
              <a:rPr lang="ja-JP" altLang="en-US" dirty="0"/>
              <a:t>と連動したアクション実行」といった最重要な機能を提供していますが、クイックスタートではスムーズに体感頂くために、敢えてこれらの機能の活用を割愛しています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66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サンプル１</a:t>
            </a:r>
            <a:r>
              <a:rPr lang="en-US" altLang="ja-JP" dirty="0" smtClean="0"/>
              <a:t>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11257400" cy="5616476"/>
          </a:xfrm>
        </p:spPr>
        <p:txBody>
          <a:bodyPr/>
          <a:lstStyle/>
          <a:p>
            <a:pPr lvl="1"/>
            <a:endParaRPr lang="en-US" altLang="ja-JP" sz="900" b="1" dirty="0"/>
          </a:p>
          <a:p>
            <a:pPr marL="180000" lvl="1" indent="0">
              <a:buNone/>
            </a:pPr>
            <a:r>
              <a:rPr lang="ja-JP" altLang="en-US" b="1" dirty="0"/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作業</a:t>
            </a:r>
            <a:r>
              <a:rPr lang="ja-JP" altLang="en-US" b="1" dirty="0"/>
              <a:t>実行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88565"/>
              </p:ext>
            </p:extLst>
          </p:nvPr>
        </p:nvGraphicFramePr>
        <p:xfrm>
          <a:off x="8700656" y="3524161"/>
          <a:ext cx="2657698" cy="279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449418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427196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2369386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本書内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2" action="ppaction://hlinksldjump"/>
                        </a:rPr>
                        <a:t>4.5 curl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2" action="ppaction://hlinksldjump"/>
                        </a:rPr>
                        <a:t>コマンドによるリクエスト送信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b="0" dirty="0" smtClean="0">
                          <a:latin typeface="+mn-lt"/>
                        </a:rPr>
                        <a:t>および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smtClean="0">
                          <a:latin typeface="+mn-lt"/>
                          <a:hlinkClick r:id="rId3" action="ppaction://hlinksldjump"/>
                        </a:rPr>
                        <a:t>4.6 </a:t>
                      </a:r>
                      <a:r>
                        <a:rPr kumimoji="1" lang="ja-JP" altLang="en-US" sz="1300" b="0" dirty="0" smtClean="0">
                          <a:latin typeface="+mn-lt"/>
                          <a:hlinkClick r:id="rId3" action="ppaction://hlinksldjump"/>
                        </a:rPr>
                        <a:t>アクション実行結果（アクション履歴）の確認</a:t>
                      </a:r>
                      <a:r>
                        <a:rPr kumimoji="1" lang="en-US" altLang="ja-JP" sz="1300" b="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b="0" dirty="0" smtClean="0">
                          <a:latin typeface="+mn-lt"/>
                        </a:rPr>
                        <a:t>の範囲です。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3" name="角丸四角形 12"/>
          <p:cNvSpPr/>
          <p:nvPr/>
        </p:nvSpPr>
        <p:spPr bwMode="auto">
          <a:xfrm>
            <a:off x="879634" y="1467093"/>
            <a:ext cx="10440000" cy="1800000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⑦</a:t>
            </a:r>
            <a:r>
              <a:rPr lang="ja-JP" altLang="en-US" sz="1400" b="1" dirty="0" smtClean="0">
                <a:latin typeface="+mn-ea"/>
              </a:rPr>
              <a:t> ターミナル</a:t>
            </a:r>
            <a:r>
              <a:rPr lang="ja-JP" altLang="en-US" sz="1400" b="1" dirty="0">
                <a:latin typeface="+mn-ea"/>
              </a:rPr>
              <a:t>操作（</a:t>
            </a:r>
            <a:r>
              <a:rPr lang="en-US" altLang="ja-JP" sz="1400" b="1" dirty="0">
                <a:latin typeface="+mn-ea"/>
              </a:rPr>
              <a:t>Linux</a:t>
            </a:r>
            <a:r>
              <a:rPr lang="ja-JP" altLang="en-US" sz="1400" b="1" dirty="0" smtClean="0">
                <a:latin typeface="+mn-ea"/>
              </a:rPr>
              <a:t>サーバ）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94173" y="3501010"/>
            <a:ext cx="7659402" cy="2819733"/>
          </a:xfrm>
          <a:prstGeom prst="roundRect">
            <a:avLst>
              <a:gd name="adj" fmla="val 6126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⑧</a:t>
            </a:r>
            <a:r>
              <a:rPr lang="ja-JP" altLang="en-US" sz="1400" b="1" dirty="0" smtClean="0"/>
              <a:t>メール通知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endParaRPr lang="en-US" altLang="ja-JP" sz="1400" b="1" dirty="0"/>
          </a:p>
          <a:p>
            <a:pPr marL="216000" lvl="1"/>
            <a:r>
              <a:rPr lang="ja-JP" altLang="en-US" sz="1400" b="1" dirty="0" smtClean="0"/>
              <a:t>右記</a:t>
            </a:r>
            <a:r>
              <a:rPr lang="ja-JP" altLang="en-US" sz="1400" b="1" dirty="0"/>
              <a:t>情報</a:t>
            </a:r>
            <a:r>
              <a:rPr lang="ja-JP" altLang="en-US" sz="1400" b="1" dirty="0" smtClean="0"/>
              <a:t>の</a:t>
            </a:r>
            <a:endParaRPr lang="en-US" altLang="ja-JP" sz="1400" b="1" dirty="0" smtClean="0"/>
          </a:p>
          <a:p>
            <a:pPr marL="216000" lvl="1"/>
            <a:r>
              <a:rPr lang="ja-JP" altLang="en-US" sz="1400" b="1" dirty="0" smtClean="0"/>
              <a:t>メールが</a:t>
            </a:r>
            <a:endParaRPr lang="en-US" altLang="ja-JP" sz="1400" b="1" dirty="0" smtClean="0"/>
          </a:p>
          <a:p>
            <a:pPr marL="216000" lvl="1"/>
            <a:r>
              <a:rPr lang="ja-JP" altLang="en-US" sz="1400" b="1" dirty="0" smtClean="0"/>
              <a:t>届いた</a:t>
            </a:r>
            <a:r>
              <a:rPr lang="ja-JP" altLang="en-US" sz="1400" b="1" dirty="0"/>
              <a:t>こと</a:t>
            </a:r>
            <a:r>
              <a:rPr lang="ja-JP" altLang="en-US" sz="1400" b="1" dirty="0" smtClean="0"/>
              <a:t>を</a:t>
            </a:r>
            <a:endParaRPr lang="en-US" altLang="ja-JP" sz="1400" b="1" dirty="0" smtClean="0"/>
          </a:p>
          <a:p>
            <a:pPr marL="216000" lvl="1"/>
            <a:r>
              <a:rPr lang="ja-JP" altLang="en-US" sz="1400" b="1" dirty="0" smtClean="0"/>
              <a:t>確認</a:t>
            </a:r>
            <a:r>
              <a:rPr lang="ja-JP" altLang="en-US" sz="1400" b="1" dirty="0"/>
              <a:t>する</a:t>
            </a:r>
            <a:endParaRPr lang="en-US" altLang="ja-JP" sz="1400" b="1" dirty="0"/>
          </a:p>
          <a:p>
            <a:endParaRPr lang="ja-JP" altLang="en-US" sz="1400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458" y="3659382"/>
            <a:ext cx="2841720" cy="250185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5870734" y="4634652"/>
            <a:ext cx="2088290" cy="93602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メール通知</a:t>
            </a:r>
            <a:endParaRPr lang="en-US" altLang="ja-JP" sz="3200" b="1" dirty="0" smtClean="0">
              <a:solidFill>
                <a:schemeClr val="tx1">
                  <a:alpha val="53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イメージ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26537"/>
              </p:ext>
            </p:extLst>
          </p:nvPr>
        </p:nvGraphicFramePr>
        <p:xfrm>
          <a:off x="2458215" y="3659380"/>
          <a:ext cx="2974023" cy="25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8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376805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312817"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【OASE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通知テスト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】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2049164"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リクエスト情報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トレース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ディシジョンテーブル名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リクエストユーザ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リクエストサーバ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イベント情報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イベント発生日時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条件名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メッセージ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22043"/>
              </p:ext>
            </p:extLst>
          </p:nvPr>
        </p:nvGraphicFramePr>
        <p:xfrm>
          <a:off x="1041164" y="1858915"/>
          <a:ext cx="10278469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0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004546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　</a:t>
                      </a:r>
                      <a:r>
                        <a:rPr kumimoji="1" lang="ja-JP" altLang="en-US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Hostname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4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4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  -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H "accept: 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application/</a:t>
                      </a:r>
                      <a:r>
                        <a:rPr kumimoji="1" lang="en-US" altLang="ja-JP" sz="14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“ -H "Authorization: Bearer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4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“ \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  -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 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‘{"decisiontable":"test","requesttype":"1","eventdatetime":"2020/01/01 01:01:01","eventinfo":["10001"]}’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クイックスタート</a:t>
            </a:r>
            <a:r>
              <a:rPr lang="ja-JP" altLang="en-US" dirty="0"/>
              <a:t>について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前提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OASE</a:t>
            </a:r>
            <a:r>
              <a:rPr lang="ja-JP" altLang="en-US" dirty="0"/>
              <a:t>および以下の機能が導入済みであること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600" dirty="0"/>
              <a:t>OASE</a:t>
            </a:r>
            <a:r>
              <a:rPr lang="ja-JP" altLang="en-US" sz="1600" dirty="0"/>
              <a:t>インストールについては以下を参照</a:t>
            </a:r>
            <a:endParaRPr lang="en-US" altLang="ja-JP" sz="1600" dirty="0"/>
          </a:p>
          <a:p>
            <a:pPr lvl="3">
              <a:buFont typeface="Tahoma" panose="020B0604030504040204" pitchFamily="34" charset="0"/>
              <a:buChar char="⁃"/>
            </a:pPr>
            <a:r>
              <a:rPr lang="en-US" altLang="ja-JP" sz="1400" dirty="0" smtClean="0"/>
              <a:t>&lt;</a:t>
            </a:r>
            <a:r>
              <a:rPr lang="en-US" altLang="ja-JP" sz="1400" dirty="0" err="1" smtClean="0">
                <a:hlinkClick r:id="rId2"/>
              </a:rPr>
              <a:t>OASE_docs</a:t>
            </a:r>
            <a:r>
              <a:rPr lang="en-US" altLang="ja-JP" sz="1400" dirty="0" smtClean="0">
                <a:hlinkClick r:id="rId2"/>
              </a:rPr>
              <a:t> </a:t>
            </a:r>
            <a:r>
              <a:rPr lang="ja-JP" altLang="en-US" sz="1400" dirty="0" smtClean="0">
                <a:hlinkClick r:id="rId2"/>
              </a:rPr>
              <a:t>環境構築マニュアル </a:t>
            </a:r>
            <a:r>
              <a:rPr lang="en-US" altLang="ja-JP" sz="1400" dirty="0" smtClean="0">
                <a:hlinkClick r:id="rId2"/>
              </a:rPr>
              <a:t>-</a:t>
            </a:r>
            <a:r>
              <a:rPr lang="ja-JP" altLang="en-US" sz="1400" dirty="0" smtClean="0">
                <a:hlinkClick r:id="rId2"/>
              </a:rPr>
              <a:t>基本編</a:t>
            </a:r>
            <a:r>
              <a:rPr lang="en-US" altLang="ja-JP" sz="1400" dirty="0" smtClean="0">
                <a:hlinkClick r:id="rId2"/>
              </a:rPr>
              <a:t>-</a:t>
            </a:r>
            <a:r>
              <a:rPr lang="en-US" altLang="ja-JP" sz="1400" dirty="0" smtClean="0"/>
              <a:t>&gt;</a:t>
            </a:r>
            <a:endParaRPr lang="en-US" altLang="ja-JP" sz="1400" dirty="0"/>
          </a:p>
          <a:p>
            <a:pPr lvl="3">
              <a:buFont typeface="Tahoma" panose="020B0604030504040204" pitchFamily="34" charset="0"/>
              <a:buChar char="⁃"/>
            </a:pPr>
            <a:r>
              <a:rPr lang="en-US" altLang="ja-JP" sz="1400" dirty="0" smtClean="0"/>
              <a:t>&lt;</a:t>
            </a:r>
            <a:r>
              <a:rPr lang="en-US" altLang="ja-JP" sz="1400" dirty="0" smtClean="0">
                <a:hlinkClick r:id="rId3"/>
              </a:rPr>
              <a:t>OASE Learn -OASE</a:t>
            </a:r>
            <a:r>
              <a:rPr lang="ja-JP" altLang="en-US" sz="1400" dirty="0" smtClean="0">
                <a:hlinkClick r:id="rId3"/>
              </a:rPr>
              <a:t>を導入しよう オンラインインストール編</a:t>
            </a:r>
            <a:r>
              <a:rPr lang="en-US" altLang="ja-JP" sz="1400" dirty="0" smtClean="0">
                <a:hlinkClick r:id="rId3"/>
              </a:rPr>
              <a:t>-</a:t>
            </a:r>
            <a:r>
              <a:rPr lang="en-US" altLang="ja-JP" sz="1400" dirty="0" smtClean="0"/>
              <a:t>&gt;</a:t>
            </a:r>
            <a:endParaRPr lang="en-US" altLang="ja-JP" sz="1400" dirty="0"/>
          </a:p>
          <a:p>
            <a:pPr marL="468000" lvl="3" indent="0">
              <a:buNone/>
            </a:pPr>
            <a:endParaRPr lang="en-US" altLang="ja-JP" sz="1400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sz="1600" dirty="0"/>
              <a:t>メールドライバインストールについては以下を参照</a:t>
            </a:r>
            <a:endParaRPr lang="en-US" altLang="ja-JP" sz="1600" dirty="0"/>
          </a:p>
          <a:p>
            <a:pPr lvl="3">
              <a:buFont typeface="Tahoma" panose="020B0604030504040204" pitchFamily="34" charset="0"/>
              <a:buChar char="⁃"/>
            </a:pPr>
            <a:r>
              <a:rPr lang="en-US" altLang="ja-JP" sz="1400" dirty="0" smtClean="0"/>
              <a:t>&lt;</a:t>
            </a:r>
            <a:r>
              <a:rPr lang="ja-JP" altLang="en-US" sz="1400" dirty="0" smtClean="0">
                <a:hlinkClick r:id="rId4"/>
              </a:rPr>
              <a:t>環境構築マニュアル </a:t>
            </a:r>
            <a:r>
              <a:rPr lang="en-US" altLang="ja-JP" sz="1400" dirty="0" smtClean="0">
                <a:hlinkClick r:id="rId4"/>
              </a:rPr>
              <a:t>–</a:t>
            </a:r>
            <a:r>
              <a:rPr lang="ja-JP" altLang="en-US" sz="1400" dirty="0" smtClean="0">
                <a:hlinkClick r:id="rId4"/>
              </a:rPr>
              <a:t>ドライバインストール編</a:t>
            </a:r>
            <a:r>
              <a:rPr lang="en-US" altLang="ja-JP" sz="1400" dirty="0" smtClean="0">
                <a:hlinkClick r:id="rId4"/>
              </a:rPr>
              <a:t>-</a:t>
            </a:r>
            <a:r>
              <a:rPr lang="en-US" altLang="ja-JP" sz="1400" dirty="0" smtClean="0"/>
              <a:t>&gt;</a:t>
            </a:r>
            <a:endParaRPr lang="en-US" altLang="ja-JP" sz="1400" dirty="0"/>
          </a:p>
          <a:p>
            <a:pPr marL="468000" lvl="3" indent="0">
              <a:buNone/>
            </a:pPr>
            <a:endParaRPr lang="en-US" altLang="ja-JP" sz="1400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sz="1600" dirty="0" smtClean="0"/>
              <a:t>メールサーバに接続できること</a:t>
            </a:r>
            <a:endParaRPr lang="en-US" altLang="ja-JP" sz="1600" dirty="0"/>
          </a:p>
          <a:p>
            <a:pPr lvl="3">
              <a:buFont typeface="Tahoma" panose="020B0604030504040204" pitchFamily="34" charset="0"/>
              <a:buChar char="⁃"/>
            </a:pPr>
            <a:r>
              <a:rPr lang="ja-JP" altLang="en-US" sz="1400" dirty="0"/>
              <a:t>例</a:t>
            </a:r>
            <a:r>
              <a:rPr lang="ja-JP" altLang="en-US" sz="1400" dirty="0" smtClean="0"/>
              <a:t>）</a:t>
            </a:r>
            <a:r>
              <a:rPr lang="en-US" altLang="ja-JP" sz="1400" dirty="0" err="1" smtClean="0"/>
              <a:t>mailx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によるメール送信の確認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2926" y="4809382"/>
            <a:ext cx="5299592" cy="6924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300" dirty="0" smtClean="0">
                <a:solidFill>
                  <a:schemeClr val="bg1"/>
                </a:solidFill>
              </a:rPr>
              <a:t>#</a:t>
            </a:r>
            <a:r>
              <a:rPr lang="ja-JP" altLang="en-US" sz="1300" dirty="0" smtClean="0">
                <a:solidFill>
                  <a:schemeClr val="bg1"/>
                </a:solidFill>
              </a:rPr>
              <a:t> </a:t>
            </a:r>
            <a:r>
              <a:rPr lang="en-US" altLang="ja-JP" sz="1300" dirty="0">
                <a:solidFill>
                  <a:schemeClr val="bg1"/>
                </a:solidFill>
              </a:rPr>
              <a:t>echo “Hello. This is </a:t>
            </a:r>
            <a:r>
              <a:rPr lang="en-US" altLang="ja-JP" sz="1300" dirty="0" smtClean="0">
                <a:solidFill>
                  <a:schemeClr val="bg1"/>
                </a:solidFill>
              </a:rPr>
              <a:t>mail body." </a:t>
            </a:r>
            <a:r>
              <a:rPr lang="en-US" altLang="ja-JP" sz="1300" dirty="0">
                <a:solidFill>
                  <a:schemeClr val="bg1"/>
                </a:solidFill>
              </a:rPr>
              <a:t>| mail -s “This is </a:t>
            </a:r>
            <a:r>
              <a:rPr lang="en-US" altLang="ja-JP" sz="1300" dirty="0" smtClean="0">
                <a:solidFill>
                  <a:schemeClr val="bg1"/>
                </a:solidFill>
              </a:rPr>
              <a:t>mail title.” \</a:t>
            </a:r>
          </a:p>
          <a:p>
            <a:r>
              <a:rPr lang="en-US" altLang="ja-JP" sz="1300" dirty="0">
                <a:solidFill>
                  <a:schemeClr val="bg1"/>
                </a:solidFill>
              </a:rPr>
              <a:t> </a:t>
            </a:r>
            <a:r>
              <a:rPr lang="en-US" altLang="ja-JP" sz="1300" dirty="0" smtClean="0">
                <a:solidFill>
                  <a:schemeClr val="bg1"/>
                </a:solidFill>
              </a:rPr>
              <a:t>   </a:t>
            </a:r>
            <a:r>
              <a:rPr lang="pt-BR" altLang="ja-JP" sz="1300" dirty="0" smtClean="0">
                <a:solidFill>
                  <a:schemeClr val="bg1"/>
                </a:solidFill>
              </a:rPr>
              <a:t>-</a:t>
            </a:r>
            <a:r>
              <a:rPr lang="pt-BR" altLang="ja-JP" sz="1300" dirty="0">
                <a:solidFill>
                  <a:schemeClr val="bg1"/>
                </a:solidFill>
              </a:rPr>
              <a:t>S smtp=smtp://</a:t>
            </a:r>
            <a:r>
              <a:rPr lang="pt-BR" altLang="ja-JP" sz="1300" dirty="0" smtClean="0">
                <a:solidFill>
                  <a:schemeClr val="bg1"/>
                </a:solidFill>
              </a:rPr>
              <a:t>XXX.XXX.XXX.XXX:</a:t>
            </a:r>
            <a:r>
              <a:rPr lang="en-US" altLang="ja-JP" sz="1300" dirty="0" smtClean="0">
                <a:solidFill>
                  <a:schemeClr val="bg1"/>
                </a:solidFill>
              </a:rPr>
              <a:t>YY</a:t>
            </a:r>
            <a:r>
              <a:rPr lang="pt-BR" altLang="ja-JP" sz="1300" dirty="0" smtClean="0">
                <a:solidFill>
                  <a:schemeClr val="bg1"/>
                </a:solidFill>
              </a:rPr>
              <a:t> \</a:t>
            </a:r>
          </a:p>
          <a:p>
            <a:r>
              <a:rPr lang="pt-BR" altLang="ja-JP" sz="1300" dirty="0">
                <a:solidFill>
                  <a:schemeClr val="bg1"/>
                </a:solidFill>
              </a:rPr>
              <a:t> </a:t>
            </a:r>
            <a:r>
              <a:rPr lang="pt-BR" altLang="ja-JP" sz="1300" dirty="0" smtClean="0">
                <a:solidFill>
                  <a:schemeClr val="bg1"/>
                </a:solidFill>
              </a:rPr>
              <a:t>   -</a:t>
            </a:r>
            <a:r>
              <a:rPr lang="pt-BR" altLang="ja-JP" sz="1300" dirty="0">
                <a:solidFill>
                  <a:schemeClr val="bg1"/>
                </a:solidFill>
              </a:rPr>
              <a:t>r from@example.com to@example.com</a:t>
            </a:r>
            <a:endParaRPr lang="ja-JP" altLang="en-US" sz="1300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30606" y="2134490"/>
            <a:ext cx="4248000" cy="3972610"/>
          </a:xfrm>
          <a:prstGeom prst="roundRect">
            <a:avLst>
              <a:gd name="adj" fmla="val 6522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導入イメージ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7336974" y="2348823"/>
            <a:ext cx="3482687" cy="2664000"/>
          </a:xfrm>
          <a:prstGeom prst="roundRect">
            <a:avLst>
              <a:gd name="adj" fmla="val 7564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前提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869450" y="2791192"/>
            <a:ext cx="2768091" cy="576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インストール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869450" y="3547303"/>
            <a:ext cx="2768091" cy="576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メールドライバ</a:t>
            </a:r>
            <a:endParaRPr lang="en-US" altLang="ja-JP" sz="1400" b="1" dirty="0" smtClean="0">
              <a:latin typeface="+mn-ea"/>
            </a:endParaRPr>
          </a:p>
          <a:p>
            <a:pPr algn="ctr"/>
            <a:r>
              <a:rPr kumimoji="1" lang="ja-JP" altLang="en-US" sz="1400" b="1" dirty="0">
                <a:latin typeface="+mn-ea"/>
              </a:rPr>
              <a:t>インストール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869450" y="4298067"/>
            <a:ext cx="2768091" cy="576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メールの送信確認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36974" y="5250163"/>
            <a:ext cx="3482687" cy="684000"/>
          </a:xfrm>
          <a:prstGeom prst="round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クイックスタート（本書）実行可能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9078317" y="3367192"/>
            <a:ext cx="0" cy="1801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>
            <a:off x="9078317" y="4123303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矢印コネクタ 16"/>
          <p:cNvCxnSpPr/>
          <p:nvPr/>
        </p:nvCxnSpPr>
        <p:spPr bwMode="auto">
          <a:xfrm>
            <a:off x="9078317" y="5012823"/>
            <a:ext cx="0" cy="2754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片側の 2 つの角を丸めた四角形 17"/>
          <p:cNvSpPr/>
          <p:nvPr/>
        </p:nvSpPr>
        <p:spPr bwMode="auto">
          <a:xfrm rot="16200000">
            <a:off x="7514904" y="2791192"/>
            <a:ext cx="576000" cy="576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19" name="片側の 2 つの角を丸めた四角形 18"/>
          <p:cNvSpPr/>
          <p:nvPr/>
        </p:nvSpPr>
        <p:spPr bwMode="auto">
          <a:xfrm rot="16200000">
            <a:off x="7514904" y="3547302"/>
            <a:ext cx="576000" cy="576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0" name="片側の 2 つの角を丸めた四角形 19"/>
          <p:cNvSpPr/>
          <p:nvPr/>
        </p:nvSpPr>
        <p:spPr bwMode="auto">
          <a:xfrm rot="16200000">
            <a:off x="7514904" y="4298066"/>
            <a:ext cx="576000" cy="576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7139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クイックスタート</a:t>
            </a:r>
            <a:r>
              <a:rPr lang="ja-JP" altLang="en-US" dirty="0"/>
              <a:t>について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使用する機能について</a:t>
            </a:r>
            <a:endParaRPr lang="en-US" altLang="ja-JP" dirty="0"/>
          </a:p>
          <a:p>
            <a:endParaRPr lang="en-US" altLang="ja-JP" dirty="0"/>
          </a:p>
          <a:p>
            <a:pPr lvl="1"/>
            <a:r>
              <a:rPr lang="ja-JP" altLang="en-US" dirty="0"/>
              <a:t>本書では</a:t>
            </a:r>
            <a:r>
              <a:rPr lang="en-US" altLang="ja-JP" dirty="0"/>
              <a:t>OASE</a:t>
            </a:r>
            <a:r>
              <a:rPr lang="ja-JP" altLang="en-US" dirty="0"/>
              <a:t>の以下機能（画面）を用いる（項番は以降のスライドと紐付く）</a:t>
            </a:r>
            <a:endParaRPr lang="en-US" altLang="ja-JP" dirty="0"/>
          </a:p>
          <a:p>
            <a:pPr lvl="2"/>
            <a:r>
              <a:rPr lang="en-US" altLang="ja-JP" dirty="0"/>
              <a:t>Dashboard</a:t>
            </a:r>
            <a:r>
              <a:rPr lang="ja-JP" altLang="en-US" dirty="0"/>
              <a:t>画面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80238"/>
              </p:ext>
            </p:extLst>
          </p:nvPr>
        </p:nvGraphicFramePr>
        <p:xfrm>
          <a:off x="5210481" y="2352833"/>
          <a:ext cx="6574309" cy="381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95">
                  <a:extLst>
                    <a:ext uri="{9D8B030D-6E8A-4147-A177-3AD203B41FA5}">
                      <a16:colId xmlns:a16="http://schemas.microsoft.com/office/drawing/2014/main" val="3454449318"/>
                    </a:ext>
                  </a:extLst>
                </a:gridCol>
                <a:gridCol w="1921513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  <a:gridCol w="4074501">
                  <a:extLst>
                    <a:ext uri="{9D8B030D-6E8A-4147-A177-3AD203B41FA5}">
                      <a16:colId xmlns:a16="http://schemas.microsoft.com/office/drawing/2014/main" val="450079386"/>
                    </a:ext>
                  </a:extLst>
                </a:gridCol>
              </a:tblGrid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項番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画面アクセス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1.2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ログイン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94923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1.3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532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1.4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アクション設定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>
                          <a:latin typeface="+mn-lt"/>
                        </a:rPr>
                        <a:t>システム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アクション設定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mail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Driver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ver1 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1.5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トークン払い出し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トークン払い出し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1.6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53275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1.7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ステージング適用ルール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08775"/>
                  </a:ext>
                </a:extLst>
              </a:tr>
              <a:tr h="532757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プロダクション適用ルール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2932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300" dirty="0" smtClean="0">
                          <a:latin typeface="+mn-lt"/>
                        </a:rPr>
                        <a:t>1.8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ルール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1.9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ルール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352835"/>
            <a:ext cx="4088995" cy="3888308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3711901" y="4903110"/>
            <a:ext cx="54506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283772" y="4277574"/>
            <a:ext cx="576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530664" y="4277574"/>
            <a:ext cx="684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921867" y="4277574"/>
            <a:ext cx="288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281487" y="4277574"/>
            <a:ext cx="504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852876" y="4277574"/>
            <a:ext cx="54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6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OASE</a:t>
            </a:r>
            <a:r>
              <a:rPr lang="ja-JP" altLang="en-US" dirty="0"/>
              <a:t>ログイン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導入後、以下の</a:t>
            </a:r>
            <a:r>
              <a:rPr lang="en-US" altLang="ja-JP" dirty="0"/>
              <a:t>URL</a:t>
            </a:r>
            <a:r>
              <a:rPr lang="ja-JP" altLang="en-US" dirty="0"/>
              <a:t>へアクセスするとログイン画面が表示される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[OASE</a:t>
            </a:r>
            <a:r>
              <a:rPr lang="ja-JP" altLang="en-US" dirty="0" smtClean="0">
                <a:hlinkClick r:id="rId2"/>
              </a:rPr>
              <a:t>のホスト名 </a:t>
            </a:r>
            <a:r>
              <a:rPr lang="en-US" altLang="ja-JP" dirty="0" smtClean="0">
                <a:hlinkClick r:id="rId2"/>
              </a:rPr>
              <a:t>or IP</a:t>
            </a:r>
            <a:r>
              <a:rPr lang="ja-JP" altLang="en-US" dirty="0" smtClean="0">
                <a:hlinkClick r:id="rId2"/>
              </a:rPr>
              <a:t>アドレス</a:t>
            </a:r>
            <a:r>
              <a:rPr lang="en-US" altLang="ja-JP" dirty="0" smtClean="0">
                <a:hlinkClick r:id="rId2"/>
              </a:rPr>
              <a:t>]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err="1" smtClean="0">
                <a:hlinkClick r:id="rId2"/>
              </a:rPr>
              <a:t>oase_web</a:t>
            </a:r>
            <a:r>
              <a:rPr lang="en-US" altLang="ja-JP" dirty="0" smtClean="0">
                <a:hlinkClick r:id="rId2"/>
              </a:rPr>
              <a:t>/top/login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4" y="2420861"/>
            <a:ext cx="6573793" cy="3672510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93121"/>
              </p:ext>
            </p:extLst>
          </p:nvPr>
        </p:nvGraphicFramePr>
        <p:xfrm>
          <a:off x="8328310" y="5092861"/>
          <a:ext cx="3200550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99227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初回ログイン時はログイン直後に</a:t>
                      </a:r>
                    </a:p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パスワード変更を求められます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</a:t>
            </a:r>
            <a:r>
              <a:rPr lang="ja-JP" altLang="en-US" dirty="0"/>
              <a:t>　画面説明</a:t>
            </a:r>
            <a:r>
              <a:rPr lang="en-US" altLang="ja-JP" dirty="0" smtClean="0"/>
              <a:t>_Dashboard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Dashboard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基本的なメニューの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ルール」メニュー</a:t>
            </a:r>
            <a:r>
              <a:rPr lang="en-US" altLang="ja-JP" dirty="0"/>
              <a:t>	</a:t>
            </a:r>
            <a:r>
              <a:rPr lang="ja-JP" altLang="en-US" dirty="0"/>
              <a:t>：ルール作成やアクション結果を管理</a:t>
            </a:r>
            <a:endParaRPr lang="en-US" altLang="ja-JP" dirty="0"/>
          </a:p>
          <a:p>
            <a:pPr lvl="1"/>
            <a:r>
              <a:rPr lang="ja-JP" altLang="en-US" dirty="0"/>
              <a:t>「システム」メニュー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OASE</a:t>
            </a:r>
            <a:r>
              <a:rPr lang="ja-JP" altLang="en-US" dirty="0"/>
              <a:t>全般や各種設定・権限を管理</a:t>
            </a:r>
            <a:endParaRPr lang="en-US" altLang="ja-JP" dirty="0"/>
          </a:p>
          <a:p>
            <a:pPr lvl="1"/>
            <a:r>
              <a:rPr lang="ja-JP" altLang="en-US" dirty="0"/>
              <a:t>「管理」メニュー</a:t>
            </a:r>
            <a:r>
              <a:rPr lang="en-US" altLang="ja-JP" dirty="0"/>
              <a:t>	</a:t>
            </a:r>
            <a:r>
              <a:rPr lang="ja-JP" altLang="en-US" dirty="0"/>
              <a:t>：セキュリティ関連を管理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343340" y="3221835"/>
            <a:ext cx="6106715" cy="3345366"/>
            <a:chOff x="1259972" y="2659346"/>
            <a:chExt cx="6120418" cy="343402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972" y="2681187"/>
              <a:ext cx="6120418" cy="3412183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1259972" y="2659346"/>
              <a:ext cx="5904806" cy="2717238"/>
              <a:chOff x="1159440" y="1567228"/>
              <a:chExt cx="5904806" cy="2717238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1159440" y="1567228"/>
                <a:ext cx="3168008" cy="2097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 bwMode="auto">
              <a:xfrm>
                <a:off x="1375456" y="3373318"/>
                <a:ext cx="5688790" cy="9111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7" name="線吹き出し 1 (枠付き) 16"/>
              <p:cNvSpPr/>
              <p:nvPr/>
            </p:nvSpPr>
            <p:spPr bwMode="auto">
              <a:xfrm>
                <a:off x="5942493" y="2077628"/>
                <a:ext cx="953436" cy="403566"/>
              </a:xfrm>
              <a:prstGeom prst="borderCallout1">
                <a:avLst>
                  <a:gd name="adj1" fmla="val 63686"/>
                  <a:gd name="adj2" fmla="val -623"/>
                  <a:gd name="adj3" fmla="val -71838"/>
                  <a:gd name="adj4" fmla="val -34027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t"/>
                <a:r>
                  <a:rPr lang="ja-JP" altLang="en-US" sz="1050" dirty="0" smtClean="0"/>
                  <a:t>メニュー</a:t>
                </a:r>
                <a:endParaRPr lang="ja-JP" altLang="en-US" sz="1050" dirty="0"/>
              </a:p>
            </p:txBody>
          </p:sp>
          <p:cxnSp>
            <p:nvCxnSpPr>
              <p:cNvPr id="18" name="直線コネクタ 17"/>
              <p:cNvCxnSpPr>
                <a:stCxn id="17" idx="2"/>
                <a:endCxn id="16" idx="0"/>
              </p:cNvCxnSpPr>
              <p:nvPr/>
            </p:nvCxnSpPr>
            <p:spPr bwMode="auto">
              <a:xfrm flipH="1">
                <a:off x="4219852" y="2279411"/>
                <a:ext cx="1722642" cy="109390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22615"/>
              </p:ext>
            </p:extLst>
          </p:nvPr>
        </p:nvGraphicFramePr>
        <p:xfrm>
          <a:off x="8328310" y="5092861"/>
          <a:ext cx="3200550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99227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アクション設定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システム </a:t>
            </a:r>
            <a:r>
              <a:rPr lang="en-US" altLang="ja-JP" dirty="0"/>
              <a:t>&gt;</a:t>
            </a:r>
            <a:r>
              <a:rPr lang="ja-JP" altLang="en-US" dirty="0"/>
              <a:t> アクション設定 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mail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 </a:t>
            </a:r>
            <a:r>
              <a:rPr lang="en-US" altLang="ja-JP" dirty="0"/>
              <a:t>ver1 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OASE</a:t>
            </a:r>
            <a:r>
              <a:rPr lang="ja-JP" altLang="en-US" dirty="0"/>
              <a:t>にインストール済のドライバ名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アクション先として登録されている情報の一覧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インストール済のドライバにアクション先の情報を追加するボタン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メールテンプレートを作成するボタン</a:t>
            </a:r>
          </a:p>
          <a:p>
            <a:pPr marL="288000" lvl="2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731948" y="3356990"/>
            <a:ext cx="7920000" cy="2898061"/>
            <a:chOff x="940367" y="1646554"/>
            <a:chExt cx="7429493" cy="2718576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2"/>
            <a:srcRect b="38298"/>
            <a:stretch/>
          </p:blipFill>
          <p:spPr>
            <a:xfrm>
              <a:off x="940367" y="1646554"/>
              <a:ext cx="7200000" cy="2718576"/>
            </a:xfrm>
            <a:prstGeom prst="rect">
              <a:avLst/>
            </a:prstGeom>
          </p:spPr>
        </p:pic>
        <p:sp>
          <p:nvSpPr>
            <p:cNvPr id="14" name="正方形/長方形 13"/>
            <p:cNvSpPr/>
            <p:nvPr/>
          </p:nvSpPr>
          <p:spPr bwMode="auto">
            <a:xfrm>
              <a:off x="940367" y="2366654"/>
              <a:ext cx="16152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51696"/>
              </p:ext>
            </p:extLst>
          </p:nvPr>
        </p:nvGraphicFramePr>
        <p:xfrm>
          <a:off x="8899903" y="5147067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4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4186</Words>
  <Application>Microsoft Office PowerPoint</Application>
  <PresentationFormat>ワイド画面</PresentationFormat>
  <Paragraphs>853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9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クイックスタート</vt:lpstr>
      <vt:lpstr>目次</vt:lpstr>
      <vt:lpstr>1.　はじめに</vt:lpstr>
      <vt:lpstr>1.1　クイックスタートについて （1/3）</vt:lpstr>
      <vt:lpstr>1.1　クイックスタートについて （2/3）</vt:lpstr>
      <vt:lpstr>1.1　クイックスタートについて （3/3）</vt:lpstr>
      <vt:lpstr>1.2　画面説明_ログイン</vt:lpstr>
      <vt:lpstr>1.3　画面説明_Dashboard</vt:lpstr>
      <vt:lpstr>1.4　画面説明_アクション設定</vt:lpstr>
      <vt:lpstr>1.5　画面説明_トークン払い出し</vt:lpstr>
      <vt:lpstr>1.6　画面説明_ディシジョンテーブル</vt:lpstr>
      <vt:lpstr>1.7　画面説明_ルール　（1/2）</vt:lpstr>
      <vt:lpstr>1.7　画面説明_ルール　（2/2）</vt:lpstr>
      <vt:lpstr>1.8　画面説明_リクエスト履歴</vt:lpstr>
      <vt:lpstr>1.9　画面説明_アクション履歴</vt:lpstr>
      <vt:lpstr>2.　シナリオ説明</vt:lpstr>
      <vt:lpstr>2.1　本書のシナリオ</vt:lpstr>
      <vt:lpstr>3. 事前設定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トークンの払い出し </vt:lpstr>
      <vt:lpstr>3.3　ディシジョンテーブル作成　(1/2) </vt:lpstr>
      <vt:lpstr>3.3　ディシジョンテーブル作成　(2/2) </vt:lpstr>
      <vt:lpstr>4.　作業実行</vt:lpstr>
      <vt:lpstr>4.1　ディシジョンテーブルファイル作成 ※エクセル操作(1/2)</vt:lpstr>
      <vt:lpstr>4.1　ディシジョンテーブルファイル作成 ※エクセル操作(2/2)</vt:lpstr>
      <vt:lpstr>4.2　ディシジョンテーブルファイルのアップロード</vt:lpstr>
      <vt:lpstr>4.3　テストリクエスト(1/3)</vt:lpstr>
      <vt:lpstr>4.3　テストリクエスト(2/3)</vt:lpstr>
      <vt:lpstr>4.3　テストリクエスト(3/3)</vt:lpstr>
      <vt:lpstr>4.4　プロダクション適用</vt:lpstr>
      <vt:lpstr>4.5　curlコマンドによるリクエスト送信(1/2)</vt:lpstr>
      <vt:lpstr>4.5　curlコマンドによるリクエスト送信(2/2)</vt:lpstr>
      <vt:lpstr>4.6　アクション実行結果（アクション履歴）の確認</vt:lpstr>
      <vt:lpstr>A　付録</vt:lpstr>
      <vt:lpstr>サンプル１(1/4)</vt:lpstr>
      <vt:lpstr>サンプル１(2/4)</vt:lpstr>
      <vt:lpstr>サンプル１(3/4)</vt:lpstr>
      <vt:lpstr>サンプル１(4/4)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2021-07-20T12:55:55Z</dcterms:modified>
</cp:coreProperties>
</file>