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1"/>
  </p:notesMasterIdLst>
  <p:handoutMasterIdLst>
    <p:handoutMasterId r:id="rId32"/>
  </p:handoutMasterIdLst>
  <p:sldIdLst>
    <p:sldId id="262" r:id="rId3"/>
    <p:sldId id="507" r:id="rId4"/>
    <p:sldId id="505" r:id="rId5"/>
    <p:sldId id="508" r:id="rId6"/>
    <p:sldId id="509" r:id="rId7"/>
    <p:sldId id="530" r:id="rId8"/>
    <p:sldId id="532" r:id="rId9"/>
    <p:sldId id="512" r:id="rId10"/>
    <p:sldId id="513" r:id="rId11"/>
    <p:sldId id="515" r:id="rId12"/>
    <p:sldId id="536" r:id="rId13"/>
    <p:sldId id="516" r:id="rId14"/>
    <p:sldId id="517" r:id="rId15"/>
    <p:sldId id="533" r:id="rId16"/>
    <p:sldId id="518" r:id="rId17"/>
    <p:sldId id="521" r:id="rId18"/>
    <p:sldId id="537" r:id="rId19"/>
    <p:sldId id="538" r:id="rId20"/>
    <p:sldId id="522" r:id="rId21"/>
    <p:sldId id="524" r:id="rId22"/>
    <p:sldId id="539" r:id="rId23"/>
    <p:sldId id="526" r:id="rId24"/>
    <p:sldId id="525" r:id="rId25"/>
    <p:sldId id="528" r:id="rId26"/>
    <p:sldId id="529" r:id="rId27"/>
    <p:sldId id="527" r:id="rId28"/>
    <p:sldId id="540" r:id="rId29"/>
    <p:sldId id="318" r:id="rId3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0"/>
            <p14:sldId id="532"/>
          </p14:sldIdLst>
        </p14:section>
        <p14:section name="3.　OASE環境構築手順" id="{80AA9663-4D64-45AD-996E-69C03C14D297}">
          <p14:sldIdLst>
            <p14:sldId id="512"/>
            <p14:sldId id="513"/>
            <p14:sldId id="515"/>
            <p14:sldId id="536"/>
            <p14:sldId id="516"/>
            <p14:sldId id="517"/>
            <p14:sldId id="533"/>
            <p14:sldId id="518"/>
            <p14:sldId id="521"/>
            <p14:sldId id="537"/>
            <p14:sldId id="538"/>
            <p14:sldId id="522"/>
          </p14:sldIdLst>
        </p14:section>
        <p14:section name="4.　OASE動作確認" id="{997E25C5-536A-441F-84BA-3CB1FBC6F6F3}">
          <p14:sldIdLst>
            <p14:sldId id="524"/>
            <p14:sldId id="539"/>
            <p14:sldId id="526"/>
            <p14:sldId id="525"/>
            <p14:sldId id="528"/>
            <p14:sldId id="529"/>
            <p14:sldId id="527"/>
            <p14:sldId id="54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473" autoAdjust="0"/>
  </p:normalViewPr>
  <p:slideViewPr>
    <p:cSldViewPr>
      <p:cViewPr varScale="1">
        <p:scale>
          <a:sx n="110" d="100"/>
          <a:sy n="110" d="100"/>
        </p:scale>
        <p:origin x="161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2T13:22:13.425"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2020/6/15</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2020/6/15</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2020/6/15</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host$request_uri/"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exastro-suite.github.io/oase-docs/documents_ja.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a:t>第</a:t>
            </a:r>
            <a:r>
              <a:rPr lang="en-US" altLang="ja-JP"/>
              <a:t>1.0</a:t>
            </a:r>
            <a:r>
              <a:rPr lang="ja-JP" altLang="en-US"/>
              <a:t>版</a:t>
            </a:r>
            <a:endParaRPr lang="en-US" altLang="ja-JP"/>
          </a:p>
          <a:p>
            <a:r>
              <a:rPr lang="en-US" altLang="ja-JP"/>
              <a:t>Exastro</a:t>
            </a:r>
            <a:r>
              <a:rPr lang="ja-JP" altLang="en-US"/>
              <a:t> </a:t>
            </a:r>
            <a:r>
              <a:rPr lang="en-US" altLang="ja-JP"/>
              <a:t>developer</a:t>
            </a:r>
            <a:endParaRPr kumimoji="1" lang="ja-JP" altLang="en-US"/>
          </a:p>
        </p:txBody>
      </p:sp>
      <p:sp>
        <p:nvSpPr>
          <p:cNvPr id="5" name="タイトル 1"/>
          <p:cNvSpPr txBox="1">
            <a:spLocks/>
          </p:cNvSpPr>
          <p:nvPr/>
        </p:nvSpPr>
        <p:spPr bwMode="gray">
          <a:xfrm>
            <a:off x="0" y="3417234"/>
            <a:ext cx="9143999" cy="65190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000" b="1" smtClean="0"/>
              <a:t>オンラインインストール</a:t>
            </a:r>
            <a:endParaRPr lang="en-US" altLang="ja-JP" sz="4000" b="1" kern="0" spc="-15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157398"/>
            <a:ext cx="7315200" cy="1095375"/>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3.2</a:t>
            </a:r>
            <a:r>
              <a:rPr lang="ja-JP" altLang="en-US"/>
              <a:t>　事前準備（</a:t>
            </a:r>
            <a:r>
              <a:rPr lang="en-US" altLang="ja-JP"/>
              <a:t>1/2</a:t>
            </a:r>
            <a:r>
              <a:rPr lang="ja-JP" altLang="en-US"/>
              <a:t>）</a:t>
            </a:r>
            <a:endParaRPr kumimoji="1" lang="ja-JP" altLang="en-US"/>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552293765"/>
              </p:ext>
            </p:extLst>
          </p:nvPr>
        </p:nvGraphicFramePr>
        <p:xfrm>
          <a:off x="197392" y="1772771"/>
          <a:ext cx="8749216" cy="37515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a:effectLst/>
                          <a:latin typeface="+mn-ea"/>
                          <a:ea typeface="+mn-ea"/>
                        </a:rPr>
                        <a:t>説明</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a:t>OASE</a:t>
                      </a:r>
                      <a:r>
                        <a:rPr lang="ja-JP" altLang="en-US" sz="1100"/>
                        <a:t>インストーラー</a:t>
                      </a:r>
                      <a:endParaRPr lang="en-US" altLang="ja-JP" sz="1100"/>
                    </a:p>
                  </a:txBody>
                  <a:tcPr marL="68580" marR="68580" marT="0" marB="0" anchor="ctr">
                    <a:solidFill>
                      <a:srgbClr val="002B62"/>
                    </a:solidFill>
                  </a:tcPr>
                </a:tc>
                <a:tc>
                  <a:txBody>
                    <a:bodyPr/>
                    <a:lstStyle/>
                    <a:p>
                      <a:pPr algn="just" latinLnBrk="1">
                        <a:spcAft>
                          <a:spcPts val="0"/>
                        </a:spcAft>
                      </a:pPr>
                      <a:r>
                        <a:rPr lang="en-US" altLang="ja-JP" sz="1050" kern="100">
                          <a:effectLst/>
                          <a:latin typeface="Century" panose="02040604050505020304" pitchFamily="18" charset="0"/>
                          <a:ea typeface="ＭＳ 明朝" panose="02020609040205080304" pitchFamily="17" charset="-128"/>
                          <a:cs typeface="Times New Roman" panose="02020603050405020304" pitchFamily="18" charset="0"/>
                        </a:rPr>
                        <a:t>oase_online_installer.sh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a:effectLst/>
                        </a:rPr>
                        <a:t>/(</a:t>
                      </a:r>
                      <a:r>
                        <a:rPr lang="ja-JP" sz="900" kern="100">
                          <a:effectLst/>
                        </a:rPr>
                        <a:t>インストール資材展開先</a:t>
                      </a:r>
                      <a:r>
                        <a:rPr lang="en-US" sz="900" kern="100">
                          <a:effectLst/>
                        </a:rPr>
                        <a:t>)/oase-1.0.0/</a:t>
                      </a:r>
                      <a:r>
                        <a:rPr lang="en-US" sz="900" kern="100" err="1">
                          <a:effectLst/>
                        </a:rPr>
                        <a:t>oase_install_package</a:t>
                      </a:r>
                      <a:r>
                        <a:rPr lang="en-US" sz="900" kern="100">
                          <a:effectLst/>
                        </a:rPr>
                        <a:t>/</a:t>
                      </a:r>
                      <a:r>
                        <a:rPr lang="en-US" sz="900" kern="100" err="1">
                          <a:effectLst/>
                        </a:rPr>
                        <a:t>install_scripts</a:t>
                      </a:r>
                      <a:r>
                        <a:rPr lang="en-US" sz="900" kern="100">
                          <a:effectLst/>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lang="ja-JP" altLang="en-US" sz="1100"/>
                        <a:t>アプリケーション環境構築ツール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oase_app_setup_core.sh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76080">
                <a:tc>
                  <a:txBody>
                    <a:bodyPr/>
                    <a:lstStyle/>
                    <a:p>
                      <a:r>
                        <a:rPr lang="ja-JP" altLang="en-US" sz="1100"/>
                        <a:t>ライブラリ収集スクリプト</a:t>
                      </a:r>
                    </a:p>
                  </a:txBody>
                  <a:tcPr marL="68580" marR="68580" marT="0" marB="0" anchor="ctr">
                    <a:solidFill>
                      <a:srgbClr val="002B62"/>
                    </a:solidFill>
                  </a:tcPr>
                </a:tc>
                <a:tc>
                  <a:txBody>
                    <a:bodyPr/>
                    <a:lstStyle/>
                    <a:p>
                      <a:pPr algn="just" latinLnBrk="1">
                        <a:spcAft>
                          <a:spcPts val="0"/>
                        </a:spcAft>
                      </a:pPr>
                      <a:r>
                        <a:rPr lang="en-US" altLang="ja-JP" sz="1050" kern="100">
                          <a:effectLst/>
                        </a:rPr>
                        <a:t>oase_common_libs.sh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504070">
                <a:tc>
                  <a:txBody>
                    <a:bodyPr/>
                    <a:lstStyle/>
                    <a:p>
                      <a:r>
                        <a:rPr lang="ja-JP" altLang="en-US" sz="1100"/>
                        <a:t>データベース環境構築ツール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oase_db_setup_core.sh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r h="513093">
                <a:tc>
                  <a:txBody>
                    <a:bodyPr/>
                    <a:lstStyle/>
                    <a:p>
                      <a:r>
                        <a:rPr lang="ja-JP" altLang="en-US" sz="1100"/>
                        <a:t>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oase_deployment_core.sh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r>
                        <a:rPr lang="ja-JP" altLang="en-US" sz="1100"/>
                        <a:t>ミドルウェア環境構築ツール</a:t>
                      </a:r>
                      <a:endParaRPr lang="en-US" altLang="ja-JP" sz="1100"/>
                    </a:p>
                  </a:txBody>
                  <a:tcPr marL="68580" marR="68580" marT="0" marB="0" anchor="ctr">
                    <a:solidFill>
                      <a:srgbClr val="002B62"/>
                    </a:solidFill>
                  </a:tcPr>
                </a:tc>
                <a:tc>
                  <a:txBody>
                    <a:bodyPr/>
                    <a:lstStyle/>
                    <a:p>
                      <a:pPr algn="just" latinLnBrk="1">
                        <a:spcAft>
                          <a:spcPts val="0"/>
                        </a:spcAft>
                      </a:pPr>
                      <a:r>
                        <a:rPr lang="en-US" altLang="ja-JP" sz="1050" kern="100">
                          <a:effectLst/>
                        </a:rPr>
                        <a:t>oase_middleware_setup_core.sh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3.3</a:t>
            </a:r>
            <a:r>
              <a:rPr lang="ja-JP" altLang="en-US"/>
              <a:t>　事前準備（</a:t>
            </a:r>
            <a:r>
              <a:rPr lang="en-US" altLang="ja-JP"/>
              <a:t>2/2</a:t>
            </a:r>
            <a:r>
              <a:rPr lang="ja-JP" altLang="en-US"/>
              <a:t>）</a:t>
            </a:r>
            <a:endParaRPr kumimoji="1" lang="ja-JP" altLang="en-US"/>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37039932"/>
              </p:ext>
            </p:extLst>
          </p:nvPr>
        </p:nvGraphicFramePr>
        <p:xfrm>
          <a:off x="197392" y="1772771"/>
          <a:ext cx="8749216" cy="263692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a:effectLst/>
                          <a:latin typeface="+mn-ea"/>
                          <a:ea typeface="+mn-ea"/>
                        </a:rPr>
                        <a:t>説明</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76080">
                <a:tc>
                  <a:txBody>
                    <a:bodyPr/>
                    <a:lstStyle/>
                    <a:p>
                      <a:pPr algn="l" latinLnBrk="1">
                        <a:spcAft>
                          <a:spcPts val="0"/>
                        </a:spcAft>
                      </a:pPr>
                      <a:r>
                        <a:rPr lang="en-US" altLang="ja-JP" sz="1050" kern="100">
                          <a:effectLst/>
                          <a:latin typeface="+mn-lt"/>
                          <a:ea typeface="ＭＳ 明朝" panose="02020609040205080304" pitchFamily="17" charset="-128"/>
                          <a:cs typeface="Times New Roman" panose="02020603050405020304" pitchFamily="18" charset="0"/>
                        </a:rPr>
                        <a:t>OASE</a:t>
                      </a:r>
                      <a:r>
                        <a:rPr kumimoji="1" lang="ja-JP" altLang="en-US" sz="1050" b="1" kern="1200">
                          <a:solidFill>
                            <a:schemeClr val="lt1"/>
                          </a:solidFill>
                          <a:latin typeface="+mn-lt"/>
                          <a:ea typeface="+mn-ea"/>
                          <a:cs typeface="+mn-cs"/>
                        </a:rPr>
                        <a:t>サービス登録ツール</a:t>
                      </a:r>
                      <a:endParaRPr kumimoji="1" lang="ja-JP" sz="1050" b="1" kern="1200">
                        <a:solidFill>
                          <a:schemeClr val="lt1"/>
                        </a:solidFill>
                        <a:latin typeface="+mn-lt"/>
                        <a:ea typeface="+mn-ea"/>
                        <a:cs typeface="+mn-cs"/>
                      </a:endParaRPr>
                    </a:p>
                  </a:txBody>
                  <a:tcPr marL="68580" marR="68580" marT="0" marB="0" anchor="ctr">
                    <a:solidFill>
                      <a:srgbClr val="002B62"/>
                    </a:solidFill>
                  </a:tcPr>
                </a:tc>
                <a:tc>
                  <a:txBody>
                    <a:bodyPr/>
                    <a:lstStyle/>
                    <a:p>
                      <a:r>
                        <a:rPr lang="en-US" altLang="ja-JP" sz="1050" kern="100">
                          <a:effectLst/>
                        </a:rPr>
                        <a:t>oase_service_setup_core.sh</a:t>
                      </a:r>
                      <a:endParaRPr lang="ja-JP" altLang="en-US" sz="1050"/>
                    </a:p>
                  </a:txBody>
                  <a:tcPr marL="68580" marR="68580" marT="0" marB="0"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a:txBody>
                    <a:bodyPr/>
                    <a:lstStyle/>
                    <a:p>
                      <a:pPr algn="l"/>
                      <a:r>
                        <a:rPr kumimoji="1" lang="ja-JP" altLang="en-US" sz="1050"/>
                        <a:t> </a:t>
                      </a:r>
                      <a:r>
                        <a:rPr kumimoji="1" lang="en-US" altLang="ja-JP" sz="1050"/>
                        <a:t>OASE</a:t>
                      </a:r>
                      <a:r>
                        <a:rPr kumimoji="1" lang="ja-JP" altLang="en-US" sz="1050"/>
                        <a:t>環境設定ツール</a:t>
                      </a:r>
                    </a:p>
                  </a:txBody>
                  <a:tcPr marL="68580" marR="68580" marT="0" marB="0" anchor="ctr">
                    <a:solidFill>
                      <a:srgbClr val="002B62"/>
                    </a:solidFill>
                  </a:tcPr>
                </a:tc>
                <a:tc>
                  <a:txBody>
                    <a:bodyPr/>
                    <a:lstStyle/>
                    <a:p>
                      <a:r>
                        <a:rPr lang="en-US" altLang="ja-JP" sz="1050"/>
                        <a:t>oase_settings_core.sh</a:t>
                      </a:r>
                      <a:endParaRPr lang="ja-JP" altLang="en-US" sz="1050"/>
                    </a:p>
                  </a:txBody>
                  <a:tcPr marL="68580" marR="68580" marT="0" marB="0" anchor="c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chemeClr val="bg2">
                        <a:lumMod val="95000"/>
                      </a:schemeClr>
                    </a:solidFill>
                  </a:tcPr>
                </a:tc>
                <a:extLst>
                  <a:ext uri="{0D108BD9-81ED-4DB2-BD59-A6C34878D82A}">
                    <a16:rowId xmlns:a16="http://schemas.microsoft.com/office/drawing/2014/main" val="2489825660"/>
                  </a:ext>
                </a:extLst>
              </a:tr>
              <a:tr h="576080">
                <a:tc>
                  <a:txBody>
                    <a:bodyPr/>
                    <a:lstStyle/>
                    <a:p>
                      <a:pPr algn="l"/>
                      <a:r>
                        <a:rPr kumimoji="1" lang="en-US" altLang="ja-JP" sz="1050"/>
                        <a:t>OASE</a:t>
                      </a:r>
                      <a:r>
                        <a:rPr kumimoji="1" lang="ja-JP" altLang="en-US" sz="1050"/>
                        <a:t>アンインストールツール</a:t>
                      </a:r>
                    </a:p>
                  </a:txBody>
                  <a:tcPr marL="68580" marR="68580" marT="0" marB="0" anchor="ctr">
                    <a:solidFill>
                      <a:srgbClr val="002B62"/>
                    </a:solidFill>
                  </a:tcPr>
                </a:tc>
                <a:tc>
                  <a:txBody>
                    <a:bodyPr/>
                    <a:lstStyle/>
                    <a:p>
                      <a:pPr algn="dist"/>
                      <a:r>
                        <a:rPr lang="en-US" altLang="ja-JP" sz="1050"/>
                        <a:t>oase_uninstall_core.sh</a:t>
                      </a:r>
                      <a:endParaRPr lang="ja-JP" altLang="en-US" sz="1050"/>
                    </a:p>
                  </a:txBody>
                  <a:tcPr marL="68580" marR="68580" marT="0" marB="0"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470833284"/>
                  </a:ext>
                </a:extLst>
              </a:tr>
              <a:tr h="548640">
                <a:tc>
                  <a:txBody>
                    <a:bodyPr/>
                    <a:lstStyle/>
                    <a:p>
                      <a:r>
                        <a:rPr kumimoji="1" lang="ja-JP" altLang="en-US" sz="1050"/>
                        <a:t>アンサーファイル</a:t>
                      </a:r>
                    </a:p>
                  </a:txBody>
                  <a:tcPr marL="68580" marR="68580" marT="0" marB="0" anchor="ctr">
                    <a:solidFill>
                      <a:srgbClr val="002B62"/>
                    </a:solidFill>
                  </a:tcPr>
                </a:tc>
                <a:tc>
                  <a:txBody>
                    <a:bodyPr/>
                    <a:lstStyle/>
                    <a:p>
                      <a:r>
                        <a:rPr kumimoji="1" lang="en-US" altLang="ja-JP" sz="1050"/>
                        <a:t>oase_answers.txt</a:t>
                      </a:r>
                      <a:endParaRPr kumimoji="1" lang="ja-JP" altLang="en-US" sz="1050"/>
                    </a:p>
                  </a:txBody>
                  <a:tcPr marL="68580" marR="68580" marT="0" marB="0" anchor="c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a:t>
                      </a:r>
                      <a:endParaRPr lang="ja-JP" altLang="en-US" sz="1050"/>
                    </a:p>
                  </a:txBody>
                  <a:tcPr marL="68580" marR="68580" marT="0" marB="0" anchor="ctr">
                    <a:solidFill>
                      <a:schemeClr val="bg2">
                        <a:lumMod val="95000"/>
                      </a:schemeClr>
                    </a:solidFill>
                  </a:tcPr>
                </a:tc>
                <a:extLst>
                  <a:ext uri="{0D108BD9-81ED-4DB2-BD59-A6C34878D82A}">
                    <a16:rowId xmlns:a16="http://schemas.microsoft.com/office/drawing/2014/main" val="1061719842"/>
                  </a:ext>
                </a:extLst>
              </a:tr>
            </a:tbl>
          </a:graphicData>
        </a:graphic>
      </p:graphicFrame>
    </p:spTree>
    <p:extLst>
      <p:ext uri="{BB962C8B-B14F-4D97-AF65-F5344CB8AC3E}">
        <p14:creationId xmlns:p14="http://schemas.microsoft.com/office/powerpoint/2010/main" val="233958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3.4</a:t>
            </a:r>
            <a:r>
              <a:rPr lang="ja-JP" altLang="en-US"/>
              <a:t>　</a:t>
            </a:r>
            <a:r>
              <a:rPr lang="en-US" altLang="ja-JP"/>
              <a:t>OASE</a:t>
            </a:r>
            <a:r>
              <a:rPr lang="ja-JP" altLang="en-US"/>
              <a:t>環境構築フロー</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a:t>環境構築フロー（オンライン）</a:t>
            </a:r>
            <a:endParaRPr kumimoji="1" lang="en-US" altLang="ja-JP"/>
          </a:p>
          <a:p>
            <a:pPr lvl="1"/>
            <a:r>
              <a:rPr lang="ja-JP" altLang="en-US"/>
              <a:t>環境構築は以下のフローとなっています。</a:t>
            </a:r>
            <a:endParaRPr kumimoji="1" lang="ja-JP" altLang="en-US"/>
          </a:p>
        </p:txBody>
      </p:sp>
      <p:cxnSp>
        <p:nvCxnSpPr>
          <p:cNvPr id="5" name="直線コネクタ 4"/>
          <p:cNvCxnSpPr/>
          <p:nvPr/>
        </p:nvCxnSpPr>
        <p:spPr>
          <a:xfrm flipH="1">
            <a:off x="4564123" y="1928558"/>
            <a:ext cx="7390" cy="372711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3029508" y="2599459"/>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a:solidFill>
                  <a:srgbClr val="000000"/>
                </a:solidFill>
                <a:latin typeface="+mn-ea"/>
                <a:cs typeface="Times New Roman" panose="02020603050405020304" pitchFamily="18" charset="0"/>
              </a:rPr>
              <a:t>②インストールスクリプトの権限変更</a:t>
            </a:r>
          </a:p>
        </p:txBody>
      </p:sp>
      <p:sp>
        <p:nvSpPr>
          <p:cNvPr id="13" name="正方形/長方形 94"/>
          <p:cNvSpPr>
            <a:spLocks noChangeArrowheads="1"/>
          </p:cNvSpPr>
          <p:nvPr/>
        </p:nvSpPr>
        <p:spPr bwMode="auto">
          <a:xfrm>
            <a:off x="3038067" y="3491506"/>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smtClean="0">
                <a:solidFill>
                  <a:srgbClr val="000000"/>
                </a:solidFill>
                <a:latin typeface="+mn-ea"/>
                <a:cs typeface="Times New Roman" panose="02020603050405020304" pitchFamily="18" charset="0"/>
              </a:rPr>
              <a:t>③</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a:ln>
                <a:noFill/>
              </a:ln>
              <a:solidFill>
                <a:schemeClr val="tx1"/>
              </a:solidFill>
              <a:effectLst/>
              <a:latin typeface="+mn-ea"/>
            </a:endParaRPr>
          </a:p>
        </p:txBody>
      </p:sp>
      <p:sp>
        <p:nvSpPr>
          <p:cNvPr id="14" name="正方形/長方形 95"/>
          <p:cNvSpPr>
            <a:spLocks noChangeArrowheads="1"/>
          </p:cNvSpPr>
          <p:nvPr/>
        </p:nvSpPr>
        <p:spPr bwMode="auto">
          <a:xfrm>
            <a:off x="3040408" y="4383553"/>
            <a:ext cx="3066892" cy="1783815"/>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a:solidFill>
                  <a:srgbClr val="000000"/>
                </a:solidFill>
                <a:latin typeface="+mn-ea"/>
                <a:cs typeface="Times New Roman" panose="02020603050405020304" pitchFamily="18" charset="0"/>
              </a:rPr>
              <a:t>④</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環境</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構築ツール</a:t>
            </a:r>
            <a:r>
              <a:rPr kumimoji="0" lang="en-US" altLang="ja-JP" sz="1200" b="0" i="0" u="none" strike="noStrike" cap="none" normalizeH="0" baseline="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a:ln>
                  <a:noFill/>
                </a:ln>
                <a:solidFill>
                  <a:srgbClr val="000000"/>
                </a:solidFill>
                <a:effectLst/>
                <a:latin typeface="+mn-ea"/>
                <a:cs typeface="Times New Roman" panose="02020603050405020304" pitchFamily="18" charset="0"/>
              </a:rPr>
              <a:t>オンライン版</a:t>
            </a:r>
            <a:r>
              <a:rPr kumimoji="0" lang="en-US" altLang="ja-JP" sz="1200" b="0" i="0" u="none" strike="noStrike" cap="none" normalizeH="0" baseline="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a:solidFill>
                  <a:srgbClr val="000000"/>
                </a:solidFill>
                <a:latin typeface="+mn-ea"/>
                <a:cs typeface="Times New Roman" panose="02020603050405020304" pitchFamily="18" charset="0"/>
              </a:rPr>
              <a:t> </a:t>
            </a:r>
            <a:r>
              <a:rPr kumimoji="0" lang="ja-JP" altLang="en-US" sz="1050" b="1" i="0" u="none" strike="noStrike" cap="none" normalizeH="0" baseline="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err="1">
                <a:solidFill>
                  <a:srgbClr val="000000"/>
                </a:solidFill>
                <a:latin typeface="+mn-ea"/>
                <a:cs typeface="Times New Roman" panose="02020603050405020304" pitchFamily="18" charset="0"/>
              </a:rPr>
              <a:t>RabbitMQ</a:t>
            </a:r>
            <a:r>
              <a:rPr kumimoji="0" lang="ja-JP" altLang="en-US" sz="1050">
                <a:solidFill>
                  <a:srgbClr val="000000"/>
                </a:solidFill>
                <a:latin typeface="+mn-ea"/>
                <a:cs typeface="Times New Roman" panose="02020603050405020304" pitchFamily="18" charset="0"/>
              </a:rPr>
              <a:t>接続</a:t>
            </a:r>
            <a:endParaRPr kumimoji="0" lang="ja-JP" altLang="en-US" sz="1050" b="0" i="0" u="none" strike="noStrike" cap="none" normalizeH="0" baseline="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a:solidFill>
                  <a:srgbClr val="000000"/>
                </a:solidFill>
                <a:latin typeface="+mn-ea"/>
                <a:cs typeface="Times New Roman" panose="02020603050405020304" pitchFamily="18" charset="0"/>
              </a:rPr>
              <a:t>MySQL</a:t>
            </a:r>
            <a:r>
              <a:rPr kumimoji="0" lang="ja-JP" altLang="en-US" sz="1050" b="0" i="0" u="none" strike="noStrike" cap="none" normalizeH="0" baseline="0">
                <a:ln>
                  <a:noFill/>
                </a:ln>
                <a:solidFill>
                  <a:srgbClr val="000000"/>
                </a:solidFill>
                <a:effectLst/>
                <a:latin typeface="+mn-ea"/>
                <a:cs typeface="Times New Roman" panose="02020603050405020304" pitchFamily="18" charset="0"/>
              </a:rPr>
              <a:t>の設定</a:t>
            </a:r>
            <a:endParaRPr kumimoji="0" lang="ja-JP" altLang="en-US" sz="1050" b="0" i="0" u="none" strike="noStrike" cap="none" normalizeH="0" baseline="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err="1">
                <a:latin typeface="+mn-ea"/>
                <a:cs typeface="Times New Roman" panose="02020603050405020304" pitchFamily="18" charset="0"/>
              </a:rPr>
              <a:t>JBoss</a:t>
            </a:r>
            <a:r>
              <a:rPr kumimoji="0" lang="ja-JP" altLang="en-US" sz="1050" b="0" i="0" u="none" strike="noStrike" cap="none" normalizeH="0" baseline="0">
                <a:ln>
                  <a:noFill/>
                </a:ln>
                <a:effectLst/>
                <a:latin typeface="+mn-ea"/>
                <a:cs typeface="Times New Roman" panose="02020603050405020304" pitchFamily="18" charset="0"/>
              </a:rPr>
              <a:t>インストール</a:t>
            </a:r>
            <a:endParaRPr kumimoji="0" lang="en-US" altLang="ja-JP" sz="1050" b="0" i="0" u="none" strike="noStrike" cap="none" normalizeH="0" baseline="0">
              <a:ln>
                <a:noFill/>
              </a:ln>
              <a:effectLst/>
              <a:latin typeface="+mn-ea"/>
              <a:cs typeface="Times New Roman" panose="02020603050405020304" pitchFamily="18" charset="0"/>
            </a:endParaRPr>
          </a:p>
          <a:p>
            <a:pPr marL="268288" lvl="0" indent="-179388" eaLnBrk="0" fontAlgn="base" hangingPunct="0">
              <a:spcBef>
                <a:spcPct val="0"/>
              </a:spcBef>
              <a:spcAft>
                <a:spcPct val="0"/>
              </a:spcAft>
              <a:buFont typeface="Wingdings" panose="05000000000000000000" pitchFamily="2" charset="2"/>
              <a:buChar char="ü"/>
            </a:pPr>
            <a:r>
              <a:rPr kumimoji="0" lang="ja-JP" altLang="en-US" sz="1050" b="0" i="0" u="none" strike="noStrike" cap="none" normalizeH="0" baseline="0">
                <a:ln>
                  <a:noFill/>
                </a:ln>
                <a:effectLst/>
                <a:latin typeface="+mn-ea"/>
              </a:rPr>
              <a:t>他各種サービス設定</a:t>
            </a: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a:solidFill>
                  <a:srgbClr val="000000"/>
                </a:solidFill>
                <a:latin typeface="+mn-ea"/>
                <a:cs typeface="Times New Roman" panose="02020603050405020304" pitchFamily="18" charset="0"/>
              </a:rPr>
              <a:t>OASE</a:t>
            </a:r>
            <a:r>
              <a:rPr kumimoji="0" lang="ja-JP" altLang="en-US" sz="1050" b="0" i="0" u="none" strike="noStrike" cap="none" normalizeH="0" baseline="0">
                <a:ln>
                  <a:noFill/>
                </a:ln>
                <a:solidFill>
                  <a:srgbClr val="000000"/>
                </a:solidFill>
                <a:effectLst/>
                <a:latin typeface="+mn-ea"/>
                <a:cs typeface="Times New Roman" panose="02020603050405020304" pitchFamily="18" charset="0"/>
              </a:rPr>
              <a:t>インストーラー実行</a:t>
            </a:r>
            <a:endParaRPr kumimoji="0" lang="ja-JP" altLang="en-US" sz="1050" b="0" i="0" u="none" strike="noStrike" cap="none" normalizeH="0" baseline="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3.5</a:t>
            </a:r>
            <a:r>
              <a:rPr kumimoji="1" lang="ja-JP" altLang="en-US"/>
              <a:t>　</a:t>
            </a:r>
            <a:r>
              <a:rPr lang="ja-JP" altLang="en-US"/>
              <a:t>環境構築（</a:t>
            </a:r>
            <a:r>
              <a:rPr lang="en-US" altLang="ja-JP"/>
              <a:t>1/7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a:t>Github</a:t>
            </a:r>
            <a:r>
              <a:rPr lang="ja-JP" altLang="en-US"/>
              <a:t>からの資材ダウンロード</a:t>
            </a:r>
            <a:endParaRPr lang="en-US" altLang="ja-JP"/>
          </a:p>
          <a:p>
            <a:pPr lvl="1"/>
            <a:r>
              <a:rPr lang="ja-JP" altLang="en-US"/>
              <a:t>以下のコマンドで資材を</a:t>
            </a:r>
            <a:r>
              <a:rPr lang="en-US" altLang="ja-JP"/>
              <a:t>DL</a:t>
            </a:r>
            <a:r>
              <a:rPr lang="ja-JP" altLang="en-US"/>
              <a:t>します。</a:t>
            </a:r>
            <a:r>
              <a:rPr lang="en-US" altLang="ja-JP"/>
              <a:t/>
            </a:r>
            <a:br>
              <a:rPr lang="en-US" altLang="ja-JP"/>
            </a:br>
            <a:r>
              <a:rPr lang="en-US" altLang="ja-JP"/>
              <a:t/>
            </a:r>
            <a:br>
              <a:rPr lang="en-US" altLang="ja-JP"/>
            </a:br>
            <a:r>
              <a:rPr lang="en-US" altLang="ja-JP" sz="1400"/>
              <a:t>$ wget https://github.com/exastro-suite/oase/archive/v</a:t>
            </a:r>
            <a:r>
              <a:rPr lang="en-US" altLang="ja-JP" sz="1400">
                <a:solidFill>
                  <a:srgbClr val="FF0000"/>
                </a:solidFill>
              </a:rPr>
              <a:t>x.x.x</a:t>
            </a:r>
            <a:r>
              <a:rPr lang="en-US" altLang="ja-JP" sz="1400"/>
              <a:t>.tar.gz</a:t>
            </a:r>
            <a:r>
              <a:rPr lang="en-US" altLang="ja-JP"/>
              <a:t/>
            </a:r>
            <a:br>
              <a:rPr lang="en-US" altLang="ja-JP"/>
            </a:br>
            <a:r>
              <a:rPr lang="en-US" altLang="ja-JP"/>
              <a:t/>
            </a:r>
            <a:br>
              <a:rPr lang="en-US" altLang="ja-JP"/>
            </a:br>
            <a:r>
              <a:rPr lang="en-US" altLang="ja-JP"/>
              <a:t>※wget</a:t>
            </a:r>
            <a:r>
              <a:rPr lang="ja-JP" altLang="en-US"/>
              <a:t>コマンドは事前にインストールしてください。</a:t>
            </a:r>
            <a:endParaRPr lang="en-US" altLang="ja-JP"/>
          </a:p>
          <a:p>
            <a:pPr marL="180000" lvl="1" indent="0">
              <a:buNone/>
            </a:pPr>
            <a:r>
              <a:rPr lang="ja-JP" altLang="en-US"/>
              <a:t>　</a:t>
            </a:r>
            <a:r>
              <a:rPr lang="en-US" altLang="ja-JP"/>
              <a:t>※</a:t>
            </a:r>
            <a:r>
              <a:rPr lang="ja-JP" altLang="en-US">
                <a:solidFill>
                  <a:srgbClr val="FF0000"/>
                </a:solidFill>
              </a:rPr>
              <a:t>バージョン</a:t>
            </a:r>
            <a:r>
              <a:rPr lang="en-US" altLang="ja-JP">
                <a:solidFill>
                  <a:srgbClr val="FF0000"/>
                </a:solidFill>
              </a:rPr>
              <a:t>(x.x.x)</a:t>
            </a:r>
            <a:r>
              <a:rPr lang="ja-JP" altLang="en-US">
                <a:solidFill>
                  <a:srgbClr val="FF0000"/>
                </a:solidFill>
              </a:rPr>
              <a:t>は適宜変更してください。</a:t>
            </a:r>
            <a:r>
              <a:rPr lang="en-US" altLang="ja-JP"/>
              <a:t/>
            </a:r>
            <a:br>
              <a:rPr lang="en-US" altLang="ja-JP"/>
            </a:br>
            <a:endParaRPr lang="en-US" altLang="ja-JP"/>
          </a:p>
          <a:p>
            <a:r>
              <a:rPr lang="ja-JP" altLang="en-US" smtClean="0"/>
              <a:t>インストールスクリプトの権限変更</a:t>
            </a:r>
            <a:endParaRPr lang="en-US" altLang="ja-JP"/>
          </a:p>
          <a:p>
            <a:pPr lvl="1"/>
            <a:r>
              <a:rPr lang="en-US" altLang="ja-JP"/>
              <a:t>Zip</a:t>
            </a:r>
            <a:r>
              <a:rPr lang="ja-JP" altLang="en-US"/>
              <a:t>ファイルを解凍し、インストールスクリプトの権限を変更します。</a:t>
            </a:r>
            <a:r>
              <a:rPr lang="en-US" altLang="ja-JP"/>
              <a:t/>
            </a:r>
            <a:br>
              <a:rPr lang="en-US" altLang="ja-JP"/>
            </a:br>
            <a:r>
              <a:rPr lang="en-US" altLang="ja-JP"/>
              <a:t/>
            </a:r>
            <a:br>
              <a:rPr lang="en-US" altLang="ja-JP"/>
            </a:br>
            <a:r>
              <a:rPr lang="en-US" altLang="ja-JP" sz="1400"/>
              <a:t>$ tar zxf</a:t>
            </a:r>
            <a:r>
              <a:rPr lang="ja-JP" altLang="en-US" sz="1400"/>
              <a:t> </a:t>
            </a:r>
            <a:r>
              <a:rPr lang="en-US" altLang="ja-JP" sz="1400"/>
              <a:t>v</a:t>
            </a:r>
            <a:r>
              <a:rPr lang="en-US" altLang="ja-JP" sz="1400">
                <a:solidFill>
                  <a:srgbClr val="FF0000"/>
                </a:solidFill>
              </a:rPr>
              <a:t>x.x.x</a:t>
            </a:r>
            <a:r>
              <a:rPr lang="en-US" altLang="ja-JP" sz="1400"/>
              <a:t>.tar.gz</a:t>
            </a:r>
            <a:br>
              <a:rPr lang="en-US" altLang="ja-JP" sz="1400"/>
            </a:br>
            <a:r>
              <a:rPr lang="en-US" altLang="ja-JP" sz="1400"/>
              <a:t>$ find ./</a:t>
            </a:r>
            <a:r>
              <a:rPr lang="en-US" altLang="ja-JP" sz="1400" err="1"/>
              <a:t>oase-</a:t>
            </a:r>
            <a:r>
              <a:rPr lang="en-US" altLang="ja-JP" sz="1400" err="1">
                <a:solidFill>
                  <a:srgbClr val="FF0000"/>
                </a:solidFill>
              </a:rPr>
              <a:t>x.x.x</a:t>
            </a:r>
            <a:r>
              <a:rPr lang="en-US" altLang="ja-JP" sz="1400"/>
              <a:t>/</a:t>
            </a:r>
            <a:r>
              <a:rPr lang="en-US" altLang="ja-JP" sz="1400" err="1"/>
              <a:t>oase_install_package</a:t>
            </a:r>
            <a:r>
              <a:rPr lang="en-US" altLang="ja-JP" sz="1400"/>
              <a:t>/</a:t>
            </a:r>
            <a:r>
              <a:rPr lang="en-US" altLang="ja-JP" sz="1400" err="1"/>
              <a:t>install_scripts</a:t>
            </a:r>
            <a:r>
              <a:rPr lang="en-US" altLang="ja-JP" sz="1400"/>
              <a:t>/ -type f -name *.sh | xargs chmod </a:t>
            </a:r>
            <a:r>
              <a:rPr lang="en-US" altLang="ja-JP" sz="1400" smtClean="0"/>
              <a:t>755</a:t>
            </a:r>
            <a:endParaRPr lang="en-US" altLang="ja-JP"/>
          </a:p>
          <a:p>
            <a:pPr marL="180000" lvl="1" indent="0">
              <a:buNone/>
            </a:pPr>
            <a:endParaRPr lang="en-US" altLang="ja-JP" smtClean="0"/>
          </a:p>
          <a:p>
            <a:r>
              <a:rPr lang="en-US" altLang="ja-JP"/>
              <a:t>answers</a:t>
            </a:r>
            <a:r>
              <a:rPr lang="ja-JP" altLang="en-US" smtClean="0"/>
              <a:t>ファイルの編集</a:t>
            </a:r>
            <a:endParaRPr lang="en-US" altLang="ja-JP"/>
          </a:p>
          <a:p>
            <a:pPr lvl="1"/>
            <a:r>
              <a:rPr lang="en-US" altLang="ja-JP"/>
              <a:t>/</a:t>
            </a:r>
            <a:r>
              <a:rPr lang="en-US" altLang="ja-JP" smtClean="0"/>
              <a:t>oase-</a:t>
            </a:r>
            <a:r>
              <a:rPr lang="en-US" altLang="ja-JP" smtClean="0">
                <a:solidFill>
                  <a:srgbClr val="FF0000"/>
                </a:solidFill>
              </a:rPr>
              <a:t>x.x.x</a:t>
            </a:r>
            <a:r>
              <a:rPr lang="en-US" altLang="ja-JP" smtClean="0"/>
              <a:t>/oase_install_package/install_scripts/oase_answers.txt</a:t>
            </a:r>
            <a:endParaRPr lang="en-US" altLang="ja-JP"/>
          </a:p>
        </p:txBody>
      </p:sp>
    </p:spTree>
    <p:extLst>
      <p:ext uri="{BB962C8B-B14F-4D97-AF65-F5344CB8AC3E}">
        <p14:creationId xmlns:p14="http://schemas.microsoft.com/office/powerpoint/2010/main" val="14379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3.6</a:t>
            </a:r>
            <a:r>
              <a:rPr lang="ja-JP" altLang="en-US"/>
              <a:t>　環境構築（</a:t>
            </a:r>
            <a:r>
              <a:rPr lang="en-US" altLang="ja-JP"/>
              <a:t>2/7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(1/2)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3585518640"/>
              </p:ext>
            </p:extLst>
          </p:nvPr>
        </p:nvGraphicFramePr>
        <p:xfrm>
          <a:off x="179513" y="1683186"/>
          <a:ext cx="8784000" cy="470401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2139459">
                  <a:extLst>
                    <a:ext uri="{9D8B030D-6E8A-4147-A177-3AD203B41FA5}">
                      <a16:colId xmlns:a16="http://schemas.microsoft.com/office/drawing/2014/main" val="20001"/>
                    </a:ext>
                  </a:extLst>
                </a:gridCol>
                <a:gridCol w="59692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21517">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a:effectLst/>
                          <a:latin typeface="+mn-lt"/>
                          <a:ea typeface="+mn-ea"/>
                          <a:cs typeface="+mn-cs"/>
                        </a:rPr>
                        <a:t>Install</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428689">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28689">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428689">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latin typeface="+mn-lt"/>
                          <a:ea typeface="+mn-ea"/>
                          <a:cs typeface="+mn-cs"/>
                        </a:rPr>
                        <a:t>RabbitMQ</a:t>
                      </a:r>
                      <a:r>
                        <a:rPr lang="ja-JP" altLang="en-US" sz="1050" kern="100">
                          <a:effectLst/>
                          <a:latin typeface="+mn-lt"/>
                          <a:ea typeface="+mn-ea"/>
                          <a:cs typeface="+mn-cs"/>
                        </a:rPr>
                        <a:t>のキューの</a:t>
                      </a:r>
                      <a:r>
                        <a:rPr lang="ja-JP" altLang="en-US" sz="1050" kern="100" smtClean="0">
                          <a:effectLst/>
                          <a:latin typeface="+mn-lt"/>
                          <a:ea typeface="+mn-ea"/>
                          <a:cs typeface="+mn-cs"/>
                        </a:rPr>
                        <a:t>名前（生成されるので任意のもの）</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a:t>
                      </a:r>
                      <a:r>
                        <a:rPr lang="en-US" altLang="ja-JP" sz="1050" kern="100">
                          <a:effectLst/>
                        </a:rPr>
                        <a:t>IP</a:t>
                      </a:r>
                      <a:r>
                        <a:rPr lang="ja-JP" altLang="en-US" sz="1050" kern="100">
                          <a:effectLst/>
                        </a:rPr>
                        <a:t>アドレス</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428689">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a:solidFill>
                            <a:schemeClr val="dk1"/>
                          </a:solidFill>
                          <a:effectLst/>
                          <a:latin typeface="+mn-lt"/>
                          <a:ea typeface="+mn-ea"/>
                          <a:cs typeface="+mn-cs"/>
                        </a:rPr>
                        <a:t>MySQL</a:t>
                      </a:r>
                      <a:r>
                        <a:rPr kumimoji="1" lang="ja-JP" altLang="en-US" sz="1050" kern="100">
                          <a:solidFill>
                            <a:schemeClr val="dk1"/>
                          </a:solidFill>
                          <a:effectLst/>
                          <a:latin typeface="+mn-lt"/>
                          <a:ea typeface="+mn-ea"/>
                          <a:cs typeface="+mn-cs"/>
                        </a:rPr>
                        <a:t>の</a:t>
                      </a:r>
                      <a:r>
                        <a:rPr kumimoji="1" lang="en-US" altLang="ja-JP" sz="1050" kern="100">
                          <a:solidFill>
                            <a:schemeClr val="dk1"/>
                          </a:solidFill>
                          <a:effectLst/>
                          <a:latin typeface="+mn-lt"/>
                          <a:ea typeface="+mn-ea"/>
                          <a:cs typeface="+mn-cs"/>
                        </a:rPr>
                        <a:t>root</a:t>
                      </a:r>
                      <a:r>
                        <a:rPr kumimoji="1" lang="ja-JP" altLang="en-US" sz="1050" kern="100">
                          <a:solidFill>
                            <a:schemeClr val="dk1"/>
                          </a:solidFill>
                          <a:effectLst/>
                          <a:latin typeface="+mn-lt"/>
                          <a:ea typeface="+mn-ea"/>
                          <a:cs typeface="+mn-cs"/>
                        </a:rPr>
                        <a:t>パスワード</a:t>
                      </a:r>
                      <a:endParaRPr kumimoji="1" lang="ja-JP" altLang="ja-JP" sz="105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データベースの名前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r h="321517">
                <a:tc>
                  <a:txBody>
                    <a:bodyPr/>
                    <a:lstStyle/>
                    <a:p>
                      <a:pPr algn="just">
                        <a:spcAft>
                          <a:spcPts val="0"/>
                        </a:spcAft>
                      </a:pPr>
                      <a:r>
                        <a:rPr lang="en-US" altLang="ja-JP" sz="1000" kern="100" err="1">
                          <a:solidFill>
                            <a:schemeClr val="bg1"/>
                          </a:solidFill>
                          <a:effectLst/>
                        </a:rPr>
                        <a:t>db_password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9"/>
                  </a:ext>
                </a:extLst>
              </a:tr>
              <a:tr h="321517">
                <a:tc>
                  <a:txBody>
                    <a:bodyPr/>
                    <a:lstStyle/>
                    <a:p>
                      <a:pPr algn="just">
                        <a:spcAft>
                          <a:spcPts val="0"/>
                        </a:spcAft>
                      </a:pPr>
                      <a:r>
                        <a:rPr lang="en-US" altLang="ja-JP" sz="1000" kern="100" err="1">
                          <a:solidFill>
                            <a:schemeClr val="bg1"/>
                          </a:solidFill>
                          <a:effectLst/>
                        </a:rPr>
                        <a:t>db_erase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kumimoji="1" lang="en-US" altLang="ja-JP" sz="1050" b="0" i="0" kern="1200" smtClean="0">
                          <a:solidFill>
                            <a:schemeClr val="dk1"/>
                          </a:solidFill>
                          <a:effectLst/>
                          <a:latin typeface="+mn-lt"/>
                          <a:ea typeface="+mn-ea"/>
                          <a:cs typeface="+mn-cs"/>
                        </a:rPr>
                        <a:t>OASE</a:t>
                      </a:r>
                      <a:r>
                        <a:rPr kumimoji="1" lang="ja-JP" altLang="en-US" sz="1050" b="0" i="0" kern="1200" smtClean="0">
                          <a:solidFill>
                            <a:schemeClr val="dk1"/>
                          </a:solidFill>
                          <a:effectLst/>
                          <a:latin typeface="+mn-lt"/>
                          <a:ea typeface="+mn-ea"/>
                          <a:cs typeface="+mn-cs"/>
                        </a:rPr>
                        <a:t>のアンインストール時、</a:t>
                      </a:r>
                      <a:r>
                        <a:rPr kumimoji="1" lang="en-US" altLang="ja-JP" sz="1050" b="0" i="0" kern="1200" smtClean="0">
                          <a:solidFill>
                            <a:schemeClr val="dk1"/>
                          </a:solidFill>
                          <a:effectLst/>
                          <a:latin typeface="+mn-lt"/>
                          <a:ea typeface="+mn-ea"/>
                          <a:cs typeface="+mn-cs"/>
                        </a:rPr>
                        <a:t>DB</a:t>
                      </a:r>
                      <a:r>
                        <a:rPr kumimoji="1" lang="ja-JP" altLang="en-US" sz="1050" b="0" i="0" kern="1200" smtClean="0">
                          <a:solidFill>
                            <a:schemeClr val="dk1"/>
                          </a:solidFill>
                          <a:effectLst/>
                          <a:latin typeface="+mn-lt"/>
                          <a:ea typeface="+mn-ea"/>
                          <a:cs typeface="+mn-cs"/>
                        </a:rPr>
                        <a:t>を消すか、残すかの選択</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10"/>
                  </a:ext>
                </a:extLst>
              </a:tr>
              <a:tr h="321517">
                <a:tc>
                  <a:txBody>
                    <a:bodyPr/>
                    <a:lstStyle/>
                    <a:p>
                      <a:pPr algn="just">
                        <a:spcAft>
                          <a:spcPts val="0"/>
                        </a:spcAft>
                      </a:pPr>
                      <a:r>
                        <a:rPr lang="en-US" sz="1000" kern="100" smtClean="0">
                          <a:solidFill>
                            <a:schemeClr val="bg1"/>
                          </a:solidFill>
                          <a:effectLst/>
                        </a:rPr>
                        <a:t>_root_directory</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err="1">
                          <a:effectLst/>
                          <a:latin typeface="+mn-lt"/>
                          <a:ea typeface="+mn-ea"/>
                          <a:cs typeface="+mn-cs"/>
                        </a:rPr>
                        <a:t>Jboss</a:t>
                      </a:r>
                      <a:r>
                        <a:rPr lang="ja-JP" altLang="en-US" sz="1050" kern="100">
                          <a:effectLst/>
                          <a:latin typeface="+mn-lt"/>
                          <a:ea typeface="+mn-ea"/>
                          <a:cs typeface="+mn-cs"/>
                        </a:rPr>
                        <a:t>のインストール先</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11"/>
                  </a:ext>
                </a:extLst>
              </a:tr>
              <a:tr h="321517">
                <a:tc>
                  <a:txBody>
                    <a:bodyPr/>
                    <a:lstStyle/>
                    <a:p>
                      <a:pPr algn="just">
                        <a:spcAft>
                          <a:spcPts val="0"/>
                        </a:spcAft>
                      </a:pPr>
                      <a:r>
                        <a:rPr lang="en-US" sz="1000" kern="100" err="1">
                          <a:solidFill>
                            <a:schemeClr val="bg1"/>
                          </a:solidFill>
                          <a:effectLst/>
                        </a:rPr>
                        <a:t>rhdm_adminname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a:solidFill>
                            <a:schemeClr val="dk1"/>
                          </a:solidFill>
                          <a:effectLst/>
                          <a:latin typeface="+mn-lt"/>
                          <a:ea typeface="+mn-ea"/>
                          <a:cs typeface="+mn-cs"/>
                        </a:rPr>
                        <a:t>管理者名</a:t>
                      </a:r>
                      <a:endParaRPr kumimoji="1" lang="ja-JP" sz="105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9905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3.7</a:t>
            </a:r>
            <a:r>
              <a:rPr lang="ja-JP" altLang="en-US"/>
              <a:t>　環境構築（</a:t>
            </a:r>
            <a:r>
              <a:rPr lang="en-US" altLang="ja-JP"/>
              <a:t>3/7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(2/2)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2980533760"/>
              </p:ext>
            </p:extLst>
          </p:nvPr>
        </p:nvGraphicFramePr>
        <p:xfrm>
          <a:off x="179513" y="1683186"/>
          <a:ext cx="8784000" cy="455420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1800249">
                  <a:extLst>
                    <a:ext uri="{9D8B030D-6E8A-4147-A177-3AD203B41FA5}">
                      <a16:colId xmlns:a16="http://schemas.microsoft.com/office/drawing/2014/main" val="20001"/>
                    </a:ext>
                  </a:extLst>
                </a:gridCol>
                <a:gridCol w="93613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err="1">
                          <a:solidFill>
                            <a:schemeClr val="bg1"/>
                          </a:solidFill>
                          <a:effectLst/>
                        </a:rPr>
                        <a:t>rhdm_password</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a:solidFill>
                            <a:schemeClr val="dk1"/>
                          </a:solidFill>
                          <a:effectLst/>
                          <a:latin typeface="+mn-lt"/>
                          <a:ea typeface="+mn-ea"/>
                          <a:cs typeface="+mn-cs"/>
                        </a:rPr>
                        <a:t>RHDM</a:t>
                      </a:r>
                      <a:r>
                        <a:rPr kumimoji="1" lang="ja-JP" altLang="en-US" sz="1100" kern="100">
                          <a:solidFill>
                            <a:schemeClr val="dk1"/>
                          </a:solidFill>
                          <a:effectLst/>
                          <a:latin typeface="+mn-lt"/>
                          <a:ea typeface="+mn-ea"/>
                          <a:cs typeface="+mn-cs"/>
                        </a:rPr>
                        <a:t>のパスワード</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447777">
                <a:tc>
                  <a:txBody>
                    <a:bodyPr/>
                    <a:lstStyle/>
                    <a:p>
                      <a:pPr algn="just">
                        <a:spcAft>
                          <a:spcPts val="0"/>
                        </a:spcAft>
                      </a:pPr>
                      <a:r>
                        <a:rPr lang="en-US" sz="1100" kern="100" err="1">
                          <a:solidFill>
                            <a:schemeClr val="bg1"/>
                          </a:solidFill>
                          <a:effectLst/>
                        </a:rPr>
                        <a:t>dm_ipaddrport</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a:effectLst/>
                          <a:latin typeface="+mn-lt"/>
                          <a:ea typeface="+mn-ea"/>
                          <a:cs typeface="+mn-cs"/>
                        </a:rPr>
                        <a:t>RHDM</a:t>
                      </a:r>
                      <a:r>
                        <a:rPr lang="ja-JP" altLang="en-US" sz="1100" kern="100">
                          <a:effectLst/>
                          <a:latin typeface="+mn-lt"/>
                          <a:ea typeface="+mn-ea"/>
                          <a:cs typeface="+mn-cs"/>
                        </a:rPr>
                        <a:t>の</a:t>
                      </a:r>
                      <a:r>
                        <a:rPr lang="en-US" altLang="ja-JP" sz="1100" kern="100">
                          <a:effectLst/>
                          <a:latin typeface="+mn-lt"/>
                          <a:ea typeface="+mn-ea"/>
                          <a:cs typeface="+mn-cs"/>
                        </a:rPr>
                        <a:t>IP</a:t>
                      </a:r>
                      <a:r>
                        <a:rPr lang="ja-JP" altLang="en-US" sz="1100" kern="100">
                          <a:effectLst/>
                          <a:latin typeface="+mn-lt"/>
                          <a:ea typeface="+mn-ea"/>
                          <a:cs typeface="+mn-cs"/>
                        </a:rPr>
                        <a:t>アドレスとポート番号</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47777">
                <a:tc>
                  <a:txBody>
                    <a:bodyPr/>
                    <a:lstStyle/>
                    <a:p>
                      <a:pPr algn="just">
                        <a:spcAft>
                          <a:spcPts val="0"/>
                        </a:spcAft>
                      </a:pPr>
                      <a:r>
                        <a:rPr lang="en-US" sz="1100" kern="100" err="1">
                          <a:solidFill>
                            <a:schemeClr val="bg1"/>
                          </a:solidFill>
                          <a:effectLst/>
                        </a:rPr>
                        <a:t>rulefile_rootpath</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a:effectLst/>
                          <a:latin typeface="+mn-lt"/>
                          <a:ea typeface="+mn-ea"/>
                          <a:cs typeface="+mn-cs"/>
                        </a:rPr>
                        <a:t>RHDM</a:t>
                      </a:r>
                      <a:r>
                        <a:rPr lang="ja-JP" altLang="en-US" sz="1100" kern="100">
                          <a:effectLst/>
                          <a:latin typeface="+mn-lt"/>
                          <a:ea typeface="+mn-ea"/>
                          <a:cs typeface="+mn-cs"/>
                        </a:rPr>
                        <a:t>のルール設定</a:t>
                      </a:r>
                      <a:r>
                        <a:rPr lang="ja-JP" altLang="en-US" sz="1100" kern="100" smtClean="0">
                          <a:effectLst/>
                          <a:latin typeface="+mn-lt"/>
                          <a:ea typeface="+mn-ea"/>
                          <a:cs typeface="+mn-cs"/>
                        </a:rPr>
                        <a:t>ファイルパス（生成されるので任意の場所）</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22612">
                <a:tc>
                  <a:txBody>
                    <a:bodyPr/>
                    <a:lstStyle/>
                    <a:p>
                      <a:r>
                        <a:rPr lang="en-US" altLang="ja-JP" sz="1100" err="1"/>
                        <a:t>apply_ipaddrport</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Apply</a:t>
                      </a:r>
                      <a:r>
                        <a:rPr kumimoji="1" lang="ja-JP" altLang="en-US" sz="1100" kern="100">
                          <a:solidFill>
                            <a:schemeClr val="dk1"/>
                          </a:solidFill>
                          <a:effectLst/>
                          <a:latin typeface="+mn-lt"/>
                          <a:ea typeface="+mn-ea"/>
                          <a:cs typeface="+mn-cs"/>
                        </a:rPr>
                        <a:t>サービスが起動する</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とポート</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35834">
                <a:tc>
                  <a:txBody>
                    <a:bodyPr/>
                    <a:lstStyle/>
                    <a:p>
                      <a:r>
                        <a:rPr lang="en-US" altLang="ja-JP" sz="1100" err="1"/>
                        <a:t>mavenrep_path</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RHDM</a:t>
                      </a:r>
                      <a:r>
                        <a:rPr kumimoji="1" lang="ja-JP" altLang="en-US" sz="1100" kern="100">
                          <a:solidFill>
                            <a:schemeClr val="dk1"/>
                          </a:solidFill>
                          <a:effectLst/>
                          <a:latin typeface="+mn-lt"/>
                          <a:ea typeface="+mn-ea"/>
                          <a:cs typeface="+mn-cs"/>
                        </a:rPr>
                        <a:t>　</a:t>
                      </a:r>
                      <a:r>
                        <a:rPr kumimoji="1" lang="en-US" altLang="ja-JP" sz="1100" kern="100">
                          <a:solidFill>
                            <a:schemeClr val="dk1"/>
                          </a:solidFill>
                          <a:effectLst/>
                          <a:latin typeface="+mn-lt"/>
                          <a:ea typeface="+mn-ea"/>
                          <a:cs typeface="+mn-cs"/>
                        </a:rPr>
                        <a:t>Maven</a:t>
                      </a:r>
                      <a:r>
                        <a:rPr kumimoji="1" lang="ja-JP" altLang="en-US" sz="1100" kern="100">
                          <a:solidFill>
                            <a:schemeClr val="dk1"/>
                          </a:solidFill>
                          <a:effectLst/>
                          <a:latin typeface="+mn-lt"/>
                          <a:ea typeface="+mn-ea"/>
                          <a:cs typeface="+mn-cs"/>
                        </a:rPr>
                        <a:t>　</a:t>
                      </a:r>
                      <a:r>
                        <a:rPr kumimoji="1" lang="en-US" altLang="ja-JP" sz="1100" kern="100">
                          <a:solidFill>
                            <a:schemeClr val="dk1"/>
                          </a:solidFill>
                          <a:effectLst/>
                          <a:latin typeface="+mn-lt"/>
                          <a:ea typeface="+mn-ea"/>
                          <a:cs typeface="+mn-cs"/>
                        </a:rPr>
                        <a:t>jar</a:t>
                      </a:r>
                      <a:r>
                        <a:rPr kumimoji="1" lang="ja-JP" altLang="en-US" sz="1100" kern="100">
                          <a:solidFill>
                            <a:schemeClr val="dk1"/>
                          </a:solidFill>
                          <a:effectLst/>
                          <a:latin typeface="+mn-lt"/>
                          <a:ea typeface="+mn-ea"/>
                          <a:cs typeface="+mn-cs"/>
                        </a:rPr>
                        <a:t>ファイルの格納場所</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84266">
                <a:tc>
                  <a:txBody>
                    <a:bodyPr/>
                    <a:lstStyle/>
                    <a:p>
                      <a:r>
                        <a:rPr lang="en-US" altLang="ja-JP" sz="1100" err="1"/>
                        <a:t>oasemail_smtp</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OASE</a:t>
                      </a:r>
                      <a:r>
                        <a:rPr kumimoji="1" lang="ja-JP" altLang="en-US" sz="1100" kern="100">
                          <a:solidFill>
                            <a:schemeClr val="dk1"/>
                          </a:solidFill>
                          <a:effectLst/>
                          <a:latin typeface="+mn-lt"/>
                          <a:ea typeface="+mn-ea"/>
                          <a:cs typeface="+mn-cs"/>
                        </a:rPr>
                        <a:t>のメールサーバー設定</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r>
                        <a:rPr lang="en-US" altLang="ja-JP" sz="1100" err="1"/>
                        <a:t>oase_directory</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OASE</a:t>
                      </a:r>
                      <a:r>
                        <a:rPr kumimoji="1" lang="ja-JP" altLang="en-US" sz="1100" kern="100">
                          <a:solidFill>
                            <a:schemeClr val="dk1"/>
                          </a:solidFill>
                          <a:effectLst/>
                          <a:latin typeface="+mn-lt"/>
                          <a:ea typeface="+mn-ea"/>
                          <a:cs typeface="+mn-cs"/>
                        </a:rPr>
                        <a:t>のインストール先パス</a:t>
                      </a:r>
                      <a:endParaRPr kumimoji="1" lang="en-US" alt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err="1"/>
                        <a:t>oase_session_engine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smtClean="0">
                          <a:solidFill>
                            <a:schemeClr val="dk1"/>
                          </a:solidFill>
                          <a:effectLst/>
                          <a:latin typeface="+mn-lt"/>
                          <a:ea typeface="+mn-ea"/>
                          <a:cs typeface="+mn-cs"/>
                        </a:rPr>
                        <a:t>OASE</a:t>
                      </a:r>
                      <a:r>
                        <a:rPr kumimoji="1" lang="ja-JP" altLang="en-US" sz="1100" kern="100" smtClean="0">
                          <a:solidFill>
                            <a:schemeClr val="dk1"/>
                          </a:solidFill>
                          <a:effectLst/>
                          <a:latin typeface="+mn-lt"/>
                          <a:ea typeface="+mn-ea"/>
                          <a:cs typeface="+mn-cs"/>
                        </a:rPr>
                        <a:t>セッション</a:t>
                      </a:r>
                      <a:r>
                        <a:rPr kumimoji="1" lang="ja-JP" altLang="en-US" sz="1100" kern="100">
                          <a:solidFill>
                            <a:schemeClr val="dk1"/>
                          </a:solidFill>
                          <a:effectLst/>
                          <a:latin typeface="+mn-lt"/>
                          <a:ea typeface="+mn-ea"/>
                          <a:cs typeface="+mn-cs"/>
                        </a:rPr>
                        <a:t>の保持方法</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err="1"/>
                        <a:t>ev_location</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AD</a:t>
                      </a:r>
                      <a:r>
                        <a:rPr kumimoji="1" lang="ja-JP" altLang="en-US" sz="1100" kern="100">
                          <a:solidFill>
                            <a:schemeClr val="dk1"/>
                          </a:solidFill>
                          <a:effectLst/>
                          <a:latin typeface="+mn-lt"/>
                          <a:ea typeface="+mn-ea"/>
                          <a:cs typeface="+mn-cs"/>
                        </a:rPr>
                        <a:t>連携時、クローン</a:t>
                      </a:r>
                      <a:r>
                        <a:rPr kumimoji="1" lang="en-US" altLang="ja-JP" sz="1100" kern="100">
                          <a:solidFill>
                            <a:schemeClr val="dk1"/>
                          </a:solidFill>
                          <a:effectLst/>
                          <a:latin typeface="+mn-lt"/>
                          <a:ea typeface="+mn-ea"/>
                          <a:cs typeface="+mn-cs"/>
                        </a:rPr>
                        <a:t>Job</a:t>
                      </a:r>
                      <a:r>
                        <a:rPr kumimoji="1" lang="ja-JP" altLang="en-US" sz="1100" kern="100">
                          <a:solidFill>
                            <a:schemeClr val="dk1"/>
                          </a:solidFill>
                          <a:effectLst/>
                          <a:latin typeface="+mn-lt"/>
                          <a:ea typeface="+mn-ea"/>
                          <a:cs typeface="+mn-cs"/>
                        </a:rPr>
                        <a:t>実行するときの</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アドレス</a:t>
                      </a: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err="1"/>
                        <a:t>oase_language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ja</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使用する言語</a:t>
                      </a: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err="1"/>
                        <a:t>oase_os</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使用する</a:t>
                      </a:r>
                      <a:r>
                        <a:rPr kumimoji="1" lang="en-US" altLang="ja-JP" sz="1100" kern="100">
                          <a:solidFill>
                            <a:schemeClr val="dk1"/>
                          </a:solidFill>
                          <a:effectLst/>
                          <a:latin typeface="+mn-lt"/>
                          <a:ea typeface="+mn-ea"/>
                          <a:cs typeface="+mn-cs"/>
                        </a:rPr>
                        <a:t>OS</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r h="288040">
                <a:tc>
                  <a:txBody>
                    <a:bodyPr/>
                    <a:lstStyle/>
                    <a:p>
                      <a:r>
                        <a:rPr lang="en-US" altLang="ja-JP" sz="1100" err="1"/>
                        <a:t>oase_base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chemeClr val="bg2">
                        <a:lumMod val="95000"/>
                      </a:schemeClr>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yes</a:t>
                      </a:r>
                      <a:endParaRPr kumimoji="1" lang="ja-JP" sz="1100" kern="100">
                        <a:solidFill>
                          <a:schemeClr val="dk1"/>
                        </a:solidFill>
                        <a:effectLst/>
                        <a:latin typeface="+mn-lt"/>
                        <a:ea typeface="+mn-ea"/>
                        <a:cs typeface="+mn-cs"/>
                      </a:endParaRPr>
                    </a:p>
                  </a:txBody>
                  <a:tcPr marL="55979" marR="55979" marT="0" marB="0" anchor="ctr">
                    <a:solidFill>
                      <a:schemeClr val="bg2">
                        <a:lumMod val="95000"/>
                      </a:schemeClr>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インストールするものを選択</a:t>
                      </a:r>
                    </a:p>
                  </a:txBody>
                  <a:tcPr marL="55979" marR="55979" marT="0" marB="0" anchor="ctr">
                    <a:solidFill>
                      <a:schemeClr val="bg2">
                        <a:lumMod val="95000"/>
                      </a:schemeClr>
                    </a:solidFill>
                  </a:tcPr>
                </a:tc>
                <a:extLst>
                  <a:ext uri="{0D108BD9-81ED-4DB2-BD59-A6C34878D82A}">
                    <a16:rowId xmlns:a16="http://schemas.microsoft.com/office/drawing/2014/main" val="4175326853"/>
                  </a:ext>
                </a:extLst>
              </a:tr>
            </a:tbl>
          </a:graphicData>
        </a:graphic>
      </p:graphicFrame>
    </p:spTree>
    <p:extLst>
      <p:ext uri="{BB962C8B-B14F-4D97-AF65-F5344CB8AC3E}">
        <p14:creationId xmlns:p14="http://schemas.microsoft.com/office/powerpoint/2010/main" val="166213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3.8</a:t>
            </a:r>
            <a:r>
              <a:rPr lang="ja-JP" altLang="en-US"/>
              <a:t>　環境構築（</a:t>
            </a:r>
            <a:r>
              <a:rPr lang="en-US" altLang="ja-JP"/>
              <a:t>4/7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 </a:t>
            </a:r>
            <a:r>
              <a:rPr lang="en-US" altLang="ja-JP"/>
              <a:t>1/3</a:t>
            </a:r>
          </a:p>
          <a:p>
            <a:pPr lvl="1"/>
            <a:r>
              <a:rPr lang="ja-JP" altLang="en-US"/>
              <a:t>アンサーファイル</a:t>
            </a:r>
            <a:r>
              <a:rPr lang="en-US" altLang="ja-JP"/>
              <a:t>(oase_answers.txt)</a:t>
            </a:r>
            <a:r>
              <a:rPr lang="ja-JP" altLang="en-US"/>
              <a:t>の記述サンプルを以下に示します</a:t>
            </a:r>
            <a:r>
              <a:rPr lang="en-US" altLang="ja-JP"/>
              <a:t/>
            </a:r>
            <a:br>
              <a:rPr lang="en-US" altLang="ja-JP"/>
            </a:br>
            <a:endParaRPr lang="en-US" altLang="ja-JP"/>
          </a:p>
          <a:p>
            <a:endParaRPr lang="en-US" altLang="ja-JP"/>
          </a:p>
          <a:p>
            <a:pPr lvl="1"/>
            <a:endParaRPr lang="en-US" altLang="ja-JP"/>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7074"/>
          <a:stretch/>
        </p:blipFill>
        <p:spPr>
          <a:xfrm>
            <a:off x="2104300" y="1415895"/>
            <a:ext cx="4716615" cy="5040468"/>
          </a:xfrm>
          <a:prstGeom prst="rect">
            <a:avLst/>
          </a:prstGeom>
        </p:spPr>
      </p:pic>
      <p:cxnSp>
        <p:nvCxnSpPr>
          <p:cNvPr id="10" name="直線コネクタ 9"/>
          <p:cNvCxnSpPr/>
          <p:nvPr/>
        </p:nvCxnSpPr>
        <p:spPr bwMode="auto">
          <a:xfrm>
            <a:off x="3398304" y="2525255"/>
            <a:ext cx="191420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3436395" y="2901508"/>
            <a:ext cx="191420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a:off x="3540299" y="3258704"/>
            <a:ext cx="344286"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コネクタ 15"/>
          <p:cNvCxnSpPr/>
          <p:nvPr/>
        </p:nvCxnSpPr>
        <p:spPr bwMode="auto">
          <a:xfrm>
            <a:off x="3318328" y="3630178"/>
            <a:ext cx="892993"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3431495" y="4363612"/>
            <a:ext cx="1438173"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コネクタ 17"/>
          <p:cNvCxnSpPr/>
          <p:nvPr/>
        </p:nvCxnSpPr>
        <p:spPr bwMode="auto">
          <a:xfrm>
            <a:off x="2759312" y="4739857"/>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9" name="直線コネクタ 18"/>
          <p:cNvCxnSpPr/>
          <p:nvPr/>
        </p:nvCxnSpPr>
        <p:spPr bwMode="auto">
          <a:xfrm>
            <a:off x="3044427" y="4992264"/>
            <a:ext cx="130743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p:nvPr/>
        </p:nvCxnSpPr>
        <p:spPr bwMode="auto">
          <a:xfrm>
            <a:off x="3063467" y="5225632"/>
            <a:ext cx="130743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1" name="直線コネクタ 20"/>
          <p:cNvCxnSpPr/>
          <p:nvPr/>
        </p:nvCxnSpPr>
        <p:spPr bwMode="auto">
          <a:xfrm>
            <a:off x="2818305" y="5716179"/>
            <a:ext cx="41658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直線コネクタ 21"/>
          <p:cNvCxnSpPr/>
          <p:nvPr/>
        </p:nvCxnSpPr>
        <p:spPr bwMode="auto">
          <a:xfrm>
            <a:off x="3699565" y="6444850"/>
            <a:ext cx="174018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03094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3.9</a:t>
            </a:r>
            <a:r>
              <a:rPr lang="ja-JP" altLang="en-US"/>
              <a:t>　環境構築（</a:t>
            </a:r>
            <a:r>
              <a:rPr lang="en-US" altLang="ja-JP"/>
              <a:t>5/7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2/3</a:t>
            </a:r>
          </a:p>
          <a:p>
            <a:pPr lvl="1"/>
            <a:endParaRPr lang="en-US" altLang="ja-JP"/>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11262"/>
          <a:stretch/>
        </p:blipFill>
        <p:spPr>
          <a:xfrm>
            <a:off x="2170313" y="1124680"/>
            <a:ext cx="4802400" cy="5230439"/>
          </a:xfrm>
          <a:prstGeom prst="rect">
            <a:avLst/>
          </a:prstGeom>
        </p:spPr>
      </p:pic>
      <p:cxnSp>
        <p:nvCxnSpPr>
          <p:cNvPr id="10" name="直線コネクタ 9"/>
          <p:cNvCxnSpPr/>
          <p:nvPr/>
        </p:nvCxnSpPr>
        <p:spPr bwMode="auto">
          <a:xfrm>
            <a:off x="3245527" y="2020447"/>
            <a:ext cx="609926"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コネクタ 10"/>
          <p:cNvCxnSpPr/>
          <p:nvPr/>
        </p:nvCxnSpPr>
        <p:spPr bwMode="auto">
          <a:xfrm>
            <a:off x="3186449" y="2309616"/>
            <a:ext cx="67091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164110" y="2757295"/>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3383190" y="3633609"/>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3357878" y="4519441"/>
            <a:ext cx="1080521"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a:off x="3169174" y="5400520"/>
            <a:ext cx="210562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コネクタ 15"/>
          <p:cNvCxnSpPr/>
          <p:nvPr/>
        </p:nvCxnSpPr>
        <p:spPr bwMode="auto">
          <a:xfrm>
            <a:off x="3242540" y="6286355"/>
            <a:ext cx="3082851"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0530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3.10</a:t>
            </a:r>
            <a:r>
              <a:rPr lang="ja-JP" altLang="en-US"/>
              <a:t>　環境構築（</a:t>
            </a:r>
            <a:r>
              <a:rPr lang="en-US" altLang="ja-JP"/>
              <a:t>6/7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3/3</a:t>
            </a:r>
          </a:p>
          <a:p>
            <a:pPr lvl="1"/>
            <a:endParaRPr lang="en-US" altLang="ja-JP"/>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5664"/>
          <a:stretch/>
        </p:blipFill>
        <p:spPr>
          <a:xfrm>
            <a:off x="2100113" y="1196690"/>
            <a:ext cx="4942800" cy="5158429"/>
          </a:xfrm>
          <a:prstGeom prst="rect">
            <a:avLst/>
          </a:prstGeom>
        </p:spPr>
      </p:pic>
      <p:cxnSp>
        <p:nvCxnSpPr>
          <p:cNvPr id="11" name="直線コネクタ 10"/>
          <p:cNvCxnSpPr/>
          <p:nvPr/>
        </p:nvCxnSpPr>
        <p:spPr bwMode="auto">
          <a:xfrm>
            <a:off x="3429392" y="2144244"/>
            <a:ext cx="670918"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798570" y="3087227"/>
            <a:ext cx="50407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3176769" y="3549201"/>
            <a:ext cx="73801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a:off x="2820045" y="4485379"/>
            <a:ext cx="55447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7075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3.11</a:t>
            </a:r>
            <a:r>
              <a:rPr lang="ja-JP" altLang="en-US"/>
              <a:t>　環境構築（</a:t>
            </a:r>
            <a:r>
              <a:rPr lang="en-US" altLang="ja-JP"/>
              <a:t>7/7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ja-JP" altLang="en-US"/>
              <a:t>ディレクトリ移動</a:t>
            </a:r>
            <a:endParaRPr lang="en-US" altLang="ja-JP"/>
          </a:p>
          <a:p>
            <a:pPr lvl="1"/>
            <a:r>
              <a:rPr lang="ja-JP" altLang="en-US"/>
              <a:t>環境構築を設定を行うセッティングファイルとシェルのあるディレクトリに移動します。</a:t>
            </a:r>
            <a:r>
              <a:rPr lang="en-US" altLang="ja-JP"/>
              <a:t/>
            </a:r>
            <a:br>
              <a:rPr lang="en-US" altLang="ja-JP"/>
            </a:br>
            <a:r>
              <a:rPr lang="en-US" altLang="ja-JP"/>
              <a:t/>
            </a:r>
            <a:br>
              <a:rPr lang="en-US" altLang="ja-JP"/>
            </a:br>
            <a:r>
              <a:rPr lang="en-US" altLang="ja-JP" sz="1400"/>
              <a:t>$ cd oase-</a:t>
            </a:r>
            <a:r>
              <a:rPr lang="en-US" altLang="ja-JP" sz="1400">
                <a:solidFill>
                  <a:srgbClr val="FF0000"/>
                </a:solidFill>
              </a:rPr>
              <a:t>x.x.x</a:t>
            </a:r>
            <a:r>
              <a:rPr lang="en-US" altLang="ja-JP" sz="1400"/>
              <a:t>/oase_install_package/install_scripts</a:t>
            </a:r>
            <a:endParaRPr lang="en-US" altLang="ja-JP"/>
          </a:p>
          <a:p>
            <a:endParaRPr lang="en-US" altLang="ja-JP" smtClean="0"/>
          </a:p>
          <a:p>
            <a:r>
              <a:rPr lang="ja-JP" altLang="en-US" smtClean="0"/>
              <a:t>環境</a:t>
            </a:r>
            <a:r>
              <a:rPr lang="ja-JP" altLang="en-US"/>
              <a:t>構築ツール</a:t>
            </a:r>
            <a:r>
              <a:rPr lang="en-US" altLang="ja-JP"/>
              <a:t>(</a:t>
            </a:r>
            <a:r>
              <a:rPr lang="ja-JP" altLang="en-US"/>
              <a:t>オンライン版</a:t>
            </a:r>
            <a:r>
              <a:rPr lang="en-US" altLang="ja-JP"/>
              <a:t>)</a:t>
            </a:r>
            <a:r>
              <a:rPr lang="ja-JP" altLang="en-US"/>
              <a:t>実行</a:t>
            </a:r>
            <a:endParaRPr lang="en-US" altLang="ja-JP"/>
          </a:p>
          <a:p>
            <a:pPr lvl="1"/>
            <a:r>
              <a:rPr lang="ja-JP" altLang="en-US"/>
              <a:t>以下のコマンドで、環境構築ツールを実行します。</a:t>
            </a:r>
            <a:endParaRPr lang="en-US" altLang="ja-JP"/>
          </a:p>
          <a:p>
            <a:pPr lvl="1"/>
            <a:endParaRPr lang="en-US" altLang="ja-JP"/>
          </a:p>
          <a:p>
            <a:pPr lvl="1"/>
            <a:endParaRPr lang="en-US" altLang="ja-JP"/>
          </a:p>
          <a:p>
            <a:pPr marL="180000" lvl="1" indent="0">
              <a:buNone/>
            </a:pPr>
            <a:r>
              <a:rPr lang="ja-JP" altLang="en-US"/>
              <a:t>　</a:t>
            </a:r>
            <a:r>
              <a:rPr lang="en-US" altLang="ja-JP"/>
              <a:t>#</a:t>
            </a:r>
            <a:r>
              <a:rPr lang="en-US" altLang="ja-JP" err="1"/>
              <a:t>sh</a:t>
            </a:r>
            <a:r>
              <a:rPr lang="en-US" altLang="ja-JP"/>
              <a:t> </a:t>
            </a:r>
            <a:r>
              <a:rPr lang="en-US" altLang="ja-JP" kern="100"/>
              <a:t>oase_online_installer.sh</a:t>
            </a:r>
          </a:p>
          <a:p>
            <a:pPr lvl="1"/>
            <a:endParaRPr lang="en-US" altLang="ja-JP"/>
          </a:p>
          <a:p>
            <a:pPr lvl="1"/>
            <a:endParaRPr lang="en-US" altLang="ja-JP"/>
          </a:p>
          <a:p>
            <a:pPr lvl="1"/>
            <a:r>
              <a:rPr lang="ja-JP" altLang="en-US"/>
              <a:t>以上で</a:t>
            </a:r>
            <a:r>
              <a:rPr lang="en-US" altLang="ja-JP"/>
              <a:t>OASE</a:t>
            </a:r>
            <a:r>
              <a:rPr lang="ja-JP" altLang="en-US"/>
              <a:t>インストールは完了となります。</a:t>
            </a:r>
            <a:endParaRPr lang="en-US" altLang="ja-JP"/>
          </a:p>
          <a:p>
            <a:pPr marL="180000" lvl="1" indent="0">
              <a:buNone/>
            </a:pPr>
            <a:endParaRPr lang="en-US" altLang="ja-JP"/>
          </a:p>
          <a:p>
            <a:pPr marL="180000" lvl="1" indent="0">
              <a:buNone/>
            </a:pPr>
            <a:endParaRPr lang="en-US" altLang="ja-JP"/>
          </a:p>
          <a:p>
            <a:pPr marL="360000" lvl="2" indent="0">
              <a:buNone/>
            </a:pPr>
            <a:endParaRPr lang="en-US" altLang="ja-JP" sz="1600"/>
          </a:p>
          <a:p>
            <a:pPr marL="360000" lvl="2" indent="0">
              <a:buNone/>
            </a:pPr>
            <a:endParaRPr lang="en-US" altLang="ja-JP" sz="1600" kern="100"/>
          </a:p>
          <a:p>
            <a:pPr marL="360000" lvl="2" indent="0">
              <a:buNone/>
            </a:pPr>
            <a:endParaRPr lang="en-US" altLang="ja-JP"/>
          </a:p>
          <a:p>
            <a:pPr marL="360000" lvl="2" indent="0">
              <a:buNone/>
            </a:pPr>
            <a:endParaRPr lang="en-US" altLang="ja-JP"/>
          </a:p>
          <a:p>
            <a:pPr marL="0" indent="0">
              <a:buNone/>
            </a:pPr>
            <a:endParaRPr lang="en-US" altLang="ja-JP"/>
          </a:p>
          <a:p>
            <a:pPr marL="0" indent="0">
              <a:buNone/>
            </a:pPr>
            <a:r>
              <a:rPr lang="en-US" altLang="ja-JP"/>
              <a:t/>
            </a:r>
            <a:br>
              <a:rPr lang="en-US" altLang="ja-JP"/>
            </a:br>
            <a:endParaRPr lang="en-US" altLang="ja-JP"/>
          </a:p>
        </p:txBody>
      </p:sp>
    </p:spTree>
    <p:extLst>
      <p:ext uri="{BB962C8B-B14F-4D97-AF65-F5344CB8AC3E}">
        <p14:creationId xmlns:p14="http://schemas.microsoft.com/office/powerpoint/2010/main" val="15641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a:latin typeface="+mn-ea"/>
              </a:rPr>
              <a:t>はじめに</a:t>
            </a:r>
            <a:endParaRPr lang="en-US" altLang="ja-JP" sz="1400">
              <a:latin typeface="+mn-ea"/>
            </a:endParaRPr>
          </a:p>
          <a:p>
            <a:r>
              <a:rPr lang="ja-JP" altLang="en-US" sz="1400">
                <a:latin typeface="+mn-ea"/>
              </a:rPr>
              <a:t>　</a:t>
            </a:r>
            <a:r>
              <a:rPr lang="en-US" altLang="ja-JP" sz="1400">
                <a:latin typeface="+mn-ea"/>
              </a:rPr>
              <a:t> 1.1</a:t>
            </a:r>
            <a:r>
              <a:rPr lang="ja-JP" altLang="en-US" sz="1400">
                <a:latin typeface="+mn-ea"/>
              </a:rPr>
              <a:t>　 本資料について</a:t>
            </a:r>
            <a:endParaRPr lang="en-US" altLang="ja-JP" sz="1400">
              <a:latin typeface="+mn-ea"/>
            </a:endParaRPr>
          </a:p>
          <a:p>
            <a:endParaRPr lang="en-US" altLang="ja-JP" sz="1400">
              <a:latin typeface="+mn-ea"/>
            </a:endParaRPr>
          </a:p>
          <a:p>
            <a:pPr marL="342900" indent="-342900">
              <a:buFont typeface="+mj-lt"/>
              <a:buAutoNum type="arabicPeriod" startAt="2"/>
            </a:pPr>
            <a:r>
              <a:rPr lang="ja-JP" altLang="en-US" sz="1400">
                <a:latin typeface="+mn-ea"/>
              </a:rPr>
              <a:t>システム構成</a:t>
            </a:r>
            <a:endParaRPr lang="en-US" altLang="ja-JP" sz="1400">
              <a:latin typeface="+mn-ea"/>
            </a:endParaRPr>
          </a:p>
          <a:p>
            <a:r>
              <a:rPr lang="ja-JP" altLang="en-US" sz="1400">
                <a:latin typeface="+mn-ea"/>
              </a:rPr>
              <a:t>　 </a:t>
            </a:r>
            <a:r>
              <a:rPr lang="en-US" altLang="ja-JP" sz="1400">
                <a:latin typeface="+mn-ea"/>
              </a:rPr>
              <a:t>2.1</a:t>
            </a:r>
            <a:r>
              <a:rPr lang="ja-JP" altLang="en-US" sz="1400">
                <a:latin typeface="+mn-ea"/>
              </a:rPr>
              <a:t>　 動作環境・条件</a:t>
            </a:r>
            <a:r>
              <a:rPr lang="en-US" altLang="ja-JP" sz="1400">
                <a:latin typeface="+mn-ea"/>
              </a:rPr>
              <a:t>(1/2)</a:t>
            </a:r>
          </a:p>
          <a:p>
            <a:r>
              <a:rPr lang="en-US" altLang="ja-JP" sz="1400">
                <a:latin typeface="+mn-ea"/>
              </a:rPr>
              <a:t>    2.2    </a:t>
            </a:r>
            <a:r>
              <a:rPr lang="ja-JP" altLang="en-US" sz="1400">
                <a:latin typeface="+mn-ea"/>
              </a:rPr>
              <a:t>動作環境・条件</a:t>
            </a:r>
            <a:r>
              <a:rPr lang="en-US" altLang="ja-JP" sz="1400">
                <a:latin typeface="+mn-ea"/>
              </a:rPr>
              <a:t>(2/2)</a:t>
            </a:r>
          </a:p>
          <a:p>
            <a:endParaRPr lang="en-US" altLang="ja-JP" sz="1400">
              <a:latin typeface="+mn-ea"/>
            </a:endParaRPr>
          </a:p>
          <a:p>
            <a:pPr marL="342900" indent="-342900">
              <a:buFont typeface="+mj-lt"/>
              <a:buAutoNum type="arabicPeriod" startAt="3"/>
            </a:pPr>
            <a:r>
              <a:rPr lang="en-US" altLang="zh-TW" sz="1400">
                <a:latin typeface="+mn-ea"/>
              </a:rPr>
              <a:t>OASE</a:t>
            </a:r>
            <a:r>
              <a:rPr lang="zh-TW" altLang="en-US" sz="1400">
                <a:latin typeface="+mn-ea"/>
              </a:rPr>
              <a:t>環境構築手順</a:t>
            </a:r>
            <a:endParaRPr lang="en-US" altLang="ja-JP" sz="1400">
              <a:latin typeface="+mn-ea"/>
            </a:endParaRPr>
          </a:p>
          <a:p>
            <a:r>
              <a:rPr lang="en-US" altLang="ja-JP" sz="1400">
                <a:latin typeface="+mn-ea"/>
              </a:rPr>
              <a:t> </a:t>
            </a:r>
            <a:r>
              <a:rPr lang="ja-JP" altLang="en-US" sz="1400">
                <a:latin typeface="+mn-ea"/>
              </a:rPr>
              <a:t>   </a:t>
            </a:r>
            <a:r>
              <a:rPr lang="en-US" altLang="ja-JP" sz="1400">
                <a:latin typeface="+mn-ea"/>
              </a:rPr>
              <a:t>3.1</a:t>
            </a:r>
            <a:r>
              <a:rPr lang="ja-JP" altLang="en-US" sz="1400">
                <a:latin typeface="+mn-ea"/>
              </a:rPr>
              <a:t>　 オンラインインストール</a:t>
            </a:r>
          </a:p>
          <a:p>
            <a:r>
              <a:rPr lang="ja-JP" altLang="en-US" sz="1400">
                <a:latin typeface="+mn-ea"/>
              </a:rPr>
              <a:t>　 </a:t>
            </a:r>
            <a:r>
              <a:rPr lang="en-US" altLang="ja-JP" sz="1400">
                <a:latin typeface="+mn-ea"/>
              </a:rPr>
              <a:t>3.2</a:t>
            </a:r>
            <a:r>
              <a:rPr lang="ja-JP" altLang="en-US" sz="1400">
                <a:latin typeface="+mn-ea"/>
              </a:rPr>
              <a:t>　 事前準備（</a:t>
            </a:r>
            <a:r>
              <a:rPr lang="en-US" altLang="ja-JP" sz="1400">
                <a:latin typeface="+mn-ea"/>
              </a:rPr>
              <a:t>1/2</a:t>
            </a:r>
            <a:r>
              <a:rPr lang="ja-JP" altLang="en-US" sz="1400">
                <a:latin typeface="+mn-ea"/>
              </a:rPr>
              <a:t>）</a:t>
            </a:r>
          </a:p>
          <a:p>
            <a:r>
              <a:rPr lang="en-US" altLang="ja-JP" sz="1400">
                <a:latin typeface="+mn-ea"/>
              </a:rPr>
              <a:t>    3.3</a:t>
            </a:r>
            <a:r>
              <a:rPr lang="ja-JP" altLang="en-US" sz="1400">
                <a:latin typeface="+mn-ea"/>
              </a:rPr>
              <a:t>　 事前準備（</a:t>
            </a:r>
            <a:r>
              <a:rPr lang="en-US" altLang="ja-JP" sz="1400">
                <a:latin typeface="+mn-ea"/>
              </a:rPr>
              <a:t>2/2</a:t>
            </a:r>
            <a:r>
              <a:rPr lang="ja-JP" altLang="en-US" sz="1400">
                <a:latin typeface="+mn-ea"/>
              </a:rPr>
              <a:t>）</a:t>
            </a:r>
            <a:endParaRPr lang="en-US" altLang="ja-JP" sz="1400">
              <a:latin typeface="+mn-ea"/>
            </a:endParaRPr>
          </a:p>
          <a:p>
            <a:r>
              <a:rPr lang="en-US" altLang="ja-JP" sz="1400">
                <a:latin typeface="+mn-ea"/>
              </a:rPr>
              <a:t>    3.4    OASE</a:t>
            </a:r>
            <a:r>
              <a:rPr lang="ja-JP" altLang="en-US" sz="1400">
                <a:latin typeface="+mn-ea"/>
              </a:rPr>
              <a:t>環境構築フロー</a:t>
            </a:r>
          </a:p>
          <a:p>
            <a:r>
              <a:rPr lang="en-US" altLang="ja-JP" sz="1400">
                <a:latin typeface="+mn-ea"/>
              </a:rPr>
              <a:t>    3.5</a:t>
            </a:r>
            <a:r>
              <a:rPr lang="ja-JP" altLang="en-US" sz="1400">
                <a:latin typeface="+mn-ea"/>
              </a:rPr>
              <a:t>　 環境構築（</a:t>
            </a:r>
            <a:r>
              <a:rPr lang="en-US" altLang="ja-JP" sz="1400">
                <a:latin typeface="+mn-ea"/>
              </a:rPr>
              <a:t>1/7</a:t>
            </a:r>
            <a:r>
              <a:rPr lang="ja-JP" altLang="en-US" sz="1400">
                <a:latin typeface="+mn-ea"/>
              </a:rPr>
              <a:t>）</a:t>
            </a:r>
          </a:p>
          <a:p>
            <a:r>
              <a:rPr lang="en-US" altLang="ja-JP" sz="1400">
                <a:latin typeface="+mn-ea"/>
              </a:rPr>
              <a:t>    3.6</a:t>
            </a:r>
            <a:r>
              <a:rPr lang="ja-JP" altLang="en-US" sz="1400">
                <a:latin typeface="+mn-ea"/>
              </a:rPr>
              <a:t>　 環境構築（</a:t>
            </a:r>
            <a:r>
              <a:rPr lang="en-US" altLang="ja-JP" sz="1400">
                <a:latin typeface="+mn-ea"/>
              </a:rPr>
              <a:t>2/7</a:t>
            </a:r>
            <a:r>
              <a:rPr lang="ja-JP" altLang="en-US" sz="1400">
                <a:latin typeface="+mn-ea"/>
              </a:rPr>
              <a:t>）</a:t>
            </a:r>
          </a:p>
          <a:p>
            <a:r>
              <a:rPr lang="en-US" altLang="ja-JP" sz="1400">
                <a:latin typeface="+mn-ea"/>
              </a:rPr>
              <a:t>    3.7</a:t>
            </a:r>
            <a:r>
              <a:rPr lang="ja-JP" altLang="en-US" sz="1400">
                <a:latin typeface="+mn-ea"/>
              </a:rPr>
              <a:t>　 環境構築（</a:t>
            </a:r>
            <a:r>
              <a:rPr lang="en-US" altLang="ja-JP" sz="1400">
                <a:latin typeface="+mn-ea"/>
              </a:rPr>
              <a:t>3/7</a:t>
            </a:r>
            <a:r>
              <a:rPr lang="ja-JP" altLang="en-US" sz="1400">
                <a:latin typeface="+mn-ea"/>
              </a:rPr>
              <a:t>）</a:t>
            </a:r>
          </a:p>
          <a:p>
            <a:r>
              <a:rPr lang="en-US" altLang="ja-JP" sz="1400">
                <a:latin typeface="+mn-ea"/>
              </a:rPr>
              <a:t>    3.8</a:t>
            </a:r>
            <a:r>
              <a:rPr lang="ja-JP" altLang="en-US" sz="1400">
                <a:latin typeface="+mn-ea"/>
              </a:rPr>
              <a:t>　 環境構築（</a:t>
            </a:r>
            <a:r>
              <a:rPr lang="en-US" altLang="ja-JP" sz="1400">
                <a:latin typeface="+mn-ea"/>
              </a:rPr>
              <a:t>4/7</a:t>
            </a:r>
            <a:r>
              <a:rPr lang="ja-JP" altLang="en-US" sz="1400">
                <a:latin typeface="+mn-ea"/>
              </a:rPr>
              <a:t>）</a:t>
            </a:r>
          </a:p>
          <a:p>
            <a:r>
              <a:rPr lang="en-US" altLang="ja-JP" sz="1400">
                <a:latin typeface="+mn-ea"/>
              </a:rPr>
              <a:t>    3.9</a:t>
            </a:r>
            <a:r>
              <a:rPr lang="ja-JP" altLang="en-US" sz="1400">
                <a:latin typeface="+mn-ea"/>
              </a:rPr>
              <a:t>    環境構築（</a:t>
            </a:r>
            <a:r>
              <a:rPr lang="en-US" altLang="ja-JP" sz="1400">
                <a:latin typeface="+mn-ea"/>
              </a:rPr>
              <a:t>5/7</a:t>
            </a:r>
            <a:r>
              <a:rPr lang="ja-JP" altLang="en-US" sz="1400">
                <a:latin typeface="+mn-ea"/>
              </a:rPr>
              <a:t>）</a:t>
            </a:r>
          </a:p>
          <a:p>
            <a:r>
              <a:rPr lang="en-US" altLang="ja-JP" sz="1400">
                <a:latin typeface="+mn-ea"/>
              </a:rPr>
              <a:t>    3.10</a:t>
            </a:r>
            <a:r>
              <a:rPr lang="ja-JP" altLang="en-US" sz="1400">
                <a:latin typeface="+mn-ea"/>
              </a:rPr>
              <a:t>  環境構築（</a:t>
            </a:r>
            <a:r>
              <a:rPr lang="en-US" altLang="ja-JP" sz="1400">
                <a:latin typeface="+mn-ea"/>
              </a:rPr>
              <a:t>6/7</a:t>
            </a:r>
            <a:r>
              <a:rPr lang="ja-JP" altLang="en-US" sz="1400">
                <a:latin typeface="+mn-ea"/>
              </a:rPr>
              <a:t>）</a:t>
            </a:r>
          </a:p>
          <a:p>
            <a:r>
              <a:rPr lang="en-US" altLang="ja-JP" sz="1400">
                <a:latin typeface="+mn-ea"/>
              </a:rPr>
              <a:t>    3.11  </a:t>
            </a:r>
            <a:r>
              <a:rPr lang="ja-JP" altLang="en-US" sz="1400">
                <a:latin typeface="+mn-ea"/>
              </a:rPr>
              <a:t>環境構築（</a:t>
            </a:r>
            <a:r>
              <a:rPr lang="en-US" altLang="ja-JP" sz="1400">
                <a:latin typeface="+mn-ea"/>
              </a:rPr>
              <a:t>7/7</a:t>
            </a:r>
            <a:r>
              <a:rPr lang="ja-JP" altLang="en-US" sz="1400">
                <a:latin typeface="+mn-ea"/>
              </a:rPr>
              <a:t>）</a:t>
            </a:r>
            <a:endParaRPr lang="en-US" altLang="ja-JP" sz="1400">
              <a:latin typeface="+mn-ea"/>
            </a:endParaRPr>
          </a:p>
          <a:p>
            <a:pPr marL="342900" indent="-342900">
              <a:buFont typeface="+mj-lt"/>
              <a:buAutoNum type="arabicPeriod" startAt="3"/>
            </a:pPr>
            <a:endParaRPr lang="en-US" altLang="ja-JP" sz="1400">
              <a:latin typeface="+mn-ea"/>
            </a:endParaRPr>
          </a:p>
          <a:p>
            <a:pPr marL="342900" indent="-342900">
              <a:buFont typeface="+mj-lt"/>
              <a:buAutoNum type="arabicPeriod" startAt="4"/>
            </a:pPr>
            <a:r>
              <a:rPr lang="en-US" altLang="ja-JP" sz="1400">
                <a:latin typeface="+mn-ea"/>
              </a:rPr>
              <a:t>OASE</a:t>
            </a:r>
            <a:r>
              <a:rPr lang="ja-JP" altLang="en-US" sz="1400">
                <a:latin typeface="+mn-ea"/>
              </a:rPr>
              <a:t>動作確認</a:t>
            </a:r>
            <a:endParaRPr lang="en-US" altLang="ja-JP" sz="1400">
              <a:latin typeface="+mn-ea"/>
            </a:endParaRPr>
          </a:p>
          <a:p>
            <a:r>
              <a:rPr lang="en-US" altLang="zh-TW" sz="1400">
                <a:latin typeface="+mn-ea"/>
              </a:rPr>
              <a:t>    4.1</a:t>
            </a:r>
            <a:r>
              <a:rPr lang="zh-TW" altLang="en-US" sz="1400">
                <a:latin typeface="+mn-ea"/>
              </a:rPr>
              <a:t>　 動作確認（</a:t>
            </a:r>
            <a:r>
              <a:rPr lang="en-US" altLang="zh-TW" sz="1400" smtClean="0">
                <a:latin typeface="+mn-ea"/>
              </a:rPr>
              <a:t>1/7</a:t>
            </a:r>
            <a:r>
              <a:rPr lang="zh-TW" altLang="en-US" sz="1400" smtClean="0">
                <a:latin typeface="+mn-ea"/>
              </a:rPr>
              <a:t>）</a:t>
            </a:r>
            <a:endParaRPr lang="zh-TW" altLang="en-US" sz="1400">
              <a:latin typeface="+mn-ea"/>
            </a:endParaRPr>
          </a:p>
          <a:p>
            <a:r>
              <a:rPr lang="en-US" altLang="zh-TW" sz="1400">
                <a:latin typeface="+mn-ea"/>
              </a:rPr>
              <a:t>    4.2</a:t>
            </a:r>
            <a:r>
              <a:rPr lang="zh-TW" altLang="en-US" sz="1400">
                <a:latin typeface="+mn-ea"/>
              </a:rPr>
              <a:t>　 動作確認（</a:t>
            </a:r>
            <a:r>
              <a:rPr lang="en-US" altLang="zh-TW" sz="1400" smtClean="0">
                <a:latin typeface="+mn-ea"/>
              </a:rPr>
              <a:t>2/7</a:t>
            </a:r>
            <a:r>
              <a:rPr lang="zh-TW" altLang="en-US" sz="1400" smtClean="0">
                <a:latin typeface="+mn-ea"/>
              </a:rPr>
              <a:t>）</a:t>
            </a:r>
            <a:endParaRPr lang="zh-TW" altLang="en-US" sz="1400">
              <a:latin typeface="+mn-ea"/>
            </a:endParaRPr>
          </a:p>
          <a:p>
            <a:r>
              <a:rPr lang="en-US" altLang="zh-TW" sz="1400">
                <a:latin typeface="+mn-ea"/>
              </a:rPr>
              <a:t>    4.3</a:t>
            </a:r>
            <a:r>
              <a:rPr lang="zh-TW" altLang="en-US" sz="1400">
                <a:latin typeface="+mn-ea"/>
              </a:rPr>
              <a:t>　 動作確認（</a:t>
            </a:r>
            <a:r>
              <a:rPr lang="en-US" altLang="zh-TW" sz="1400" smtClean="0">
                <a:latin typeface="+mn-ea"/>
              </a:rPr>
              <a:t>3/7</a:t>
            </a:r>
            <a:r>
              <a:rPr lang="zh-TW" altLang="en-US" sz="1400" smtClean="0">
                <a:latin typeface="+mn-ea"/>
              </a:rPr>
              <a:t>）</a:t>
            </a:r>
            <a:endParaRPr lang="zh-TW" altLang="en-US" sz="1400">
              <a:latin typeface="+mn-ea"/>
            </a:endParaRPr>
          </a:p>
          <a:p>
            <a:r>
              <a:rPr lang="en-US" altLang="zh-TW" sz="1400">
                <a:latin typeface="+mn-ea"/>
              </a:rPr>
              <a:t>    4.4</a:t>
            </a:r>
            <a:r>
              <a:rPr lang="zh-TW" altLang="en-US" sz="1400">
                <a:latin typeface="+mn-ea"/>
              </a:rPr>
              <a:t>　 動作確認（</a:t>
            </a:r>
            <a:r>
              <a:rPr lang="en-US" altLang="zh-TW" sz="1400" smtClean="0">
                <a:latin typeface="+mn-ea"/>
              </a:rPr>
              <a:t>4/7</a:t>
            </a:r>
            <a:r>
              <a:rPr lang="zh-TW" altLang="en-US" sz="1400" smtClean="0">
                <a:latin typeface="+mn-ea"/>
              </a:rPr>
              <a:t>）</a:t>
            </a:r>
            <a:endParaRPr lang="zh-TW" altLang="en-US" sz="1400">
              <a:latin typeface="+mn-ea"/>
            </a:endParaRPr>
          </a:p>
          <a:p>
            <a:r>
              <a:rPr lang="en-US" altLang="zh-TW" sz="1400">
                <a:latin typeface="+mn-ea"/>
              </a:rPr>
              <a:t>    4.5</a:t>
            </a:r>
            <a:r>
              <a:rPr lang="zh-TW" altLang="en-US" sz="1400">
                <a:latin typeface="+mn-ea"/>
              </a:rPr>
              <a:t>　 動作確認（</a:t>
            </a:r>
            <a:r>
              <a:rPr lang="en-US" altLang="zh-TW" sz="1400" smtClean="0">
                <a:latin typeface="+mn-ea"/>
              </a:rPr>
              <a:t>5/7</a:t>
            </a:r>
            <a:r>
              <a:rPr lang="zh-TW" altLang="en-US" sz="1400" smtClean="0">
                <a:latin typeface="+mn-ea"/>
              </a:rPr>
              <a:t>）</a:t>
            </a:r>
            <a:endParaRPr lang="en-US" altLang="zh-TW" sz="1400" smtClean="0">
              <a:latin typeface="+mn-ea"/>
            </a:endParaRPr>
          </a:p>
          <a:p>
            <a:r>
              <a:rPr lang="en-US" altLang="ja-JP" sz="1400" smtClean="0">
                <a:latin typeface="+mn-ea"/>
              </a:rPr>
              <a:t>    </a:t>
            </a:r>
            <a:r>
              <a:rPr lang="en-US" altLang="zh-TW" sz="1400" smtClean="0">
                <a:latin typeface="+mn-ea"/>
              </a:rPr>
              <a:t>4.6</a:t>
            </a:r>
            <a:r>
              <a:rPr lang="zh-TW" altLang="en-US" sz="1400">
                <a:latin typeface="+mn-ea"/>
              </a:rPr>
              <a:t>　 動作確認</a:t>
            </a:r>
            <a:r>
              <a:rPr lang="zh-TW" altLang="en-US" sz="1400" smtClean="0">
                <a:latin typeface="+mn-ea"/>
              </a:rPr>
              <a:t>（</a:t>
            </a:r>
            <a:r>
              <a:rPr lang="en-US" altLang="zh-TW" sz="1400">
                <a:latin typeface="+mn-ea"/>
              </a:rPr>
              <a:t>6</a:t>
            </a:r>
            <a:r>
              <a:rPr lang="en-US" altLang="zh-TW" sz="1400" smtClean="0">
                <a:latin typeface="+mn-ea"/>
              </a:rPr>
              <a:t>/7</a:t>
            </a:r>
            <a:r>
              <a:rPr lang="zh-TW" altLang="en-US" sz="1400" smtClean="0">
                <a:latin typeface="+mn-ea"/>
              </a:rPr>
              <a:t>）</a:t>
            </a:r>
            <a:endParaRPr lang="en-US" altLang="zh-TW" sz="1400">
              <a:latin typeface="+mn-ea"/>
            </a:endParaRPr>
          </a:p>
          <a:p>
            <a:r>
              <a:rPr lang="en-US" altLang="ja-JP" sz="1400" smtClean="0">
                <a:latin typeface="+mn-ea"/>
              </a:rPr>
              <a:t>    </a:t>
            </a:r>
            <a:r>
              <a:rPr lang="en-US" altLang="zh-TW" sz="1400" smtClean="0">
                <a:latin typeface="+mn-ea"/>
              </a:rPr>
              <a:t>4.7</a:t>
            </a:r>
            <a:r>
              <a:rPr lang="zh-TW" altLang="en-US" sz="1400">
                <a:latin typeface="+mn-ea"/>
              </a:rPr>
              <a:t>　 動作確認</a:t>
            </a:r>
            <a:r>
              <a:rPr lang="zh-TW" altLang="en-US" sz="1400" smtClean="0">
                <a:latin typeface="+mn-ea"/>
              </a:rPr>
              <a:t>（</a:t>
            </a:r>
            <a:r>
              <a:rPr lang="en-US" altLang="zh-TW" sz="1400" smtClean="0">
                <a:latin typeface="+mn-ea"/>
              </a:rPr>
              <a:t>7/7</a:t>
            </a:r>
            <a:r>
              <a:rPr lang="zh-TW" altLang="en-US" sz="1400">
                <a:latin typeface="+mn-ea"/>
              </a:rPr>
              <a:t>）</a:t>
            </a:r>
            <a:endParaRPr lang="en-US" altLang="zh-TW" sz="1400">
              <a:latin typeface="+mn-ea"/>
            </a:endParaRPr>
          </a:p>
          <a:p>
            <a:r>
              <a:rPr lang="en-US" altLang="ja-JP" sz="1400" smtClean="0">
                <a:latin typeface="+mn-ea"/>
              </a:rPr>
              <a:t> </a:t>
            </a:r>
            <a:endParaRPr lang="en-US" altLang="ja-JP" sz="140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1/7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lang="ja-JP" altLang="en-US"/>
              <a:t>メインメニューの表示による確認</a:t>
            </a:r>
          </a:p>
          <a:p>
            <a:pPr lvl="1"/>
            <a:r>
              <a:rPr lang="ja-JP" altLang="en-US"/>
              <a:t>インストール処理終了後、自端末の</a:t>
            </a:r>
            <a:r>
              <a:rPr lang="en-US" altLang="ja-JP"/>
              <a:t>WindowsPC</a:t>
            </a:r>
            <a:r>
              <a:rPr lang="ja-JP" altLang="en-US"/>
              <a:t>から下記の手順により、</a:t>
            </a:r>
            <a:r>
              <a:rPr lang="en-US" altLang="ja-JP"/>
              <a:t>OASE</a:t>
            </a:r>
            <a:r>
              <a:rPr lang="ja-JP" altLang="en-US"/>
              <a:t>システムメインメニューにアクセスし、</a:t>
            </a:r>
            <a:r>
              <a:rPr lang="en-US" altLang="ja-JP"/>
              <a:t>OASE</a:t>
            </a:r>
            <a:r>
              <a:rPr lang="ja-JP" altLang="en-US"/>
              <a:t>本体、各ドライバーが正常に表示されたことを確認してください。</a:t>
            </a:r>
            <a:endParaRPr lang="en-US" altLang="ja-JP"/>
          </a:p>
          <a:p>
            <a:endParaRPr lang="en-US" altLang="ja-JP" smtClean="0"/>
          </a:p>
          <a:p>
            <a:pPr marL="0" indent="0">
              <a:buNone/>
            </a:pPr>
            <a:endParaRPr lang="en-US" altLang="ja-JP"/>
          </a:p>
          <a:p>
            <a:r>
              <a:rPr lang="en-US" altLang="ja-JP" smtClean="0"/>
              <a:t>HTTPS</a:t>
            </a:r>
            <a:r>
              <a:rPr lang="ja-JP" altLang="en-US" smtClean="0"/>
              <a:t>でアクセスするための準備作業</a:t>
            </a:r>
          </a:p>
          <a:p>
            <a:pPr marL="180000" lvl="1" indent="0">
              <a:buNone/>
            </a:pPr>
            <a:endParaRPr lang="ja-JP" altLang="en-US"/>
          </a:p>
          <a:p>
            <a:pPr lvl="1"/>
            <a:r>
              <a:rPr lang="ja-JP" altLang="en-US" smtClean="0"/>
              <a:t>操作</a:t>
            </a:r>
            <a:r>
              <a:rPr lang="ja-JP" altLang="en-US"/>
              <a:t>端末（</a:t>
            </a:r>
            <a:r>
              <a:rPr lang="en-US" altLang="ja-JP"/>
              <a:t>Windows</a:t>
            </a:r>
            <a:r>
              <a:rPr lang="ja-JP" altLang="en-US"/>
              <a:t>）の</a:t>
            </a:r>
            <a:r>
              <a:rPr lang="en-US" altLang="ja-JP"/>
              <a:t>hosts</a:t>
            </a:r>
            <a:r>
              <a:rPr lang="ja-JP" altLang="en-US"/>
              <a:t>ファイルへ</a:t>
            </a:r>
            <a:r>
              <a:rPr lang="en-US" altLang="ja-JP"/>
              <a:t>OASE</a:t>
            </a:r>
            <a:r>
              <a:rPr lang="ja-JP" altLang="en-US"/>
              <a:t>実装サーバの</a:t>
            </a:r>
            <a:r>
              <a:rPr lang="en-US" altLang="ja-JP"/>
              <a:t>IP</a:t>
            </a:r>
            <a:r>
              <a:rPr lang="ja-JP" altLang="en-US"/>
              <a:t>アドレスとホスト名を設定してください。</a:t>
            </a:r>
            <a:endParaRPr lang="en-US" altLang="ja-JP"/>
          </a:p>
          <a:p>
            <a:pPr lvl="1"/>
            <a:r>
              <a:rPr lang="en-US" altLang="ja-JP" smtClean="0"/>
              <a:t>Windows10</a:t>
            </a:r>
            <a:r>
              <a:rPr lang="ja-JP" altLang="ja-JP" smtClean="0"/>
              <a:t>の</a:t>
            </a:r>
            <a:r>
              <a:rPr lang="ja-JP" altLang="ja-JP"/>
              <a:t>場合、以下の</a:t>
            </a:r>
            <a:r>
              <a:rPr lang="en-US" altLang="ja-JP"/>
              <a:t>hosts</a:t>
            </a:r>
            <a:r>
              <a:rPr lang="ja-JP" altLang="ja-JP"/>
              <a:t>ファイルとなります。</a:t>
            </a:r>
            <a:endParaRPr lang="en-US" altLang="ja-JP"/>
          </a:p>
          <a:p>
            <a:pPr lvl="1"/>
            <a:endParaRPr lang="en-US" altLang="ja-JP"/>
          </a:p>
          <a:p>
            <a:pPr lvl="1"/>
            <a:endParaRPr lang="en-US" altLang="ja-JP"/>
          </a:p>
          <a:p>
            <a:pPr lvl="1"/>
            <a:r>
              <a:rPr lang="en-US" altLang="ja-JP"/>
              <a:t>hosts</a:t>
            </a:r>
            <a:r>
              <a:rPr lang="ja-JP" altLang="ja-JP"/>
              <a:t>ファイルに以下の設定を追加してください。</a:t>
            </a:r>
            <a:endParaRPr lang="ja-JP" altLang="en-US"/>
          </a:p>
          <a:p>
            <a:pPr lvl="1"/>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645004171"/>
              </p:ext>
            </p:extLst>
          </p:nvPr>
        </p:nvGraphicFramePr>
        <p:xfrm>
          <a:off x="1828630" y="4365130"/>
          <a:ext cx="5485765" cy="3162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316230">
                <a:tc>
                  <a:txBody>
                    <a:bodyPr/>
                    <a:lstStyle/>
                    <a:p>
                      <a:pPr algn="just">
                        <a:spcAft>
                          <a:spcPts val="0"/>
                        </a:spcAft>
                      </a:pPr>
                      <a:r>
                        <a:rPr lang="en-US" sz="1050" kern="100">
                          <a:effectLst/>
                        </a:rPr>
                        <a:t>C:\Windows\System32\drivers\etc\hosts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50487754"/>
              </p:ext>
            </p:extLst>
          </p:nvPr>
        </p:nvGraphicFramePr>
        <p:xfrm>
          <a:off x="1907630" y="5363155"/>
          <a:ext cx="5485765" cy="9361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936130">
                <a:tc>
                  <a:txBody>
                    <a:bodyPr/>
                    <a:lstStyle/>
                    <a:p>
                      <a:pPr algn="l">
                        <a:spcAft>
                          <a:spcPts val="0"/>
                        </a:spcAft>
                      </a:pPr>
                      <a:r>
                        <a:rPr lang="en-US" sz="1050" kern="100">
                          <a:effectLst/>
                        </a:rPr>
                        <a:t>“OASE</a:t>
                      </a:r>
                      <a:r>
                        <a:rPr lang="ja-JP" sz="1050" kern="100">
                          <a:effectLst/>
                        </a:rPr>
                        <a:t>実装サーバの</a:t>
                      </a:r>
                      <a:r>
                        <a:rPr lang="en-US" sz="1050" kern="100">
                          <a:effectLst/>
                        </a:rPr>
                        <a:t>IP</a:t>
                      </a:r>
                      <a:r>
                        <a:rPr lang="ja-JP" sz="1050" kern="100">
                          <a:effectLst/>
                        </a:rPr>
                        <a:t>アドレス</a:t>
                      </a:r>
                      <a:r>
                        <a:rPr lang="en-US" sz="1050" kern="100">
                          <a:effectLst/>
                        </a:rPr>
                        <a:t>”</a:t>
                      </a:r>
                      <a:r>
                        <a:rPr lang="ja-JP" sz="1050" kern="100">
                          <a:effectLst/>
                        </a:rPr>
                        <a:t>　</a:t>
                      </a:r>
                      <a:r>
                        <a:rPr lang="ja-JP" sz="1050" kern="0">
                          <a:effectLst/>
                        </a:rPr>
                        <a:t> </a:t>
                      </a:r>
                      <a:r>
                        <a:rPr lang="en-US" altLang="ja-JP" sz="1050" kern="0" err="1">
                          <a:effectLst/>
                        </a:rPr>
                        <a:t>exastro</a:t>
                      </a:r>
                      <a:r>
                        <a:rPr lang="en-US" sz="1050" kern="0" err="1">
                          <a:effectLst/>
                        </a:rPr>
                        <a:t>-oase</a:t>
                      </a:r>
                      <a:r>
                        <a:rPr lang="en-US" sz="1050" kern="0">
                          <a:effectLst/>
                        </a:rPr>
                        <a:t/>
                      </a:r>
                      <a:br>
                        <a:rPr lang="en-US" sz="1050" kern="0">
                          <a:effectLst/>
                        </a:rPr>
                      </a:br>
                      <a:r>
                        <a:rPr lang="en-US" sz="1050" kern="0">
                          <a:effectLst/>
                        </a:rPr>
                        <a:t/>
                      </a:r>
                      <a:br>
                        <a:rPr lang="en-US" sz="1050" kern="0">
                          <a:effectLst/>
                        </a:rPr>
                      </a:br>
                      <a:r>
                        <a:rPr lang="ja-JP" sz="1050" kern="0">
                          <a:effectLst/>
                        </a:rPr>
                        <a:t>例</a:t>
                      </a:r>
                      <a:r>
                        <a:rPr lang="ja-JP" altLang="en-US" sz="1050" kern="0">
                          <a:effectLst/>
                        </a:rPr>
                        <a:t>）</a:t>
                      </a:r>
                      <a:r>
                        <a:rPr lang="en-US" sz="1050" kern="0">
                          <a:effectLst/>
                        </a:rPr>
                        <a:t/>
                      </a:r>
                      <a:br>
                        <a:rPr lang="en-US" sz="1050" kern="0">
                          <a:effectLst/>
                        </a:rPr>
                      </a:br>
                      <a:r>
                        <a:rPr lang="en-US" sz="1050" kern="0">
                          <a:effectLst/>
                        </a:rPr>
                        <a:t>192.168.0.3 </a:t>
                      </a:r>
                      <a:r>
                        <a:rPr lang="ja-JP" sz="1050" kern="0">
                          <a:effectLst/>
                        </a:rPr>
                        <a:t>　</a:t>
                      </a:r>
                      <a:r>
                        <a:rPr lang="en-US" altLang="ja-JP" sz="1050" kern="0" err="1">
                          <a:effectLst/>
                        </a:rPr>
                        <a:t>exastro-oase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22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4.2</a:t>
            </a:r>
            <a:r>
              <a:rPr lang="ja-JP" altLang="en-US"/>
              <a:t>　動作確認</a:t>
            </a:r>
            <a:r>
              <a:rPr lang="ja-JP" altLang="en-US" smtClean="0"/>
              <a:t>（</a:t>
            </a:r>
            <a:r>
              <a:rPr lang="en-US" altLang="ja-JP"/>
              <a:t>2</a:t>
            </a:r>
            <a:r>
              <a:rPr lang="en-US" altLang="ja-JP" smtClean="0"/>
              <a:t>/7</a:t>
            </a:r>
            <a:r>
              <a:rPr lang="ja-JP" altLang="en-US" smtClean="0"/>
              <a:t>） </a:t>
            </a:r>
            <a:endParaRPr kumimoji="1" lang="ja-JP" altLang="en-US"/>
          </a:p>
        </p:txBody>
      </p:sp>
      <p:sp>
        <p:nvSpPr>
          <p:cNvPr id="3" name="コンテンツ プレースホルダー 2"/>
          <p:cNvSpPr>
            <a:spLocks noGrp="1"/>
          </p:cNvSpPr>
          <p:nvPr>
            <p:ph sz="quarter" idx="10"/>
          </p:nvPr>
        </p:nvSpPr>
        <p:spPr>
          <a:xfrm>
            <a:off x="179512" y="836712"/>
            <a:ext cx="8964488" cy="5616476"/>
          </a:xfrm>
        </p:spPr>
        <p:txBody>
          <a:bodyPr>
            <a:normAutofit fontScale="92500" lnSpcReduction="20000"/>
          </a:bodyPr>
          <a:lstStyle/>
          <a:p>
            <a:r>
              <a:rPr lang="ja-JP" altLang="ja-JP"/>
              <a:t>操作端末（</a:t>
            </a:r>
            <a:r>
              <a:rPr lang="en-US" altLang="ja-JP"/>
              <a:t>Windows</a:t>
            </a:r>
            <a:r>
              <a:rPr lang="ja-JP" altLang="ja-JP"/>
              <a:t>）</a:t>
            </a:r>
            <a:r>
              <a:rPr lang="ja-JP" altLang="en-US"/>
              <a:t>への</a:t>
            </a:r>
            <a:r>
              <a:rPr lang="ja-JP" altLang="ja-JP"/>
              <a:t>証明書インポート</a:t>
            </a:r>
            <a:endParaRPr lang="en-US" altLang="ja-JP"/>
          </a:p>
          <a:p>
            <a:pPr lvl="1"/>
            <a:r>
              <a:rPr lang="ja-JP" altLang="ja-JP"/>
              <a:t>証明書は</a:t>
            </a:r>
            <a:r>
              <a:rPr lang="en-US" altLang="ja-JP"/>
              <a:t>OASE</a:t>
            </a:r>
            <a:r>
              <a:rPr lang="ja-JP" altLang="ja-JP"/>
              <a:t>インストールパッケージの以下のパスに格納されています。</a:t>
            </a:r>
          </a:p>
          <a:p>
            <a:pPr lvl="1"/>
            <a:r>
              <a:rPr lang="en-US" altLang="ja-JP"/>
              <a:t>FFFTP </a:t>
            </a:r>
            <a:r>
              <a:rPr lang="ja-JP" altLang="ja-JP"/>
              <a:t>、</a:t>
            </a:r>
            <a:r>
              <a:rPr lang="en-US" altLang="ja-JP"/>
              <a:t>WinSCP</a:t>
            </a:r>
            <a:r>
              <a:rPr lang="ja-JP" altLang="ja-JP"/>
              <a:t>などのツールを利用し操作端末にダウンロードします。</a:t>
            </a:r>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r>
              <a:rPr lang="en-US" altLang="ja-JP"/>
              <a:t>Web</a:t>
            </a:r>
            <a:r>
              <a:rPr lang="ja-JP" altLang="ja-JP"/>
              <a:t>ブラウザに証明書のインポートをしてください。</a:t>
            </a:r>
          </a:p>
          <a:p>
            <a:pPr lvl="1"/>
            <a:r>
              <a:rPr lang="en-US" altLang="ja-JP"/>
              <a:t>Google Chrome</a:t>
            </a:r>
            <a:r>
              <a:rPr lang="ja-JP" altLang="ja-JP"/>
              <a:t>にインポートする手順</a:t>
            </a:r>
            <a:r>
              <a:rPr lang="ja-JP" altLang="en-US"/>
              <a:t>を</a:t>
            </a:r>
            <a:r>
              <a:rPr lang="ja-JP" altLang="ja-JP"/>
              <a:t>以下</a:t>
            </a:r>
            <a:r>
              <a:rPr lang="ja-JP" altLang="en-US"/>
              <a:t>に示します。</a:t>
            </a:r>
            <a:endParaRPr lang="en-US" altLang="ja-JP"/>
          </a:p>
          <a:p>
            <a:pPr marL="180000" lvl="1" indent="0">
              <a:buNone/>
            </a:pPr>
            <a:endParaRPr lang="en-US" altLang="ja-JP"/>
          </a:p>
          <a:p>
            <a:pPr marL="180000" lvl="1" indent="0">
              <a:buNone/>
            </a:pPr>
            <a:r>
              <a:rPr lang="ja-JP" altLang="en-US"/>
              <a:t>　①　</a:t>
            </a:r>
            <a:r>
              <a:rPr lang="en-US" altLang="ja-JP"/>
              <a:t>Google Chrome</a:t>
            </a:r>
            <a:r>
              <a:rPr lang="ja-JP" altLang="en-US"/>
              <a:t>を起動し、右上の</a:t>
            </a:r>
            <a:r>
              <a:rPr lang="en-US" altLang="ja-JP"/>
              <a:t>[</a:t>
            </a:r>
            <a:r>
              <a:rPr lang="ja-JP" altLang="en-US"/>
              <a:t>設定</a:t>
            </a:r>
            <a:r>
              <a:rPr lang="en-US" altLang="ja-JP"/>
              <a:t>]</a:t>
            </a:r>
            <a:r>
              <a:rPr lang="ja-JP" altLang="en-US"/>
              <a:t>ボタンから</a:t>
            </a:r>
            <a:r>
              <a:rPr lang="en-US" altLang="ja-JP"/>
              <a:t>[</a:t>
            </a:r>
            <a:r>
              <a:rPr lang="ja-JP" altLang="en-US"/>
              <a:t>設定</a:t>
            </a:r>
            <a:r>
              <a:rPr lang="en-US" altLang="ja-JP"/>
              <a:t>(S)]</a:t>
            </a:r>
            <a:r>
              <a:rPr lang="ja-JP" altLang="en-US"/>
              <a:t>へ進みます。</a:t>
            </a:r>
            <a:endParaRPr lang="en-US" altLang="ja-JP"/>
          </a:p>
          <a:p>
            <a:pPr marL="180000" lvl="1" indent="0">
              <a:buNone/>
            </a:pPr>
            <a:r>
              <a:rPr lang="ja-JP" altLang="en-US"/>
              <a:t>　②　プライバシ</a:t>
            </a:r>
            <a:r>
              <a:rPr lang="ja-JP" altLang="en-US" smtClean="0"/>
              <a:t>ーとセキュリティの</a:t>
            </a:r>
            <a:r>
              <a:rPr lang="en-US" altLang="ja-JP" smtClean="0"/>
              <a:t>[</a:t>
            </a:r>
            <a:r>
              <a:rPr lang="ja-JP" altLang="en-US" smtClean="0"/>
              <a:t>もっと</a:t>
            </a:r>
            <a:r>
              <a:rPr lang="ja-JP" altLang="en-US"/>
              <a:t>見</a:t>
            </a:r>
            <a:r>
              <a:rPr lang="ja-JP" altLang="en-US" smtClean="0"/>
              <a:t>る</a:t>
            </a:r>
            <a:r>
              <a:rPr lang="en-US" altLang="ja-JP" smtClean="0"/>
              <a:t>]</a:t>
            </a:r>
            <a:r>
              <a:rPr lang="ja-JP" altLang="en-US"/>
              <a:t>をクリック後、表示される項目から</a:t>
            </a:r>
            <a:r>
              <a:rPr lang="en-US" altLang="ja-JP"/>
              <a:t>[</a:t>
            </a:r>
            <a:r>
              <a:rPr lang="ja-JP" altLang="en-US"/>
              <a:t>証明書の</a:t>
            </a:r>
            <a:r>
              <a:rPr lang="ja-JP" altLang="en-US" smtClean="0"/>
              <a:t>管</a:t>
            </a:r>
            <a:endParaRPr lang="en-US" altLang="ja-JP" smtClean="0"/>
          </a:p>
          <a:p>
            <a:pPr marL="180000" lvl="1" indent="0">
              <a:buNone/>
            </a:pPr>
            <a:r>
              <a:rPr lang="ja-JP" altLang="en-US"/>
              <a:t>　</a:t>
            </a:r>
            <a:r>
              <a:rPr lang="ja-JP" altLang="en-US" smtClean="0"/>
              <a:t>　　理</a:t>
            </a:r>
            <a:r>
              <a:rPr lang="en-US" altLang="ja-JP"/>
              <a:t>]</a:t>
            </a:r>
            <a:r>
              <a:rPr lang="ja-JP" altLang="en-US"/>
              <a:t>をクリックします。</a:t>
            </a:r>
            <a:endParaRPr lang="ja-JP" altLang="ja-JP"/>
          </a:p>
          <a:p>
            <a:pPr marL="357188" lvl="1" indent="0">
              <a:buNone/>
            </a:pPr>
            <a:r>
              <a:rPr lang="ja-JP" altLang="en-US"/>
              <a:t>③　</a:t>
            </a:r>
            <a:r>
              <a:rPr lang="en-US" altLang="ja-JP"/>
              <a:t>[</a:t>
            </a:r>
            <a:r>
              <a:rPr lang="ja-JP" altLang="en-US"/>
              <a:t>信頼されたルート証明機関</a:t>
            </a:r>
            <a:r>
              <a:rPr lang="en-US" altLang="ja-JP"/>
              <a:t>]</a:t>
            </a:r>
            <a:r>
              <a:rPr lang="ja-JP" altLang="en-US"/>
              <a:t>タブへ進み、左下の</a:t>
            </a:r>
            <a:r>
              <a:rPr lang="en-US" altLang="ja-JP"/>
              <a:t>[</a:t>
            </a:r>
            <a:r>
              <a:rPr lang="ja-JP" altLang="en-US"/>
              <a:t>インポート</a:t>
            </a:r>
            <a:r>
              <a:rPr lang="en-US" altLang="ja-JP"/>
              <a:t>]</a:t>
            </a:r>
            <a:r>
              <a:rPr lang="ja-JP" altLang="en-US"/>
              <a:t>をクリックします。</a:t>
            </a:r>
            <a:endParaRPr lang="en-US" altLang="ja-JP"/>
          </a:p>
          <a:p>
            <a:pPr marL="357188" lvl="1" indent="0">
              <a:buNone/>
            </a:pPr>
            <a:r>
              <a:rPr lang="ja-JP" altLang="en-US"/>
              <a:t>④　証明書のインポートウィザードが起動します。</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⑤　インポートするファイル名を指定し、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⑥　</a:t>
            </a:r>
            <a:r>
              <a:rPr lang="en-US" altLang="ja-JP"/>
              <a:t>[</a:t>
            </a:r>
            <a:r>
              <a:rPr lang="ja-JP" altLang="en-US"/>
              <a:t>証明書をすべての次のストアに配置する</a:t>
            </a:r>
            <a:r>
              <a:rPr lang="en-US" altLang="ja-JP"/>
              <a:t>(P)]</a:t>
            </a:r>
            <a:r>
              <a:rPr lang="ja-JP" altLang="en-US"/>
              <a:t>をチェックされている状態を確認します。</a:t>
            </a:r>
            <a:endParaRPr lang="en-US" altLang="ja-JP"/>
          </a:p>
          <a:p>
            <a:pPr marL="357188" lvl="1" indent="0">
              <a:buNone/>
            </a:pPr>
            <a:r>
              <a:rPr lang="ja-JP" altLang="en-US"/>
              <a:t>⑦　</a:t>
            </a:r>
            <a:r>
              <a:rPr lang="en-US" altLang="ja-JP"/>
              <a:t>[</a:t>
            </a:r>
            <a:r>
              <a:rPr lang="ja-JP" altLang="en-US"/>
              <a:t>信頼されたルート証明機関</a:t>
            </a:r>
            <a:r>
              <a:rPr lang="en-US" altLang="ja-JP"/>
              <a:t>]</a:t>
            </a:r>
            <a:r>
              <a:rPr lang="ja-JP" altLang="en-US"/>
              <a:t>を選択し、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en-US" altLang="ja-JP"/>
              <a:t>※</a:t>
            </a:r>
            <a:r>
              <a:rPr lang="ja-JP" altLang="en-US"/>
              <a:t>選択されていない場合は右の</a:t>
            </a:r>
            <a:r>
              <a:rPr lang="en-US" altLang="ja-JP"/>
              <a:t>[</a:t>
            </a:r>
            <a:r>
              <a:rPr lang="ja-JP" altLang="en-US"/>
              <a:t>参照</a:t>
            </a:r>
            <a:r>
              <a:rPr lang="en-US" altLang="ja-JP"/>
              <a:t>(R)]</a:t>
            </a:r>
            <a:r>
              <a:rPr lang="ja-JP" altLang="en-US"/>
              <a:t>から</a:t>
            </a:r>
            <a:r>
              <a:rPr lang="en-US" altLang="ja-JP"/>
              <a:t>[</a:t>
            </a:r>
            <a:r>
              <a:rPr lang="ja-JP" altLang="ja-JP"/>
              <a:t>信頼されたルート証明機関</a:t>
            </a:r>
            <a:r>
              <a:rPr lang="en-US" altLang="ja-JP"/>
              <a:t>]</a:t>
            </a:r>
            <a:r>
              <a:rPr lang="ja-JP" altLang="en-US"/>
              <a:t>を選択してください。</a:t>
            </a:r>
            <a:endParaRPr lang="en-US" altLang="ja-JP"/>
          </a:p>
          <a:p>
            <a:pPr marL="357188" lvl="1" indent="0">
              <a:buNone/>
            </a:pPr>
            <a:r>
              <a:rPr lang="ja-JP" altLang="en-US"/>
              <a:t>⑧　</a:t>
            </a:r>
            <a:r>
              <a:rPr lang="en-US" altLang="ja-JP"/>
              <a:t>[</a:t>
            </a:r>
            <a:r>
              <a:rPr lang="ja-JP" altLang="en-US"/>
              <a:t>完了</a:t>
            </a:r>
            <a:r>
              <a:rPr lang="en-US" altLang="ja-JP"/>
              <a:t>]</a:t>
            </a:r>
            <a:r>
              <a:rPr lang="ja-JP" altLang="en-US"/>
              <a:t>をクリックします。</a:t>
            </a:r>
            <a:endParaRPr lang="ja-JP" altLang="ja-JP"/>
          </a:p>
        </p:txBody>
      </p:sp>
      <p:graphicFrame>
        <p:nvGraphicFramePr>
          <p:cNvPr id="6" name="表 5"/>
          <p:cNvGraphicFramePr>
            <a:graphicFrameLocks noGrp="1"/>
          </p:cNvGraphicFramePr>
          <p:nvPr>
            <p:extLst>
              <p:ext uri="{D42A27DB-BD31-4B8C-83A1-F6EECF244321}">
                <p14:modId xmlns:p14="http://schemas.microsoft.com/office/powerpoint/2010/main" val="25810922"/>
              </p:ext>
            </p:extLst>
          </p:nvPr>
        </p:nvGraphicFramePr>
        <p:xfrm>
          <a:off x="1207459" y="1836779"/>
          <a:ext cx="6729082" cy="653247"/>
        </p:xfrm>
        <a:graphic>
          <a:graphicData uri="http://schemas.openxmlformats.org/drawingml/2006/table">
            <a:tbl>
              <a:tblPr firstRow="1" firstCol="1" bandRow="1">
                <a:tableStyleId>{5C22544A-7EE6-4342-B048-85BDC9FD1C3A}</a:tableStyleId>
              </a:tblPr>
              <a:tblGrid>
                <a:gridCol w="1581792">
                  <a:extLst>
                    <a:ext uri="{9D8B030D-6E8A-4147-A177-3AD203B41FA5}">
                      <a16:colId xmlns:a16="http://schemas.microsoft.com/office/drawing/2014/main" val="20000"/>
                    </a:ext>
                  </a:extLst>
                </a:gridCol>
                <a:gridCol w="3269829">
                  <a:extLst>
                    <a:ext uri="{9D8B030D-6E8A-4147-A177-3AD203B41FA5}">
                      <a16:colId xmlns:a16="http://schemas.microsoft.com/office/drawing/2014/main" val="20001"/>
                    </a:ext>
                  </a:extLst>
                </a:gridCol>
                <a:gridCol w="1877461">
                  <a:extLst>
                    <a:ext uri="{9D8B030D-6E8A-4147-A177-3AD203B41FA5}">
                      <a16:colId xmlns:a16="http://schemas.microsoft.com/office/drawing/2014/main" val="20002"/>
                    </a:ext>
                  </a:extLst>
                </a:gridCol>
              </a:tblGrid>
              <a:tr h="288039">
                <a:tc>
                  <a:txBody>
                    <a:bodyPr/>
                    <a:lstStyle/>
                    <a:p>
                      <a:pPr algn="ctr">
                        <a:spcAft>
                          <a:spcPts val="0"/>
                        </a:spcAft>
                      </a:pPr>
                      <a:r>
                        <a:rPr lang="en-US" altLang="ja-JP" sz="1050" kern="100">
                          <a:effectLst/>
                        </a:rPr>
                        <a:t>OASE</a:t>
                      </a:r>
                      <a:r>
                        <a:rPr lang="ja-JP" sz="1050" kern="100">
                          <a:effectLst/>
                        </a:rPr>
                        <a:t>サーバの</a:t>
                      </a:r>
                      <a:r>
                        <a:rPr lang="en-US" sz="1050" kern="100">
                          <a:effectLst/>
                        </a:rPr>
                        <a:t>OS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ファイルパス</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ファイル名</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65208">
                <a:tc>
                  <a:txBody>
                    <a:bodyPr/>
                    <a:lstStyle/>
                    <a:p>
                      <a:pPr algn="l" latinLnBrk="1">
                        <a:spcAft>
                          <a:spcPts val="0"/>
                        </a:spcAft>
                      </a:pPr>
                      <a:r>
                        <a:rPr lang="en-US" sz="900" kern="100">
                          <a:effectLst/>
                        </a:rPr>
                        <a:t>RHEL 7, CentOS 7</a:t>
                      </a:r>
                      <a:r>
                        <a:rPr lang="ja-JP" sz="900" kern="100">
                          <a:effectLst/>
                        </a:rPr>
                        <a:t>系</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latinLnBrk="1">
                        <a:spcAft>
                          <a:spcPts val="0"/>
                        </a:spcAft>
                      </a:pPr>
                      <a:r>
                        <a:rPr lang="en-US" altLang="ja-JP" sz="1000" kern="100">
                          <a:effectLst/>
                        </a:rPr>
                        <a:t>/(</a:t>
                      </a:r>
                      <a:r>
                        <a:rPr lang="ja-JP" altLang="ja-JP" sz="1000" kern="100">
                          <a:effectLst/>
                        </a:rPr>
                        <a:t>インストール資材展開先</a:t>
                      </a:r>
                      <a:r>
                        <a:rPr lang="en-US" altLang="ja-JP" sz="1000" kern="100">
                          <a:effectLst/>
                        </a:rPr>
                        <a:t>)/oase-1.0.0/</a:t>
                      </a:r>
                      <a:r>
                        <a:rPr lang="en-US" altLang="ja-JP" sz="1000" kern="100" err="1">
                          <a:effectLst/>
                        </a:rPr>
                        <a:t>oase</a:t>
                      </a:r>
                      <a:r>
                        <a:rPr lang="en-US" altLang="ja-JP" sz="1000" kern="100">
                          <a:effectLst/>
                        </a:rPr>
                        <a:t>-root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tc>
                  <a:txBody>
                    <a:bodyPr/>
                    <a:lstStyle/>
                    <a:p>
                      <a:pPr algn="l">
                        <a:spcAft>
                          <a:spcPts val="0"/>
                        </a:spcAft>
                      </a:pPr>
                      <a:r>
                        <a:rPr lang="en-US" sz="1100" kern="100">
                          <a:effectLst/>
                        </a:rPr>
                        <a:t>exastro-oase.crt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608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3/7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en-US" altLang="ja-JP" smtClean="0"/>
              <a:t>URL</a:t>
            </a:r>
            <a:r>
              <a:rPr lang="ja-JP" altLang="en-US"/>
              <a:t>接続</a:t>
            </a:r>
            <a:endParaRPr lang="en-US" altLang="ja-JP"/>
          </a:p>
          <a:p>
            <a:pPr lvl="1"/>
            <a:r>
              <a:rPr lang="ja-JP" altLang="en-US"/>
              <a:t>以下の</a:t>
            </a:r>
            <a:r>
              <a:rPr lang="en-US" altLang="ja-JP"/>
              <a:t>URL</a:t>
            </a:r>
            <a:r>
              <a:rPr lang="ja-JP" altLang="en-US"/>
              <a:t>より、ログイン画面にアクセスしてください。</a:t>
            </a:r>
            <a:endParaRPr lang="en-US" altLang="ja-JP"/>
          </a:p>
          <a:p>
            <a:pPr lvl="1"/>
            <a:r>
              <a:rPr lang="en-US" altLang="ja-JP"/>
              <a:t>URL</a:t>
            </a:r>
            <a:r>
              <a:rPr lang="ja-JP" altLang="ja-JP" smtClean="0"/>
              <a:t>：</a:t>
            </a:r>
            <a:r>
              <a:rPr lang="en-US" altLang="ja-JP" b="1" smtClean="0">
                <a:solidFill>
                  <a:srgbClr val="FF0000"/>
                </a:solidFill>
              </a:rPr>
              <a:t>https</a:t>
            </a:r>
            <a:r>
              <a:rPr lang="en-US" altLang="ja-JP" b="1">
                <a:solidFill>
                  <a:srgbClr val="FF0000"/>
                </a:solidFill>
              </a:rPr>
              <a:t>://exastro-oase/oase_web/top/login</a:t>
            </a:r>
          </a:p>
          <a:p>
            <a:pPr marL="180000" lvl="1" indent="0">
              <a:buNone/>
            </a:pPr>
            <a:r>
              <a:rPr lang="en-US" altLang="ja-JP" b="1" smtClean="0">
                <a:solidFill>
                  <a:srgbClr val="FF0000"/>
                </a:solidFill>
              </a:rPr>
              <a:t> ※</a:t>
            </a:r>
            <a:r>
              <a:rPr lang="ja-JP" altLang="en-US" b="1" smtClean="0">
                <a:solidFill>
                  <a:srgbClr val="FF0000"/>
                </a:solidFill>
              </a:rPr>
              <a:t>インストール後は</a:t>
            </a:r>
            <a:r>
              <a:rPr lang="en-US" altLang="ja-JP" b="1" smtClean="0">
                <a:solidFill>
                  <a:srgbClr val="FF0000"/>
                </a:solidFill>
              </a:rPr>
              <a:t>HTTP</a:t>
            </a:r>
            <a:r>
              <a:rPr lang="ja-JP" altLang="en-US" b="1" smtClean="0">
                <a:solidFill>
                  <a:srgbClr val="FF0000"/>
                </a:solidFill>
              </a:rPr>
              <a:t>と</a:t>
            </a:r>
            <a:r>
              <a:rPr lang="en-US" altLang="ja-JP" b="1" smtClean="0">
                <a:solidFill>
                  <a:srgbClr val="FF0000"/>
                </a:solidFill>
              </a:rPr>
              <a:t>HTTPS</a:t>
            </a:r>
            <a:r>
              <a:rPr lang="ja-JP" altLang="en-US" b="1" smtClean="0">
                <a:solidFill>
                  <a:srgbClr val="FF0000"/>
                </a:solidFill>
              </a:rPr>
              <a:t>の両方のアクセスが可能です。</a:t>
            </a:r>
            <a:endParaRPr lang="en-US" altLang="ja-JP" b="1">
              <a:solidFill>
                <a:srgbClr val="FF0000"/>
              </a:solidFill>
            </a:endParaRPr>
          </a:p>
          <a:p>
            <a:pPr marL="180000" lvl="1" indent="0">
              <a:buNone/>
            </a:pPr>
            <a:r>
              <a:rPr lang="en-US" altLang="ja-JP" b="1" smtClean="0">
                <a:solidFill>
                  <a:srgbClr val="FF0000"/>
                </a:solidFill>
              </a:rPr>
              <a:t> HTTP</a:t>
            </a:r>
            <a:r>
              <a:rPr lang="ja-JP" altLang="en-US" b="1" smtClean="0">
                <a:solidFill>
                  <a:srgbClr val="FF0000"/>
                </a:solidFill>
              </a:rPr>
              <a:t>はセキュリティ的に脆弱なので、</a:t>
            </a:r>
            <a:r>
              <a:rPr lang="en-US" altLang="ja-JP" b="1" smtClean="0">
                <a:solidFill>
                  <a:srgbClr val="FF0000"/>
                </a:solidFill>
              </a:rPr>
              <a:t>HTTPS</a:t>
            </a:r>
            <a:r>
              <a:rPr lang="ja-JP" altLang="en-US" b="1" smtClean="0">
                <a:solidFill>
                  <a:srgbClr val="FF0000"/>
                </a:solidFill>
              </a:rPr>
              <a:t>でのアクセスを推奨します。</a:t>
            </a:r>
            <a:endParaRPr lang="en-US" altLang="ja-JP" b="1" smtClean="0">
              <a:solidFill>
                <a:srgbClr val="FF0000"/>
              </a:solidFill>
            </a:endParaRPr>
          </a:p>
          <a:p>
            <a:pPr marL="180000" lvl="1" indent="0">
              <a:buNone/>
            </a:pPr>
            <a:r>
              <a:rPr lang="en-US" altLang="ja-JP" b="1" smtClean="0">
                <a:solidFill>
                  <a:srgbClr val="FF0000"/>
                </a:solidFill>
              </a:rPr>
              <a:t> HTTP</a:t>
            </a:r>
            <a:r>
              <a:rPr lang="ja-JP" altLang="en-US" b="1" smtClean="0">
                <a:solidFill>
                  <a:srgbClr val="FF0000"/>
                </a:solidFill>
              </a:rPr>
              <a:t>でのアクセス方法は、動作確認（</a:t>
            </a:r>
            <a:r>
              <a:rPr lang="en-US" altLang="ja-JP" b="1" smtClean="0">
                <a:solidFill>
                  <a:srgbClr val="FF0000"/>
                </a:solidFill>
              </a:rPr>
              <a:t>6/7</a:t>
            </a:r>
            <a:r>
              <a:rPr lang="ja-JP" altLang="en-US" b="1" smtClean="0">
                <a:solidFill>
                  <a:srgbClr val="FF0000"/>
                </a:solidFill>
              </a:rPr>
              <a:t>）以降を確認ください。</a:t>
            </a:r>
            <a:endParaRPr lang="en-US" altLang="ja-JP" b="1">
              <a:solidFill>
                <a:srgbClr val="FF0000"/>
              </a:solidFill>
            </a:endParaRPr>
          </a:p>
          <a:p>
            <a:pPr lvl="1"/>
            <a:endParaRPr lang="en-US" altLang="ja-JP" smtClean="0"/>
          </a:p>
          <a:p>
            <a:pPr lvl="0"/>
            <a:r>
              <a:rPr lang="ja-JP" altLang="en-US"/>
              <a:t>ログイン</a:t>
            </a:r>
            <a:endParaRPr lang="en-US" altLang="ja-JP"/>
          </a:p>
          <a:p>
            <a:pPr lvl="1"/>
            <a:r>
              <a:rPr lang="en-US" altLang="ja-JP"/>
              <a:t>OASE</a:t>
            </a:r>
            <a:r>
              <a:rPr lang="ja-JP" altLang="ja-JP"/>
              <a:t>のログイン画面が表示されたら、指定のログイン</a:t>
            </a:r>
            <a:r>
              <a:rPr lang="en-US" altLang="ja-JP"/>
              <a:t>ID</a:t>
            </a:r>
            <a:r>
              <a:rPr lang="ja-JP" altLang="ja-JP"/>
              <a:t>、初期パスワードを入力して、</a:t>
            </a:r>
            <a:r>
              <a:rPr lang="en-US" altLang="ja-JP"/>
              <a:t>[</a:t>
            </a:r>
            <a:r>
              <a:rPr lang="ja-JP" altLang="ja-JP"/>
              <a:t>ログイン</a:t>
            </a:r>
            <a:r>
              <a:rPr lang="en-US" altLang="ja-JP"/>
              <a:t>]</a:t>
            </a:r>
            <a:r>
              <a:rPr lang="ja-JP" altLang="ja-JP"/>
              <a:t>ボタンをクリックしてください。</a:t>
            </a:r>
          </a:p>
          <a:p>
            <a:pPr marL="180000" lvl="1" indent="0">
              <a:buNone/>
            </a:pPr>
            <a:r>
              <a:rPr lang="ja-JP" altLang="ja-JP"/>
              <a:t>　　・ログイン</a:t>
            </a:r>
            <a:r>
              <a:rPr lang="en-US" altLang="ja-JP"/>
              <a:t>ID</a:t>
            </a:r>
            <a:r>
              <a:rPr lang="ja-JP" altLang="ja-JP"/>
              <a:t>　　：</a:t>
            </a:r>
            <a:r>
              <a:rPr lang="ja-JP" altLang="en-US"/>
              <a:t> </a:t>
            </a:r>
            <a:r>
              <a:rPr lang="en-US" altLang="ja-JP"/>
              <a:t>administrator</a:t>
            </a:r>
            <a:endParaRPr lang="ja-JP" altLang="ja-JP"/>
          </a:p>
          <a:p>
            <a:pPr marL="180000" lvl="1" indent="0">
              <a:buNone/>
            </a:pPr>
            <a:r>
              <a:rPr lang="ja-JP" altLang="ja-JP"/>
              <a:t>　　・初期パスワード ： </a:t>
            </a:r>
            <a:r>
              <a:rPr lang="en-US" altLang="ja-JP"/>
              <a:t>oaseoaseoase</a:t>
            </a:r>
          </a:p>
          <a:p>
            <a:pPr marL="180000" lvl="1" indent="0">
              <a:buNone/>
            </a:pPr>
            <a:endParaRPr lang="ja-JP" altLang="ja-JP"/>
          </a:p>
          <a:p>
            <a:pPr lvl="1"/>
            <a:r>
              <a:rPr lang="ja-JP" altLang="ja-JP"/>
              <a:t>インストール後に初めてログインした場合は、「パスワード変更画面」に遷移します。</a:t>
            </a:r>
          </a:p>
          <a:p>
            <a:pPr lvl="1"/>
            <a:r>
              <a:rPr lang="ja-JP" altLang="ja-JP"/>
              <a:t>パスワード変更画面から、初期パスワードを変更してください。</a:t>
            </a:r>
          </a:p>
          <a:p>
            <a:pPr lvl="1"/>
            <a:endParaRPr lang="ja-JP" altLang="en-US"/>
          </a:p>
          <a:p>
            <a:pPr lvl="1"/>
            <a:endParaRPr lang="ja-JP" altLang="en-US"/>
          </a:p>
        </p:txBody>
      </p:sp>
    </p:spTree>
    <p:extLst>
      <p:ext uri="{BB962C8B-B14F-4D97-AF65-F5344CB8AC3E}">
        <p14:creationId xmlns:p14="http://schemas.microsoft.com/office/powerpoint/2010/main" val="89725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a:t>4.4</a:t>
            </a:r>
            <a:r>
              <a:rPr lang="ja-JP" altLang="en-US"/>
              <a:t>　動作確認</a:t>
            </a:r>
            <a:r>
              <a:rPr lang="ja-JP" altLang="en-US" smtClean="0"/>
              <a:t>（</a:t>
            </a:r>
            <a:r>
              <a:rPr lang="en-US" altLang="ja-JP"/>
              <a:t>4</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165053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4.5</a:t>
            </a:r>
            <a:r>
              <a:rPr lang="ja-JP" altLang="en-US"/>
              <a:t>　動作確認</a:t>
            </a:r>
            <a:r>
              <a:rPr lang="ja-JP" altLang="en-US" smtClean="0"/>
              <a:t>（</a:t>
            </a:r>
            <a:r>
              <a:rPr lang="en-US" altLang="ja-JP"/>
              <a:t>5</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2333308"/>
              </p:ext>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a:effectLst/>
                          <a:latin typeface="+mn-lt"/>
                          <a:ea typeface="+mn-ea"/>
                          <a:cs typeface="+mn-cs"/>
                        </a:rPr>
                        <a:t>OASE</a:t>
                      </a:r>
                      <a:r>
                        <a:rPr lang="ja-JP" altLang="en-US" sz="1050" kern="100">
                          <a:effectLst/>
                          <a:latin typeface="+mn-lt"/>
                          <a:ea typeface="+mn-ea"/>
                          <a:cs typeface="+mn-cs"/>
                        </a:rPr>
                        <a:t>画面</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管理</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085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a:t>
            </a:r>
            <a:r>
              <a:rPr lang="ja-JP" altLang="en-US"/>
              <a:t>　動作確認</a:t>
            </a:r>
            <a:r>
              <a:rPr lang="ja-JP" altLang="en-US" smtClean="0"/>
              <a:t>（</a:t>
            </a:r>
            <a:r>
              <a:rPr lang="en-US" altLang="ja-JP"/>
              <a:t>6</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fontScale="77500" lnSpcReduction="20000"/>
          </a:bodyPr>
          <a:lstStyle/>
          <a:p>
            <a:pPr lvl="0"/>
            <a:r>
              <a:rPr lang="en-US" altLang="ja-JP" smtClean="0"/>
              <a:t>HTTP</a:t>
            </a:r>
            <a:r>
              <a:rPr lang="ja-JP" altLang="en-US" smtClean="0"/>
              <a:t>アクセスの許可</a:t>
            </a:r>
            <a:endParaRPr lang="en-US" altLang="ja-JP" sz="1800" smtClean="0"/>
          </a:p>
          <a:p>
            <a:pPr marL="0" lvl="0" indent="0">
              <a:buNone/>
            </a:pPr>
            <a:r>
              <a:rPr lang="ja-JP" altLang="en-US" sz="1800" smtClean="0"/>
              <a:t>　</a:t>
            </a:r>
            <a:r>
              <a:rPr lang="en-US" altLang="ja-JP" sz="1700" smtClean="0"/>
              <a:t>HTTP</a:t>
            </a:r>
            <a:r>
              <a:rPr lang="ja-JP" altLang="en-US" sz="1700" smtClean="0"/>
              <a:t>アクセスを許可する場合は、以下の手順を実施してください。</a:t>
            </a:r>
            <a:endParaRPr lang="en-US" altLang="ja-JP" sz="1700"/>
          </a:p>
          <a:p>
            <a:pPr lvl="1"/>
            <a:r>
              <a:rPr lang="ja-JP" altLang="en-US" smtClean="0"/>
              <a:t>インストール後、生成されるファイル「</a:t>
            </a:r>
            <a:r>
              <a:rPr lang="en-US" altLang="ja-JP" dirty="0"/>
              <a:t>/</a:t>
            </a:r>
            <a:r>
              <a:rPr lang="en-US" altLang="ja-JP"/>
              <a:t>etc/nginx/conf.d/oase.conf</a:t>
            </a:r>
            <a:r>
              <a:rPr lang="ja-JP" altLang="en-US" smtClean="0"/>
              <a:t>」を編集する。</a:t>
            </a:r>
            <a:endParaRPr lang="en-US" altLang="ja-JP" smtClean="0"/>
          </a:p>
          <a:p>
            <a:pPr marL="180000" lvl="1" indent="0">
              <a:buNone/>
            </a:pPr>
            <a:r>
              <a:rPr lang="ja-JP" altLang="en-US"/>
              <a:t>　</a:t>
            </a: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a:t>
            </a:r>
            <a:r>
              <a:rPr lang="en-US" altLang="ja-JP"/>
              <a:t/>
            </a:r>
            <a:br>
              <a:rPr lang="en-US" altLang="ja-JP"/>
            </a:br>
            <a:r>
              <a:rPr lang="en-US" altLang="ja-JP" dirty="0"/>
              <a:t>    return 301 https://$host$request_uri;</a:t>
            </a:r>
            <a:r>
              <a:rPr lang="en-US" altLang="ja-JP"/>
              <a:t/>
            </a:r>
            <a:br>
              <a:rPr lang="en-US" altLang="ja-JP"/>
            </a:br>
            <a:r>
              <a:rPr lang="en-US" altLang="ja-JP" smtClean="0"/>
              <a:t>}</a:t>
            </a:r>
            <a:endParaRPr lang="en-US" altLang="ja-JP"/>
          </a:p>
          <a:p>
            <a:pPr marL="180000" lvl="1" indent="0">
              <a:buNone/>
            </a:pPr>
            <a:r>
              <a:rPr lang="en-US" altLang="ja-JP" dirty="0"/>
              <a:t>return 301 </a:t>
            </a:r>
            <a:r>
              <a:rPr lang="en-US" altLang="ja-JP" dirty="0">
                <a:hlinkClick r:id="rId2"/>
              </a:rPr>
              <a:t>https://$</a:t>
            </a:r>
            <a:r>
              <a:rPr lang="en-US" altLang="ja-JP">
                <a:hlinkClick r:id="rId2"/>
              </a:rPr>
              <a:t>host$request_uri</a:t>
            </a:r>
            <a:r>
              <a:rPr lang="en-US" altLang="ja-JP" smtClean="0"/>
              <a:t>;</a:t>
            </a:r>
            <a:r>
              <a:rPr lang="ja-JP" altLang="en-US" smtClean="0"/>
              <a:t>　をコメントアウト（</a:t>
            </a:r>
            <a:r>
              <a:rPr lang="en-US" altLang="ja-JP" smtClean="0"/>
              <a:t>#</a:t>
            </a:r>
            <a:r>
              <a:rPr lang="ja-JP" altLang="en-US" smtClean="0"/>
              <a:t>）し、以下を追記する。</a:t>
            </a:r>
            <a:endParaRPr lang="en-US" altLang="ja-JP" smtClean="0"/>
          </a:p>
          <a:p>
            <a:pPr marL="180000" lvl="1" indent="0">
              <a:buNone/>
            </a:pPr>
            <a:endParaRPr lang="en-US" altLang="ja-JP" smtClean="0"/>
          </a:p>
          <a:p>
            <a:pPr marL="180000" lvl="1" indent="0">
              <a:buNone/>
            </a:pP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  </a:t>
            </a:r>
            <a:r>
              <a:rPr lang="en-US" altLang="ja-JP"/>
              <a:t> </a:t>
            </a:r>
            <a:endParaRPr lang="en-US" altLang="ja-JP" smtClean="0"/>
          </a:p>
          <a:p>
            <a:pPr marL="180000" lvl="1" indent="0">
              <a:buNone/>
            </a:pPr>
            <a:r>
              <a:rPr lang="ja-JP" altLang="en-US"/>
              <a:t>　</a:t>
            </a:r>
            <a:r>
              <a:rPr lang="en-US" altLang="ja-JP" dirty="0"/>
              <a:t> location / {</a:t>
            </a:r>
            <a:r>
              <a:rPr lang="en-US" altLang="ja-JP"/>
              <a:t/>
            </a:r>
            <a:br>
              <a:rPr lang="en-US" altLang="ja-JP"/>
            </a:br>
            <a:r>
              <a:rPr lang="en-US" altLang="ja-JP" dirty="0"/>
              <a:t>     </a:t>
            </a:r>
            <a:r>
              <a:rPr lang="en-US" altLang="ja-JP"/>
              <a:t> </a:t>
            </a:r>
            <a:r>
              <a:rPr lang="en-US" altLang="ja-JP" smtClean="0"/>
              <a:t>  include </a:t>
            </a:r>
            <a:r>
              <a:rPr lang="en-US" altLang="ja-JP" dirty="0"/>
              <a:t>uwsgi_params;</a:t>
            </a:r>
            <a:r>
              <a:rPr lang="en-US" altLang="ja-JP"/>
              <a:t/>
            </a:r>
            <a:br>
              <a:rPr lang="en-US" altLang="ja-JP"/>
            </a:br>
            <a:r>
              <a:rPr lang="en-US" altLang="ja-JP" dirty="0"/>
              <a:t>        uwsgi_pass unix:///home/uWSGI/uwsgi.sock;</a:t>
            </a:r>
            <a:r>
              <a:rPr lang="en-US" altLang="ja-JP"/>
              <a:t/>
            </a:r>
            <a:br>
              <a:rPr lang="en-US" altLang="ja-JP"/>
            </a:br>
            <a:r>
              <a:rPr lang="en-US" altLang="ja-JP" dirty="0"/>
              <a:t>    }   </a:t>
            </a:r>
            <a:r>
              <a:rPr lang="en-US" altLang="ja-JP"/>
              <a:t> </a:t>
            </a:r>
          </a:p>
          <a:p>
            <a:pPr marL="180000" lvl="1" indent="0">
              <a:buNone/>
            </a:pPr>
            <a:r>
              <a:rPr lang="en-US" altLang="ja-JP" smtClean="0"/>
              <a:t>    location </a:t>
            </a:r>
            <a:r>
              <a:rPr lang="en-US" altLang="ja-JP" dirty="0"/>
              <a:t>= / {</a:t>
            </a:r>
            <a:r>
              <a:rPr lang="en-US" altLang="ja-JP"/>
              <a:t/>
            </a:r>
            <a:br>
              <a:rPr lang="en-US" altLang="ja-JP"/>
            </a:br>
            <a:r>
              <a:rPr lang="en-US" altLang="ja-JP" dirty="0"/>
              <a:t>        include uwsgi_params;</a:t>
            </a:r>
            <a:r>
              <a:rPr lang="en-US" altLang="ja-JP"/>
              <a:t/>
            </a:r>
            <a:br>
              <a:rPr lang="en-US" altLang="ja-JP"/>
            </a:br>
            <a:r>
              <a:rPr lang="en-US" altLang="ja-JP" dirty="0"/>
              <a:t>        uwsgi_pass unix:///home/uWSGI/uwsgi.sock;</a:t>
            </a:r>
            <a:r>
              <a:rPr lang="en-US" altLang="ja-JP"/>
              <a:t/>
            </a:r>
            <a:br>
              <a:rPr lang="en-US" altLang="ja-JP"/>
            </a:br>
            <a:r>
              <a:rPr lang="en-US" altLang="ja-JP" dirty="0"/>
              <a:t>        return 301 /oase_web/top/login;</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location </a:t>
            </a:r>
            <a:r>
              <a:rPr lang="en-US" altLang="ja-JP" dirty="0"/>
              <a:t>/static {</a:t>
            </a:r>
            <a:r>
              <a:rPr lang="en-US" altLang="ja-JP"/>
              <a:t/>
            </a:r>
            <a:br>
              <a:rPr lang="en-US" altLang="ja-JP"/>
            </a:br>
            <a:r>
              <a:rPr lang="en-US" altLang="ja-JP" dirty="0"/>
              <a:t>        alias /exastro/OASE/oase-root/web_app/static;</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error_page</a:t>
            </a:r>
            <a:r>
              <a:rPr lang="en-US" altLang="ja-JP" dirty="0"/>
              <a:t>   500 502 503 504  /50x.html;</a:t>
            </a:r>
            <a:r>
              <a:rPr lang="en-US" altLang="ja-JP"/>
              <a:t/>
            </a:r>
            <a:br>
              <a:rPr lang="en-US" altLang="ja-JP"/>
            </a:br>
            <a:r>
              <a:rPr lang="en-US" altLang="ja-JP" dirty="0"/>
              <a:t>    location = /50x.html {</a:t>
            </a:r>
            <a:r>
              <a:rPr lang="en-US" altLang="ja-JP"/>
              <a:t/>
            </a:r>
            <a:br>
              <a:rPr lang="en-US" altLang="ja-JP"/>
            </a:br>
            <a:r>
              <a:rPr lang="en-US" altLang="ja-JP" dirty="0"/>
              <a:t>        root   /usr/share/nginx/html;</a:t>
            </a:r>
            <a:r>
              <a:rPr lang="en-US" altLang="ja-JP"/>
              <a:t/>
            </a:r>
            <a:br>
              <a:rPr lang="en-US" altLang="ja-JP"/>
            </a:br>
            <a:r>
              <a:rPr lang="en-US" altLang="ja-JP" dirty="0"/>
              <a:t>    }</a:t>
            </a:r>
            <a:r>
              <a:rPr lang="en-US" altLang="ja-JP"/>
              <a:t/>
            </a:r>
            <a:br>
              <a:rPr lang="en-US" altLang="ja-JP"/>
            </a:br>
            <a:r>
              <a:rPr lang="en-US" altLang="ja-JP" dirty="0"/>
              <a:t>}</a:t>
            </a:r>
            <a:endParaRPr lang="en-US" altLang="ja-JP" smtClean="0"/>
          </a:p>
          <a:p>
            <a:pPr marL="180000" lvl="1" indent="0">
              <a:buNone/>
            </a:pPr>
            <a:endParaRPr kumimoji="1" lang="ja-JP" altLang="en-US"/>
          </a:p>
        </p:txBody>
      </p:sp>
    </p:spTree>
    <p:extLst>
      <p:ext uri="{BB962C8B-B14F-4D97-AF65-F5344CB8AC3E}">
        <p14:creationId xmlns:p14="http://schemas.microsoft.com/office/powerpoint/2010/main" val="3139446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a:t>
            </a:r>
            <a:r>
              <a:rPr lang="ja-JP" altLang="en-US"/>
              <a:t>　動作確認</a:t>
            </a:r>
            <a:r>
              <a:rPr lang="ja-JP" altLang="en-US" smtClean="0"/>
              <a:t>（</a:t>
            </a:r>
            <a:r>
              <a:rPr lang="en-US" altLang="ja-JP"/>
              <a:t>7</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1"/>
            <a:r>
              <a:rPr lang="ja-JP" altLang="en-US"/>
              <a:t>以下のコマンドにより</a:t>
            </a:r>
            <a:r>
              <a:rPr lang="en-US" altLang="ja-JP"/>
              <a:t>Nginx</a:t>
            </a:r>
            <a:r>
              <a:rPr lang="ja-JP" altLang="en-US"/>
              <a:t>を再起動する。</a:t>
            </a:r>
            <a:endParaRPr lang="en-US" altLang="ja-JP"/>
          </a:p>
          <a:p>
            <a:pPr marL="180000" lvl="1" indent="0">
              <a:buNone/>
            </a:pPr>
            <a:r>
              <a:rPr lang="ja-JP" altLang="en-US"/>
              <a:t>　</a:t>
            </a:r>
            <a:r>
              <a:rPr lang="en-US" altLang="ja-JP"/>
              <a:t># systemctl restart nginx</a:t>
            </a:r>
            <a:endParaRPr lang="ja-JP" altLang="ja-JP"/>
          </a:p>
          <a:p>
            <a:pPr marL="0" lvl="0" indent="0">
              <a:buNone/>
            </a:pPr>
            <a:endParaRPr lang="en-US" altLang="ja-JP" smtClean="0"/>
          </a:p>
          <a:p>
            <a:pPr lvl="0"/>
            <a:r>
              <a:rPr lang="en-US" altLang="ja-JP" smtClean="0"/>
              <a:t>HTTP</a:t>
            </a:r>
            <a:r>
              <a:rPr lang="ja-JP" altLang="en-US" smtClean="0"/>
              <a:t>での</a:t>
            </a:r>
            <a:r>
              <a:rPr lang="en-US" altLang="ja-JP" smtClean="0"/>
              <a:t>URL</a:t>
            </a:r>
            <a:r>
              <a:rPr lang="ja-JP" altLang="en-US"/>
              <a:t>接続</a:t>
            </a:r>
            <a:endParaRPr lang="en-US" altLang="ja-JP"/>
          </a:p>
          <a:p>
            <a:pPr lvl="1"/>
            <a:r>
              <a:rPr lang="ja-JP" altLang="en-US"/>
              <a:t>以下の</a:t>
            </a:r>
            <a:r>
              <a:rPr lang="en-US" altLang="ja-JP"/>
              <a:t>URL</a:t>
            </a:r>
            <a:r>
              <a:rPr lang="ja-JP" altLang="en-US"/>
              <a:t>より、ログイン画面にアクセスしてください。</a:t>
            </a:r>
            <a:endParaRPr lang="en-US" altLang="ja-JP"/>
          </a:p>
          <a:p>
            <a:pPr lvl="1"/>
            <a:r>
              <a:rPr lang="en-US" altLang="ja-JP"/>
              <a:t>URL</a:t>
            </a:r>
            <a:r>
              <a:rPr lang="ja-JP" altLang="ja-JP"/>
              <a:t>：</a:t>
            </a:r>
            <a:r>
              <a:rPr lang="en-US" altLang="ja-JP" smtClean="0">
                <a:solidFill>
                  <a:srgbClr val="FF0000"/>
                </a:solidFill>
              </a:rPr>
              <a:t>http://</a:t>
            </a:r>
            <a:r>
              <a:rPr lang="ja-JP" altLang="en-US" smtClean="0">
                <a:solidFill>
                  <a:srgbClr val="FF0000"/>
                </a:solidFill>
              </a:rPr>
              <a:t>（サーバの</a:t>
            </a:r>
            <a:r>
              <a:rPr lang="en-US" altLang="ja-JP" smtClean="0">
                <a:solidFill>
                  <a:srgbClr val="FF0000"/>
                </a:solidFill>
              </a:rPr>
              <a:t>IP</a:t>
            </a:r>
            <a:r>
              <a:rPr lang="ja-JP" altLang="en-US" smtClean="0">
                <a:solidFill>
                  <a:srgbClr val="FF0000"/>
                </a:solidFill>
              </a:rPr>
              <a:t>アドレス）</a:t>
            </a:r>
            <a:endParaRPr kumimoji="1" lang="en-US" altLang="ja-JP">
              <a:solidFill>
                <a:srgbClr val="FF0000"/>
              </a:solidFill>
            </a:endParaRPr>
          </a:p>
          <a:p>
            <a:pPr lvl="1"/>
            <a:endParaRPr kumimoji="1" lang="en-US" altLang="ja-JP" smtClean="0"/>
          </a:p>
          <a:p>
            <a:pPr marL="180000" lvl="1" indent="0">
              <a:buNone/>
            </a:pPr>
            <a:r>
              <a:rPr kumimoji="1" lang="ja-JP" altLang="en-US" smtClean="0"/>
              <a:t>接続後は</a:t>
            </a:r>
            <a:r>
              <a:rPr kumimoji="1" lang="en-US" altLang="ja-JP" smtClean="0"/>
              <a:t>HTTPS</a:t>
            </a:r>
            <a:r>
              <a:rPr kumimoji="1" lang="ja-JP" altLang="en-US" smtClean="0"/>
              <a:t>の場合と同様となります。</a:t>
            </a:r>
            <a:endParaRPr kumimoji="1" lang="ja-JP" altLang="en-US"/>
          </a:p>
        </p:txBody>
      </p:sp>
    </p:spTree>
    <p:extLst>
      <p:ext uri="{BB962C8B-B14F-4D97-AF65-F5344CB8AC3E}">
        <p14:creationId xmlns:p14="http://schemas.microsoft.com/office/powerpoint/2010/main" val="3910586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a:t>本資料について</a:t>
            </a:r>
            <a:endParaRPr lang="en-US" altLang="ja-JP"/>
          </a:p>
          <a:p>
            <a:pPr lvl="1"/>
            <a:r>
              <a:rPr lang="ja-JP" altLang="en-US"/>
              <a:t>本資料では、外部のリポジトリを使用する場合に、インストーラーを使ってオールインワン構成（後述）で</a:t>
            </a:r>
            <a:r>
              <a:rPr lang="en-US" altLang="ja-JP"/>
              <a:t>OASE</a:t>
            </a:r>
            <a:r>
              <a:rPr lang="ja-JP" altLang="en-US"/>
              <a:t>を構築する手順について記載しています。</a:t>
            </a:r>
            <a:endParaRPr lang="en-US" altLang="ja-JP"/>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2.1</a:t>
            </a:r>
            <a:r>
              <a:rPr lang="ja-JP" altLang="en-US"/>
              <a:t>　</a:t>
            </a:r>
            <a:r>
              <a:rPr lang="zh-TW" altLang="en-US"/>
              <a:t>動作環境</a:t>
            </a:r>
            <a:r>
              <a:rPr lang="ja-JP" altLang="en-US"/>
              <a:t>・</a:t>
            </a:r>
            <a:r>
              <a:rPr lang="zh-TW" altLang="en-US"/>
              <a:t>条件</a:t>
            </a:r>
            <a:r>
              <a:rPr lang="en-US" altLang="zh-TW"/>
              <a:t>(1/2)</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a:t>OASE</a:t>
            </a:r>
            <a:r>
              <a:rPr lang="ja-JP" altLang="en-US"/>
              <a:t>をご利用いただくには、以下の環境が必要となります。</a:t>
            </a:r>
            <a:endParaRPr lang="en-US" altLang="ja-JP"/>
          </a:p>
          <a:p>
            <a:pPr lvl="1"/>
            <a:r>
              <a:rPr lang="ja-JP" altLang="en-US" smtClean="0"/>
              <a:t>サーバ動作要件</a:t>
            </a:r>
            <a:endParaRPr lang="en-US" altLang="ja-JP" smtClean="0"/>
          </a:p>
          <a:p>
            <a:pPr lvl="1"/>
            <a:r>
              <a:rPr lang="ja-JP" altLang="en-US" smtClean="0"/>
              <a:t>（ミドルウェアの構築方法は</a:t>
            </a:r>
            <a:r>
              <a:rPr lang="en-US" altLang="ja-JP" smtClean="0"/>
              <a:t>Documents</a:t>
            </a:r>
            <a:r>
              <a:rPr lang="ja-JP" altLang="en-US"/>
              <a:t>をご参照下さい。</a:t>
            </a:r>
            <a:r>
              <a:rPr lang="ja-JP" altLang="en-US" smtClean="0"/>
              <a:t>）</a:t>
            </a:r>
            <a:endParaRPr lang="en-US" altLang="ja-JP" smtClean="0"/>
          </a:p>
          <a:p>
            <a:pPr marL="180000" lvl="1" indent="0">
              <a:buNone/>
            </a:pPr>
            <a:r>
              <a:rPr lang="ja-JP" altLang="en-US"/>
              <a:t>　</a:t>
            </a:r>
            <a:r>
              <a:rPr lang="ja-JP" altLang="en-US" smtClean="0"/>
              <a:t>　　</a:t>
            </a:r>
            <a:r>
              <a:rPr lang="en-US" altLang="ja-JP" smtClean="0">
                <a:hlinkClick r:id="rId2"/>
              </a:rPr>
              <a:t>https</a:t>
            </a:r>
            <a:r>
              <a:rPr lang="en-US" altLang="ja-JP">
                <a:hlinkClick r:id="rId2"/>
              </a:rPr>
              <a:t>://</a:t>
            </a:r>
            <a:r>
              <a:rPr lang="en-US" altLang="ja-JP" smtClean="0">
                <a:hlinkClick r:id="rId2"/>
              </a:rPr>
              <a:t>exastro-suite.github.io/oase-docs/documents_ja.html</a:t>
            </a:r>
            <a:endParaRPr lang="en-US" altLang="ja-JP" smtClean="0"/>
          </a:p>
          <a:p>
            <a:pPr marL="180000" lvl="1" indent="0">
              <a:buNone/>
            </a:pPr>
            <a:r>
              <a:rPr lang="ja-JP" altLang="en-US" smtClean="0"/>
              <a:t>　　</a:t>
            </a:r>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endParaRPr lang="en-US" altLang="ja-JP"/>
          </a:p>
          <a:p>
            <a:pPr lvl="1"/>
            <a:endParaRPr lang="en-US" altLang="ja-JP"/>
          </a:p>
          <a:p>
            <a:pPr marL="180000" lvl="1" indent="0">
              <a:buNone/>
            </a:pPr>
            <a:endParaRPr lang="en-US" altLang="ja-JP" sz="1000" smtClean="0"/>
          </a:p>
          <a:p>
            <a:pPr marL="180000" lvl="1" indent="0">
              <a:buNone/>
            </a:pPr>
            <a:endParaRPr lang="en-US" altLang="ja-JP" sz="1000"/>
          </a:p>
        </p:txBody>
      </p:sp>
      <p:graphicFrame>
        <p:nvGraphicFramePr>
          <p:cNvPr id="5" name="表 4"/>
          <p:cNvGraphicFramePr>
            <a:graphicFrameLocks noGrp="1"/>
          </p:cNvGraphicFramePr>
          <p:nvPr>
            <p:extLst>
              <p:ext uri="{D42A27DB-BD31-4B8C-83A1-F6EECF244321}">
                <p14:modId xmlns:p14="http://schemas.microsoft.com/office/powerpoint/2010/main" val="3493355496"/>
              </p:ext>
            </p:extLst>
          </p:nvPr>
        </p:nvGraphicFramePr>
        <p:xfrm>
          <a:off x="1283268" y="2852920"/>
          <a:ext cx="6576490" cy="2723029"/>
        </p:xfrm>
        <a:graphic>
          <a:graphicData uri="http://schemas.openxmlformats.org/drawingml/2006/table">
            <a:tbl>
              <a:tblPr firstRow="1" bandRow="1">
                <a:tableStyleId>{5C22544A-7EE6-4342-B048-85BDC9FD1C3A}</a:tableStyleId>
              </a:tblPr>
              <a:tblGrid>
                <a:gridCol w="1344462">
                  <a:extLst>
                    <a:ext uri="{9D8B030D-6E8A-4147-A177-3AD203B41FA5}">
                      <a16:colId xmlns:a16="http://schemas.microsoft.com/office/drawing/2014/main" val="20000"/>
                    </a:ext>
                  </a:extLst>
                </a:gridCol>
                <a:gridCol w="2520350">
                  <a:extLst>
                    <a:ext uri="{9D8B030D-6E8A-4147-A177-3AD203B41FA5}">
                      <a16:colId xmlns:a16="http://schemas.microsoft.com/office/drawing/2014/main" val="612991517"/>
                    </a:ext>
                  </a:extLst>
                </a:gridCol>
                <a:gridCol w="2711678">
                  <a:extLst>
                    <a:ext uri="{9D8B030D-6E8A-4147-A177-3AD203B41FA5}">
                      <a16:colId xmlns:a16="http://schemas.microsoft.com/office/drawing/2014/main" val="2281951707"/>
                    </a:ext>
                  </a:extLst>
                </a:gridCol>
              </a:tblGrid>
              <a:tr h="323469">
                <a:tc>
                  <a:txBody>
                    <a:bodyPr/>
                    <a:lstStyle/>
                    <a:p>
                      <a:r>
                        <a:rPr kumimoji="1" lang="en-US" altLang="ja-JP" sz="1050" b="0">
                          <a:solidFill>
                            <a:schemeClr val="bg1"/>
                          </a:solidFill>
                        </a:rPr>
                        <a:t>OS</a:t>
                      </a:r>
                      <a:endParaRPr kumimoji="1" lang="ja-JP" altLang="en-US" sz="1050" b="0">
                        <a:solidFill>
                          <a:schemeClr val="bg1"/>
                        </a:solidFill>
                      </a:endParaRPr>
                    </a:p>
                  </a:txBody>
                  <a:tcPr anchor="ctr">
                    <a:solidFill>
                      <a:srgbClr val="002B62"/>
                    </a:solidFill>
                  </a:tcPr>
                </a:tc>
                <a:tc>
                  <a:txBody>
                    <a:bodyPr/>
                    <a:lstStyle/>
                    <a:p>
                      <a:r>
                        <a:rPr kumimoji="1" lang="en-US" altLang="ja-JP" sz="1050" b="0">
                          <a:solidFill>
                            <a:schemeClr val="tx1"/>
                          </a:solidFill>
                        </a:rPr>
                        <a:t> CentOS</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a:solidFill>
                            <a:schemeClr val="tx1"/>
                          </a:solidFill>
                        </a:rPr>
                        <a:t>7.5.1804</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0000"/>
                  </a:ext>
                </a:extLst>
              </a:tr>
              <a:tr h="360050">
                <a:tc>
                  <a:txBody>
                    <a:bodyPr/>
                    <a:lstStyle/>
                    <a:p>
                      <a:r>
                        <a:rPr kumimoji="1" lang="en-US" altLang="ja-JP" sz="1050" b="0">
                          <a:solidFill>
                            <a:schemeClr val="bg1"/>
                          </a:solidFill>
                        </a:rPr>
                        <a:t>Web</a:t>
                      </a:r>
                      <a:r>
                        <a:rPr kumimoji="1" lang="ja-JP" altLang="en-US" sz="1050" b="0">
                          <a:solidFill>
                            <a:schemeClr val="bg1"/>
                          </a:solidFill>
                        </a:rPr>
                        <a:t>サーバー</a:t>
                      </a:r>
                    </a:p>
                  </a:txBody>
                  <a:tcPr anchor="ctr">
                    <a:solidFill>
                      <a:srgbClr val="002B62"/>
                    </a:solidFill>
                  </a:tcPr>
                </a:tc>
                <a:tc>
                  <a:txBody>
                    <a:bodyPr/>
                    <a:lstStyle/>
                    <a:p>
                      <a:r>
                        <a:rPr kumimoji="1" lang="en-US" altLang="ja-JP" sz="1050" b="0">
                          <a:solidFill>
                            <a:schemeClr val="tx1"/>
                          </a:solidFill>
                        </a:rPr>
                        <a:t> Nginx</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1.17.1</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299553557"/>
                  </a:ext>
                </a:extLst>
              </a:tr>
              <a:tr h="360050">
                <a:tc>
                  <a:txBody>
                    <a:bodyPr/>
                    <a:lstStyle/>
                    <a:p>
                      <a:r>
                        <a:rPr kumimoji="1" lang="ja-JP" altLang="en-US" sz="1050" b="0">
                          <a:solidFill>
                            <a:schemeClr val="bg1"/>
                          </a:solidFill>
                        </a:rPr>
                        <a:t>フレームワーク</a:t>
                      </a: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Django</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2.1.3</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311618541"/>
                  </a:ext>
                </a:extLst>
              </a:tr>
              <a:tr h="288040">
                <a:tc>
                  <a:txBody>
                    <a:bodyPr/>
                    <a:lstStyle/>
                    <a:p>
                      <a:r>
                        <a:rPr kumimoji="1" lang="ja-JP" altLang="en-US" sz="1050" b="0">
                          <a:solidFill>
                            <a:schemeClr val="bg1"/>
                          </a:solidFill>
                        </a:rPr>
                        <a:t>データベース</a:t>
                      </a: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MySQL</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8.0.16</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1594761152"/>
                  </a:ext>
                </a:extLst>
              </a:tr>
              <a:tr h="216030">
                <a:tc rowSpan="2">
                  <a:txBody>
                    <a:bodyPr/>
                    <a:lstStyle/>
                    <a:p>
                      <a:r>
                        <a:rPr kumimoji="1" lang="ja-JP" altLang="en-US" sz="1050" b="0">
                          <a:solidFill>
                            <a:schemeClr val="bg1"/>
                          </a:solidFill>
                        </a:rPr>
                        <a:t>言語</a:t>
                      </a:r>
                    </a:p>
                  </a:txBody>
                  <a:tcPr anchor="ctr">
                    <a:solidFill>
                      <a:srgbClr val="002B62"/>
                    </a:solidFill>
                  </a:tcPr>
                </a:tc>
                <a:tc>
                  <a:txBody>
                    <a:bodyPr/>
                    <a:lstStyle/>
                    <a:p>
                      <a:r>
                        <a:rPr kumimoji="1" lang="en-US" altLang="ja-JP" sz="1050" b="0">
                          <a:solidFill>
                            <a:schemeClr val="tx1"/>
                          </a:solidFill>
                        </a:rPr>
                        <a:t> python</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3.6.5</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041475567"/>
                  </a:ext>
                </a:extLst>
              </a:tr>
              <a:tr h="216030">
                <a:tc vMerge="1">
                  <a:txBody>
                    <a:bodyPr/>
                    <a:lstStyle/>
                    <a:p>
                      <a:endParaRPr kumimoji="1" lang="ja-JP" altLang="en-US" sz="1050" b="0" dirty="0">
                        <a:solidFill>
                          <a:schemeClr val="bg1"/>
                        </a:solidFill>
                      </a:endParaRPr>
                    </a:p>
                  </a:txBody>
                  <a:tcPr anchor="ctr">
                    <a:solidFill>
                      <a:srgbClr val="002B62"/>
                    </a:solidFill>
                  </a:tcPr>
                </a:tc>
                <a:tc>
                  <a:txBody>
                    <a:bodyPr/>
                    <a:lstStyle/>
                    <a:p>
                      <a:r>
                        <a:rPr kumimoji="1" lang="en-US" altLang="ja-JP" sz="1050" b="0">
                          <a:solidFill>
                            <a:schemeClr val="tx1"/>
                          </a:solidFill>
                        </a:rPr>
                        <a:t> </a:t>
                      </a:r>
                      <a:r>
                        <a:rPr kumimoji="1" lang="en-US" altLang="ja-JP" sz="1050" b="0" err="1">
                          <a:solidFill>
                            <a:schemeClr val="tx1"/>
                          </a:solidFill>
                        </a:rPr>
                        <a:t>OpenJDK</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1.8.0_212</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1733062857"/>
                  </a:ext>
                </a:extLst>
              </a:tr>
              <a:tr h="324620">
                <a:tc>
                  <a:txBody>
                    <a:bodyPr/>
                    <a:lstStyle/>
                    <a:p>
                      <a:r>
                        <a:rPr kumimoji="1" lang="en-US" altLang="ja-JP" sz="1050" b="0">
                          <a:solidFill>
                            <a:schemeClr val="bg1"/>
                          </a:solidFill>
                        </a:rPr>
                        <a:t>Python</a:t>
                      </a:r>
                      <a:r>
                        <a:rPr kumimoji="1" lang="ja-JP" altLang="en-US" sz="1050" b="0">
                          <a:solidFill>
                            <a:schemeClr val="bg1"/>
                          </a:solidFill>
                        </a:rPr>
                        <a:t>ライブラリ</a:t>
                      </a:r>
                    </a:p>
                  </a:txBody>
                  <a:tcPr anchor="ctr">
                    <a:solidFill>
                      <a:srgbClr val="002B62"/>
                    </a:solidFill>
                  </a:tcPr>
                </a:tc>
                <a:tc>
                  <a:txBody>
                    <a:bodyPr/>
                    <a:lstStyle/>
                    <a:p>
                      <a:r>
                        <a:rPr kumimoji="1" lang="en-US" altLang="ja-JP" sz="1050" b="0">
                          <a:solidFill>
                            <a:schemeClr val="tx1"/>
                          </a:solidFill>
                        </a:rPr>
                        <a:t> </a:t>
                      </a:r>
                      <a:r>
                        <a:rPr kumimoji="1" lang="en-US" altLang="ja-JP" sz="1050" b="0" err="1">
                          <a:solidFill>
                            <a:schemeClr val="tx1"/>
                          </a:solidFill>
                        </a:rPr>
                        <a:t>openpyxl</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2.5.14</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675469561"/>
                  </a:ext>
                </a:extLst>
              </a:tr>
              <a:tr h="288040">
                <a:tc rowSpan="2">
                  <a:txBody>
                    <a:bodyPr/>
                    <a:lstStyle/>
                    <a:p>
                      <a:r>
                        <a:rPr kumimoji="1" lang="en-US" altLang="ja-JP" sz="1050" b="0">
                          <a:solidFill>
                            <a:schemeClr val="bg1"/>
                          </a:solidFill>
                        </a:rPr>
                        <a:t>Red</a:t>
                      </a:r>
                      <a:r>
                        <a:rPr kumimoji="1" lang="ja-JP" altLang="en-US" sz="1050" b="0" baseline="0">
                          <a:solidFill>
                            <a:schemeClr val="bg1"/>
                          </a:solidFill>
                        </a:rPr>
                        <a:t> </a:t>
                      </a:r>
                      <a:r>
                        <a:rPr kumimoji="1" lang="en-US" altLang="ja-JP" sz="1050" b="0" baseline="0">
                          <a:solidFill>
                            <a:schemeClr val="bg1"/>
                          </a:solidFill>
                        </a:rPr>
                        <a:t>Hat</a:t>
                      </a:r>
                      <a:endParaRPr kumimoji="1" lang="ja-JP" altLang="en-US" sz="1050" b="0">
                        <a:solidFill>
                          <a:schemeClr val="bg1"/>
                        </a:solidFill>
                      </a:endParaRPr>
                    </a:p>
                  </a:txBody>
                  <a:tcPr anchor="ctr">
                    <a:solidFill>
                      <a:srgbClr val="002B62"/>
                    </a:solidFill>
                  </a:tcPr>
                </a:tc>
                <a:tc>
                  <a:txBody>
                    <a:bodyPr/>
                    <a:lstStyle/>
                    <a:p>
                      <a:pPr marL="0" algn="l" defTabSz="914400" rtl="0" eaLnBrk="1" fontAlgn="base" latinLnBrk="0" hangingPunct="1"/>
                      <a:r>
                        <a:rPr kumimoji="1" lang="en-US" sz="1050" b="0" i="0" kern="1200">
                          <a:solidFill>
                            <a:schemeClr val="dk1"/>
                          </a:solidFill>
                          <a:effectLst/>
                          <a:latin typeface="+mn-lt"/>
                          <a:ea typeface="+mn-ea"/>
                          <a:cs typeface="+mn-cs"/>
                        </a:rPr>
                        <a:t>Decision Manager</a:t>
                      </a:r>
                    </a:p>
                  </a:txBody>
                  <a:tcPr marL="152400" marR="152400" marT="76200" marB="76200" anchor="ctr">
                    <a:solidFill>
                      <a:schemeClr val="bg2">
                        <a:lumMod val="75000"/>
                      </a:schemeClr>
                    </a:solidFill>
                  </a:tcPr>
                </a:tc>
                <a:tc>
                  <a:txBody>
                    <a:bodyPr/>
                    <a:lstStyle/>
                    <a:p>
                      <a:pPr marL="0" algn="l" defTabSz="914400" rtl="0" eaLnBrk="1" fontAlgn="base" latinLnBrk="0" hangingPunct="1"/>
                      <a:r>
                        <a:rPr kumimoji="1" lang="en-US" altLang="ja-JP" sz="1050" b="0" i="0" kern="1200">
                          <a:solidFill>
                            <a:schemeClr val="dk1"/>
                          </a:solidFill>
                          <a:effectLst/>
                          <a:latin typeface="+mn-lt"/>
                          <a:ea typeface="+mn-ea"/>
                          <a:cs typeface="+mn-cs"/>
                        </a:rPr>
                        <a:t>7.3.1</a:t>
                      </a:r>
                      <a:endParaRPr kumimoji="1" lang="ja-JP" altLang="en-US" sz="1050" b="0" i="0" kern="1200">
                        <a:solidFill>
                          <a:schemeClr val="dk1"/>
                        </a:solidFill>
                        <a:effectLst/>
                        <a:latin typeface="+mn-lt"/>
                        <a:ea typeface="+mn-ea"/>
                        <a:cs typeface="+mn-cs"/>
                      </a:endParaRPr>
                    </a:p>
                  </a:txBody>
                  <a:tcPr marL="152400" marR="152400" marT="76200" marB="76200" anchor="ctr">
                    <a:solidFill>
                      <a:schemeClr val="bg2">
                        <a:lumMod val="75000"/>
                      </a:schemeClr>
                    </a:solidFill>
                  </a:tcPr>
                </a:tc>
                <a:extLst>
                  <a:ext uri="{0D108BD9-81ED-4DB2-BD59-A6C34878D82A}">
                    <a16:rowId xmlns:a16="http://schemas.microsoft.com/office/drawing/2014/main" val="1540294794"/>
                  </a:ext>
                </a:extLst>
              </a:tr>
              <a:tr h="216030">
                <a:tc vMerge="1">
                  <a:txBody>
                    <a:bodyPr/>
                    <a:lstStyle/>
                    <a:p>
                      <a:endParaRPr kumimoji="1" lang="ja-JP" altLang="en-US" sz="1050" b="0" dirty="0">
                        <a:solidFill>
                          <a:schemeClr val="bg1"/>
                        </a:solidFill>
                      </a:endParaRP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a:t>
                      </a:r>
                      <a:r>
                        <a:rPr kumimoji="1" lang="en-US" altLang="ja-JP" sz="1050" b="0" i="0" kern="1200" err="1">
                          <a:solidFill>
                            <a:schemeClr val="dk1"/>
                          </a:solidFill>
                          <a:effectLst/>
                          <a:latin typeface="+mn-lt"/>
                          <a:ea typeface="+mn-ea"/>
                          <a:cs typeface="+mn-cs"/>
                        </a:rPr>
                        <a:t>JBoss</a:t>
                      </a:r>
                      <a:r>
                        <a:rPr kumimoji="1" lang="en-US" altLang="ja-JP" sz="1050" b="0" i="0" kern="1200">
                          <a:solidFill>
                            <a:schemeClr val="dk1"/>
                          </a:solidFill>
                          <a:effectLst/>
                          <a:latin typeface="+mn-lt"/>
                          <a:ea typeface="+mn-ea"/>
                          <a:cs typeface="+mn-cs"/>
                        </a:rPr>
                        <a:t> EAP</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7.2.0</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3113607153"/>
                  </a:ext>
                </a:extLst>
              </a:tr>
            </a:tbl>
          </a:graphicData>
        </a:graphic>
      </p:graphicFrame>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2.2</a:t>
            </a:r>
            <a:r>
              <a:rPr lang="ja-JP" altLang="en-US"/>
              <a:t>　</a:t>
            </a:r>
            <a:r>
              <a:rPr lang="zh-TW" altLang="en-US"/>
              <a:t>動作環境</a:t>
            </a:r>
            <a:r>
              <a:rPr lang="ja-JP" altLang="en-US"/>
              <a:t>・</a:t>
            </a:r>
            <a:r>
              <a:rPr lang="zh-TW" altLang="en-US"/>
              <a:t>条件</a:t>
            </a:r>
            <a:r>
              <a:rPr lang="en-US" altLang="zh-TW"/>
              <a:t>(2/2)</a:t>
            </a:r>
            <a:endParaRPr kumimoji="1" lang="ja-JP" altLang="en-US"/>
          </a:p>
        </p:txBody>
      </p:sp>
      <p:sp>
        <p:nvSpPr>
          <p:cNvPr id="3" name="コンテンツ プレースホルダー 2"/>
          <p:cNvSpPr>
            <a:spLocks noGrp="1"/>
          </p:cNvSpPr>
          <p:nvPr>
            <p:ph sz="quarter" idx="10"/>
          </p:nvPr>
        </p:nvSpPr>
        <p:spPr/>
        <p:txBody>
          <a:bodyPr/>
          <a:lstStyle/>
          <a:p>
            <a:pPr lvl="1"/>
            <a:endParaRPr lang="en-US" altLang="ja-JP" smtClean="0"/>
          </a:p>
          <a:p>
            <a:pPr lvl="1"/>
            <a:r>
              <a:rPr lang="ja-JP" altLang="en-US" smtClean="0"/>
              <a:t>環境スペック参考値</a:t>
            </a:r>
            <a:endParaRPr lang="en-US" altLang="ja-JP" smtClean="0"/>
          </a:p>
          <a:p>
            <a:pPr lvl="1"/>
            <a:endParaRPr lang="en-US" altLang="ja-JP" smtClean="0"/>
          </a:p>
          <a:p>
            <a:pPr lvl="1"/>
            <a:endParaRPr lang="en-US" altLang="ja-JP" smtClean="0"/>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r>
              <a:rPr lang="ja-JP" altLang="en-US" smtClean="0"/>
              <a:t>クライアント側</a:t>
            </a:r>
            <a:r>
              <a:rPr lang="en-US" altLang="ja-JP"/>
              <a:t>PC</a:t>
            </a:r>
            <a:r>
              <a:rPr lang="ja-JP" altLang="en-US"/>
              <a:t>動作要件</a:t>
            </a:r>
            <a:endParaRPr lang="en-US" altLang="ja-JP"/>
          </a:p>
          <a:p>
            <a:pPr lvl="1"/>
            <a:endParaRPr lang="en-US" altLang="ja-JP"/>
          </a:p>
          <a:p>
            <a:pPr lvl="1"/>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endParaRPr lang="en-US" altLang="ja-JP"/>
          </a:p>
          <a:p>
            <a:pPr lvl="1"/>
            <a:endParaRPr lang="en-US" altLang="ja-JP"/>
          </a:p>
          <a:p>
            <a:pPr lvl="1"/>
            <a:endParaRPr lang="en-US" altLang="ja-JP"/>
          </a:p>
        </p:txBody>
      </p:sp>
      <p:graphicFrame>
        <p:nvGraphicFramePr>
          <p:cNvPr id="7" name="表 6"/>
          <p:cNvGraphicFramePr>
            <a:graphicFrameLocks noGrp="1"/>
          </p:cNvGraphicFramePr>
          <p:nvPr>
            <p:extLst>
              <p:ext uri="{D42A27DB-BD31-4B8C-83A1-F6EECF244321}">
                <p14:modId xmlns:p14="http://schemas.microsoft.com/office/powerpoint/2010/main" val="3160359160"/>
              </p:ext>
            </p:extLst>
          </p:nvPr>
        </p:nvGraphicFramePr>
        <p:xfrm>
          <a:off x="1283268" y="4509150"/>
          <a:ext cx="6576490" cy="1844785"/>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0000"/>
                    </a:ext>
                  </a:extLst>
                </a:gridCol>
                <a:gridCol w="2640155">
                  <a:extLst>
                    <a:ext uri="{9D8B030D-6E8A-4147-A177-3AD203B41FA5}">
                      <a16:colId xmlns:a16="http://schemas.microsoft.com/office/drawing/2014/main" val="20001"/>
                    </a:ext>
                  </a:extLst>
                </a:gridCol>
                <a:gridCol w="2640155">
                  <a:extLst>
                    <a:ext uri="{9D8B030D-6E8A-4147-A177-3AD203B41FA5}">
                      <a16:colId xmlns:a16="http://schemas.microsoft.com/office/drawing/2014/main" val="1334198163"/>
                    </a:ext>
                  </a:extLst>
                </a:gridCol>
              </a:tblGrid>
              <a:tr h="361425">
                <a:tc>
                  <a:txBody>
                    <a:bodyPr/>
                    <a:lstStyle/>
                    <a:p>
                      <a:pPr algn="l"/>
                      <a:r>
                        <a:rPr kumimoji="1" lang="en-US" altLang="ja-JP" sz="1100"/>
                        <a:t>OS</a:t>
                      </a:r>
                      <a:endParaRPr kumimoji="1" lang="ja-JP" altLang="en-US" sz="1100"/>
                    </a:p>
                  </a:txBody>
                  <a:tcPr anchor="ctr">
                    <a:lnR w="38100" cap="flat" cmpd="sng" algn="ctr">
                      <a:solidFill>
                        <a:schemeClr val="bg1"/>
                      </a:solidFill>
                      <a:prstDash val="solid"/>
                      <a:round/>
                      <a:headEnd type="none" w="med" len="med"/>
                      <a:tailEnd type="none" w="med" len="med"/>
                    </a:lnR>
                  </a:tcPr>
                </a:tc>
                <a:tc>
                  <a:txBody>
                    <a:bodyPr/>
                    <a:lstStyle/>
                    <a:p>
                      <a:r>
                        <a:rPr kumimoji="1" lang="en-US" altLang="ja-JP" sz="1100" b="0">
                          <a:solidFill>
                            <a:schemeClr val="tx1"/>
                          </a:solidFill>
                        </a:rPr>
                        <a:t>windows</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E7E8EA"/>
                    </a:solidFill>
                  </a:tcPr>
                </a:tc>
                <a:tc>
                  <a:txBody>
                    <a:bodyPr/>
                    <a:lstStyle/>
                    <a:p>
                      <a:r>
                        <a:rPr kumimoji="1" lang="en-US" altLang="ja-JP" sz="1100" b="0">
                          <a:solidFill>
                            <a:schemeClr val="tx1"/>
                          </a:solidFill>
                        </a:rPr>
                        <a:t>Windows7 </a:t>
                      </a:r>
                      <a:r>
                        <a:rPr kumimoji="1" lang="ja-JP" altLang="en-US" sz="1100" b="0">
                          <a:solidFill>
                            <a:schemeClr val="tx1"/>
                          </a:solidFill>
                        </a:rPr>
                        <a:t>以上</a:t>
                      </a:r>
                    </a:p>
                  </a:txBody>
                  <a:tcPr anchor="ctr">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0"/>
                  </a:ext>
                </a:extLst>
              </a:tr>
              <a:tr h="370840">
                <a:tc>
                  <a:txBody>
                    <a:bodyPr/>
                    <a:lstStyle/>
                    <a:p>
                      <a:pPr algn="l"/>
                      <a:r>
                        <a:rPr kumimoji="1" lang="ja-JP" altLang="en-US" sz="1100" b="1">
                          <a:solidFill>
                            <a:schemeClr val="bg1"/>
                          </a:solidFill>
                        </a:rPr>
                        <a:t>ソフトウェア</a:t>
                      </a: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2B62"/>
                    </a:solidFill>
                  </a:tcPr>
                </a:tc>
                <a:tc>
                  <a:txBody>
                    <a:bodyPr/>
                    <a:lstStyle/>
                    <a:p>
                      <a:r>
                        <a:rPr kumimoji="1" lang="en-US" altLang="ja-JP" sz="1100" b="0" i="0" kern="1200">
                          <a:solidFill>
                            <a:schemeClr val="dk1"/>
                          </a:solidFill>
                          <a:effectLst/>
                          <a:latin typeface="+mn-lt"/>
                          <a:ea typeface="+mn-ea"/>
                          <a:cs typeface="+mn-cs"/>
                        </a:rPr>
                        <a:t>Excel</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i="0" kern="1200">
                          <a:solidFill>
                            <a:schemeClr val="dk1"/>
                          </a:solidFill>
                          <a:effectLst/>
                          <a:latin typeface="+mn-lt"/>
                          <a:ea typeface="+mn-ea"/>
                          <a:cs typeface="+mn-cs"/>
                        </a:rPr>
                        <a:t>MS Office 2016</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rowSpan="3">
                  <a:txBody>
                    <a:bodyPr/>
                    <a:lstStyle/>
                    <a:p>
                      <a:pPr algn="l"/>
                      <a:r>
                        <a:rPr kumimoji="1" lang="ja-JP" altLang="en-US" sz="1100" b="1">
                          <a:solidFill>
                            <a:schemeClr val="bg1"/>
                          </a:solidFill>
                        </a:rPr>
                        <a:t>ブラウザ</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002B62"/>
                    </a:solidFill>
                  </a:tcPr>
                </a:tc>
                <a:tc>
                  <a:txBody>
                    <a:bodyPr/>
                    <a:lstStyle/>
                    <a:p>
                      <a:r>
                        <a:rPr kumimoji="1" lang="en-US" altLang="ja-JP" sz="1100" b="0" i="0" kern="1200" err="1">
                          <a:solidFill>
                            <a:schemeClr val="dk1"/>
                          </a:solidFill>
                          <a:effectLst/>
                          <a:latin typeface="+mn-lt"/>
                          <a:ea typeface="+mn-ea"/>
                          <a:cs typeface="+mn-cs"/>
                        </a:rPr>
                        <a:t>InternetExplorer</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a:solidFill>
                            <a:schemeClr val="tx1"/>
                          </a:solidFill>
                        </a:rPr>
                        <a:t>11</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pPr algn="l"/>
                      <a:endParaRPr kumimoji="1" lang="ja-JP" altLang="en-US" sz="1000" b="1" dirty="0">
                        <a:solidFill>
                          <a:schemeClr val="bg1"/>
                        </a:solidFill>
                      </a:endParaRPr>
                    </a:p>
                  </a:txBody>
                  <a:tcPr anchor="ctr">
                    <a:lnR w="38100" cap="flat" cmpd="sng" algn="ctr">
                      <a:solidFill>
                        <a:schemeClr val="bg1"/>
                      </a:solidFill>
                      <a:prstDash val="solid"/>
                      <a:round/>
                      <a:headEnd type="none" w="med" len="med"/>
                      <a:tailEnd type="none" w="med" len="med"/>
                    </a:lnR>
                    <a:solidFill>
                      <a:srgbClr val="002B62"/>
                    </a:solidFill>
                  </a:tcPr>
                </a:tc>
                <a:tc>
                  <a:txBody>
                    <a:bodyPr/>
                    <a:lstStyle/>
                    <a:p>
                      <a:r>
                        <a:rPr kumimoji="1" lang="en-US" altLang="ja-JP" sz="1100" b="0" i="0" kern="1200" err="1">
                          <a:solidFill>
                            <a:schemeClr val="dk1"/>
                          </a:solidFill>
                          <a:effectLst/>
                          <a:latin typeface="+mn-lt"/>
                          <a:ea typeface="+mn-ea"/>
                          <a:cs typeface="+mn-cs"/>
                        </a:rPr>
                        <a:t>FireFox</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a:solidFill>
                            <a:schemeClr val="tx1"/>
                          </a:solidFill>
                        </a:rPr>
                        <a:t>64.0</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pPr algn="l"/>
                      <a:endParaRPr kumimoji="1" lang="ja-JP" altLang="en-US" sz="1000" b="1" dirty="0">
                        <a:solidFill>
                          <a:schemeClr val="bg1"/>
                        </a:solidFill>
                      </a:endParaRPr>
                    </a:p>
                  </a:txBody>
                  <a:tcPr anchor="ctr">
                    <a:lnR w="38100" cap="flat" cmpd="sng" algn="ctr">
                      <a:solidFill>
                        <a:schemeClr val="bg1"/>
                      </a:solidFill>
                      <a:prstDash val="solid"/>
                      <a:round/>
                      <a:headEnd type="none" w="med" len="med"/>
                      <a:tailEnd type="none" w="med" len="med"/>
                    </a:lnR>
                    <a:solidFill>
                      <a:srgbClr val="002B62"/>
                    </a:solidFill>
                  </a:tcPr>
                </a:tc>
                <a:tc>
                  <a:txBody>
                    <a:bodyPr/>
                    <a:lstStyle/>
                    <a:p>
                      <a:r>
                        <a:rPr kumimoji="1" lang="en-US" altLang="ja-JP" sz="1100" b="0" i="0" kern="1200">
                          <a:solidFill>
                            <a:schemeClr val="dk1"/>
                          </a:solidFill>
                          <a:effectLst/>
                          <a:latin typeface="+mn-lt"/>
                          <a:ea typeface="+mn-ea"/>
                          <a:cs typeface="+mn-cs"/>
                        </a:rPr>
                        <a:t>Chrome</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i="0" kern="1200">
                          <a:solidFill>
                            <a:schemeClr val="dk1"/>
                          </a:solidFill>
                          <a:effectLst/>
                          <a:latin typeface="+mn-lt"/>
                          <a:ea typeface="+mn-ea"/>
                          <a:cs typeface="+mn-cs"/>
                        </a:rPr>
                        <a:t>72.x</a:t>
                      </a:r>
                      <a:r>
                        <a:rPr kumimoji="1" lang="ja-JP" altLang="en-US" sz="1100" b="0" i="0" kern="1200">
                          <a:solidFill>
                            <a:schemeClr val="dk1"/>
                          </a:solidFill>
                          <a:effectLst/>
                          <a:latin typeface="+mn-lt"/>
                          <a:ea typeface="+mn-ea"/>
                          <a:cs typeface="+mn-cs"/>
                        </a:rPr>
                        <a:t>以上</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18" y="1704936"/>
            <a:ext cx="6602540" cy="1883827"/>
          </a:xfrm>
          <a:prstGeom prst="rect">
            <a:avLst/>
          </a:prstGeom>
        </p:spPr>
      </p:pic>
    </p:spTree>
    <p:extLst>
      <p:ext uri="{BB962C8B-B14F-4D97-AF65-F5344CB8AC3E}">
        <p14:creationId xmlns:p14="http://schemas.microsoft.com/office/powerpoint/2010/main" val="45106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a:t>
            </a:r>
            <a:r>
              <a:rPr lang="ja-JP" altLang="en-US"/>
              <a:t>　オンラインインストール</a:t>
            </a:r>
            <a:endParaRPr kumimoji="1" lang="ja-JP" altLang="en-US"/>
          </a:p>
        </p:txBody>
      </p:sp>
      <p:sp>
        <p:nvSpPr>
          <p:cNvPr id="3" name="コンテンツ プレースホルダー 2"/>
          <p:cNvSpPr>
            <a:spLocks noGrp="1"/>
          </p:cNvSpPr>
          <p:nvPr>
            <p:ph sz="quarter" idx="10"/>
          </p:nvPr>
        </p:nvSpPr>
        <p:spPr/>
        <p:txBody>
          <a:bodyPr/>
          <a:lstStyle/>
          <a:p>
            <a:r>
              <a:rPr lang="ja-JP" altLang="en-US"/>
              <a:t>インストール手順について</a:t>
            </a:r>
          </a:p>
          <a:p>
            <a:pPr lvl="1"/>
            <a:r>
              <a:rPr lang="en-US" altLang="ja-JP"/>
              <a:t>OASE</a:t>
            </a:r>
            <a:r>
              <a:rPr lang="ja-JP" altLang="en-US"/>
              <a:t>サーバがオンライン環境の場合、インターネット経由で必要なライブラリのインストールと、</a:t>
            </a:r>
            <a:r>
              <a:rPr lang="en-US" altLang="ja-JP"/>
              <a:t>OASE</a:t>
            </a:r>
            <a:r>
              <a:rPr lang="ja-JP" altLang="en-US"/>
              <a:t>インストーラーを実行して環境構築を行います。</a:t>
            </a:r>
            <a:endParaRPr kumimoji="1" lang="ja-JP" altLang="en-US"/>
          </a:p>
        </p:txBody>
      </p:sp>
      <p:grpSp>
        <p:nvGrpSpPr>
          <p:cNvPr id="5" name="グループ化 4"/>
          <p:cNvGrpSpPr/>
          <p:nvPr/>
        </p:nvGrpSpPr>
        <p:grpSpPr>
          <a:xfrm>
            <a:off x="2195670" y="2276840"/>
            <a:ext cx="4261332" cy="4137450"/>
            <a:chOff x="0" y="0"/>
            <a:chExt cx="3052859" cy="2569467"/>
          </a:xfrm>
        </p:grpSpPr>
        <p:sp>
          <p:nvSpPr>
            <p:cNvPr id="7" name="正方形/長方形 6"/>
            <p:cNvSpPr/>
            <p:nvPr/>
          </p:nvSpPr>
          <p:spPr>
            <a:xfrm>
              <a:off x="0" y="166977"/>
              <a:ext cx="3052859" cy="2123737"/>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218732" y="2314870"/>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オンライン</a:t>
              </a: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a:solidFill>
                      <a:srgbClr val="000000"/>
                    </a:solidFill>
                    <a:ea typeface="ＭＳ Ｐゴシック" panose="020B0600070205080204" pitchFamily="50" charset="-128"/>
                    <a:cs typeface="Times New Roman" panose="02020603050405020304" pitchFamily="18" charset="0"/>
                  </a:rPr>
                  <a:t>OASE</a:t>
                </a:r>
                <a:r>
                  <a:rPr kumimoji="0" lang="ja-JP" altLang="en-US" sz="1000" b="0" i="0" u="none" strike="noStrike" kern="100" cap="none" spc="0" normalizeH="0" baseline="0" noProof="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err="1">
                    <a:latin typeface="Century"/>
                    <a:ea typeface="ＭＳ 明朝" panose="02020609040205080304" pitchFamily="17" charset="-128"/>
                    <a:cs typeface="Times New Roman" panose="02020603050405020304" pitchFamily="18" charset="0"/>
                  </a:rPr>
                  <a:t>RabbitMQ</a:t>
                </a:r>
                <a:r>
                  <a:rPr kumimoji="0" lang="en-US" altLang="ja-JP" sz="1050" kern="100">
                    <a:latin typeface="Century"/>
                    <a:ea typeface="ＭＳ 明朝" panose="02020609040205080304" pitchFamily="17" charset="-128"/>
                    <a:cs typeface="Times New Roman" panose="02020603050405020304" pitchFamily="18" charset="0"/>
                  </a:rPr>
                  <a:t>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MySQL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Nginx</a:t>
                </a:r>
                <a:endParaRPr kumimoji="0" lang="ja-JP" altLang="en-US" sz="1050" kern="10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kern="100" err="1">
                    <a:latin typeface="Century"/>
                    <a:ea typeface="ＭＳ 明朝" panose="02020609040205080304" pitchFamily="17" charset="-128"/>
                    <a:cs typeface="Times New Roman" panose="02020603050405020304" pitchFamily="18" charset="0"/>
                  </a:rPr>
                  <a:t>memcached</a:t>
                </a:r>
                <a:r>
                  <a:rPr kumimoji="0" lang="en-US" altLang="ja-JP" sz="1050" kern="100">
                    <a:latin typeface="Century"/>
                    <a:ea typeface="ＭＳ 明朝" panose="02020609040205080304" pitchFamily="17" charset="-128"/>
                    <a:cs typeface="Times New Roman" panose="02020603050405020304" pitchFamily="18" charset="0"/>
                  </a:rPr>
                  <a:t>, </a:t>
                </a: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Jboss</a:t>
                </a:r>
                <a:r>
                  <a:rPr kumimoji="0" lang="en-US" altLang="ja-JP" sz="1050" b="0" i="0" u="none" strike="noStrike" kern="100" cap="none" spc="0" normalizeH="0" noProof="0">
                    <a:ln>
                      <a:noFill/>
                    </a:ln>
                    <a:effectLst/>
                    <a:uLnTx/>
                    <a:uFillTx/>
                    <a:latin typeface="Century"/>
                    <a:ea typeface="ＭＳ 明朝" panose="02020609040205080304" pitchFamily="17" charset="-128"/>
                    <a:cs typeface="Times New Roman" panose="02020603050405020304" pitchFamily="18" charset="0"/>
                  </a:rPr>
                  <a:t> EAP</a:t>
                </a:r>
                <a:r>
                  <a:rPr kumimoji="0" lang="ja-JP" altLang="en-US" sz="1050" b="0" i="0" u="none" strike="noStrike" kern="100" cap="none" spc="0" normalizeH="0" noProof="0" err="1">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a:latin typeface="Century"/>
                    <a:ea typeface="ＭＳ 明朝" panose="02020609040205080304" pitchFamily="17" charset="-128"/>
                    <a:cs typeface="Times New Roman" panose="02020603050405020304" pitchFamily="18" charset="0"/>
                  </a:rPr>
                  <a:t>)</a:t>
                </a:r>
                <a:r>
                  <a:rPr kumimoji="0" lang="ja-JP" altLang="en-US" sz="1050" kern="100" err="1">
                    <a:latin typeface="Century"/>
                    <a:ea typeface="ＭＳ 明朝" panose="02020609040205080304" pitchFamily="17" charset="-128"/>
                    <a:cs typeface="Times New Roman" panose="02020603050405020304" pitchFamily="18" charset="0"/>
                  </a:rPr>
                  <a:t>、</a:t>
                </a:r>
                <a:r>
                  <a:rPr kumimoji="0" lang="ja-JP" altLang="en-US" sz="1050" kern="100">
                    <a:latin typeface="Century"/>
                    <a:ea typeface="ＭＳ 明朝" panose="02020609040205080304" pitchFamily="17" charset="-128"/>
                    <a:cs typeface="Times New Roman" panose="02020603050405020304" pitchFamily="18" charset="0"/>
                  </a:rPr>
                  <a:t> </a:t>
                </a:r>
                <a:r>
                  <a:rPr kumimoji="0" lang="en-US" altLang="ja-JP" sz="1050" kern="10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525779"/>
            </a:xfrm>
            <a:prstGeom prst="rightBrace">
              <a:avLst>
                <a:gd name="adj1" fmla="val 8333"/>
                <a:gd name="adj2" fmla="val 50972"/>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Century"/>
                <a:ea typeface="ＭＳ 明朝" panose="02020609040205080304" pitchFamily="17" charset="-128"/>
                <a:cs typeface="+mn-cs"/>
              </a:endParaRPr>
            </a:p>
          </p:txBody>
        </p:sp>
      </p:grpSp>
      <p:sp>
        <p:nvSpPr>
          <p:cNvPr id="31" name="テキスト ボックス 30"/>
          <p:cNvSpPr txBox="1"/>
          <p:nvPr/>
        </p:nvSpPr>
        <p:spPr>
          <a:xfrm>
            <a:off x="5012393" y="4379816"/>
            <a:ext cx="914400" cy="1130233"/>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事前インストール</a:t>
            </a:r>
            <a:r>
              <a:rPr kumimoji="0" lang="ja-JP" altLang="en-US" sz="1050" kern="100">
                <a:solidFill>
                  <a:sysClr val="windowText" lastClr="000000"/>
                </a:solidFill>
                <a:latin typeface="+mn-ea"/>
                <a:cs typeface="Times New Roman" panose="02020603050405020304" pitchFamily="18" charset="0"/>
              </a:rPr>
              <a:t>と</a:t>
            </a:r>
            <a:endParaRPr kumimoji="0" lang="en-US" altLang="ja-JP" sz="1050" kern="100">
              <a:solidFill>
                <a:sysClr val="windowText" lastClr="000000"/>
              </a:solidFill>
              <a:latin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kern="100">
                <a:solidFill>
                  <a:sysClr val="windowText" lastClr="000000"/>
                </a:solidFill>
                <a:latin typeface="+mn-ea"/>
                <a:cs typeface="Times New Roman" panose="02020603050405020304" pitchFamily="18" charset="0"/>
              </a:rPr>
              <a:t>設定</a:t>
            </a:r>
            <a:endPar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endParaRPr>
          </a:p>
        </p:txBody>
      </p:sp>
      <p:sp>
        <p:nvSpPr>
          <p:cNvPr id="32" name="正方形/長方形 31"/>
          <p:cNvSpPr/>
          <p:nvPr/>
        </p:nvSpPr>
        <p:spPr>
          <a:xfrm>
            <a:off x="2384350" y="5249312"/>
            <a:ext cx="2213252" cy="5214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a:latin typeface="Century"/>
                <a:ea typeface="ＭＳ 明朝" panose="02020609040205080304" pitchFamily="17" charset="-128"/>
                <a:cs typeface="Times New Roman" panose="02020603050405020304" pitchFamily="18" charset="0"/>
              </a:rPr>
              <a:t>Decision Manager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ja-JP" altLang="en-US" sz="1050" kern="100">
                <a:latin typeface="Century"/>
                <a:ea typeface="ＭＳ 明朝" panose="02020609040205080304" pitchFamily="17" charset="-128"/>
                <a:cs typeface="Times New Roman" panose="02020603050405020304" pitchFamily="18" charset="0"/>
              </a:rPr>
              <a:t>　</a:t>
            </a:r>
            <a:r>
              <a:rPr kumimoji="0" lang="en-US" altLang="ja-JP" sz="1050" kern="100">
                <a:latin typeface="Century"/>
                <a:ea typeface="ＭＳ 明朝" panose="02020609040205080304" pitchFamily="17" charset="-128"/>
                <a:cs typeface="Times New Roman" panose="02020603050405020304" pitchFamily="18" charset="0"/>
              </a:rPr>
              <a:t>Maven</a:t>
            </a:r>
            <a:endParaRPr kumimoji="0" lang="ja-JP" altLang="en-US" sz="1050" kern="100">
              <a:latin typeface="Century"/>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1038079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2164</Words>
  <Application>Microsoft Office PowerPoint</Application>
  <PresentationFormat>画面に合わせる (4:3)</PresentationFormat>
  <Paragraphs>431</Paragraphs>
  <Slides>28</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28</vt:i4>
      </vt:variant>
    </vt:vector>
  </HeadingPairs>
  <TitlesOfParts>
    <vt:vector size="42"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動作環境・条件(1/2)</vt:lpstr>
      <vt:lpstr>2.2　動作環境・条件(2/2)</vt:lpstr>
      <vt:lpstr>3.　OASE環境構築手順</vt:lpstr>
      <vt:lpstr>3.1　オンラインインストール</vt:lpstr>
      <vt:lpstr>3.2　事前準備（1/2）</vt:lpstr>
      <vt:lpstr>3.3　事前準備（2/2）</vt:lpstr>
      <vt:lpstr>3.4　OASE環境構築フロー</vt:lpstr>
      <vt:lpstr>3.5　環境構築（1/7）</vt:lpstr>
      <vt:lpstr>3.6　環境構築（2/7）</vt:lpstr>
      <vt:lpstr>3.7　環境構築（3/7）</vt:lpstr>
      <vt:lpstr>3.8　環境構築（4/7）</vt:lpstr>
      <vt:lpstr>3.9　環境構築（5/7）</vt:lpstr>
      <vt:lpstr>3.10　環境構築（6/7）</vt:lpstr>
      <vt:lpstr>3.11　環境構築（7/7）</vt:lpstr>
      <vt:lpstr>4.　OASE動作確認</vt:lpstr>
      <vt:lpstr>4.1　動作確認（1/7）</vt:lpstr>
      <vt:lpstr>4.2　動作確認（2/7） </vt:lpstr>
      <vt:lpstr>4.1　動作確認（3/7）</vt:lpstr>
      <vt:lpstr>4.4　動作確認（4/7）</vt:lpstr>
      <vt:lpstr>4.5　動作確認（5/7）</vt:lpstr>
      <vt:lpstr>4.3　動作確認（6/7）</vt:lpstr>
      <vt:lpstr>4.3　動作確認（7/7）</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2020-06-15T04:41:05Z</dcterms:modified>
</cp:coreProperties>
</file>