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312" r:id="rId5"/>
    <p:sldId id="313" r:id="rId6"/>
    <p:sldId id="311" r:id="rId7"/>
    <p:sldId id="314" r:id="rId8"/>
    <p:sldId id="310" r:id="rId9"/>
    <p:sldId id="315" r:id="rId10"/>
    <p:sldId id="316" r:id="rId11"/>
  </p:sldIdLst>
  <p:sldSz cx="9144000" cy="5143500" type="screen16x9"/>
  <p:notesSz cx="6858000" cy="9144000"/>
  <p:embeddedFontLst>
    <p:embeddedFont>
      <p:font typeface="Audiowide" panose="020B0604020202020204" charset="0"/>
      <p:regular r:id="rId14"/>
    </p:embeddedFont>
    <p:embeddedFont>
      <p:font typeface="Karla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C3DB36-5B87-4846-9251-98C08EFA3140}">
  <a:tblStyle styleId="{A4C3DB36-5B87-4846-9251-98C08EFA31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87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2082B91-9CD7-B268-7C48-43E71CEE42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1DB2B0-C9C1-CAFE-CDBB-8F1EDF862B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AF0CE-D630-4088-920A-CD287A63DB8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AAD3B5-EDF7-A639-C00B-5FC10FF4CD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C53AF3-EAEC-A762-E1CB-FCD033108B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91A05-CC0B-428E-AB89-A89386D3F4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590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d26cc8a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dd26cc8a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F0697933-5223-1A84-CAF8-E1269878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>
            <a:extLst>
              <a:ext uri="{FF2B5EF4-FFF2-40B4-BE49-F238E27FC236}">
                <a16:creationId xmlns:a16="http://schemas.microsoft.com/office/drawing/2014/main" id="{227B84BC-7E65-20A5-F4A8-219C0C21FE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>
            <a:extLst>
              <a:ext uri="{FF2B5EF4-FFF2-40B4-BE49-F238E27FC236}">
                <a16:creationId xmlns:a16="http://schemas.microsoft.com/office/drawing/2014/main" id="{BBF44A62-DFC7-0FA4-80AB-E5C223093E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32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l="24087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l="22039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573950" y="1212529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Certification : Développeur d’application en Intelligence Artificiel</a:t>
            </a:r>
          </a:p>
        </p:txBody>
      </p:sp>
      <p:grpSp>
        <p:nvGrpSpPr>
          <p:cNvPr id="298" name="Google Shape;298;p30"/>
          <p:cNvGrpSpPr/>
          <p:nvPr/>
        </p:nvGrpSpPr>
        <p:grpSpPr>
          <a:xfrm>
            <a:off x="251472" y="3795355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997348" y="3053248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208759" y="148954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8218135" y="2332238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7.png">
            <a:extLst>
              <a:ext uri="{FF2B5EF4-FFF2-40B4-BE49-F238E27FC236}">
                <a16:creationId xmlns:a16="http://schemas.microsoft.com/office/drawing/2014/main" id="{D7C7253D-C8CC-6A12-793E-2861EE5F707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2868" y="189720"/>
            <a:ext cx="1943100" cy="657225"/>
          </a:xfrm>
          <a:prstGeom prst="rect">
            <a:avLst/>
          </a:prstGeom>
          <a:ln/>
        </p:spPr>
      </p:pic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435511" y="3795355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Bloc de compétences 3 - E5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Réaliser une application intégrant un service d’intelligence artificielle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174A4197-F3BC-5EAA-FE27-996C326A5DB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158853" y="60818"/>
            <a:ext cx="2733675" cy="1000125"/>
          </a:xfrm>
          <a:prstGeom prst="rect">
            <a:avLst/>
          </a:prstGeom>
          <a:ln/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E4419F-29C7-C862-9FFF-FDCE3828E8A0}"/>
              </a:ext>
            </a:extLst>
          </p:cNvPr>
          <p:cNvSpPr txBox="1"/>
          <p:nvPr/>
        </p:nvSpPr>
        <p:spPr>
          <a:xfrm>
            <a:off x="3561348" y="3107118"/>
            <a:ext cx="558265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Marseille - Nice</a:t>
            </a:r>
            <a:endParaRPr lang="fr-FR" sz="105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43DD86E-1581-0F1D-3A10-5F3A5C90FE20}"/>
              </a:ext>
            </a:extLst>
          </p:cNvPr>
          <p:cNvSpPr txBox="1"/>
          <p:nvPr/>
        </p:nvSpPr>
        <p:spPr>
          <a:xfrm>
            <a:off x="7327811" y="4719840"/>
            <a:ext cx="558265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LOMBARDI 	Joachim</a:t>
            </a:r>
            <a:endParaRPr lang="fr-FR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E23BC-DBEE-C504-BA37-84C66F8DD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783" y="993972"/>
            <a:ext cx="7268119" cy="235830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25000"/>
                    <a:lumOff val="75000"/>
                  </a:schemeClr>
                </a:solidFill>
              </a:rPr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DE89D6-A612-D181-8E94-F48E827DB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0125" y="3352272"/>
            <a:ext cx="5892300" cy="473700"/>
          </a:xfrm>
        </p:spPr>
        <p:txBody>
          <a:bodyPr/>
          <a:lstStyle/>
          <a:p>
            <a:r>
              <a:rPr lang="fr-FR" sz="2800" dirty="0">
                <a:solidFill>
                  <a:schemeClr val="tx1">
                    <a:lumMod val="25000"/>
                    <a:lumOff val="75000"/>
                  </a:schemeClr>
                </a:solidFill>
              </a:rPr>
              <a:t>Avez-vous des questions ?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7B1D84E-E98D-93CE-B00B-09A74E88FA60}"/>
              </a:ext>
            </a:extLst>
          </p:cNvPr>
          <p:cNvSpPr/>
          <p:nvPr/>
        </p:nvSpPr>
        <p:spPr>
          <a:xfrm>
            <a:off x="1650206" y="1121569"/>
            <a:ext cx="5650707" cy="311467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07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014011" y="1391827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6442638" y="1391827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 idx="6"/>
          </p:nvPr>
        </p:nvSpPr>
        <p:spPr>
          <a:xfrm>
            <a:off x="510480" y="2266833"/>
            <a:ext cx="411929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 Surveillance et Monitorage de l'Application</a:t>
            </a:r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14"/>
          </p:nvPr>
        </p:nvSpPr>
        <p:spPr>
          <a:xfrm>
            <a:off x="1953411" y="1473397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17"/>
          </p:nvPr>
        </p:nvSpPr>
        <p:spPr>
          <a:xfrm>
            <a:off x="4726022" y="2292162"/>
            <a:ext cx="444663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Résolution d'Incidents Techniques</a:t>
            </a:r>
          </a:p>
        </p:txBody>
      </p:sp>
      <p:sp>
        <p:nvSpPr>
          <p:cNvPr id="376" name="Google Shape;376;p32"/>
          <p:cNvSpPr txBox="1">
            <a:spLocks noGrp="1"/>
          </p:cNvSpPr>
          <p:nvPr>
            <p:ph type="title" idx="20"/>
          </p:nvPr>
        </p:nvSpPr>
        <p:spPr>
          <a:xfrm>
            <a:off x="6349991" y="1454377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84" name="Google Shape;384;p32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385" name="Google Shape;385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389" name="Google Shape;389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63;p32">
            <a:extLst>
              <a:ext uri="{FF2B5EF4-FFF2-40B4-BE49-F238E27FC236}">
                <a16:creationId xmlns:a16="http://schemas.microsoft.com/office/drawing/2014/main" id="{2BD50E46-7B00-8B71-1EE7-A865FA4EA746}"/>
              </a:ext>
            </a:extLst>
          </p:cNvPr>
          <p:cNvSpPr txBox="1">
            <a:spLocks/>
          </p:cNvSpPr>
          <p:nvPr/>
        </p:nvSpPr>
        <p:spPr>
          <a:xfrm>
            <a:off x="3380920" y="3705774"/>
            <a:ext cx="285270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000" b="0" i="0" u="none" strike="noStrike" cap="none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337389" y="1575328"/>
            <a:ext cx="4594284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Surveillance et Monitorage de l'Application</a:t>
            </a:r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2"/>
          <p:cNvSpPr txBox="1">
            <a:spLocks noGrp="1"/>
          </p:cNvSpPr>
          <p:nvPr>
            <p:ph type="subTitle" idx="1"/>
          </p:nvPr>
        </p:nvSpPr>
        <p:spPr>
          <a:xfrm>
            <a:off x="4572000" y="2934574"/>
            <a:ext cx="3952744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Métriques de la performance du système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Métriques de la performance du RAG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Alertes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Monitorage avec uptime-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</a:rPr>
              <a:t>kuma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B092E4-29FE-DEDA-6325-11FB5BF7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Métriques de la performance système et du RAG</a:t>
            </a:r>
          </a:p>
        </p:txBody>
      </p:sp>
      <p:pic>
        <p:nvPicPr>
          <p:cNvPr id="3" name="image2.png">
            <a:extLst>
              <a:ext uri="{FF2B5EF4-FFF2-40B4-BE49-F238E27FC236}">
                <a16:creationId xmlns:a16="http://schemas.microsoft.com/office/drawing/2014/main" id="{B18FEC0D-4668-4D4E-9CF0-2A48821AD40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95421" y="1750695"/>
            <a:ext cx="5760720" cy="727710"/>
          </a:xfrm>
          <a:prstGeom prst="rect">
            <a:avLst/>
          </a:prstGeom>
          <a:ln/>
        </p:spPr>
      </p:pic>
      <p:pic>
        <p:nvPicPr>
          <p:cNvPr id="4" name="image11.png">
            <a:extLst>
              <a:ext uri="{FF2B5EF4-FFF2-40B4-BE49-F238E27FC236}">
                <a16:creationId xmlns:a16="http://schemas.microsoft.com/office/drawing/2014/main" id="{3B6625CF-6C80-93A2-8D08-2CB2425B68A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40780" y="2833185"/>
            <a:ext cx="4935855" cy="1590040"/>
          </a:xfrm>
          <a:prstGeom prst="rect">
            <a:avLst/>
          </a:prstGeom>
          <a:ln/>
        </p:spPr>
      </p:pic>
      <p:pic>
        <p:nvPicPr>
          <p:cNvPr id="6" name="image3.png">
            <a:extLst>
              <a:ext uri="{FF2B5EF4-FFF2-40B4-BE49-F238E27FC236}">
                <a16:creationId xmlns:a16="http://schemas.microsoft.com/office/drawing/2014/main" id="{E558AEB0-582E-C599-8724-A10253BB664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305064" y="1382077"/>
            <a:ext cx="2665730" cy="23793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0446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A7CC8-0E42-7721-748A-25BACEF0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441EEB-681E-F107-7B84-2C7930DD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Alertes et monitorage avec uptime-</a:t>
            </a:r>
            <a:r>
              <a:rPr lang="fr-FR" dirty="0" err="1"/>
              <a:t>kuma</a:t>
            </a:r>
            <a:endParaRPr lang="fr-FR" dirty="0"/>
          </a:p>
        </p:txBody>
      </p:sp>
      <p:pic>
        <p:nvPicPr>
          <p:cNvPr id="7" name="image20.png">
            <a:extLst>
              <a:ext uri="{FF2B5EF4-FFF2-40B4-BE49-F238E27FC236}">
                <a16:creationId xmlns:a16="http://schemas.microsoft.com/office/drawing/2014/main" id="{BE1370DB-B9A4-9036-B855-B981274EDC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46958" y="1514082"/>
            <a:ext cx="2313305" cy="2707005"/>
          </a:xfrm>
          <a:prstGeom prst="rect">
            <a:avLst/>
          </a:prstGeom>
          <a:ln/>
        </p:spPr>
      </p:pic>
      <p:pic>
        <p:nvPicPr>
          <p:cNvPr id="8" name="image7.png">
            <a:extLst>
              <a:ext uri="{FF2B5EF4-FFF2-40B4-BE49-F238E27FC236}">
                <a16:creationId xmlns:a16="http://schemas.microsoft.com/office/drawing/2014/main" id="{14DF7324-0A2A-D6CA-68EA-6D9FD0A62F0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21065" y="1514082"/>
            <a:ext cx="2299970" cy="2098675"/>
          </a:xfrm>
          <a:prstGeom prst="rect">
            <a:avLst/>
          </a:prstGeom>
          <a:ln/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DA26A02-B60F-528B-CF24-17443EFBB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837" y="1514082"/>
            <a:ext cx="2880995" cy="81470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55AA16A-DF56-2984-168B-474BDA5F7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837" y="2563419"/>
            <a:ext cx="2019935" cy="9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9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E7DA1BBA-F8C2-A312-0070-3D7706EE8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D2E07664-07F4-7EED-E5B2-EC647B339701}"/>
              </a:ext>
            </a:extLst>
          </p:cNvPr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B240C58E-7F4F-01D0-0A2F-AA1FCE696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0717" y="1611406"/>
            <a:ext cx="4647627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Résolution d'Incidents Techniques</a:t>
            </a:r>
          </a:p>
        </p:txBody>
      </p:sp>
      <p:sp>
        <p:nvSpPr>
          <p:cNvPr id="399" name="Google Shape;399;p33">
            <a:extLst>
              <a:ext uri="{FF2B5EF4-FFF2-40B4-BE49-F238E27FC236}">
                <a16:creationId xmlns:a16="http://schemas.microsoft.com/office/drawing/2014/main" id="{D01E1AF0-FDE7-11F4-07B1-7A4A438B1D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06741" y="1872250"/>
            <a:ext cx="1953368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3">
            <a:extLst>
              <a:ext uri="{FF2B5EF4-FFF2-40B4-BE49-F238E27FC236}">
                <a16:creationId xmlns:a16="http://schemas.microsoft.com/office/drawing/2014/main" id="{237D82AB-D9DF-3CAE-3929-2CC87956E567}"/>
              </a:ext>
            </a:extLst>
          </p:cNvPr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>
              <a:extLst>
                <a:ext uri="{FF2B5EF4-FFF2-40B4-BE49-F238E27FC236}">
                  <a16:creationId xmlns:a16="http://schemas.microsoft.com/office/drawing/2014/main" id="{9C1A7462-2397-3469-6F7F-B8C1514A7438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>
              <a:extLst>
                <a:ext uri="{FF2B5EF4-FFF2-40B4-BE49-F238E27FC236}">
                  <a16:creationId xmlns:a16="http://schemas.microsoft.com/office/drawing/2014/main" id="{1DCB7BE5-1A1B-3164-33DB-FD497A3DFA02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>
              <a:extLst>
                <a:ext uri="{FF2B5EF4-FFF2-40B4-BE49-F238E27FC236}">
                  <a16:creationId xmlns:a16="http://schemas.microsoft.com/office/drawing/2014/main" id="{C0187ADC-9A84-39F9-E1E1-D791DB5F4ECB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>
            <a:extLst>
              <a:ext uri="{FF2B5EF4-FFF2-40B4-BE49-F238E27FC236}">
                <a16:creationId xmlns:a16="http://schemas.microsoft.com/office/drawing/2014/main" id="{B8EE73C8-1AD3-9DA7-2A4C-2B71AF45D447}"/>
              </a:ext>
            </a:extLst>
          </p:cNvPr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>
              <a:extLst>
                <a:ext uri="{FF2B5EF4-FFF2-40B4-BE49-F238E27FC236}">
                  <a16:creationId xmlns:a16="http://schemas.microsoft.com/office/drawing/2014/main" id="{6E63D446-0097-B8E9-9D4C-E69DB2BD0430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>
              <a:extLst>
                <a:ext uri="{FF2B5EF4-FFF2-40B4-BE49-F238E27FC236}">
                  <a16:creationId xmlns:a16="http://schemas.microsoft.com/office/drawing/2014/main" id="{26C76398-3A91-10AA-A6C0-FECF14E23A39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>
              <a:extLst>
                <a:ext uri="{FF2B5EF4-FFF2-40B4-BE49-F238E27FC236}">
                  <a16:creationId xmlns:a16="http://schemas.microsoft.com/office/drawing/2014/main" id="{E6745865-0C65-B2FD-4D05-630A1984F05A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>
            <a:extLst>
              <a:ext uri="{FF2B5EF4-FFF2-40B4-BE49-F238E27FC236}">
                <a16:creationId xmlns:a16="http://schemas.microsoft.com/office/drawing/2014/main" id="{7EB63A04-8DAB-7581-4F2C-91F38E392ADA}"/>
              </a:ext>
            </a:extLst>
          </p:cNvPr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>
              <a:extLst>
                <a:ext uri="{FF2B5EF4-FFF2-40B4-BE49-F238E27FC236}">
                  <a16:creationId xmlns:a16="http://schemas.microsoft.com/office/drawing/2014/main" id="{A0E48BC2-1B60-B261-56EE-E01D090E3B5D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>
              <a:extLst>
                <a:ext uri="{FF2B5EF4-FFF2-40B4-BE49-F238E27FC236}">
                  <a16:creationId xmlns:a16="http://schemas.microsoft.com/office/drawing/2014/main" id="{13ECB8A9-1DB5-FB4A-BFCB-E8E919B01942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>
              <a:extLst>
                <a:ext uri="{FF2B5EF4-FFF2-40B4-BE49-F238E27FC236}">
                  <a16:creationId xmlns:a16="http://schemas.microsoft.com/office/drawing/2014/main" id="{6F704ACD-F562-93B6-05BA-B28492B61E21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>
            <a:extLst>
              <a:ext uri="{FF2B5EF4-FFF2-40B4-BE49-F238E27FC236}">
                <a16:creationId xmlns:a16="http://schemas.microsoft.com/office/drawing/2014/main" id="{8F5633BC-DD9E-3306-583A-AB542039989E}"/>
              </a:ext>
            </a:extLst>
          </p:cNvPr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>
              <a:extLst>
                <a:ext uri="{FF2B5EF4-FFF2-40B4-BE49-F238E27FC236}">
                  <a16:creationId xmlns:a16="http://schemas.microsoft.com/office/drawing/2014/main" id="{9BC30FA6-AAD7-D1A1-0312-F05C3879BBE1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>
              <a:extLst>
                <a:ext uri="{FF2B5EF4-FFF2-40B4-BE49-F238E27FC236}">
                  <a16:creationId xmlns:a16="http://schemas.microsoft.com/office/drawing/2014/main" id="{D0B87316-9444-1FB2-7D5D-EB6F8CF78270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>
              <a:extLst>
                <a:ext uri="{FF2B5EF4-FFF2-40B4-BE49-F238E27FC236}">
                  <a16:creationId xmlns:a16="http://schemas.microsoft.com/office/drawing/2014/main" id="{E6A1538C-0026-6E3A-04D5-B17F3E05FE62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>
            <a:extLst>
              <a:ext uri="{FF2B5EF4-FFF2-40B4-BE49-F238E27FC236}">
                <a16:creationId xmlns:a16="http://schemas.microsoft.com/office/drawing/2014/main" id="{0A489233-880B-B489-66C7-9E056E0DF80E}"/>
              </a:ext>
            </a:extLst>
          </p:cNvPr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F54CF8A6-F980-4ED8-01C0-F174C7ED4FB4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5D7D0D0C-40CA-7C2E-5A20-10AF3BCD0C94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678F3469-207C-7C15-F3F7-3EA1F9913EE3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318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8EEC0-11B9-A3A3-06B5-3CBBD11E6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AD9EA9-B201-29FD-6DF6-36EE3436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25000"/>
                    <a:lumOff val="75000"/>
                  </a:schemeClr>
                </a:solidFill>
              </a:rPr>
              <a:t>Résolution d’incident technique</a:t>
            </a:r>
          </a:p>
        </p:txBody>
      </p:sp>
      <p:pic>
        <p:nvPicPr>
          <p:cNvPr id="3" name="image6.png">
            <a:extLst>
              <a:ext uri="{FF2B5EF4-FFF2-40B4-BE49-F238E27FC236}">
                <a16:creationId xmlns:a16="http://schemas.microsoft.com/office/drawing/2014/main" id="{819FDDE1-FE26-6DE8-C414-985F5C76C74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5764" y="1195006"/>
            <a:ext cx="3142689" cy="1852949"/>
          </a:xfrm>
          <a:prstGeom prst="rect">
            <a:avLst/>
          </a:prstGeom>
          <a:ln/>
        </p:spPr>
      </p:pic>
      <p:pic>
        <p:nvPicPr>
          <p:cNvPr id="4" name="image14.png">
            <a:extLst>
              <a:ext uri="{FF2B5EF4-FFF2-40B4-BE49-F238E27FC236}">
                <a16:creationId xmlns:a16="http://schemas.microsoft.com/office/drawing/2014/main" id="{B5831D37-6F40-9024-6D95-7BC76C38151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74618" y="1112700"/>
            <a:ext cx="2289175" cy="2095500"/>
          </a:xfrm>
          <a:prstGeom prst="rect">
            <a:avLst/>
          </a:prstGeom>
          <a:ln/>
        </p:spPr>
      </p:pic>
      <p:pic>
        <p:nvPicPr>
          <p:cNvPr id="5" name="image5.png">
            <a:extLst>
              <a:ext uri="{FF2B5EF4-FFF2-40B4-BE49-F238E27FC236}">
                <a16:creationId xmlns:a16="http://schemas.microsoft.com/office/drawing/2014/main" id="{5EFB4820-EB47-C638-C432-7248F196D78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303772" y="3208200"/>
            <a:ext cx="3485683" cy="17562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84473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5CA1D-B666-88F6-59EF-F3F93A67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916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29746-4333-7049-1467-24102B83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25000"/>
                    <a:lumOff val="75000"/>
                  </a:schemeClr>
                </a:solidFill>
              </a:rPr>
              <a:t>Conclusion générale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C77226-BA40-4058-842C-914A2AEB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1236504"/>
            <a:ext cx="3086178" cy="37120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C77E33D-DC60-75FF-2682-61B2BB548BC2}"/>
              </a:ext>
            </a:extLst>
          </p:cNvPr>
          <p:cNvSpPr txBox="1"/>
          <p:nvPr/>
        </p:nvSpPr>
        <p:spPr>
          <a:xfrm>
            <a:off x="3989414" y="1167644"/>
            <a:ext cx="3262966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65113" indent="-26511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Amélioration du RAG:</a:t>
            </a:r>
          </a:p>
          <a:p>
            <a:pPr marL="628650" lvl="6" indent="-363538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Elasticsearch</a:t>
            </a:r>
          </a:p>
          <a:p>
            <a:pPr marL="628650" lvl="6" indent="-363538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LLM</a:t>
            </a:r>
          </a:p>
          <a:p>
            <a:pPr marL="265113" indent="-26511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Amélioration de l’évaluation:</a:t>
            </a:r>
          </a:p>
          <a:p>
            <a:pPr marL="628650" indent="-363538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Autres techniques d’évaluation</a:t>
            </a:r>
          </a:p>
          <a:p>
            <a:pPr marL="265113" indent="-26511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Revoir </a:t>
            </a:r>
            <a:r>
              <a:rPr lang="fr-FR" dirty="0" err="1">
                <a:solidFill>
                  <a:schemeClr val="bg1"/>
                </a:solidFill>
              </a:rPr>
              <a:t>scrapping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  <a:p>
            <a:pPr marL="628650" indent="-363538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Selon la date</a:t>
            </a:r>
          </a:p>
          <a:p>
            <a:pPr marL="265113" indent="-26511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Future projet:</a:t>
            </a:r>
          </a:p>
          <a:p>
            <a:pPr marL="628650" indent="-363538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RAG sur PDF</a:t>
            </a:r>
          </a:p>
        </p:txBody>
      </p:sp>
    </p:spTree>
    <p:extLst>
      <p:ext uri="{BB962C8B-B14F-4D97-AF65-F5344CB8AC3E}">
        <p14:creationId xmlns:p14="http://schemas.microsoft.com/office/powerpoint/2010/main" val="412585454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118</Words>
  <Application>Microsoft Office PowerPoint</Application>
  <PresentationFormat>Affichage à l'écran (16:9)</PresentationFormat>
  <Paragraphs>35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Audiowide</vt:lpstr>
      <vt:lpstr>Wingdings</vt:lpstr>
      <vt:lpstr>Karla</vt:lpstr>
      <vt:lpstr>Cyber-Futuristic AI Technology Thesis Defense by Slidesgo</vt:lpstr>
      <vt:lpstr>Certification : Développeur d’application en Intelligence Artificiel</vt:lpstr>
      <vt:lpstr>Plan</vt:lpstr>
      <vt:lpstr>Surveillance et Monitorage de l'Application</vt:lpstr>
      <vt:lpstr>Métriques de la performance système et du RAG</vt:lpstr>
      <vt:lpstr>Alertes et monitorage avec uptime-kuma</vt:lpstr>
      <vt:lpstr>Résolution d'Incidents Techniques</vt:lpstr>
      <vt:lpstr>Résolution d’incident technique</vt:lpstr>
      <vt:lpstr>Conclusion</vt:lpstr>
      <vt:lpstr>Conclusion générale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joachim simplon</cp:lastModifiedBy>
  <cp:revision>20</cp:revision>
  <dcterms:modified xsi:type="dcterms:W3CDTF">2025-03-17T10:48:03Z</dcterms:modified>
</cp:coreProperties>
</file>