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9" r:id="rId5"/>
    <p:sldId id="258"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4673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6757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5731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778155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796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1608192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34248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78590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42481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42DD18-2E4C-4A73-B00C-CDEE85F6F126}" type="datetimeFigureOut">
              <a:rPr lang="fr-FR" smtClean="0"/>
              <a:t>01/04/2024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67470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42DD18-2E4C-4A73-B00C-CDEE85F6F126}" type="datetimeFigureOut">
              <a:rPr lang="fr-FR" smtClean="0"/>
              <a:t>01/04/2024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5204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42DD18-2E4C-4A73-B00C-CDEE85F6F126}" type="datetimeFigureOut">
              <a:rPr lang="fr-FR" smtClean="0"/>
              <a:t>01/04/2024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70915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42DD18-2E4C-4A73-B00C-CDEE85F6F126}" type="datetimeFigureOut">
              <a:rPr lang="fr-FR" smtClean="0"/>
              <a:t>01/04/2024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382029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2DD18-2E4C-4A73-B00C-CDEE85F6F126}" type="datetimeFigureOut">
              <a:rPr lang="fr-FR" smtClean="0"/>
              <a:t>01/04/2024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158166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42DD18-2E4C-4A73-B00C-CDEE85F6F126}" type="datetimeFigureOut">
              <a:rPr lang="fr-FR" smtClean="0"/>
              <a:t>01/04/2024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71775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42DD18-2E4C-4A73-B00C-CDEE85F6F126}" type="datetimeFigureOut">
              <a:rPr lang="fr-FR" smtClean="0"/>
              <a:t>01/04/2024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6999F34-3C7E-407A-8D69-B207A14AD279}" type="slidenum">
              <a:rPr lang="fr-FR" smtClean="0"/>
              <a:t>‹N°›</a:t>
            </a:fld>
            <a:endParaRPr lang="fr-FR"/>
          </a:p>
        </p:txBody>
      </p:sp>
    </p:spTree>
    <p:extLst>
      <p:ext uri="{BB962C8B-B14F-4D97-AF65-F5344CB8AC3E}">
        <p14:creationId xmlns:p14="http://schemas.microsoft.com/office/powerpoint/2010/main" val="26023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42DD18-2E4C-4A73-B00C-CDEE85F6F126}" type="datetimeFigureOut">
              <a:rPr lang="fr-FR" smtClean="0"/>
              <a:t>01/04/2024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999F34-3C7E-407A-8D69-B207A14AD279}" type="slidenum">
              <a:rPr lang="fr-FR" smtClean="0"/>
              <a:t>‹N°›</a:t>
            </a:fld>
            <a:endParaRPr lang="fr-FR"/>
          </a:p>
        </p:txBody>
      </p:sp>
    </p:spTree>
    <p:extLst>
      <p:ext uri="{BB962C8B-B14F-4D97-AF65-F5344CB8AC3E}">
        <p14:creationId xmlns:p14="http://schemas.microsoft.com/office/powerpoint/2010/main" val="2291153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0D30A-9BE4-7D94-B3F0-3035522406F4}"/>
              </a:ext>
            </a:extLst>
          </p:cNvPr>
          <p:cNvSpPr>
            <a:spLocks noGrp="1"/>
          </p:cNvSpPr>
          <p:nvPr>
            <p:ph type="ctrTitle"/>
          </p:nvPr>
        </p:nvSpPr>
        <p:spPr/>
        <p:txBody>
          <a:bodyPr/>
          <a:lstStyle/>
          <a:p>
            <a:r>
              <a:rPr lang="fr-FR" dirty="0" err="1"/>
              <a:t>MLFloW</a:t>
            </a:r>
            <a:endParaRPr lang="fr-FR" dirty="0"/>
          </a:p>
        </p:txBody>
      </p:sp>
      <p:sp>
        <p:nvSpPr>
          <p:cNvPr id="3" name="Sous-titre 2">
            <a:extLst>
              <a:ext uri="{FF2B5EF4-FFF2-40B4-BE49-F238E27FC236}">
                <a16:creationId xmlns:a16="http://schemas.microsoft.com/office/drawing/2014/main" id="{979250DC-7750-A7C3-7D92-8AFE4EAE0352}"/>
              </a:ext>
            </a:extLst>
          </p:cNvPr>
          <p:cNvSpPr>
            <a:spLocks noGrp="1"/>
          </p:cNvSpPr>
          <p:nvPr>
            <p:ph type="subTitle" idx="1"/>
          </p:nvPr>
        </p:nvSpPr>
        <p:spPr/>
        <p:txBody>
          <a:bodyPr/>
          <a:lstStyle/>
          <a:p>
            <a:r>
              <a:rPr lang="fr-FR" dirty="0"/>
              <a:t>Tuto</a:t>
            </a:r>
          </a:p>
        </p:txBody>
      </p:sp>
    </p:spTree>
    <p:extLst>
      <p:ext uri="{BB962C8B-B14F-4D97-AF65-F5344CB8AC3E}">
        <p14:creationId xmlns:p14="http://schemas.microsoft.com/office/powerpoint/2010/main" val="72860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2C8FC-7825-927A-3E7C-08014EE48F40}"/>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A708952-BD0D-FFD2-7488-298D2581E72A}"/>
              </a:ext>
            </a:extLst>
          </p:cNvPr>
          <p:cNvSpPr>
            <a:spLocks noGrp="1"/>
          </p:cNvSpPr>
          <p:nvPr>
            <p:ph idx="1"/>
          </p:nvPr>
        </p:nvSpPr>
        <p:spPr/>
        <p:txBody>
          <a:bodyPr/>
          <a:lstStyle/>
          <a:p>
            <a:r>
              <a:rPr lang="fr-FR" sz="1800" dirty="0" err="1">
                <a:solidFill>
                  <a:srgbClr val="0D0D0D"/>
                </a:solidFill>
                <a:effectLst/>
                <a:latin typeface="Segoe UI" panose="020B0502040204020203" pitchFamily="34" charset="0"/>
                <a:ea typeface="Times New Roman" panose="02020603050405020304" pitchFamily="18" charset="0"/>
              </a:rPr>
              <a:t>MLflow</a:t>
            </a:r>
            <a:r>
              <a:rPr lang="fr-FR" sz="1800" dirty="0">
                <a:solidFill>
                  <a:srgbClr val="0D0D0D"/>
                </a:solidFill>
                <a:effectLst/>
                <a:latin typeface="Segoe UI" panose="020B0502040204020203" pitchFamily="34" charset="0"/>
                <a:ea typeface="Times New Roman" panose="02020603050405020304" pitchFamily="18" charset="0"/>
              </a:rPr>
              <a:t> est une plateforme open-source développée par </a:t>
            </a:r>
            <a:r>
              <a:rPr lang="fr-FR" sz="1800" dirty="0" err="1">
                <a:solidFill>
                  <a:srgbClr val="0D0D0D"/>
                </a:solidFill>
                <a:effectLst/>
                <a:latin typeface="Segoe UI" panose="020B0502040204020203" pitchFamily="34" charset="0"/>
                <a:ea typeface="Times New Roman" panose="02020603050405020304" pitchFamily="18" charset="0"/>
              </a:rPr>
              <a:t>Databricks</a:t>
            </a:r>
            <a:r>
              <a:rPr lang="fr-FR" sz="1800" dirty="0">
                <a:solidFill>
                  <a:srgbClr val="0D0D0D"/>
                </a:solidFill>
                <a:effectLst/>
                <a:latin typeface="Segoe UI" panose="020B0502040204020203" pitchFamily="34" charset="0"/>
                <a:ea typeface="Times New Roman" panose="02020603050405020304" pitchFamily="18" charset="0"/>
              </a:rPr>
              <a:t>, conçue pour aider les praticiens du machine </a:t>
            </a:r>
            <a:r>
              <a:rPr lang="fr-FR" sz="1800" dirty="0" err="1">
                <a:solidFill>
                  <a:srgbClr val="0D0D0D"/>
                </a:solidFill>
                <a:effectLst/>
                <a:latin typeface="Segoe UI" panose="020B0502040204020203" pitchFamily="34" charset="0"/>
                <a:ea typeface="Times New Roman" panose="02020603050405020304" pitchFamily="18" charset="0"/>
              </a:rPr>
              <a:t>learning</a:t>
            </a:r>
            <a:r>
              <a:rPr lang="fr-FR" sz="1800" dirty="0">
                <a:solidFill>
                  <a:srgbClr val="0D0D0D"/>
                </a:solidFill>
                <a:effectLst/>
                <a:latin typeface="Segoe UI" panose="020B0502040204020203" pitchFamily="34" charset="0"/>
                <a:ea typeface="Times New Roman" panose="02020603050405020304" pitchFamily="18" charset="0"/>
              </a:rPr>
              <a:t> à gérer le cycle de vie complet de leurs projets, de la phase d'exploration et d'entraînement des modèles à leur déploiement en production. Son rôle principal est de fournir des outils et des fonctionnalités pour rendre ce processus plus fluide, plus organisé et plus reproductible.</a:t>
            </a:r>
            <a:endParaRPr lang="fr-FR" sz="1800"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402914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26C7666-4D4B-55ED-E7AB-84E11E82CCB1}"/>
              </a:ext>
            </a:extLst>
          </p:cNvPr>
          <p:cNvSpPr>
            <a:spLocks noGrp="1"/>
          </p:cNvSpPr>
          <p:nvPr>
            <p:ph idx="1"/>
          </p:nvPr>
        </p:nvSpPr>
        <p:spPr>
          <a:xfrm>
            <a:off x="551828" y="681412"/>
            <a:ext cx="8798360" cy="5558023"/>
          </a:xfrm>
        </p:spPr>
        <p:txBody>
          <a:bodyPr>
            <a:normAutofit/>
          </a:bodyPr>
          <a:lstStyle/>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a:t>
            </a:r>
            <a:r>
              <a:rPr lang="fr-FR" b="0" i="1" dirty="0" err="1">
                <a:solidFill>
                  <a:srgbClr val="374151"/>
                </a:solidFill>
                <a:effectLst/>
                <a:latin typeface="Inter var"/>
              </a:rPr>
              <a:t>Tracking</a:t>
            </a:r>
            <a:r>
              <a:rPr lang="fr-FR" b="0" i="0" dirty="0">
                <a:solidFill>
                  <a:srgbClr val="374151"/>
                </a:solidFill>
                <a:effectLst/>
                <a:latin typeface="Inter var"/>
              </a:rPr>
              <a:t> - assure le suivi des exécutions en enregistrant les métriques, les paramètres, les balises et les artefacts. Il nous permet de les visualiser et de les comparer dans un navigateur de manière simple. De plus, il crée différents fichiers avec la description de l’environnement dans lequel l’exécution a été effectuée (</a:t>
            </a:r>
            <a:r>
              <a:rPr lang="fr-FR" b="0" i="0" dirty="0" err="1">
                <a:solidFill>
                  <a:srgbClr val="374151"/>
                </a:solidFill>
                <a:effectLst/>
                <a:latin typeface="Inter var"/>
              </a:rPr>
              <a:t>MLmodel</a:t>
            </a:r>
            <a:r>
              <a:rPr lang="fr-FR" b="0" i="0" dirty="0">
                <a:solidFill>
                  <a:srgbClr val="374151"/>
                </a:solidFill>
                <a:effectLst/>
                <a:latin typeface="Inter var"/>
              </a:rPr>
              <a:t>, </a:t>
            </a:r>
            <a:r>
              <a:rPr lang="fr-FR" b="0" i="0" dirty="0" err="1">
                <a:solidFill>
                  <a:srgbClr val="374151"/>
                </a:solidFill>
                <a:effectLst/>
                <a:latin typeface="Inter var"/>
              </a:rPr>
              <a:t>conda.yaml</a:t>
            </a:r>
            <a:r>
              <a:rPr lang="fr-FR" b="0" i="0" dirty="0">
                <a:solidFill>
                  <a:srgbClr val="374151"/>
                </a:solidFill>
                <a:effectLst/>
                <a:latin typeface="Inter var"/>
              </a:rPr>
              <a:t>, code modèle).</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Project</a:t>
            </a:r>
            <a:r>
              <a:rPr lang="fr-FR" b="0" i="0" dirty="0">
                <a:solidFill>
                  <a:srgbClr val="374151"/>
                </a:solidFill>
                <a:effectLst/>
                <a:latin typeface="Inter var"/>
              </a:rPr>
              <a:t> - est un format permettant de packager du code de manière réutilisable et reproductible. Il utilise des artefacts enregistrés à l’étape du suivi.</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Model</a:t>
            </a:r>
            <a:r>
              <a:rPr lang="fr-FR" b="0" i="0" dirty="0">
                <a:solidFill>
                  <a:srgbClr val="374151"/>
                </a:solidFill>
                <a:effectLst/>
                <a:latin typeface="Inter var"/>
              </a:rPr>
              <a:t> - est un format standard pour le packaging des modèles. Le format définit une convention qui permet de sauvegarder un modèle selon sa préférence (par exemple, fonction Python, fonction R, </a:t>
            </a:r>
            <a:r>
              <a:rPr lang="fr-FR" b="0" i="0" dirty="0" err="1">
                <a:solidFill>
                  <a:srgbClr val="374151"/>
                </a:solidFill>
                <a:effectLst/>
                <a:latin typeface="Inter var"/>
              </a:rPr>
              <a:t>Scikit-learn</a:t>
            </a:r>
            <a:r>
              <a:rPr lang="fr-FR" b="0" i="0" dirty="0">
                <a:solidFill>
                  <a:srgbClr val="374151"/>
                </a:solidFill>
                <a:effectLst/>
                <a:latin typeface="Inter var"/>
              </a:rPr>
              <a:t>, </a:t>
            </a:r>
            <a:r>
              <a:rPr lang="fr-FR" b="0" i="0" dirty="0" err="1">
                <a:solidFill>
                  <a:srgbClr val="374151"/>
                </a:solidFill>
                <a:effectLst/>
                <a:latin typeface="Inter var"/>
              </a:rPr>
              <a:t>TensorFlow</a:t>
            </a:r>
            <a:r>
              <a:rPr lang="fr-FR" b="0" i="0" dirty="0">
                <a:solidFill>
                  <a:srgbClr val="374151"/>
                </a:solidFill>
                <a:effectLst/>
                <a:latin typeface="Inter var"/>
              </a:rPr>
              <a:t>, Spark </a:t>
            </a:r>
            <a:r>
              <a:rPr lang="fr-FR" b="0" i="0" dirty="0" err="1">
                <a:solidFill>
                  <a:srgbClr val="374151"/>
                </a:solidFill>
                <a:effectLst/>
                <a:latin typeface="Inter var"/>
              </a:rPr>
              <a:t>MLlib</a:t>
            </a:r>
            <a:r>
              <a:rPr lang="fr-FR" b="0" i="0" dirty="0">
                <a:solidFill>
                  <a:srgbClr val="374151"/>
                </a:solidFill>
                <a:effectLst/>
                <a:latin typeface="Inter var"/>
              </a:rPr>
              <a:t>…) qui peuvent être interprété par différents outils complémentaires à </a:t>
            </a:r>
            <a:r>
              <a:rPr lang="fr-FR" b="0" i="0" dirty="0" err="1">
                <a:solidFill>
                  <a:srgbClr val="374151"/>
                </a:solidFill>
                <a:effectLst/>
                <a:latin typeface="Inter var"/>
              </a:rPr>
              <a:t>MLflow</a:t>
            </a:r>
            <a:r>
              <a:rPr lang="fr-FR" b="0" i="0" dirty="0">
                <a:solidFill>
                  <a:srgbClr val="374151"/>
                </a:solidFill>
                <a:effectLst/>
                <a:latin typeface="Inter var"/>
              </a:rPr>
              <a:t>.</a:t>
            </a:r>
          </a:p>
          <a:p>
            <a:pPr algn="l">
              <a:buFont typeface="Arial" panose="020B0604020202020204" pitchFamily="34" charset="0"/>
              <a:buChar char="•"/>
            </a:pPr>
            <a:r>
              <a:rPr lang="fr-FR" b="0" i="1" dirty="0" err="1">
                <a:solidFill>
                  <a:srgbClr val="374151"/>
                </a:solidFill>
                <a:effectLst/>
                <a:latin typeface="Inter var"/>
              </a:rPr>
              <a:t>MLflow</a:t>
            </a:r>
            <a:r>
              <a:rPr lang="fr-FR" b="0" i="1" dirty="0">
                <a:solidFill>
                  <a:srgbClr val="374151"/>
                </a:solidFill>
                <a:effectLst/>
                <a:latin typeface="Inter var"/>
              </a:rPr>
              <a:t> </a:t>
            </a:r>
            <a:r>
              <a:rPr lang="fr-FR" b="0" i="1" dirty="0" err="1">
                <a:solidFill>
                  <a:srgbClr val="374151"/>
                </a:solidFill>
                <a:effectLst/>
                <a:latin typeface="Inter var"/>
              </a:rPr>
              <a:t>Registry</a:t>
            </a:r>
            <a:r>
              <a:rPr lang="fr-FR" b="0" i="0" dirty="0">
                <a:solidFill>
                  <a:srgbClr val="374151"/>
                </a:solidFill>
                <a:effectLst/>
                <a:latin typeface="Inter var"/>
              </a:rPr>
              <a:t> - est un magasin de modèles centralisé. Il fournit la lignée du modèle (qui a produit le modèle), le </a:t>
            </a:r>
            <a:r>
              <a:rPr lang="fr-FR" b="0" i="0" dirty="0" err="1">
                <a:solidFill>
                  <a:srgbClr val="374151"/>
                </a:solidFill>
                <a:effectLst/>
                <a:latin typeface="Inter var"/>
              </a:rPr>
              <a:t>versionnement</a:t>
            </a:r>
            <a:r>
              <a:rPr lang="fr-FR" b="0" i="0" dirty="0">
                <a:solidFill>
                  <a:srgbClr val="374151"/>
                </a:solidFill>
                <a:effectLst/>
                <a:latin typeface="Inter var"/>
              </a:rPr>
              <a:t> du modèle, les transitions d’étape (par exemple du </a:t>
            </a:r>
            <a:r>
              <a:rPr lang="fr-FR" b="0" i="0" dirty="0" err="1">
                <a:solidFill>
                  <a:srgbClr val="374151"/>
                </a:solidFill>
                <a:effectLst/>
                <a:latin typeface="Inter var"/>
              </a:rPr>
              <a:t>lab</a:t>
            </a:r>
            <a:r>
              <a:rPr lang="fr-FR" b="0" i="0" dirty="0">
                <a:solidFill>
                  <a:srgbClr val="374151"/>
                </a:solidFill>
                <a:effectLst/>
                <a:latin typeface="Inter var"/>
              </a:rPr>
              <a:t> à la production) et les annotations.</a:t>
            </a:r>
          </a:p>
          <a:p>
            <a:endParaRPr lang="fr-FR" dirty="0"/>
          </a:p>
        </p:txBody>
      </p:sp>
    </p:spTree>
    <p:extLst>
      <p:ext uri="{BB962C8B-B14F-4D97-AF65-F5344CB8AC3E}">
        <p14:creationId xmlns:p14="http://schemas.microsoft.com/office/powerpoint/2010/main" val="28398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AB1200-6658-F704-D05D-0CBB42F87571}"/>
              </a:ext>
            </a:extLst>
          </p:cNvPr>
          <p:cNvSpPr>
            <a:spLocks noGrp="1"/>
          </p:cNvSpPr>
          <p:nvPr>
            <p:ph type="title"/>
          </p:nvPr>
        </p:nvSpPr>
        <p:spPr/>
        <p:txBody>
          <a:bodyPr/>
          <a:lstStyle/>
          <a:p>
            <a:r>
              <a:rPr lang="fr-FR" dirty="0"/>
              <a:t>Avantages</a:t>
            </a:r>
          </a:p>
        </p:txBody>
      </p:sp>
      <p:sp>
        <p:nvSpPr>
          <p:cNvPr id="3" name="Espace réservé du contenu 2">
            <a:extLst>
              <a:ext uri="{FF2B5EF4-FFF2-40B4-BE49-F238E27FC236}">
                <a16:creationId xmlns:a16="http://schemas.microsoft.com/office/drawing/2014/main" id="{9773DCAF-FC37-F3D1-1CEF-CA0A60579273}"/>
              </a:ext>
            </a:extLst>
          </p:cNvPr>
          <p:cNvSpPr>
            <a:spLocks noGrp="1"/>
          </p:cNvSpPr>
          <p:nvPr>
            <p:ph idx="1"/>
          </p:nvPr>
        </p:nvSpPr>
        <p:spPr/>
        <p:txBody>
          <a:bodyPr/>
          <a:lstStyle/>
          <a:p>
            <a:r>
              <a:rPr lang="fr-FR" sz="1800" b="1" kern="0" dirty="0">
                <a:solidFill>
                  <a:srgbClr val="0D0D0D"/>
                </a:solidFill>
                <a:effectLst/>
                <a:latin typeface="Segoe UI" panose="020B0502040204020203" pitchFamily="34" charset="0"/>
                <a:ea typeface="Times New Roman" panose="02020603050405020304" pitchFamily="18" charset="0"/>
              </a:rPr>
              <a:t>Centralisation des outils </a:t>
            </a:r>
          </a:p>
          <a:p>
            <a:r>
              <a:rPr lang="fr-FR" sz="1800" b="1" kern="0" dirty="0">
                <a:solidFill>
                  <a:srgbClr val="0D0D0D"/>
                </a:solidFill>
                <a:effectLst/>
                <a:latin typeface="Segoe UI" panose="020B0502040204020203" pitchFamily="34" charset="0"/>
                <a:ea typeface="Times New Roman" panose="02020603050405020304" pitchFamily="18" charset="0"/>
              </a:rPr>
              <a:t>Reproductibilité accrue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Facilité de déploiement </a:t>
            </a:r>
            <a:endParaRPr lang="fr-FR" dirty="0"/>
          </a:p>
        </p:txBody>
      </p:sp>
    </p:spTree>
    <p:extLst>
      <p:ext uri="{BB962C8B-B14F-4D97-AF65-F5344CB8AC3E}">
        <p14:creationId xmlns:p14="http://schemas.microsoft.com/office/powerpoint/2010/main" val="377827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415E5-3413-E84D-D8D2-5E1CD9391839}"/>
              </a:ext>
            </a:extLst>
          </p:cNvPr>
          <p:cNvSpPr>
            <a:spLocks noGrp="1"/>
          </p:cNvSpPr>
          <p:nvPr>
            <p:ph type="title"/>
          </p:nvPr>
        </p:nvSpPr>
        <p:spPr/>
        <p:txBody>
          <a:bodyPr>
            <a:normAutofit/>
          </a:bodyPr>
          <a:lstStyle/>
          <a:p>
            <a:r>
              <a:rPr lang="fr-FR" b="1" dirty="0">
                <a:effectLst/>
                <a:ea typeface="Calibri" panose="020F0502020204030204" pitchFamily="34" charset="0"/>
              </a:rPr>
              <a:t>Les composants clés de </a:t>
            </a:r>
            <a:r>
              <a:rPr lang="fr-FR" b="1" dirty="0" err="1">
                <a:effectLst/>
                <a:ea typeface="Calibri" panose="020F0502020204030204" pitchFamily="34" charset="0"/>
              </a:rPr>
              <a:t>MLflow</a:t>
            </a:r>
            <a:r>
              <a:rPr lang="fr-FR" b="1" dirty="0">
                <a:effectLst/>
                <a:ea typeface="Calibri" panose="020F0502020204030204" pitchFamily="34" charset="0"/>
              </a:rPr>
              <a:t> et leurs rôles </a:t>
            </a:r>
            <a:endParaRPr lang="fr-FR" sz="6000" dirty="0"/>
          </a:p>
        </p:txBody>
      </p:sp>
      <p:sp>
        <p:nvSpPr>
          <p:cNvPr id="3" name="Espace réservé du contenu 2">
            <a:extLst>
              <a:ext uri="{FF2B5EF4-FFF2-40B4-BE49-F238E27FC236}">
                <a16:creationId xmlns:a16="http://schemas.microsoft.com/office/drawing/2014/main" id="{F2231C1A-C0BE-EED8-C8D8-C14CA5A402AE}"/>
              </a:ext>
            </a:extLst>
          </p:cNvPr>
          <p:cNvSpPr>
            <a:spLocks noGrp="1"/>
          </p:cNvSpPr>
          <p:nvPr>
            <p:ph idx="1"/>
          </p:nvPr>
        </p:nvSpPr>
        <p:spPr/>
        <p:txBody>
          <a:bodyPr/>
          <a:lstStyle/>
          <a:p>
            <a:r>
              <a:rPr lang="fr-FR" sz="1800" b="1" dirty="0">
                <a:solidFill>
                  <a:srgbClr val="0D0D0D"/>
                </a:solidFill>
                <a:effectLst/>
                <a:latin typeface="Segoe UI" panose="020B0502040204020203" pitchFamily="34" charset="0"/>
                <a:ea typeface="Calibri" panose="020F0502020204030204" pitchFamily="34" charset="0"/>
              </a:rPr>
              <a:t>Suivi des expériences (</a:t>
            </a:r>
            <a:r>
              <a:rPr lang="fr-FR" sz="1800" b="1" dirty="0" err="1">
                <a:solidFill>
                  <a:srgbClr val="0D0D0D"/>
                </a:solidFill>
                <a:effectLst/>
                <a:latin typeface="Segoe UI" panose="020B0502040204020203" pitchFamily="34" charset="0"/>
                <a:ea typeface="Calibri" panose="020F0502020204030204" pitchFamily="34" charset="0"/>
              </a:rPr>
              <a:t>Tracking</a:t>
            </a:r>
            <a:r>
              <a:rPr lang="fr-FR" sz="1800" b="1" dirty="0">
                <a:solidFill>
                  <a:srgbClr val="0D0D0D"/>
                </a:solidFill>
                <a:effectLst/>
                <a:latin typeface="Segoe UI" panose="020B0502040204020203" pitchFamily="34" charset="0"/>
                <a:ea typeface="Calibri" panose="020F0502020204030204" pitchFamily="34" charset="0"/>
              </a:rPr>
              <a:t>)</a:t>
            </a:r>
            <a:r>
              <a:rPr lang="fr-FR" sz="1800" dirty="0">
                <a:solidFill>
                  <a:srgbClr val="0D0D0D"/>
                </a:solidFill>
                <a:effectLst/>
                <a:latin typeface="Segoe UI" panose="020B0502040204020203" pitchFamily="34" charset="0"/>
                <a:ea typeface="Calibri" panose="020F0502020204030204" pitchFamily="34" charset="0"/>
              </a:rPr>
              <a:t> </a:t>
            </a:r>
          </a:p>
          <a:p>
            <a:r>
              <a:rPr lang="fr-FR" sz="1800" b="1" dirty="0">
                <a:solidFill>
                  <a:srgbClr val="0D0D0D"/>
                </a:solidFill>
                <a:effectLst/>
                <a:latin typeface="Segoe UI" panose="020B0502040204020203" pitchFamily="34" charset="0"/>
                <a:ea typeface="Calibri" panose="020F0502020204030204" pitchFamily="34" charset="0"/>
              </a:rPr>
              <a:t>Gestion des modèles (Model Management)</a:t>
            </a:r>
            <a:r>
              <a:rPr lang="fr-FR" sz="1800" dirty="0">
                <a:solidFill>
                  <a:srgbClr val="0D0D0D"/>
                </a:solidFill>
                <a:effectLst/>
                <a:latin typeface="Segoe UI" panose="020B0502040204020203" pitchFamily="34" charset="0"/>
                <a:ea typeface="Calibri" panose="020F0502020204030204" pitchFamily="34" charset="0"/>
              </a:rPr>
              <a:t> </a:t>
            </a:r>
            <a:endParaRPr lang="fr-FR" dirty="0">
              <a:solidFill>
                <a:srgbClr val="0D0D0D"/>
              </a:solidFill>
              <a:latin typeface="Segoe UI" panose="020B0502040204020203" pitchFamily="34" charset="0"/>
              <a:ea typeface="Calibri" panose="020F0502020204030204" pitchFamily="34" charset="0"/>
            </a:endParaRPr>
          </a:p>
          <a:p>
            <a:r>
              <a:rPr lang="fr-FR" sz="1800" b="1" dirty="0">
                <a:solidFill>
                  <a:srgbClr val="0D0D0D"/>
                </a:solidFill>
                <a:effectLst/>
                <a:latin typeface="Segoe UI" panose="020B0502040204020203" pitchFamily="34" charset="0"/>
                <a:ea typeface="Calibri" panose="020F0502020204030204" pitchFamily="34" charset="0"/>
              </a:rPr>
              <a:t>Déploiement de modèles (Model </a:t>
            </a:r>
            <a:r>
              <a:rPr lang="fr-FR" sz="1800" b="1" dirty="0" err="1">
                <a:solidFill>
                  <a:srgbClr val="0D0D0D"/>
                </a:solidFill>
                <a:effectLst/>
                <a:latin typeface="Segoe UI" panose="020B0502040204020203" pitchFamily="34" charset="0"/>
                <a:ea typeface="Calibri" panose="020F0502020204030204" pitchFamily="34" charset="0"/>
              </a:rPr>
              <a:t>Deployment</a:t>
            </a:r>
            <a:r>
              <a:rPr lang="fr-FR" sz="1800" b="1" dirty="0">
                <a:solidFill>
                  <a:srgbClr val="0D0D0D"/>
                </a:solidFill>
                <a:effectLst/>
                <a:latin typeface="Segoe UI" panose="020B0502040204020203" pitchFamily="34" charset="0"/>
                <a:ea typeface="Calibri" panose="020F0502020204030204" pitchFamily="34" charset="0"/>
              </a:rPr>
              <a:t>)</a:t>
            </a:r>
            <a:r>
              <a:rPr lang="fr-FR" sz="1800" dirty="0">
                <a:solidFill>
                  <a:srgbClr val="0D0D0D"/>
                </a:solidFill>
                <a:effectLst/>
                <a:latin typeface="Segoe UI" panose="020B0502040204020203" pitchFamily="34" charset="0"/>
                <a:ea typeface="Calibri" panose="020F0502020204030204" pitchFamily="34" charset="0"/>
              </a:rPr>
              <a:t> </a:t>
            </a:r>
          </a:p>
          <a:p>
            <a:r>
              <a:rPr lang="fr-FR" b="1" dirty="0">
                <a:solidFill>
                  <a:srgbClr val="0D0D0D"/>
                </a:solidFill>
                <a:latin typeface="Segoe UI" panose="020B0502040204020203" pitchFamily="34" charset="0"/>
                <a:ea typeface="Calibri" panose="020F0502020204030204" pitchFamily="34" charset="0"/>
              </a:rPr>
              <a:t>Évaluation </a:t>
            </a:r>
          </a:p>
          <a:p>
            <a:r>
              <a:rPr lang="fr-FR" b="1" dirty="0">
                <a:solidFill>
                  <a:srgbClr val="0D0D0D"/>
                </a:solidFill>
                <a:latin typeface="Segoe UI" panose="020B0502040204020203" pitchFamily="34" charset="0"/>
                <a:ea typeface="Calibri" panose="020F0502020204030204" pitchFamily="34" charset="0"/>
              </a:rPr>
              <a:t>Interface utilisateur d'ingénierie de prompts</a:t>
            </a:r>
          </a:p>
          <a:p>
            <a:r>
              <a:rPr lang="fr-FR" b="1" dirty="0">
                <a:solidFill>
                  <a:srgbClr val="0D0D0D"/>
                </a:solidFill>
                <a:latin typeface="Segoe UI" panose="020B0502040204020203" pitchFamily="34" charset="0"/>
                <a:ea typeface="Calibri" panose="020F0502020204030204" pitchFamily="34" charset="0"/>
              </a:rPr>
              <a:t>Recettes </a:t>
            </a:r>
          </a:p>
          <a:p>
            <a:r>
              <a:rPr lang="fr-FR" b="1" dirty="0">
                <a:solidFill>
                  <a:srgbClr val="0D0D0D"/>
                </a:solidFill>
                <a:latin typeface="Segoe UI" panose="020B0502040204020203" pitchFamily="34" charset="0"/>
                <a:ea typeface="Calibri" panose="020F0502020204030204" pitchFamily="34" charset="0"/>
              </a:rPr>
              <a:t>Projets </a:t>
            </a:r>
          </a:p>
        </p:txBody>
      </p:sp>
    </p:spTree>
    <p:extLst>
      <p:ext uri="{BB962C8B-B14F-4D97-AF65-F5344CB8AC3E}">
        <p14:creationId xmlns:p14="http://schemas.microsoft.com/office/powerpoint/2010/main" val="225038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E73BB-615B-ED3A-4A69-479E28109EF8}"/>
              </a:ext>
            </a:extLst>
          </p:cNvPr>
          <p:cNvSpPr>
            <a:spLocks noGrp="1"/>
          </p:cNvSpPr>
          <p:nvPr>
            <p:ph type="title"/>
          </p:nvPr>
        </p:nvSpPr>
        <p:spPr/>
        <p:txBody>
          <a:bodyPr>
            <a:normAutofit fontScale="90000"/>
          </a:bodyPr>
          <a:lstStyle/>
          <a:p>
            <a:r>
              <a:rPr lang="fr-FR" b="1" i="0" dirty="0">
                <a:effectLst/>
              </a:rPr>
              <a:t>Exemple d'application rapide et facile avec </a:t>
            </a:r>
            <a:r>
              <a:rPr lang="fr-FR" b="1" i="0" dirty="0" err="1">
                <a:effectLst/>
              </a:rPr>
              <a:t>MLflow</a:t>
            </a:r>
            <a:r>
              <a:rPr lang="fr-FR" b="1" i="0" dirty="0">
                <a:effectLst/>
              </a:rPr>
              <a:t> : Classification d'Images de Chiffres Manuscrits</a:t>
            </a:r>
            <a:endParaRPr lang="fr-FR" dirty="0"/>
          </a:p>
        </p:txBody>
      </p:sp>
      <p:sp>
        <p:nvSpPr>
          <p:cNvPr id="3" name="Espace réservé du contenu 2">
            <a:extLst>
              <a:ext uri="{FF2B5EF4-FFF2-40B4-BE49-F238E27FC236}">
                <a16:creationId xmlns:a16="http://schemas.microsoft.com/office/drawing/2014/main" id="{A5FCF6BC-BB8E-97A9-304B-C4DE67E17E8D}"/>
              </a:ext>
            </a:extLst>
          </p:cNvPr>
          <p:cNvSpPr>
            <a:spLocks noGrp="1"/>
          </p:cNvSpPr>
          <p:nvPr>
            <p:ph idx="1"/>
          </p:nvPr>
        </p:nvSpPr>
        <p:spPr>
          <a:xfrm>
            <a:off x="677334" y="2555036"/>
            <a:ext cx="8596668" cy="3880773"/>
          </a:xfrm>
        </p:spPr>
        <p:txBody>
          <a:bodyPr/>
          <a:lstStyle/>
          <a:p>
            <a:r>
              <a:rPr lang="fr-FR" b="1" i="0" dirty="0">
                <a:solidFill>
                  <a:srgbClr val="0D0D0D"/>
                </a:solidFill>
                <a:effectLst/>
                <a:latin typeface="Söhne"/>
              </a:rPr>
              <a:t>Préparation des données</a:t>
            </a:r>
          </a:p>
          <a:p>
            <a:r>
              <a:rPr lang="fr-FR" b="1" i="0" dirty="0">
                <a:solidFill>
                  <a:srgbClr val="0D0D0D"/>
                </a:solidFill>
                <a:effectLst/>
                <a:latin typeface="Söhne"/>
              </a:rPr>
              <a:t>Construction du modèle </a:t>
            </a:r>
            <a:endParaRPr lang="fr-FR" b="1" dirty="0">
              <a:solidFill>
                <a:srgbClr val="0D0D0D"/>
              </a:solidFill>
              <a:latin typeface="Söhne"/>
            </a:endParaRPr>
          </a:p>
          <a:p>
            <a:r>
              <a:rPr lang="fr-FR" b="1" i="0" dirty="0">
                <a:solidFill>
                  <a:srgbClr val="0D0D0D"/>
                </a:solidFill>
                <a:effectLst/>
                <a:latin typeface="Söhne"/>
              </a:rPr>
              <a:t>Entraînement du modèle avec </a:t>
            </a:r>
            <a:r>
              <a:rPr lang="fr-FR" b="1" i="0" dirty="0" err="1">
                <a:solidFill>
                  <a:srgbClr val="0D0D0D"/>
                </a:solidFill>
                <a:effectLst/>
                <a:latin typeface="Söhne"/>
              </a:rPr>
              <a:t>Mlflow</a:t>
            </a:r>
            <a:endParaRPr lang="fr-FR" b="1" i="0" dirty="0">
              <a:solidFill>
                <a:srgbClr val="0D0D0D"/>
              </a:solidFill>
              <a:effectLst/>
              <a:latin typeface="Söhne"/>
            </a:endParaRPr>
          </a:p>
          <a:p>
            <a:r>
              <a:rPr lang="fr-FR" b="1" i="0" dirty="0">
                <a:solidFill>
                  <a:srgbClr val="0D0D0D"/>
                </a:solidFill>
                <a:effectLst/>
                <a:latin typeface="Söhne"/>
              </a:rPr>
              <a:t>Évaluation du modèle</a:t>
            </a:r>
            <a:endParaRPr lang="fr-FR" dirty="0"/>
          </a:p>
        </p:txBody>
      </p:sp>
    </p:spTree>
    <p:extLst>
      <p:ext uri="{BB962C8B-B14F-4D97-AF65-F5344CB8AC3E}">
        <p14:creationId xmlns:p14="http://schemas.microsoft.com/office/powerpoint/2010/main" val="333261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49EE4-62A2-22E2-8C0D-8C094C7B4710}"/>
              </a:ext>
            </a:extLst>
          </p:cNvPr>
          <p:cNvSpPr>
            <a:spLocks noGrp="1"/>
          </p:cNvSpPr>
          <p:nvPr>
            <p:ph type="title"/>
          </p:nvPr>
        </p:nvSpPr>
        <p:spPr/>
        <p:txBody>
          <a:bodyPr/>
          <a:lstStyle/>
          <a:p>
            <a:r>
              <a:rPr lang="fr-FR" dirty="0"/>
              <a:t>Validation des compétences</a:t>
            </a:r>
          </a:p>
        </p:txBody>
      </p:sp>
      <p:sp>
        <p:nvSpPr>
          <p:cNvPr id="3" name="Espace réservé du contenu 2">
            <a:extLst>
              <a:ext uri="{FF2B5EF4-FFF2-40B4-BE49-F238E27FC236}">
                <a16:creationId xmlns:a16="http://schemas.microsoft.com/office/drawing/2014/main" id="{851436AA-E25F-A78C-1B3E-8CC201844F9B}"/>
              </a:ext>
            </a:extLst>
          </p:cNvPr>
          <p:cNvSpPr>
            <a:spLocks noGrp="1"/>
          </p:cNvSpPr>
          <p:nvPr>
            <p:ph idx="1"/>
          </p:nvPr>
        </p:nvSpPr>
        <p:spPr/>
        <p:txBody>
          <a:bodyPr/>
          <a:lstStyle/>
          <a:p>
            <a:r>
              <a:rPr lang="fr-FR" sz="1800" b="1" kern="0" dirty="0">
                <a:solidFill>
                  <a:srgbClr val="0D0D0D"/>
                </a:solidFill>
                <a:effectLst/>
                <a:latin typeface="Segoe UI" panose="020B0502040204020203" pitchFamily="34" charset="0"/>
                <a:ea typeface="Times New Roman" panose="02020603050405020304" pitchFamily="18" charset="0"/>
              </a:rPr>
              <a:t>Définition des métriques pour le monitorage de l'application </a:t>
            </a:r>
          </a:p>
          <a:p>
            <a:r>
              <a:rPr lang="fr-FR" sz="1800" b="1" kern="0" dirty="0">
                <a:solidFill>
                  <a:srgbClr val="0D0D0D"/>
                </a:solidFill>
                <a:effectLst/>
                <a:latin typeface="Segoe UI" panose="020B0502040204020203" pitchFamily="34" charset="0"/>
                <a:ea typeface="Times New Roman" panose="02020603050405020304" pitchFamily="18" charset="0"/>
              </a:rPr>
              <a:t>Définition des seuils ou des valeurs devant générer une alerte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Choix d'une solution ou d'un outil pour la consolidation et le suivi des indicateurs de monitorage </a:t>
            </a:r>
          </a:p>
          <a:p>
            <a:r>
              <a:rPr lang="fr-FR" sz="1800" b="1" kern="0" dirty="0">
                <a:solidFill>
                  <a:srgbClr val="0D0D0D"/>
                </a:solidFill>
                <a:effectLst/>
                <a:latin typeface="Segoe UI" panose="020B0502040204020203" pitchFamily="34" charset="0"/>
                <a:ea typeface="Times New Roman" panose="02020603050405020304" pitchFamily="18" charset="0"/>
              </a:rPr>
              <a:t>Configuration de l'outil ou de la solution de monitorage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Intégration de la journalisation nécessaire aux objectifs de monitorage, dans l'application </a:t>
            </a:r>
          </a:p>
          <a:p>
            <a:r>
              <a:rPr lang="fr-FR" sz="1800" b="1" kern="0" dirty="0">
                <a:solidFill>
                  <a:srgbClr val="0D0D0D"/>
                </a:solidFill>
                <a:effectLst/>
                <a:latin typeface="Segoe UI" panose="020B0502040204020203" pitchFamily="34" charset="0"/>
                <a:ea typeface="Times New Roman" panose="02020603050405020304" pitchFamily="18" charset="0"/>
              </a:rPr>
              <a:t>Intégration d'alertes (e-mail, push...) en fonction des indicateurs </a:t>
            </a:r>
            <a:endParaRPr lang="fr-FR" b="1" kern="0" dirty="0">
              <a:solidFill>
                <a:srgbClr val="0D0D0D"/>
              </a:solidFill>
              <a:latin typeface="Segoe UI" panose="020B0502040204020203" pitchFamily="34" charset="0"/>
              <a:ea typeface="Times New Roman" panose="02020603050405020304" pitchFamily="18" charset="0"/>
            </a:endParaRPr>
          </a:p>
          <a:p>
            <a:r>
              <a:rPr lang="fr-FR" sz="1800" b="1" kern="0" dirty="0">
                <a:solidFill>
                  <a:srgbClr val="0D0D0D"/>
                </a:solidFill>
                <a:effectLst/>
                <a:latin typeface="Segoe UI" panose="020B0502040204020203" pitchFamily="34" charset="0"/>
                <a:ea typeface="Times New Roman" panose="02020603050405020304" pitchFamily="18" charset="0"/>
              </a:rPr>
              <a:t>Documentation du monitorage et des procédures d'installation et de configuration de l'outillage utilisé </a:t>
            </a:r>
            <a:endParaRPr lang="fr-FR" dirty="0"/>
          </a:p>
        </p:txBody>
      </p:sp>
    </p:spTree>
    <p:extLst>
      <p:ext uri="{BB962C8B-B14F-4D97-AF65-F5344CB8AC3E}">
        <p14:creationId xmlns:p14="http://schemas.microsoft.com/office/powerpoint/2010/main" val="300419001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444</TotalTime>
  <Words>416</Words>
  <Application>Microsoft Office PowerPoint</Application>
  <PresentationFormat>Grand écran</PresentationFormat>
  <Paragraphs>33</Paragraphs>
  <Slides>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7</vt:i4>
      </vt:variant>
    </vt:vector>
  </HeadingPairs>
  <TitlesOfParts>
    <vt:vector size="16" baseType="lpstr">
      <vt:lpstr>Arial</vt:lpstr>
      <vt:lpstr>Calibri</vt:lpstr>
      <vt:lpstr>Inter var</vt:lpstr>
      <vt:lpstr>Segoe UI</vt:lpstr>
      <vt:lpstr>Söhne</vt:lpstr>
      <vt:lpstr>Times New Roman</vt:lpstr>
      <vt:lpstr>Trebuchet MS</vt:lpstr>
      <vt:lpstr>Wingdings 3</vt:lpstr>
      <vt:lpstr>Facette</vt:lpstr>
      <vt:lpstr>MLFloW</vt:lpstr>
      <vt:lpstr>Introduction</vt:lpstr>
      <vt:lpstr>Présentation PowerPoint</vt:lpstr>
      <vt:lpstr>Avantages</vt:lpstr>
      <vt:lpstr>Les composants clés de MLflow et leurs rôles </vt:lpstr>
      <vt:lpstr>Exemple d'application rapide et facile avec MLflow : Classification d'Images de Chiffres Manuscrits</vt:lpstr>
      <vt:lpstr>Validation des compétences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MLFloW</dc:title>
  <dc:creator>joachim simplon</dc:creator>
  <cp:lastModifiedBy>joachim simplon</cp:lastModifiedBy>
  <cp:revision>5</cp:revision>
  <dcterms:created xsi:type="dcterms:W3CDTF">2024-03-23T12:45:20Z</dcterms:created>
  <dcterms:modified xsi:type="dcterms:W3CDTF">2024-04-01T19:35:05Z</dcterms:modified>
</cp:coreProperties>
</file>