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30"/>
  </p:notesMasterIdLst>
  <p:handoutMasterIdLst>
    <p:handoutMasterId r:id="rId31"/>
  </p:handoutMasterIdLst>
  <p:sldIdLst>
    <p:sldId id="1663" r:id="rId6"/>
    <p:sldId id="1665" r:id="rId7"/>
    <p:sldId id="1664" r:id="rId8"/>
    <p:sldId id="1666" r:id="rId9"/>
    <p:sldId id="1668" r:id="rId10"/>
    <p:sldId id="1667" r:id="rId11"/>
    <p:sldId id="1669" r:id="rId12"/>
    <p:sldId id="1670" r:id="rId13"/>
    <p:sldId id="1671" r:id="rId14"/>
    <p:sldId id="1672" r:id="rId15"/>
    <p:sldId id="1677" r:id="rId16"/>
    <p:sldId id="1673" r:id="rId17"/>
    <p:sldId id="1676" r:id="rId18"/>
    <p:sldId id="1688" r:id="rId19"/>
    <p:sldId id="1687" r:id="rId20"/>
    <p:sldId id="1686" r:id="rId21"/>
    <p:sldId id="1678" r:id="rId22"/>
    <p:sldId id="1679" r:id="rId23"/>
    <p:sldId id="1680" r:id="rId24"/>
    <p:sldId id="1681" r:id="rId25"/>
    <p:sldId id="1682" r:id="rId26"/>
    <p:sldId id="1683" r:id="rId27"/>
    <p:sldId id="1684" r:id="rId28"/>
    <p:sldId id="1685" r:id="rId2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65"/>
            <p14:sldId id="1664"/>
            <p14:sldId id="1666"/>
            <p14:sldId id="1668"/>
            <p14:sldId id="1667"/>
            <p14:sldId id="1669"/>
            <p14:sldId id="1670"/>
            <p14:sldId id="1671"/>
            <p14:sldId id="1672"/>
            <p14:sldId id="1677"/>
            <p14:sldId id="1673"/>
            <p14:sldId id="1676"/>
            <p14:sldId id="1688"/>
            <p14:sldId id="1687"/>
            <p14:sldId id="1686"/>
            <p14:sldId id="1678"/>
            <p14:sldId id="1679"/>
            <p14:sldId id="1680"/>
            <p14:sldId id="1681"/>
            <p14:sldId id="1682"/>
            <p14:sldId id="1683"/>
            <p14:sldId id="1684"/>
            <p14:sldId id="168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49"/>
    <a:srgbClr val="30E5D0"/>
    <a:srgbClr val="FFFFFF"/>
    <a:srgbClr val="000000"/>
    <a:srgbClr val="0078D4"/>
    <a:srgbClr val="50E6FF"/>
    <a:srgbClr val="A92E01"/>
    <a:srgbClr val="C13501"/>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2101" autoAdjust="0"/>
  </p:normalViewPr>
  <p:slideViewPr>
    <p:cSldViewPr snapToGrid="0">
      <p:cViewPr varScale="1">
        <p:scale>
          <a:sx n="94" d="100"/>
          <a:sy n="94" d="100"/>
        </p:scale>
        <p:origin x="33" y="24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3.xml"/></Relationships>
</file>

<file path=ppt/diagrams/_rels/data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0C6F9A-F88C-46E9-A9C8-AD3B9589E3B6}"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508D0DD8-0C07-470F-8E0F-33561EDDE0B0}">
      <dgm:prSet/>
      <dgm:spPr/>
      <dgm:t>
        <a:bodyPr/>
        <a:lstStyle/>
        <a:p>
          <a:pPr>
            <a:defRPr cap="all"/>
          </a:pPr>
          <a:r>
            <a:rPr lang="en-US"/>
            <a:t>What?</a:t>
          </a:r>
        </a:p>
      </dgm:t>
    </dgm:pt>
    <dgm:pt modelId="{023EA672-50FB-4A69-A6DB-2F2C85640BE0}" type="parTrans" cxnId="{476BA55D-21D2-40FE-A3A0-F5142A81B6FA}">
      <dgm:prSet/>
      <dgm:spPr/>
      <dgm:t>
        <a:bodyPr/>
        <a:lstStyle/>
        <a:p>
          <a:endParaRPr lang="en-US"/>
        </a:p>
      </dgm:t>
    </dgm:pt>
    <dgm:pt modelId="{0B97131F-45E7-4914-8F2F-2DABC5141A5E}" type="sibTrans" cxnId="{476BA55D-21D2-40FE-A3A0-F5142A81B6FA}">
      <dgm:prSet/>
      <dgm:spPr/>
      <dgm:t>
        <a:bodyPr/>
        <a:lstStyle/>
        <a:p>
          <a:endParaRPr lang="en-US"/>
        </a:p>
      </dgm:t>
    </dgm:pt>
    <dgm:pt modelId="{617A7069-5665-4759-BB06-5B28FBDF01E2}">
      <dgm:prSet/>
      <dgm:spPr/>
      <dgm:t>
        <a:bodyPr/>
        <a:lstStyle/>
        <a:p>
          <a:pPr>
            <a:defRPr cap="all"/>
          </a:pPr>
          <a:r>
            <a:rPr lang="en-US"/>
            <a:t>Why?</a:t>
          </a:r>
        </a:p>
      </dgm:t>
    </dgm:pt>
    <dgm:pt modelId="{FF17B978-66A0-4914-A4EE-C4CF850A8972}" type="parTrans" cxnId="{4C751FCE-0C4A-4B4C-94FF-B2E0DC2326CD}">
      <dgm:prSet/>
      <dgm:spPr/>
      <dgm:t>
        <a:bodyPr/>
        <a:lstStyle/>
        <a:p>
          <a:endParaRPr lang="en-US"/>
        </a:p>
      </dgm:t>
    </dgm:pt>
    <dgm:pt modelId="{53C07745-59AB-4705-8301-4ACEB147378B}" type="sibTrans" cxnId="{4C751FCE-0C4A-4B4C-94FF-B2E0DC2326CD}">
      <dgm:prSet/>
      <dgm:spPr/>
      <dgm:t>
        <a:bodyPr/>
        <a:lstStyle/>
        <a:p>
          <a:endParaRPr lang="en-US"/>
        </a:p>
      </dgm:t>
    </dgm:pt>
    <dgm:pt modelId="{2DF767B7-F0BA-41CD-B3BF-06FBD1A06859}">
      <dgm:prSet/>
      <dgm:spPr/>
      <dgm:t>
        <a:bodyPr/>
        <a:lstStyle/>
        <a:p>
          <a:pPr>
            <a:defRPr cap="all"/>
          </a:pPr>
          <a:r>
            <a:rPr lang="en-US"/>
            <a:t>How?</a:t>
          </a:r>
        </a:p>
      </dgm:t>
    </dgm:pt>
    <dgm:pt modelId="{7DEC05FD-AEA2-4748-9CF3-E4C0771F70E4}" type="parTrans" cxnId="{76FC4630-0B23-48B7-A7AC-72FC6AAB7366}">
      <dgm:prSet/>
      <dgm:spPr/>
      <dgm:t>
        <a:bodyPr/>
        <a:lstStyle/>
        <a:p>
          <a:endParaRPr lang="en-US"/>
        </a:p>
      </dgm:t>
    </dgm:pt>
    <dgm:pt modelId="{B113598F-7B7C-4BEA-AC79-C01E110B5B81}" type="sibTrans" cxnId="{76FC4630-0B23-48B7-A7AC-72FC6AAB7366}">
      <dgm:prSet/>
      <dgm:spPr/>
      <dgm:t>
        <a:bodyPr/>
        <a:lstStyle/>
        <a:p>
          <a:endParaRPr lang="en-US"/>
        </a:p>
      </dgm:t>
    </dgm:pt>
    <dgm:pt modelId="{75398849-021C-4CDB-B436-DD73C7AE431B}" type="pres">
      <dgm:prSet presAssocID="{040C6F9A-F88C-46E9-A9C8-AD3B9589E3B6}" presName="root" presStyleCnt="0">
        <dgm:presLayoutVars>
          <dgm:dir/>
          <dgm:resizeHandles val="exact"/>
        </dgm:presLayoutVars>
      </dgm:prSet>
      <dgm:spPr/>
    </dgm:pt>
    <dgm:pt modelId="{A43FED34-734C-42FD-AEDF-4D9AAE0770EB}" type="pres">
      <dgm:prSet presAssocID="{508D0DD8-0C07-470F-8E0F-33561EDDE0B0}" presName="compNode" presStyleCnt="0"/>
      <dgm:spPr/>
    </dgm:pt>
    <dgm:pt modelId="{6D456B1B-26DD-474E-A607-2F2EF4758F5B}" type="pres">
      <dgm:prSet presAssocID="{508D0DD8-0C07-470F-8E0F-33561EDDE0B0}" presName="iconBgRect" presStyleLbl="bgShp" presStyleIdx="0" presStyleCnt="3"/>
      <dgm:spPr/>
    </dgm:pt>
    <dgm:pt modelId="{7376E3FA-7496-446D-8E5D-7813FC393700}" type="pres">
      <dgm:prSet presAssocID="{508D0DD8-0C07-470F-8E0F-33561EDDE0B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AAD028C8-CB06-4406-81CA-388F14B4AECC}" type="pres">
      <dgm:prSet presAssocID="{508D0DD8-0C07-470F-8E0F-33561EDDE0B0}" presName="spaceRect" presStyleCnt="0"/>
      <dgm:spPr/>
    </dgm:pt>
    <dgm:pt modelId="{1748967A-E2FF-4DDD-8F50-40EFE33C6408}" type="pres">
      <dgm:prSet presAssocID="{508D0DD8-0C07-470F-8E0F-33561EDDE0B0}" presName="textRect" presStyleLbl="revTx" presStyleIdx="0" presStyleCnt="3">
        <dgm:presLayoutVars>
          <dgm:chMax val="1"/>
          <dgm:chPref val="1"/>
        </dgm:presLayoutVars>
      </dgm:prSet>
      <dgm:spPr/>
    </dgm:pt>
    <dgm:pt modelId="{7B794482-500D-4963-BE64-D03046409AE1}" type="pres">
      <dgm:prSet presAssocID="{0B97131F-45E7-4914-8F2F-2DABC5141A5E}" presName="sibTrans" presStyleCnt="0"/>
      <dgm:spPr/>
    </dgm:pt>
    <dgm:pt modelId="{CFF0DADF-0FD4-4FC3-A141-6A93D359404F}" type="pres">
      <dgm:prSet presAssocID="{617A7069-5665-4759-BB06-5B28FBDF01E2}" presName="compNode" presStyleCnt="0"/>
      <dgm:spPr/>
    </dgm:pt>
    <dgm:pt modelId="{4BFD2C49-D254-4327-8A8D-DEB58FA57391}" type="pres">
      <dgm:prSet presAssocID="{617A7069-5665-4759-BB06-5B28FBDF01E2}" presName="iconBgRect" presStyleLbl="bgShp" presStyleIdx="1" presStyleCnt="3"/>
      <dgm:spPr/>
    </dgm:pt>
    <dgm:pt modelId="{E2C7A497-7F1F-4C0F-B208-1A03BF7F5C7E}" type="pres">
      <dgm:prSet presAssocID="{617A7069-5665-4759-BB06-5B28FBDF01E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D702B5EB-AED8-4C2D-9957-58BCCD7BEEEF}" type="pres">
      <dgm:prSet presAssocID="{617A7069-5665-4759-BB06-5B28FBDF01E2}" presName="spaceRect" presStyleCnt="0"/>
      <dgm:spPr/>
    </dgm:pt>
    <dgm:pt modelId="{3D542A55-C39F-4EDC-BB31-EA73BA2EE981}" type="pres">
      <dgm:prSet presAssocID="{617A7069-5665-4759-BB06-5B28FBDF01E2}" presName="textRect" presStyleLbl="revTx" presStyleIdx="1" presStyleCnt="3">
        <dgm:presLayoutVars>
          <dgm:chMax val="1"/>
          <dgm:chPref val="1"/>
        </dgm:presLayoutVars>
      </dgm:prSet>
      <dgm:spPr/>
    </dgm:pt>
    <dgm:pt modelId="{E86E073C-DD0F-47BD-B9AF-F8571034CED4}" type="pres">
      <dgm:prSet presAssocID="{53C07745-59AB-4705-8301-4ACEB147378B}" presName="sibTrans" presStyleCnt="0"/>
      <dgm:spPr/>
    </dgm:pt>
    <dgm:pt modelId="{CC112701-D304-4F71-8435-CA20D44F65C1}" type="pres">
      <dgm:prSet presAssocID="{2DF767B7-F0BA-41CD-B3BF-06FBD1A06859}" presName="compNode" presStyleCnt="0"/>
      <dgm:spPr/>
    </dgm:pt>
    <dgm:pt modelId="{8B2B9AC5-EB01-4D1A-9E8A-53025012F59F}" type="pres">
      <dgm:prSet presAssocID="{2DF767B7-F0BA-41CD-B3BF-06FBD1A06859}" presName="iconBgRect" presStyleLbl="bgShp" presStyleIdx="2" presStyleCnt="3"/>
      <dgm:spPr/>
    </dgm:pt>
    <dgm:pt modelId="{D3066B49-5110-46A3-B77A-433E96060C09}" type="pres">
      <dgm:prSet presAssocID="{2DF767B7-F0BA-41CD-B3BF-06FBD1A0685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edit card"/>
        </a:ext>
      </dgm:extLst>
    </dgm:pt>
    <dgm:pt modelId="{148ACD7A-77E1-47B7-B66B-84D9E033D8EF}" type="pres">
      <dgm:prSet presAssocID="{2DF767B7-F0BA-41CD-B3BF-06FBD1A06859}" presName="spaceRect" presStyleCnt="0"/>
      <dgm:spPr/>
    </dgm:pt>
    <dgm:pt modelId="{29DFDA70-56E0-46D5-B9C8-51CE7A7D304D}" type="pres">
      <dgm:prSet presAssocID="{2DF767B7-F0BA-41CD-B3BF-06FBD1A06859}" presName="textRect" presStyleLbl="revTx" presStyleIdx="2" presStyleCnt="3">
        <dgm:presLayoutVars>
          <dgm:chMax val="1"/>
          <dgm:chPref val="1"/>
        </dgm:presLayoutVars>
      </dgm:prSet>
      <dgm:spPr/>
    </dgm:pt>
  </dgm:ptLst>
  <dgm:cxnLst>
    <dgm:cxn modelId="{76FC4630-0B23-48B7-A7AC-72FC6AAB7366}" srcId="{040C6F9A-F88C-46E9-A9C8-AD3B9589E3B6}" destId="{2DF767B7-F0BA-41CD-B3BF-06FBD1A06859}" srcOrd="2" destOrd="0" parTransId="{7DEC05FD-AEA2-4748-9CF3-E4C0771F70E4}" sibTransId="{B113598F-7B7C-4BEA-AC79-C01E110B5B81}"/>
    <dgm:cxn modelId="{476BA55D-21D2-40FE-A3A0-F5142A81B6FA}" srcId="{040C6F9A-F88C-46E9-A9C8-AD3B9589E3B6}" destId="{508D0DD8-0C07-470F-8E0F-33561EDDE0B0}" srcOrd="0" destOrd="0" parTransId="{023EA672-50FB-4A69-A6DB-2F2C85640BE0}" sibTransId="{0B97131F-45E7-4914-8F2F-2DABC5141A5E}"/>
    <dgm:cxn modelId="{0385BC71-A8CC-4E66-B60A-7DA9E004C7D6}" type="presOf" srcId="{2DF767B7-F0BA-41CD-B3BF-06FBD1A06859}" destId="{29DFDA70-56E0-46D5-B9C8-51CE7A7D304D}" srcOrd="0" destOrd="0" presId="urn:microsoft.com/office/officeart/2018/5/layout/IconCircleLabelList"/>
    <dgm:cxn modelId="{AA194A53-BB37-43D9-A91F-A491EB569C31}" type="presOf" srcId="{508D0DD8-0C07-470F-8E0F-33561EDDE0B0}" destId="{1748967A-E2FF-4DDD-8F50-40EFE33C6408}" srcOrd="0" destOrd="0" presId="urn:microsoft.com/office/officeart/2018/5/layout/IconCircleLabelList"/>
    <dgm:cxn modelId="{ECB8529C-40E4-42EB-8D2B-33D8AFAD59E2}" type="presOf" srcId="{040C6F9A-F88C-46E9-A9C8-AD3B9589E3B6}" destId="{75398849-021C-4CDB-B436-DD73C7AE431B}" srcOrd="0" destOrd="0" presId="urn:microsoft.com/office/officeart/2018/5/layout/IconCircleLabelList"/>
    <dgm:cxn modelId="{4C751FCE-0C4A-4B4C-94FF-B2E0DC2326CD}" srcId="{040C6F9A-F88C-46E9-A9C8-AD3B9589E3B6}" destId="{617A7069-5665-4759-BB06-5B28FBDF01E2}" srcOrd="1" destOrd="0" parTransId="{FF17B978-66A0-4914-A4EE-C4CF850A8972}" sibTransId="{53C07745-59AB-4705-8301-4ACEB147378B}"/>
    <dgm:cxn modelId="{AC8699F3-A2D5-4443-A235-0613DA2DEBAC}" type="presOf" srcId="{617A7069-5665-4759-BB06-5B28FBDF01E2}" destId="{3D542A55-C39F-4EDC-BB31-EA73BA2EE981}" srcOrd="0" destOrd="0" presId="urn:microsoft.com/office/officeart/2018/5/layout/IconCircleLabelList"/>
    <dgm:cxn modelId="{4C2B59EA-CF68-494A-9EA7-E626A2C19535}" type="presParOf" srcId="{75398849-021C-4CDB-B436-DD73C7AE431B}" destId="{A43FED34-734C-42FD-AEDF-4D9AAE0770EB}" srcOrd="0" destOrd="0" presId="urn:microsoft.com/office/officeart/2018/5/layout/IconCircleLabelList"/>
    <dgm:cxn modelId="{ACFFD78B-D719-4BEA-8BBA-F4572C7DCB7C}" type="presParOf" srcId="{A43FED34-734C-42FD-AEDF-4D9AAE0770EB}" destId="{6D456B1B-26DD-474E-A607-2F2EF4758F5B}" srcOrd="0" destOrd="0" presId="urn:microsoft.com/office/officeart/2018/5/layout/IconCircleLabelList"/>
    <dgm:cxn modelId="{BB9534B2-1621-4B75-9276-4255B5996E9B}" type="presParOf" srcId="{A43FED34-734C-42FD-AEDF-4D9AAE0770EB}" destId="{7376E3FA-7496-446D-8E5D-7813FC393700}" srcOrd="1" destOrd="0" presId="urn:microsoft.com/office/officeart/2018/5/layout/IconCircleLabelList"/>
    <dgm:cxn modelId="{9218AF86-5BD6-40C3-AD33-A0D90A6E583D}" type="presParOf" srcId="{A43FED34-734C-42FD-AEDF-4D9AAE0770EB}" destId="{AAD028C8-CB06-4406-81CA-388F14B4AECC}" srcOrd="2" destOrd="0" presId="urn:microsoft.com/office/officeart/2018/5/layout/IconCircleLabelList"/>
    <dgm:cxn modelId="{958E3324-28AC-4CA2-8FD1-D957DF552381}" type="presParOf" srcId="{A43FED34-734C-42FD-AEDF-4D9AAE0770EB}" destId="{1748967A-E2FF-4DDD-8F50-40EFE33C6408}" srcOrd="3" destOrd="0" presId="urn:microsoft.com/office/officeart/2018/5/layout/IconCircleLabelList"/>
    <dgm:cxn modelId="{48C9B77A-141E-4B1E-B4DF-7E079BE3866B}" type="presParOf" srcId="{75398849-021C-4CDB-B436-DD73C7AE431B}" destId="{7B794482-500D-4963-BE64-D03046409AE1}" srcOrd="1" destOrd="0" presId="urn:microsoft.com/office/officeart/2018/5/layout/IconCircleLabelList"/>
    <dgm:cxn modelId="{7D1E8FDE-09D9-4BD9-A644-11A7964DC517}" type="presParOf" srcId="{75398849-021C-4CDB-B436-DD73C7AE431B}" destId="{CFF0DADF-0FD4-4FC3-A141-6A93D359404F}" srcOrd="2" destOrd="0" presId="urn:microsoft.com/office/officeart/2018/5/layout/IconCircleLabelList"/>
    <dgm:cxn modelId="{5CD94F52-9B78-4539-B33F-F0E3CF181827}" type="presParOf" srcId="{CFF0DADF-0FD4-4FC3-A141-6A93D359404F}" destId="{4BFD2C49-D254-4327-8A8D-DEB58FA57391}" srcOrd="0" destOrd="0" presId="urn:microsoft.com/office/officeart/2018/5/layout/IconCircleLabelList"/>
    <dgm:cxn modelId="{64C02354-2B40-4D17-B32A-D3D0DE77D890}" type="presParOf" srcId="{CFF0DADF-0FD4-4FC3-A141-6A93D359404F}" destId="{E2C7A497-7F1F-4C0F-B208-1A03BF7F5C7E}" srcOrd="1" destOrd="0" presId="urn:microsoft.com/office/officeart/2018/5/layout/IconCircleLabelList"/>
    <dgm:cxn modelId="{1D1CD87B-3238-4BAC-8F6A-AC0F62BC936F}" type="presParOf" srcId="{CFF0DADF-0FD4-4FC3-A141-6A93D359404F}" destId="{D702B5EB-AED8-4C2D-9957-58BCCD7BEEEF}" srcOrd="2" destOrd="0" presId="urn:microsoft.com/office/officeart/2018/5/layout/IconCircleLabelList"/>
    <dgm:cxn modelId="{0FAB2CD3-4AAC-4BFF-B528-7324E36A787E}" type="presParOf" srcId="{CFF0DADF-0FD4-4FC3-A141-6A93D359404F}" destId="{3D542A55-C39F-4EDC-BB31-EA73BA2EE981}" srcOrd="3" destOrd="0" presId="urn:microsoft.com/office/officeart/2018/5/layout/IconCircleLabelList"/>
    <dgm:cxn modelId="{7BB6F97E-4223-4A05-BC08-B98EF1B83F09}" type="presParOf" srcId="{75398849-021C-4CDB-B436-DD73C7AE431B}" destId="{E86E073C-DD0F-47BD-B9AF-F8571034CED4}" srcOrd="3" destOrd="0" presId="urn:microsoft.com/office/officeart/2018/5/layout/IconCircleLabelList"/>
    <dgm:cxn modelId="{5B5E3153-BAA6-4C44-A657-FCFC6379DF57}" type="presParOf" srcId="{75398849-021C-4CDB-B436-DD73C7AE431B}" destId="{CC112701-D304-4F71-8435-CA20D44F65C1}" srcOrd="4" destOrd="0" presId="urn:microsoft.com/office/officeart/2018/5/layout/IconCircleLabelList"/>
    <dgm:cxn modelId="{41452E15-7A5E-48E7-B925-702DD519C305}" type="presParOf" srcId="{CC112701-D304-4F71-8435-CA20D44F65C1}" destId="{8B2B9AC5-EB01-4D1A-9E8A-53025012F59F}" srcOrd="0" destOrd="0" presId="urn:microsoft.com/office/officeart/2018/5/layout/IconCircleLabelList"/>
    <dgm:cxn modelId="{5DF551FC-AC09-4F46-B32A-A0E6B5884024}" type="presParOf" srcId="{CC112701-D304-4F71-8435-CA20D44F65C1}" destId="{D3066B49-5110-46A3-B77A-433E96060C09}" srcOrd="1" destOrd="0" presId="urn:microsoft.com/office/officeart/2018/5/layout/IconCircleLabelList"/>
    <dgm:cxn modelId="{75F63AD4-6D7E-4188-A0AA-422BA1F0020A}" type="presParOf" srcId="{CC112701-D304-4F71-8435-CA20D44F65C1}" destId="{148ACD7A-77E1-47B7-B66B-84D9E033D8EF}" srcOrd="2" destOrd="0" presId="urn:microsoft.com/office/officeart/2018/5/layout/IconCircleLabelList"/>
    <dgm:cxn modelId="{01CCA0C5-E69D-4E04-A196-7FA4AE6AECF0}" type="presParOf" srcId="{CC112701-D304-4F71-8435-CA20D44F65C1}" destId="{29DFDA70-56E0-46D5-B9C8-51CE7A7D304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456B1B-26DD-474E-A607-2F2EF4758F5B}">
      <dsp:nvSpPr>
        <dsp:cNvPr id="0" name=""/>
        <dsp:cNvSpPr/>
      </dsp:nvSpPr>
      <dsp:spPr>
        <a:xfrm>
          <a:off x="680918" y="751968"/>
          <a:ext cx="1990125" cy="199012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76E3FA-7496-446D-8E5D-7813FC393700}">
      <dsp:nvSpPr>
        <dsp:cNvPr id="0" name=""/>
        <dsp:cNvSpPr/>
      </dsp:nvSpPr>
      <dsp:spPr>
        <a:xfrm>
          <a:off x="1105043" y="1176093"/>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48967A-E2FF-4DDD-8F50-40EFE33C6408}">
      <dsp:nvSpPr>
        <dsp:cNvPr id="0" name=""/>
        <dsp:cNvSpPr/>
      </dsp:nvSpPr>
      <dsp:spPr>
        <a:xfrm>
          <a:off x="44731" y="336196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n-US" sz="4000" kern="1200"/>
            <a:t>What?</a:t>
          </a:r>
        </a:p>
      </dsp:txBody>
      <dsp:txXfrm>
        <a:off x="44731" y="3361969"/>
        <a:ext cx="3262500" cy="720000"/>
      </dsp:txXfrm>
    </dsp:sp>
    <dsp:sp modelId="{4BFD2C49-D254-4327-8A8D-DEB58FA57391}">
      <dsp:nvSpPr>
        <dsp:cNvPr id="0" name=""/>
        <dsp:cNvSpPr/>
      </dsp:nvSpPr>
      <dsp:spPr>
        <a:xfrm>
          <a:off x="4514356" y="751968"/>
          <a:ext cx="1990125" cy="199012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C7A497-7F1F-4C0F-B208-1A03BF7F5C7E}">
      <dsp:nvSpPr>
        <dsp:cNvPr id="0" name=""/>
        <dsp:cNvSpPr/>
      </dsp:nvSpPr>
      <dsp:spPr>
        <a:xfrm>
          <a:off x="4938481" y="1176093"/>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542A55-C39F-4EDC-BB31-EA73BA2EE981}">
      <dsp:nvSpPr>
        <dsp:cNvPr id="0" name=""/>
        <dsp:cNvSpPr/>
      </dsp:nvSpPr>
      <dsp:spPr>
        <a:xfrm>
          <a:off x="3878168" y="336196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n-US" sz="4000" kern="1200"/>
            <a:t>Why?</a:t>
          </a:r>
        </a:p>
      </dsp:txBody>
      <dsp:txXfrm>
        <a:off x="3878168" y="3361969"/>
        <a:ext cx="3262500" cy="720000"/>
      </dsp:txXfrm>
    </dsp:sp>
    <dsp:sp modelId="{8B2B9AC5-EB01-4D1A-9E8A-53025012F59F}">
      <dsp:nvSpPr>
        <dsp:cNvPr id="0" name=""/>
        <dsp:cNvSpPr/>
      </dsp:nvSpPr>
      <dsp:spPr>
        <a:xfrm>
          <a:off x="8347794" y="751968"/>
          <a:ext cx="1990125" cy="199012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066B49-5110-46A3-B77A-433E96060C09}">
      <dsp:nvSpPr>
        <dsp:cNvPr id="0" name=""/>
        <dsp:cNvSpPr/>
      </dsp:nvSpPr>
      <dsp:spPr>
        <a:xfrm>
          <a:off x="8771919" y="1176093"/>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DFDA70-56E0-46D5-B9C8-51CE7A7D304D}">
      <dsp:nvSpPr>
        <dsp:cNvPr id="0" name=""/>
        <dsp:cNvSpPr/>
      </dsp:nvSpPr>
      <dsp:spPr>
        <a:xfrm>
          <a:off x="7711606" y="336196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n-US" sz="4000" kern="1200"/>
            <a:t>How?</a:t>
          </a:r>
        </a:p>
      </dsp:txBody>
      <dsp:txXfrm>
        <a:off x="7711606" y="3361969"/>
        <a:ext cx="32625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8/25/2020 9:05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8/25/2020 9:05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8/25/2020 9:05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5.xml.rels><?xml version="1.0" encoding="UTF-8" standalone="yes"?>
<Relationships xmlns="http://schemas.openxmlformats.org/package/2006/relationships"><Relationship Id="rId2" Type="http://schemas.openxmlformats.org/officeDocument/2006/relationships/hyperlink" Target="https://osherove.com/tdd-kata-1" TargetMode="External"/><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microsoft.com/en-us/dotnet/standard/design-guidelines/naming-guidelines" TargetMode="Externa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gif"/><Relationship Id="rId1" Type="http://schemas.openxmlformats.org/officeDocument/2006/relationships/slideLayout" Target="../slideLayouts/slideLayout60.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jpg"/><Relationship Id="rId4" Type="http://schemas.openxmlformats.org/officeDocument/2006/relationships/image" Target="../media/image12.png"/><Relationship Id="rId9"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3.xml.rels><?xml version="1.0" encoding="UTF-8" standalone="yes"?>
<Relationships xmlns="http://schemas.openxmlformats.org/package/2006/relationships"><Relationship Id="rId2" Type="http://schemas.openxmlformats.org/officeDocument/2006/relationships/hyperlink" Target="https://docs.microsoft.com/en-us/dotnet/csharp/language-reference/builtin-types/built-in-types" TargetMode="External"/><Relationship Id="rId1" Type="http://schemas.openxmlformats.org/officeDocument/2006/relationships/slideLayout" Target="../slideLayouts/slideLayout6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hyperlink" Target="https://insights.stackoverflow.com/survey/2020" TargetMode="Externa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hyperlink" Target="https://insights.stackoverflow.com/survey/2020" TargetMode="Externa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version2.dk/artikel/jobtrends-java-slaar-c-paa-maalfoto-1088564" TargetMode="External"/><Relationship Id="rId1" Type="http://schemas.openxmlformats.org/officeDocument/2006/relationships/slideLayout" Target="../slideLayouts/slideLayout38.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version2.dk/artikel/udvikler-vild-med-c-ingen-grund-at-kode-java-nogensinde-igen-1088651" TargetMode="Externa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979539"/>
            <a:ext cx="4167887" cy="553998"/>
          </a:xfrm>
        </p:spPr>
        <p:txBody>
          <a:bodyPr/>
          <a:lstStyle/>
          <a:p>
            <a:r>
              <a:rPr lang="en-US" dirty="0"/>
              <a:t>Test-Driven C♯</a:t>
            </a:r>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94FB-043E-4659-A0A3-99E147592F6B}"/>
              </a:ext>
            </a:extLst>
          </p:cNvPr>
          <p:cNvSpPr>
            <a:spLocks noGrp="1"/>
          </p:cNvSpPr>
          <p:nvPr>
            <p:ph type="title"/>
          </p:nvPr>
        </p:nvSpPr>
        <p:spPr/>
        <p:txBody>
          <a:bodyPr/>
          <a:lstStyle/>
          <a:p>
            <a:r>
              <a:rPr lang="en-US" dirty="0"/>
              <a:t>Red – Green - Refactor</a:t>
            </a:r>
            <a:endParaRPr lang="LID4096" dirty="0"/>
          </a:p>
        </p:txBody>
      </p:sp>
      <p:grpSp>
        <p:nvGrpSpPr>
          <p:cNvPr id="25" name="Group 24">
            <a:extLst>
              <a:ext uri="{FF2B5EF4-FFF2-40B4-BE49-F238E27FC236}">
                <a16:creationId xmlns:a16="http://schemas.microsoft.com/office/drawing/2014/main" id="{245D8EEA-250F-429B-AFE6-30EBDCC59616}"/>
              </a:ext>
            </a:extLst>
          </p:cNvPr>
          <p:cNvGrpSpPr/>
          <p:nvPr/>
        </p:nvGrpSpPr>
        <p:grpSpPr>
          <a:xfrm>
            <a:off x="1600017" y="1539654"/>
            <a:ext cx="9031658" cy="4886133"/>
            <a:chOff x="182770" y="2078880"/>
            <a:chExt cx="9031658" cy="4886133"/>
          </a:xfrm>
        </p:grpSpPr>
        <p:sp>
          <p:nvSpPr>
            <p:cNvPr id="4" name="Title 1">
              <a:extLst>
                <a:ext uri="{FF2B5EF4-FFF2-40B4-BE49-F238E27FC236}">
                  <a16:creationId xmlns:a16="http://schemas.microsoft.com/office/drawing/2014/main" id="{510D1507-AF03-4B84-A7BF-0DD0560F35DB}"/>
                </a:ext>
              </a:extLst>
            </p:cNvPr>
            <p:cNvSpPr txBox="1">
              <a:spLocks/>
            </p:cNvSpPr>
            <p:nvPr/>
          </p:nvSpPr>
          <p:spPr>
            <a:xfrm>
              <a:off x="2743062" y="2078880"/>
              <a:ext cx="3240000" cy="852081"/>
            </a:xfrm>
            <a:prstGeom prst="rect">
              <a:avLst/>
            </a:prstGeom>
            <a:solidFill>
              <a:srgbClr val="0072C6"/>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3600" dirty="0" err="1">
                  <a:latin typeface="+mj-lt"/>
                </a:rPr>
                <a:t>Add</a:t>
              </a:r>
              <a:r>
                <a:rPr lang="da-DK" sz="3600" dirty="0">
                  <a:latin typeface="+mj-lt"/>
                </a:rPr>
                <a:t> a test</a:t>
              </a:r>
            </a:p>
          </p:txBody>
        </p:sp>
        <p:sp>
          <p:nvSpPr>
            <p:cNvPr id="5" name="Title 1">
              <a:extLst>
                <a:ext uri="{FF2B5EF4-FFF2-40B4-BE49-F238E27FC236}">
                  <a16:creationId xmlns:a16="http://schemas.microsoft.com/office/drawing/2014/main" id="{C888E7AF-14CC-4CB8-B5B9-44D514584945}"/>
                </a:ext>
              </a:extLst>
            </p:cNvPr>
            <p:cNvSpPr txBox="1">
              <a:spLocks/>
            </p:cNvSpPr>
            <p:nvPr/>
          </p:nvSpPr>
          <p:spPr>
            <a:xfrm>
              <a:off x="2743062" y="3748181"/>
              <a:ext cx="3240000" cy="852081"/>
            </a:xfrm>
            <a:prstGeom prst="rect">
              <a:avLst/>
            </a:prstGeom>
            <a:solidFill>
              <a:srgbClr val="0072C6"/>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3600" dirty="0">
                  <a:latin typeface="+mj-lt"/>
                </a:rPr>
                <a:t>Run the tests</a:t>
              </a:r>
            </a:p>
          </p:txBody>
        </p:sp>
        <p:sp>
          <p:nvSpPr>
            <p:cNvPr id="6" name="Title 1">
              <a:extLst>
                <a:ext uri="{FF2B5EF4-FFF2-40B4-BE49-F238E27FC236}">
                  <a16:creationId xmlns:a16="http://schemas.microsoft.com/office/drawing/2014/main" id="{2DA3CA93-D6A5-4776-BB1E-6A88C979B6B1}"/>
                </a:ext>
              </a:extLst>
            </p:cNvPr>
            <p:cNvSpPr txBox="1">
              <a:spLocks/>
            </p:cNvSpPr>
            <p:nvPr/>
          </p:nvSpPr>
          <p:spPr>
            <a:xfrm>
              <a:off x="2743062" y="5417481"/>
              <a:ext cx="3240000" cy="852081"/>
            </a:xfrm>
            <a:prstGeom prst="rect">
              <a:avLst/>
            </a:prstGeom>
            <a:solidFill>
              <a:srgbClr val="0072C6"/>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3600" dirty="0" err="1">
                  <a:latin typeface="+mj-lt"/>
                </a:rPr>
                <a:t>Refactor</a:t>
              </a:r>
              <a:endParaRPr lang="da-DK" sz="3600" dirty="0">
                <a:latin typeface="+mj-lt"/>
              </a:endParaRPr>
            </a:p>
          </p:txBody>
        </p:sp>
        <p:sp>
          <p:nvSpPr>
            <p:cNvPr id="7" name="Oval 6">
              <a:extLst>
                <a:ext uri="{FF2B5EF4-FFF2-40B4-BE49-F238E27FC236}">
                  <a16:creationId xmlns:a16="http://schemas.microsoft.com/office/drawing/2014/main" id="{8CF566FB-D800-42C4-9991-47750C550B43}"/>
                </a:ext>
              </a:extLst>
            </p:cNvPr>
            <p:cNvSpPr/>
            <p:nvPr/>
          </p:nvSpPr>
          <p:spPr bwMode="auto">
            <a:xfrm>
              <a:off x="1554355" y="2318021"/>
              <a:ext cx="457195" cy="457195"/>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solidFill>
                  <a:schemeClr val="tx1"/>
                </a:solidFill>
                <a:latin typeface="+mj-lt"/>
                <a:ea typeface="Segoe UI" pitchFamily="34" charset="0"/>
                <a:cs typeface="Segoe UI" pitchFamily="34" charset="0"/>
              </a:endParaRPr>
            </a:p>
          </p:txBody>
        </p:sp>
        <p:cxnSp>
          <p:nvCxnSpPr>
            <p:cNvPr id="8" name="Straight Arrow Connector 7">
              <a:extLst>
                <a:ext uri="{FF2B5EF4-FFF2-40B4-BE49-F238E27FC236}">
                  <a16:creationId xmlns:a16="http://schemas.microsoft.com/office/drawing/2014/main" id="{E2485333-91D1-4432-A3DF-3B349943E1B5}"/>
                </a:ext>
              </a:extLst>
            </p:cNvPr>
            <p:cNvCxnSpPr>
              <a:cxnSpLocks/>
              <a:stCxn id="7" idx="6"/>
            </p:cNvCxnSpPr>
            <p:nvPr/>
          </p:nvCxnSpPr>
          <p:spPr>
            <a:xfrm flipV="1">
              <a:off x="2011550" y="2546618"/>
              <a:ext cx="731512" cy="1"/>
            </a:xfrm>
            <a:prstGeom prst="straightConnector1">
              <a:avLst/>
            </a:prstGeom>
            <a:solidFill>
              <a:schemeClr val="tx1"/>
            </a:solidFill>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AF20FE6-36A5-4205-9043-010E77472443}"/>
                </a:ext>
              </a:extLst>
            </p:cNvPr>
            <p:cNvSpPr txBox="1"/>
            <p:nvPr/>
          </p:nvSpPr>
          <p:spPr>
            <a:xfrm>
              <a:off x="5948740" y="3575360"/>
              <a:ext cx="1437958" cy="738664"/>
            </a:xfrm>
            <a:prstGeom prst="rect">
              <a:avLst/>
            </a:prstGeom>
            <a:noFill/>
          </p:spPr>
          <p:txBody>
            <a:bodyPr wrap="none" lIns="182880" tIns="146304" rIns="182880" bIns="146304" rtlCol="0">
              <a:spAutoFit/>
            </a:bodyPr>
            <a:lstStyle/>
            <a:p>
              <a:pPr>
                <a:lnSpc>
                  <a:spcPct val="90000"/>
                </a:lnSpc>
              </a:pPr>
              <a:r>
                <a:rPr lang="en-US" sz="3200" dirty="0">
                  <a:solidFill>
                    <a:srgbClr val="007233"/>
                  </a:solidFill>
                  <a:latin typeface="+mj-lt"/>
                </a:rPr>
                <a:t>[Pass]</a:t>
              </a:r>
              <a:endParaRPr lang="da-DK" sz="3200" dirty="0" err="1">
                <a:solidFill>
                  <a:srgbClr val="007233"/>
                </a:solidFill>
                <a:latin typeface="+mj-lt"/>
              </a:endParaRPr>
            </a:p>
          </p:txBody>
        </p:sp>
        <p:sp>
          <p:nvSpPr>
            <p:cNvPr id="10" name="TextBox 9">
              <a:extLst>
                <a:ext uri="{FF2B5EF4-FFF2-40B4-BE49-F238E27FC236}">
                  <a16:creationId xmlns:a16="http://schemas.microsoft.com/office/drawing/2014/main" id="{74D7F883-5403-4D59-885E-EE95B1BAC02C}"/>
                </a:ext>
              </a:extLst>
            </p:cNvPr>
            <p:cNvSpPr txBox="1"/>
            <p:nvPr/>
          </p:nvSpPr>
          <p:spPr>
            <a:xfrm>
              <a:off x="4368139" y="4638283"/>
              <a:ext cx="1264385" cy="738664"/>
            </a:xfrm>
            <a:prstGeom prst="rect">
              <a:avLst/>
            </a:prstGeom>
            <a:noFill/>
          </p:spPr>
          <p:txBody>
            <a:bodyPr wrap="none" lIns="182880" tIns="146304" rIns="182880" bIns="146304" rtlCol="0">
              <a:spAutoFit/>
            </a:bodyPr>
            <a:lstStyle/>
            <a:p>
              <a:pPr>
                <a:lnSpc>
                  <a:spcPct val="90000"/>
                </a:lnSpc>
              </a:pPr>
              <a:r>
                <a:rPr lang="en-US" sz="3200" dirty="0">
                  <a:solidFill>
                    <a:srgbClr val="BA141A"/>
                  </a:solidFill>
                  <a:latin typeface="+mj-lt"/>
                </a:rPr>
                <a:t>[Fail]</a:t>
              </a:r>
              <a:endParaRPr lang="da-DK" sz="3200" dirty="0" err="1">
                <a:solidFill>
                  <a:srgbClr val="BA141A"/>
                </a:solidFill>
                <a:latin typeface="+mj-lt"/>
              </a:endParaRPr>
            </a:p>
          </p:txBody>
        </p:sp>
        <p:cxnSp>
          <p:nvCxnSpPr>
            <p:cNvPr id="11" name="Elbow Connector 20">
              <a:extLst>
                <a:ext uri="{FF2B5EF4-FFF2-40B4-BE49-F238E27FC236}">
                  <a16:creationId xmlns:a16="http://schemas.microsoft.com/office/drawing/2014/main" id="{B997751B-3204-4343-9758-5B92EC6ED760}"/>
                </a:ext>
              </a:extLst>
            </p:cNvPr>
            <p:cNvCxnSpPr>
              <a:cxnSpLocks/>
              <a:stCxn id="6" idx="1"/>
              <a:endCxn id="5" idx="1"/>
            </p:cNvCxnSpPr>
            <p:nvPr/>
          </p:nvCxnSpPr>
          <p:spPr>
            <a:xfrm rot="10800000">
              <a:off x="2743062" y="4174222"/>
              <a:ext cx="12700" cy="1669300"/>
            </a:xfrm>
            <a:prstGeom prst="bentConnector3">
              <a:avLst>
                <a:gd name="adj1" fmla="val 1800000"/>
              </a:avLst>
            </a:prstGeom>
            <a:solidFill>
              <a:schemeClr val="tx1"/>
            </a:solidFill>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B9B1EB1-F7B1-4FDB-84E3-C6D8D0BC4475}"/>
                </a:ext>
              </a:extLst>
            </p:cNvPr>
            <p:cNvSpPr txBox="1"/>
            <p:nvPr/>
          </p:nvSpPr>
          <p:spPr>
            <a:xfrm>
              <a:off x="182770" y="2177286"/>
              <a:ext cx="1529906" cy="738664"/>
            </a:xfrm>
            <a:prstGeom prst="rect">
              <a:avLst/>
            </a:prstGeom>
            <a:noFill/>
          </p:spPr>
          <p:txBody>
            <a:bodyPr wrap="none" lIns="182880" tIns="146304" rIns="182880" bIns="146304" rtlCol="0">
              <a:spAutoFit/>
            </a:bodyPr>
            <a:lstStyle/>
            <a:p>
              <a:pPr>
                <a:lnSpc>
                  <a:spcPct val="90000"/>
                </a:lnSpc>
              </a:pPr>
              <a:r>
                <a:rPr lang="en-US" sz="3200" dirty="0">
                  <a:latin typeface="+mj-lt"/>
                </a:rPr>
                <a:t>[Start]</a:t>
              </a:r>
              <a:endParaRPr lang="da-DK" sz="3200" dirty="0" err="1">
                <a:latin typeface="+mj-lt"/>
              </a:endParaRPr>
            </a:p>
          </p:txBody>
        </p:sp>
        <p:sp>
          <p:nvSpPr>
            <p:cNvPr id="13" name="Title 1">
              <a:extLst>
                <a:ext uri="{FF2B5EF4-FFF2-40B4-BE49-F238E27FC236}">
                  <a16:creationId xmlns:a16="http://schemas.microsoft.com/office/drawing/2014/main" id="{B68389F8-72F2-4B03-919D-ED75123DE35B}"/>
                </a:ext>
              </a:extLst>
            </p:cNvPr>
            <p:cNvSpPr txBox="1">
              <a:spLocks/>
            </p:cNvSpPr>
            <p:nvPr/>
          </p:nvSpPr>
          <p:spPr>
            <a:xfrm>
              <a:off x="7222865" y="3748181"/>
              <a:ext cx="1800000" cy="852081"/>
            </a:xfrm>
            <a:prstGeom prst="rect">
              <a:avLst/>
            </a:prstGeom>
            <a:solidFill>
              <a:srgbClr val="0072C6"/>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3600" dirty="0">
                  <a:latin typeface="+mj-lt"/>
                </a:rPr>
                <a:t>Done?</a:t>
              </a:r>
            </a:p>
          </p:txBody>
        </p:sp>
        <p:cxnSp>
          <p:nvCxnSpPr>
            <p:cNvPr id="14" name="Elbow Connector 20">
              <a:extLst>
                <a:ext uri="{FF2B5EF4-FFF2-40B4-BE49-F238E27FC236}">
                  <a16:creationId xmlns:a16="http://schemas.microsoft.com/office/drawing/2014/main" id="{619355D6-6BE9-41FC-8499-28BCCF7E9205}"/>
                </a:ext>
              </a:extLst>
            </p:cNvPr>
            <p:cNvCxnSpPr>
              <a:cxnSpLocks/>
              <a:stCxn id="13" idx="0"/>
              <a:endCxn id="4" idx="3"/>
            </p:cNvCxnSpPr>
            <p:nvPr/>
          </p:nvCxnSpPr>
          <p:spPr>
            <a:xfrm rot="16200000" flipV="1">
              <a:off x="6431334" y="2056649"/>
              <a:ext cx="1243260" cy="2139803"/>
            </a:xfrm>
            <a:prstGeom prst="bentConnector2">
              <a:avLst/>
            </a:prstGeom>
            <a:solidFill>
              <a:schemeClr val="tx1"/>
            </a:solidFill>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375ADDC-E10D-4108-95D6-901430AD94D0}"/>
                </a:ext>
              </a:extLst>
            </p:cNvPr>
            <p:cNvGrpSpPr/>
            <p:nvPr/>
          </p:nvGrpSpPr>
          <p:grpSpPr>
            <a:xfrm>
              <a:off x="7871561" y="5806788"/>
              <a:ext cx="502608" cy="502608"/>
              <a:chOff x="7817926" y="5828956"/>
              <a:chExt cx="502608" cy="502608"/>
            </a:xfrm>
          </p:grpSpPr>
          <p:sp>
            <p:nvSpPr>
              <p:cNvPr id="16" name="Oval 15">
                <a:extLst>
                  <a:ext uri="{FF2B5EF4-FFF2-40B4-BE49-F238E27FC236}">
                    <a16:creationId xmlns:a16="http://schemas.microsoft.com/office/drawing/2014/main" id="{2E351341-4A3A-4A1F-9A01-E667A7F2D248}"/>
                  </a:ext>
                </a:extLst>
              </p:cNvPr>
              <p:cNvSpPr/>
              <p:nvPr/>
            </p:nvSpPr>
            <p:spPr bwMode="auto">
              <a:xfrm>
                <a:off x="7909059" y="5920089"/>
                <a:ext cx="320343" cy="320343"/>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solidFill>
                    <a:schemeClr val="tx1"/>
                  </a:solidFill>
                  <a:latin typeface="+mj-lt"/>
                  <a:ea typeface="Segoe UI" pitchFamily="34" charset="0"/>
                  <a:cs typeface="Segoe UI" pitchFamily="34" charset="0"/>
                </a:endParaRPr>
              </a:p>
            </p:txBody>
          </p:sp>
          <p:sp>
            <p:nvSpPr>
              <p:cNvPr id="17" name="Oval 16">
                <a:extLst>
                  <a:ext uri="{FF2B5EF4-FFF2-40B4-BE49-F238E27FC236}">
                    <a16:creationId xmlns:a16="http://schemas.microsoft.com/office/drawing/2014/main" id="{9D647081-C64C-4754-B1DA-AF9EF3AFEDC3}"/>
                  </a:ext>
                </a:extLst>
              </p:cNvPr>
              <p:cNvSpPr/>
              <p:nvPr/>
            </p:nvSpPr>
            <p:spPr bwMode="auto">
              <a:xfrm>
                <a:off x="7817926" y="5828956"/>
                <a:ext cx="502608" cy="502608"/>
              </a:xfrm>
              <a:prstGeom prst="ellipse">
                <a:avLst/>
              </a:prstGeom>
              <a:no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solidFill>
                    <a:schemeClr val="tx1"/>
                  </a:solidFill>
                  <a:latin typeface="+mj-lt"/>
                  <a:ea typeface="Segoe UI" pitchFamily="34" charset="0"/>
                  <a:cs typeface="Segoe UI" pitchFamily="34" charset="0"/>
                </a:endParaRPr>
              </a:p>
            </p:txBody>
          </p:sp>
        </p:grpSp>
        <p:sp>
          <p:nvSpPr>
            <p:cNvPr id="18" name="TextBox 17">
              <a:extLst>
                <a:ext uri="{FF2B5EF4-FFF2-40B4-BE49-F238E27FC236}">
                  <a16:creationId xmlns:a16="http://schemas.microsoft.com/office/drawing/2014/main" id="{6837D3D8-0365-4A2C-996B-2049D5F121D9}"/>
                </a:ext>
              </a:extLst>
            </p:cNvPr>
            <p:cNvSpPr txBox="1"/>
            <p:nvPr/>
          </p:nvSpPr>
          <p:spPr>
            <a:xfrm>
              <a:off x="7481770" y="6226349"/>
              <a:ext cx="1340752" cy="738664"/>
            </a:xfrm>
            <a:prstGeom prst="rect">
              <a:avLst/>
            </a:prstGeom>
            <a:noFill/>
          </p:spPr>
          <p:txBody>
            <a:bodyPr wrap="none" lIns="182880" tIns="146304" rIns="182880" bIns="146304" rtlCol="0">
              <a:spAutoFit/>
            </a:bodyPr>
            <a:lstStyle/>
            <a:p>
              <a:pPr>
                <a:lnSpc>
                  <a:spcPct val="90000"/>
                </a:lnSpc>
              </a:pPr>
              <a:r>
                <a:rPr lang="en-US" sz="3200" dirty="0">
                  <a:latin typeface="+mj-lt"/>
                </a:rPr>
                <a:t>[End]</a:t>
              </a:r>
              <a:endParaRPr lang="da-DK" sz="3200" dirty="0" err="1">
                <a:latin typeface="+mj-lt"/>
              </a:endParaRPr>
            </a:p>
          </p:txBody>
        </p:sp>
        <p:sp>
          <p:nvSpPr>
            <p:cNvPr id="19" name="TextBox 18">
              <a:extLst>
                <a:ext uri="{FF2B5EF4-FFF2-40B4-BE49-F238E27FC236}">
                  <a16:creationId xmlns:a16="http://schemas.microsoft.com/office/drawing/2014/main" id="{C1288DA8-2991-467C-A0BB-E8A9D6723481}"/>
                </a:ext>
              </a:extLst>
            </p:cNvPr>
            <p:cNvSpPr txBox="1"/>
            <p:nvPr/>
          </p:nvSpPr>
          <p:spPr>
            <a:xfrm>
              <a:off x="7977486" y="4916038"/>
              <a:ext cx="1236942" cy="738664"/>
            </a:xfrm>
            <a:prstGeom prst="rect">
              <a:avLst/>
            </a:prstGeom>
            <a:noFill/>
          </p:spPr>
          <p:txBody>
            <a:bodyPr wrap="none" lIns="182880" tIns="146304" rIns="182880" bIns="146304" rtlCol="0">
              <a:spAutoFit/>
            </a:bodyPr>
            <a:lstStyle/>
            <a:p>
              <a:pPr>
                <a:lnSpc>
                  <a:spcPct val="90000"/>
                </a:lnSpc>
              </a:pPr>
              <a:r>
                <a:rPr lang="en-US" sz="3200" dirty="0">
                  <a:solidFill>
                    <a:srgbClr val="007233"/>
                  </a:solidFill>
                  <a:latin typeface="+mj-lt"/>
                </a:rPr>
                <a:t>[Yes]</a:t>
              </a:r>
              <a:endParaRPr lang="da-DK" sz="3200" dirty="0" err="1">
                <a:solidFill>
                  <a:srgbClr val="007233"/>
                </a:solidFill>
                <a:latin typeface="+mj-lt"/>
              </a:endParaRPr>
            </a:p>
          </p:txBody>
        </p:sp>
        <p:sp>
          <p:nvSpPr>
            <p:cNvPr id="20" name="TextBox 19">
              <a:extLst>
                <a:ext uri="{FF2B5EF4-FFF2-40B4-BE49-F238E27FC236}">
                  <a16:creationId xmlns:a16="http://schemas.microsoft.com/office/drawing/2014/main" id="{3DAB9BE0-B360-4B66-A040-25B4340B9269}"/>
                </a:ext>
              </a:extLst>
            </p:cNvPr>
            <p:cNvSpPr txBox="1"/>
            <p:nvPr/>
          </p:nvSpPr>
          <p:spPr>
            <a:xfrm>
              <a:off x="7968264" y="2739960"/>
              <a:ext cx="1201291" cy="738664"/>
            </a:xfrm>
            <a:prstGeom prst="rect">
              <a:avLst/>
            </a:prstGeom>
            <a:noFill/>
          </p:spPr>
          <p:txBody>
            <a:bodyPr wrap="none" lIns="182880" tIns="146304" rIns="182880" bIns="146304" rtlCol="0">
              <a:spAutoFit/>
            </a:bodyPr>
            <a:lstStyle/>
            <a:p>
              <a:pPr>
                <a:lnSpc>
                  <a:spcPct val="90000"/>
                </a:lnSpc>
              </a:pPr>
              <a:r>
                <a:rPr lang="en-US" sz="3200" dirty="0">
                  <a:solidFill>
                    <a:srgbClr val="BA141A"/>
                  </a:solidFill>
                  <a:latin typeface="+mj-lt"/>
                </a:rPr>
                <a:t>[No]</a:t>
              </a:r>
              <a:endParaRPr lang="da-DK" sz="3200" dirty="0" err="1">
                <a:solidFill>
                  <a:srgbClr val="BA141A"/>
                </a:solidFill>
                <a:latin typeface="+mj-lt"/>
              </a:endParaRPr>
            </a:p>
          </p:txBody>
        </p:sp>
        <p:cxnSp>
          <p:nvCxnSpPr>
            <p:cNvPr id="21" name="Straight Arrow Connector 20">
              <a:extLst>
                <a:ext uri="{FF2B5EF4-FFF2-40B4-BE49-F238E27FC236}">
                  <a16:creationId xmlns:a16="http://schemas.microsoft.com/office/drawing/2014/main" id="{3BDF441E-DCDC-4CBB-B521-DCB89F4105B0}"/>
                </a:ext>
              </a:extLst>
            </p:cNvPr>
            <p:cNvCxnSpPr>
              <a:cxnSpLocks/>
              <a:stCxn id="4" idx="2"/>
              <a:endCxn id="5" idx="0"/>
            </p:cNvCxnSpPr>
            <p:nvPr/>
          </p:nvCxnSpPr>
          <p:spPr>
            <a:xfrm>
              <a:off x="4363062" y="2930961"/>
              <a:ext cx="0" cy="817220"/>
            </a:xfrm>
            <a:prstGeom prst="straightConnector1">
              <a:avLst/>
            </a:prstGeom>
            <a:solidFill>
              <a:schemeClr val="tx1"/>
            </a:solidFill>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0990AE4-85D8-488D-ADC2-DBE664F87DE7}"/>
                </a:ext>
              </a:extLst>
            </p:cNvPr>
            <p:cNvCxnSpPr>
              <a:cxnSpLocks/>
              <a:endCxn id="6" idx="0"/>
            </p:cNvCxnSpPr>
            <p:nvPr/>
          </p:nvCxnSpPr>
          <p:spPr>
            <a:xfrm>
              <a:off x="4363062" y="4670461"/>
              <a:ext cx="0" cy="747020"/>
            </a:xfrm>
            <a:prstGeom prst="straightConnector1">
              <a:avLst/>
            </a:prstGeom>
            <a:solidFill>
              <a:schemeClr val="tx1"/>
            </a:solidFill>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A860CE1-3566-4A72-A57B-90C594A2FDCF}"/>
                </a:ext>
              </a:extLst>
            </p:cNvPr>
            <p:cNvCxnSpPr>
              <a:cxnSpLocks/>
              <a:stCxn id="5" idx="3"/>
              <a:endCxn id="13" idx="1"/>
            </p:cNvCxnSpPr>
            <p:nvPr/>
          </p:nvCxnSpPr>
          <p:spPr>
            <a:xfrm>
              <a:off x="5983062" y="4174222"/>
              <a:ext cx="1239803" cy="0"/>
            </a:xfrm>
            <a:prstGeom prst="straightConnector1">
              <a:avLst/>
            </a:prstGeom>
            <a:solidFill>
              <a:schemeClr val="tx1"/>
            </a:solidFill>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95173C6-C928-4730-BBE0-8D5355E2F62F}"/>
                </a:ext>
              </a:extLst>
            </p:cNvPr>
            <p:cNvCxnSpPr>
              <a:cxnSpLocks/>
              <a:stCxn id="13" idx="2"/>
              <a:endCxn id="17" idx="0"/>
            </p:cNvCxnSpPr>
            <p:nvPr/>
          </p:nvCxnSpPr>
          <p:spPr>
            <a:xfrm>
              <a:off x="8122865" y="4600262"/>
              <a:ext cx="0" cy="1206526"/>
            </a:xfrm>
            <a:prstGeom prst="straightConnector1">
              <a:avLst/>
            </a:prstGeom>
            <a:solidFill>
              <a:schemeClr val="tx1"/>
            </a:solidFill>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859494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DB001-235F-4F7C-B6FC-86AB5A472197}"/>
              </a:ext>
            </a:extLst>
          </p:cNvPr>
          <p:cNvSpPr>
            <a:spLocks noGrp="1"/>
          </p:cNvSpPr>
          <p:nvPr>
            <p:ph type="title"/>
          </p:nvPr>
        </p:nvSpPr>
        <p:spPr>
          <a:xfrm>
            <a:off x="586740" y="5681253"/>
            <a:ext cx="11018520" cy="553998"/>
          </a:xfrm>
        </p:spPr>
        <p:txBody>
          <a:bodyPr/>
          <a:lstStyle/>
          <a:p>
            <a:r>
              <a:rPr lang="en-US" dirty="0"/>
              <a:t>A brief introduction</a:t>
            </a:r>
            <a:endParaRPr lang="LID4096" dirty="0"/>
          </a:p>
        </p:txBody>
      </p:sp>
      <p:pic>
        <p:nvPicPr>
          <p:cNvPr id="5" name="Picture 4">
            <a:extLst>
              <a:ext uri="{FF2B5EF4-FFF2-40B4-BE49-F238E27FC236}">
                <a16:creationId xmlns:a16="http://schemas.microsoft.com/office/drawing/2014/main" id="{FCF88EFF-6C72-42EF-80D2-6E592CB1EC0A}"/>
              </a:ext>
            </a:extLst>
          </p:cNvPr>
          <p:cNvPicPr>
            <a:picLocks noChangeAspect="1"/>
          </p:cNvPicPr>
          <p:nvPr/>
        </p:nvPicPr>
        <p:blipFill>
          <a:blip r:embed="rId2"/>
          <a:stretch>
            <a:fillRect/>
          </a:stretch>
        </p:blipFill>
        <p:spPr>
          <a:xfrm>
            <a:off x="4409179" y="1176747"/>
            <a:ext cx="3373642" cy="3373642"/>
          </a:xfrm>
          <a:prstGeom prst="rect">
            <a:avLst/>
          </a:prstGeom>
        </p:spPr>
      </p:pic>
    </p:spTree>
    <p:extLst>
      <p:ext uri="{BB962C8B-B14F-4D97-AF65-F5344CB8AC3E}">
        <p14:creationId xmlns:p14="http://schemas.microsoft.com/office/powerpoint/2010/main" val="101823964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9F72-5B98-4C38-9A47-AC9ED6262639}"/>
              </a:ext>
            </a:extLst>
          </p:cNvPr>
          <p:cNvSpPr>
            <a:spLocks noGrp="1"/>
          </p:cNvSpPr>
          <p:nvPr>
            <p:ph type="title"/>
          </p:nvPr>
        </p:nvSpPr>
        <p:spPr/>
        <p:txBody>
          <a:bodyPr/>
          <a:lstStyle/>
          <a:p>
            <a:r>
              <a:rPr lang="en-US" dirty="0"/>
              <a:t>History of .NET and C#</a:t>
            </a:r>
            <a:endParaRPr lang="LID4096" dirty="0"/>
          </a:p>
        </p:txBody>
      </p:sp>
      <p:graphicFrame>
        <p:nvGraphicFramePr>
          <p:cNvPr id="5" name="Table 5">
            <a:extLst>
              <a:ext uri="{FF2B5EF4-FFF2-40B4-BE49-F238E27FC236}">
                <a16:creationId xmlns:a16="http://schemas.microsoft.com/office/drawing/2014/main" id="{9B29F521-EF88-428E-84BC-BB50C8C88A78}"/>
              </a:ext>
            </a:extLst>
          </p:cNvPr>
          <p:cNvGraphicFramePr>
            <a:graphicFrameLocks noGrp="1"/>
          </p:cNvGraphicFramePr>
          <p:nvPr>
            <p:ph sz="quarter" idx="10"/>
            <p:extLst>
              <p:ext uri="{D42A27DB-BD31-4B8C-83A1-F6EECF244321}">
                <p14:modId xmlns:p14="http://schemas.microsoft.com/office/powerpoint/2010/main" val="829980333"/>
              </p:ext>
            </p:extLst>
          </p:nvPr>
        </p:nvGraphicFramePr>
        <p:xfrm>
          <a:off x="2012062" y="1435100"/>
          <a:ext cx="8167877" cy="4820920"/>
        </p:xfrm>
        <a:graphic>
          <a:graphicData uri="http://schemas.openxmlformats.org/drawingml/2006/table">
            <a:tbl>
              <a:tblPr firstRow="1" bandRow="1">
                <a:tableStyleId>{5C22544A-7EE6-4342-B048-85BDC9FD1C3A}</a:tableStyleId>
              </a:tblPr>
              <a:tblGrid>
                <a:gridCol w="740093">
                  <a:extLst>
                    <a:ext uri="{9D8B030D-6E8A-4147-A177-3AD203B41FA5}">
                      <a16:colId xmlns:a16="http://schemas.microsoft.com/office/drawing/2014/main" val="1433473512"/>
                    </a:ext>
                  </a:extLst>
                </a:gridCol>
                <a:gridCol w="1129347">
                  <a:extLst>
                    <a:ext uri="{9D8B030D-6E8A-4147-A177-3AD203B41FA5}">
                      <a16:colId xmlns:a16="http://schemas.microsoft.com/office/drawing/2014/main" val="4136481305"/>
                    </a:ext>
                  </a:extLst>
                </a:gridCol>
                <a:gridCol w="1306385">
                  <a:extLst>
                    <a:ext uri="{9D8B030D-6E8A-4147-A177-3AD203B41FA5}">
                      <a16:colId xmlns:a16="http://schemas.microsoft.com/office/drawing/2014/main" val="3771030675"/>
                    </a:ext>
                  </a:extLst>
                </a:gridCol>
                <a:gridCol w="541655">
                  <a:extLst>
                    <a:ext uri="{9D8B030D-6E8A-4147-A177-3AD203B41FA5}">
                      <a16:colId xmlns:a16="http://schemas.microsoft.com/office/drawing/2014/main" val="1640511223"/>
                    </a:ext>
                  </a:extLst>
                </a:gridCol>
                <a:gridCol w="541655">
                  <a:extLst>
                    <a:ext uri="{9D8B030D-6E8A-4147-A177-3AD203B41FA5}">
                      <a16:colId xmlns:a16="http://schemas.microsoft.com/office/drawing/2014/main" val="3671836627"/>
                    </a:ext>
                  </a:extLst>
                </a:gridCol>
                <a:gridCol w="1648777">
                  <a:extLst>
                    <a:ext uri="{9D8B030D-6E8A-4147-A177-3AD203B41FA5}">
                      <a16:colId xmlns:a16="http://schemas.microsoft.com/office/drawing/2014/main" val="1230719425"/>
                    </a:ext>
                  </a:extLst>
                </a:gridCol>
                <a:gridCol w="2259965">
                  <a:extLst>
                    <a:ext uri="{9D8B030D-6E8A-4147-A177-3AD203B41FA5}">
                      <a16:colId xmlns:a16="http://schemas.microsoft.com/office/drawing/2014/main" val="536506832"/>
                    </a:ext>
                  </a:extLst>
                </a:gridCol>
              </a:tblGrid>
              <a:tr h="370840">
                <a:tc>
                  <a:txBody>
                    <a:bodyPr/>
                    <a:lstStyle/>
                    <a:p>
                      <a:endParaRPr lang="LID4096" dirty="0"/>
                    </a:p>
                  </a:txBody>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dirty="0"/>
                        <a:t>.NET</a:t>
                      </a:r>
                      <a:endParaRPr lang="LID4096" dirty="0"/>
                    </a:p>
                  </a:txBody>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dirty="0"/>
                        <a:t>.NET Core</a:t>
                      </a:r>
                      <a:endParaRPr lang="LID4096" dirty="0"/>
                    </a:p>
                  </a:txBody>
                  <a:tcPr/>
                </a:tc>
                <a:tc>
                  <a:txBody>
                    <a:bodyPr/>
                    <a:lstStyle/>
                    <a:p>
                      <a:pPr algn="ctr"/>
                      <a:r>
                        <a:rPr lang="en-US" dirty="0"/>
                        <a:t>C#</a:t>
                      </a:r>
                      <a:endParaRPr lang="LID4096" dirty="0"/>
                    </a:p>
                  </a:txBody>
                  <a:tcPr/>
                </a:tc>
                <a:tc>
                  <a:txBody>
                    <a:bodyPr/>
                    <a:lstStyle/>
                    <a:p>
                      <a:pPr algn="ctr"/>
                      <a:r>
                        <a:rPr lang="en-US" dirty="0"/>
                        <a:t>F#</a:t>
                      </a:r>
                      <a:endParaRPr lang="LID4096" dirty="0"/>
                    </a:p>
                  </a:txBody>
                  <a:tcPr/>
                </a:tc>
                <a:tc>
                  <a:txBody>
                    <a:bodyPr/>
                    <a:lstStyle/>
                    <a:p>
                      <a:pPr algn="ctr"/>
                      <a:r>
                        <a:rPr lang="en-US" dirty="0"/>
                        <a:t>Visual Studio</a:t>
                      </a:r>
                      <a:endParaRPr lang="LID4096" dirty="0"/>
                    </a:p>
                  </a:txBody>
                  <a:tcPr/>
                </a:tc>
                <a:tc>
                  <a:txBody>
                    <a:bodyPr/>
                    <a:lstStyle/>
                    <a:p>
                      <a:pPr algn="ctr"/>
                      <a:r>
                        <a:rPr lang="en-US" dirty="0"/>
                        <a:t>Visual Studio Code</a:t>
                      </a:r>
                      <a:endParaRPr lang="LID4096" dirty="0"/>
                    </a:p>
                  </a:txBody>
                  <a:tcPr/>
                </a:tc>
                <a:extLst>
                  <a:ext uri="{0D108BD9-81ED-4DB2-BD59-A6C34878D82A}">
                    <a16:rowId xmlns:a16="http://schemas.microsoft.com/office/drawing/2014/main" val="572195665"/>
                  </a:ext>
                </a:extLst>
              </a:tr>
              <a:tr h="370840">
                <a:tc>
                  <a:txBody>
                    <a:bodyPr/>
                    <a:lstStyle/>
                    <a:p>
                      <a:r>
                        <a:rPr lang="en-US" dirty="0"/>
                        <a:t>2002</a:t>
                      </a:r>
                      <a:endParaRPr lang="LID4096" dirty="0"/>
                    </a:p>
                  </a:txBody>
                  <a:tcPr/>
                </a:tc>
                <a:tc>
                  <a:txBody>
                    <a:bodyPr/>
                    <a:lstStyle/>
                    <a:p>
                      <a:pPr algn="ctr"/>
                      <a:r>
                        <a:rPr lang="en-US" dirty="0"/>
                        <a:t>1.0</a:t>
                      </a:r>
                      <a:endParaRPr lang="LID4096" dirty="0"/>
                    </a:p>
                  </a:txBody>
                  <a:tcPr/>
                </a:tc>
                <a:tc>
                  <a:txBody>
                    <a:bodyPr/>
                    <a:lstStyle/>
                    <a:p>
                      <a:pPr algn="ctr"/>
                      <a:endParaRPr lang="LID4096" dirty="0"/>
                    </a:p>
                  </a:txBody>
                  <a:tcPr/>
                </a:tc>
                <a:tc>
                  <a:txBody>
                    <a:bodyPr/>
                    <a:lstStyle/>
                    <a:p>
                      <a:pPr algn="ctr"/>
                      <a:r>
                        <a:rPr lang="en-US" dirty="0"/>
                        <a:t>1.0</a:t>
                      </a:r>
                      <a:endParaRPr lang="LID4096" dirty="0"/>
                    </a:p>
                  </a:txBody>
                  <a:tcPr/>
                </a:tc>
                <a:tc>
                  <a:txBody>
                    <a:bodyPr/>
                    <a:lstStyle/>
                    <a:p>
                      <a:pPr algn="ctr"/>
                      <a:endParaRPr lang="LID4096" dirty="0"/>
                    </a:p>
                  </a:txBody>
                  <a:tcPr/>
                </a:tc>
                <a:tc>
                  <a:txBody>
                    <a:bodyPr/>
                    <a:lstStyle/>
                    <a:p>
                      <a:pPr algn="ctr"/>
                      <a:r>
                        <a:rPr lang="en-US" dirty="0"/>
                        <a:t>.NET</a:t>
                      </a:r>
                      <a:endParaRPr lang="LID4096" dirty="0"/>
                    </a:p>
                  </a:txBody>
                  <a:tcPr/>
                </a:tc>
                <a:tc>
                  <a:txBody>
                    <a:bodyPr/>
                    <a:lstStyle/>
                    <a:p>
                      <a:pPr algn="ctr"/>
                      <a:endParaRPr lang="LID4096" dirty="0"/>
                    </a:p>
                  </a:txBody>
                  <a:tcPr/>
                </a:tc>
                <a:extLst>
                  <a:ext uri="{0D108BD9-81ED-4DB2-BD59-A6C34878D82A}">
                    <a16:rowId xmlns:a16="http://schemas.microsoft.com/office/drawing/2014/main" val="833156770"/>
                  </a:ext>
                </a:extLst>
              </a:tr>
              <a:tr h="370840">
                <a:tc>
                  <a:txBody>
                    <a:bodyPr/>
                    <a:lstStyle/>
                    <a:p>
                      <a:r>
                        <a:rPr lang="en-US" dirty="0"/>
                        <a:t>2005</a:t>
                      </a:r>
                      <a:endParaRPr lang="LID4096" dirty="0"/>
                    </a:p>
                  </a:txBody>
                  <a:tcPr/>
                </a:tc>
                <a:tc>
                  <a:txBody>
                    <a:bodyPr/>
                    <a:lstStyle/>
                    <a:p>
                      <a:pPr algn="ctr"/>
                      <a:r>
                        <a:rPr lang="en-US" dirty="0"/>
                        <a:t>2.0</a:t>
                      </a:r>
                      <a:endParaRPr lang="LID4096" dirty="0"/>
                    </a:p>
                  </a:txBody>
                  <a:tcPr/>
                </a:tc>
                <a:tc>
                  <a:txBody>
                    <a:bodyPr/>
                    <a:lstStyle/>
                    <a:p>
                      <a:pPr algn="ctr"/>
                      <a:endParaRPr lang="LID4096" dirty="0"/>
                    </a:p>
                  </a:txBody>
                  <a:tcPr/>
                </a:tc>
                <a:tc>
                  <a:txBody>
                    <a:bodyPr/>
                    <a:lstStyle/>
                    <a:p>
                      <a:pPr algn="ctr"/>
                      <a:r>
                        <a:rPr lang="en-US" dirty="0"/>
                        <a:t>2.0</a:t>
                      </a:r>
                      <a:endParaRPr lang="LID4096" dirty="0"/>
                    </a:p>
                  </a:txBody>
                  <a:tcPr/>
                </a:tc>
                <a:tc>
                  <a:txBody>
                    <a:bodyPr/>
                    <a:lstStyle/>
                    <a:p>
                      <a:pPr algn="ctr"/>
                      <a:r>
                        <a:rPr lang="en-US" dirty="0"/>
                        <a:t>1.0</a:t>
                      </a:r>
                      <a:endParaRPr lang="LID4096" dirty="0"/>
                    </a:p>
                  </a:txBody>
                  <a:tcPr/>
                </a:tc>
                <a:tc>
                  <a:txBody>
                    <a:bodyPr/>
                    <a:lstStyle/>
                    <a:p>
                      <a:pPr algn="ctr"/>
                      <a:r>
                        <a:rPr lang="en-US" dirty="0"/>
                        <a:t>2005</a:t>
                      </a:r>
                      <a:endParaRPr lang="LID4096" dirty="0"/>
                    </a:p>
                  </a:txBody>
                  <a:tcPr/>
                </a:tc>
                <a:tc>
                  <a:txBody>
                    <a:bodyPr/>
                    <a:lstStyle/>
                    <a:p>
                      <a:pPr algn="ctr"/>
                      <a:endParaRPr lang="LID4096" dirty="0"/>
                    </a:p>
                  </a:txBody>
                  <a:tcPr/>
                </a:tc>
                <a:extLst>
                  <a:ext uri="{0D108BD9-81ED-4DB2-BD59-A6C34878D82A}">
                    <a16:rowId xmlns:a16="http://schemas.microsoft.com/office/drawing/2014/main" val="1388420864"/>
                  </a:ext>
                </a:extLst>
              </a:tr>
              <a:tr h="370840">
                <a:tc>
                  <a:txBody>
                    <a:bodyPr/>
                    <a:lstStyle/>
                    <a:p>
                      <a:r>
                        <a:rPr lang="en-US" dirty="0"/>
                        <a:t>2007</a:t>
                      </a:r>
                      <a:endParaRPr lang="LID4096" dirty="0"/>
                    </a:p>
                  </a:txBody>
                  <a:tcPr/>
                </a:tc>
                <a:tc>
                  <a:txBody>
                    <a:bodyPr/>
                    <a:lstStyle/>
                    <a:p>
                      <a:pPr algn="ctr"/>
                      <a:endParaRPr lang="LID4096" dirty="0"/>
                    </a:p>
                  </a:txBody>
                  <a:tcPr/>
                </a:tc>
                <a:tc>
                  <a:txBody>
                    <a:bodyPr/>
                    <a:lstStyle/>
                    <a:p>
                      <a:pPr algn="ctr"/>
                      <a:endParaRPr lang="LID4096" dirty="0"/>
                    </a:p>
                  </a:txBody>
                  <a:tcPr/>
                </a:tc>
                <a:tc>
                  <a:txBody>
                    <a:bodyPr/>
                    <a:lstStyle/>
                    <a:p>
                      <a:pPr algn="ctr"/>
                      <a:r>
                        <a:rPr lang="en-US" dirty="0"/>
                        <a:t>3.0</a:t>
                      </a:r>
                      <a:endParaRPr lang="LID4096" dirty="0"/>
                    </a:p>
                  </a:txBody>
                  <a:tcPr/>
                </a:tc>
                <a:tc>
                  <a:txBody>
                    <a:bodyPr/>
                    <a:lstStyle/>
                    <a:p>
                      <a:pPr algn="ctr"/>
                      <a:endParaRPr lang="LID4096" dirty="0"/>
                    </a:p>
                  </a:txBody>
                  <a:tcPr/>
                </a:tc>
                <a:tc>
                  <a:txBody>
                    <a:bodyPr/>
                    <a:lstStyle/>
                    <a:p>
                      <a:pPr algn="ctr"/>
                      <a:endParaRPr lang="LID4096" dirty="0"/>
                    </a:p>
                  </a:txBody>
                  <a:tcPr/>
                </a:tc>
                <a:tc>
                  <a:txBody>
                    <a:bodyPr/>
                    <a:lstStyle/>
                    <a:p>
                      <a:pPr algn="ctr"/>
                      <a:endParaRPr lang="LID4096" dirty="0"/>
                    </a:p>
                  </a:txBody>
                  <a:tcPr/>
                </a:tc>
                <a:extLst>
                  <a:ext uri="{0D108BD9-81ED-4DB2-BD59-A6C34878D82A}">
                    <a16:rowId xmlns:a16="http://schemas.microsoft.com/office/drawing/2014/main" val="180186064"/>
                  </a:ext>
                </a:extLst>
              </a:tr>
              <a:tr h="370840">
                <a:tc>
                  <a:txBody>
                    <a:bodyPr/>
                    <a:lstStyle/>
                    <a:p>
                      <a:r>
                        <a:rPr lang="en-US" dirty="0"/>
                        <a:t>2008</a:t>
                      </a:r>
                      <a:endParaRPr lang="LID4096" dirty="0"/>
                    </a:p>
                  </a:txBody>
                  <a:tcPr/>
                </a:tc>
                <a:tc>
                  <a:txBody>
                    <a:bodyPr/>
                    <a:lstStyle/>
                    <a:p>
                      <a:pPr algn="ctr"/>
                      <a:r>
                        <a:rPr lang="en-US" dirty="0"/>
                        <a:t>3.5</a:t>
                      </a:r>
                      <a:endParaRPr lang="LID4096" dirty="0"/>
                    </a:p>
                  </a:txBody>
                  <a:tcPr/>
                </a:tc>
                <a:tc>
                  <a:txBody>
                    <a:bodyPr/>
                    <a:lstStyle/>
                    <a:p>
                      <a:pPr algn="ctr"/>
                      <a:endParaRPr lang="LID4096" dirty="0"/>
                    </a:p>
                  </a:txBody>
                  <a:tcPr/>
                </a:tc>
                <a:tc>
                  <a:txBody>
                    <a:bodyPr/>
                    <a:lstStyle/>
                    <a:p>
                      <a:pPr algn="ctr"/>
                      <a:endParaRPr lang="LID4096" dirty="0"/>
                    </a:p>
                  </a:txBody>
                  <a:tcPr/>
                </a:tc>
                <a:tc>
                  <a:txBody>
                    <a:bodyPr/>
                    <a:lstStyle/>
                    <a:p>
                      <a:pPr algn="ctr"/>
                      <a:endParaRPr lang="LID4096" dirty="0"/>
                    </a:p>
                  </a:txBody>
                  <a:tcPr/>
                </a:tc>
                <a:tc>
                  <a:txBody>
                    <a:bodyPr/>
                    <a:lstStyle/>
                    <a:p>
                      <a:pPr algn="ctr"/>
                      <a:r>
                        <a:rPr lang="en-US" dirty="0"/>
                        <a:t>2008</a:t>
                      </a:r>
                      <a:endParaRPr lang="LID4096" dirty="0"/>
                    </a:p>
                  </a:txBody>
                  <a:tcPr/>
                </a:tc>
                <a:tc>
                  <a:txBody>
                    <a:bodyPr/>
                    <a:lstStyle/>
                    <a:p>
                      <a:pPr algn="ctr"/>
                      <a:endParaRPr lang="LID4096" dirty="0"/>
                    </a:p>
                  </a:txBody>
                  <a:tcPr/>
                </a:tc>
                <a:extLst>
                  <a:ext uri="{0D108BD9-81ED-4DB2-BD59-A6C34878D82A}">
                    <a16:rowId xmlns:a16="http://schemas.microsoft.com/office/drawing/2014/main" val="3153173571"/>
                  </a:ext>
                </a:extLst>
              </a:tr>
              <a:tr h="370840">
                <a:tc>
                  <a:txBody>
                    <a:bodyPr/>
                    <a:lstStyle/>
                    <a:p>
                      <a:r>
                        <a:rPr lang="en-US" dirty="0"/>
                        <a:t>2010</a:t>
                      </a:r>
                      <a:endParaRPr lang="LID4096" dirty="0"/>
                    </a:p>
                  </a:txBody>
                  <a:tcPr/>
                </a:tc>
                <a:tc>
                  <a:txBody>
                    <a:bodyPr/>
                    <a:lstStyle/>
                    <a:p>
                      <a:pPr algn="ctr"/>
                      <a:r>
                        <a:rPr lang="en-US" dirty="0"/>
                        <a:t>4.0</a:t>
                      </a:r>
                      <a:endParaRPr lang="LID4096" dirty="0"/>
                    </a:p>
                  </a:txBody>
                  <a:tcPr/>
                </a:tc>
                <a:tc>
                  <a:txBody>
                    <a:bodyPr/>
                    <a:lstStyle/>
                    <a:p>
                      <a:pPr algn="ctr"/>
                      <a:endParaRPr lang="LID4096" dirty="0"/>
                    </a:p>
                  </a:txBody>
                  <a:tcPr/>
                </a:tc>
                <a:tc>
                  <a:txBody>
                    <a:bodyPr/>
                    <a:lstStyle/>
                    <a:p>
                      <a:pPr algn="ctr"/>
                      <a:r>
                        <a:rPr lang="en-US" dirty="0"/>
                        <a:t>4.0</a:t>
                      </a:r>
                      <a:endParaRPr lang="LID4096" dirty="0"/>
                    </a:p>
                  </a:txBody>
                  <a:tcPr/>
                </a:tc>
                <a:tc>
                  <a:txBody>
                    <a:bodyPr/>
                    <a:lstStyle/>
                    <a:p>
                      <a:pPr algn="ctr"/>
                      <a:r>
                        <a:rPr lang="en-US" dirty="0"/>
                        <a:t>2.0</a:t>
                      </a:r>
                      <a:endParaRPr lang="LID4096" dirty="0"/>
                    </a:p>
                  </a:txBody>
                  <a:tcPr/>
                </a:tc>
                <a:tc>
                  <a:txBody>
                    <a:bodyPr/>
                    <a:lstStyle/>
                    <a:p>
                      <a:pPr algn="ctr"/>
                      <a:r>
                        <a:rPr lang="en-US" dirty="0"/>
                        <a:t>2010</a:t>
                      </a:r>
                      <a:endParaRPr lang="LID4096" dirty="0"/>
                    </a:p>
                  </a:txBody>
                  <a:tcPr/>
                </a:tc>
                <a:tc>
                  <a:txBody>
                    <a:bodyPr/>
                    <a:lstStyle/>
                    <a:p>
                      <a:pPr algn="ctr"/>
                      <a:endParaRPr lang="LID4096" dirty="0"/>
                    </a:p>
                  </a:txBody>
                  <a:tcPr/>
                </a:tc>
                <a:extLst>
                  <a:ext uri="{0D108BD9-81ED-4DB2-BD59-A6C34878D82A}">
                    <a16:rowId xmlns:a16="http://schemas.microsoft.com/office/drawing/2014/main" val="3553053112"/>
                  </a:ext>
                </a:extLst>
              </a:tr>
              <a:tr h="370840">
                <a:tc>
                  <a:txBody>
                    <a:bodyPr/>
                    <a:lstStyle/>
                    <a:p>
                      <a:r>
                        <a:rPr lang="en-US" dirty="0"/>
                        <a:t>2012</a:t>
                      </a:r>
                      <a:endParaRPr lang="LID4096" dirty="0"/>
                    </a:p>
                  </a:txBody>
                  <a:tcPr/>
                </a:tc>
                <a:tc>
                  <a:txBody>
                    <a:bodyPr/>
                    <a:lstStyle/>
                    <a:p>
                      <a:pPr algn="ctr"/>
                      <a:r>
                        <a:rPr lang="en-US" dirty="0"/>
                        <a:t>4.5</a:t>
                      </a:r>
                      <a:endParaRPr lang="LID4096" dirty="0"/>
                    </a:p>
                  </a:txBody>
                  <a:tcPr/>
                </a:tc>
                <a:tc>
                  <a:txBody>
                    <a:bodyPr/>
                    <a:lstStyle/>
                    <a:p>
                      <a:pPr algn="ctr"/>
                      <a:endParaRPr lang="LID4096" dirty="0"/>
                    </a:p>
                  </a:txBody>
                  <a:tcPr/>
                </a:tc>
                <a:tc>
                  <a:txBody>
                    <a:bodyPr/>
                    <a:lstStyle/>
                    <a:p>
                      <a:pPr algn="ctr"/>
                      <a:endParaRPr lang="LID4096" dirty="0"/>
                    </a:p>
                  </a:txBody>
                  <a:tcPr/>
                </a:tc>
                <a:tc>
                  <a:txBody>
                    <a:bodyPr/>
                    <a:lstStyle/>
                    <a:p>
                      <a:pPr algn="ctr"/>
                      <a:r>
                        <a:rPr lang="en-US" dirty="0"/>
                        <a:t>3.0</a:t>
                      </a:r>
                      <a:endParaRPr lang="LID4096" dirty="0"/>
                    </a:p>
                  </a:txBody>
                  <a:tcPr/>
                </a:tc>
                <a:tc>
                  <a:txBody>
                    <a:bodyPr/>
                    <a:lstStyle/>
                    <a:p>
                      <a:pPr algn="ctr"/>
                      <a:r>
                        <a:rPr lang="en-US" dirty="0"/>
                        <a:t>2012</a:t>
                      </a:r>
                      <a:endParaRPr lang="LID4096" dirty="0"/>
                    </a:p>
                  </a:txBody>
                  <a:tcPr/>
                </a:tc>
                <a:tc>
                  <a:txBody>
                    <a:bodyPr/>
                    <a:lstStyle/>
                    <a:p>
                      <a:pPr algn="ctr"/>
                      <a:endParaRPr lang="LID4096" dirty="0"/>
                    </a:p>
                  </a:txBody>
                  <a:tcPr/>
                </a:tc>
                <a:extLst>
                  <a:ext uri="{0D108BD9-81ED-4DB2-BD59-A6C34878D82A}">
                    <a16:rowId xmlns:a16="http://schemas.microsoft.com/office/drawing/2014/main" val="1659002915"/>
                  </a:ext>
                </a:extLst>
              </a:tr>
              <a:tr h="370840">
                <a:tc>
                  <a:txBody>
                    <a:bodyPr/>
                    <a:lstStyle/>
                    <a:p>
                      <a:r>
                        <a:rPr lang="en-US" dirty="0"/>
                        <a:t>2013</a:t>
                      </a:r>
                      <a:endParaRPr lang="LID4096" dirty="0"/>
                    </a:p>
                  </a:txBody>
                  <a:tcPr/>
                </a:tc>
                <a:tc>
                  <a:txBody>
                    <a:bodyPr/>
                    <a:lstStyle/>
                    <a:p>
                      <a:pPr algn="ctr"/>
                      <a:r>
                        <a:rPr lang="en-US" dirty="0"/>
                        <a:t>4.5.1</a:t>
                      </a:r>
                      <a:endParaRPr lang="LID4096" dirty="0"/>
                    </a:p>
                  </a:txBody>
                  <a:tcPr/>
                </a:tc>
                <a:tc>
                  <a:txBody>
                    <a:bodyPr/>
                    <a:lstStyle/>
                    <a:p>
                      <a:pPr algn="ctr"/>
                      <a:endParaRPr lang="LID4096" dirty="0"/>
                    </a:p>
                  </a:txBody>
                  <a:tcPr/>
                </a:tc>
                <a:tc>
                  <a:txBody>
                    <a:bodyPr/>
                    <a:lstStyle/>
                    <a:p>
                      <a:pPr algn="ctr"/>
                      <a:r>
                        <a:rPr lang="en-US" dirty="0"/>
                        <a:t>5.0</a:t>
                      </a:r>
                      <a:endParaRPr lang="LID4096" dirty="0"/>
                    </a:p>
                  </a:txBody>
                  <a:tcPr/>
                </a:tc>
                <a:tc>
                  <a:txBody>
                    <a:bodyPr/>
                    <a:lstStyle/>
                    <a:p>
                      <a:pPr algn="ctr"/>
                      <a:r>
                        <a:rPr lang="en-US" dirty="0"/>
                        <a:t>3.1</a:t>
                      </a:r>
                      <a:endParaRPr lang="LID4096" dirty="0"/>
                    </a:p>
                  </a:txBody>
                  <a:tcPr/>
                </a:tc>
                <a:tc>
                  <a:txBody>
                    <a:bodyPr/>
                    <a:lstStyle/>
                    <a:p>
                      <a:pPr algn="ctr"/>
                      <a:r>
                        <a:rPr lang="en-US" dirty="0"/>
                        <a:t>2013</a:t>
                      </a:r>
                      <a:endParaRPr lang="LID4096" dirty="0"/>
                    </a:p>
                  </a:txBody>
                  <a:tcPr/>
                </a:tc>
                <a:tc>
                  <a:txBody>
                    <a:bodyPr/>
                    <a:lstStyle/>
                    <a:p>
                      <a:pPr algn="ctr"/>
                      <a:endParaRPr lang="LID4096" dirty="0"/>
                    </a:p>
                  </a:txBody>
                  <a:tcPr/>
                </a:tc>
                <a:extLst>
                  <a:ext uri="{0D108BD9-81ED-4DB2-BD59-A6C34878D82A}">
                    <a16:rowId xmlns:a16="http://schemas.microsoft.com/office/drawing/2014/main" val="2776529974"/>
                  </a:ext>
                </a:extLst>
              </a:tr>
              <a:tr h="370840">
                <a:tc>
                  <a:txBody>
                    <a:bodyPr/>
                    <a:lstStyle/>
                    <a:p>
                      <a:r>
                        <a:rPr lang="en-US" dirty="0"/>
                        <a:t>2015</a:t>
                      </a:r>
                      <a:endParaRPr lang="LID4096" dirty="0"/>
                    </a:p>
                  </a:txBody>
                  <a:tcPr/>
                </a:tc>
                <a:tc>
                  <a:txBody>
                    <a:bodyPr/>
                    <a:lstStyle/>
                    <a:p>
                      <a:pPr algn="ctr"/>
                      <a:r>
                        <a:rPr lang="en-US" dirty="0"/>
                        <a:t>4.6</a:t>
                      </a:r>
                      <a:endParaRPr lang="LID4096" dirty="0"/>
                    </a:p>
                  </a:txBody>
                  <a:tcPr/>
                </a:tc>
                <a:tc>
                  <a:txBody>
                    <a:bodyPr/>
                    <a:lstStyle/>
                    <a:p>
                      <a:pPr algn="ctr"/>
                      <a:endParaRPr lang="LID4096" dirty="0"/>
                    </a:p>
                  </a:txBody>
                  <a:tcPr/>
                </a:tc>
                <a:tc>
                  <a:txBody>
                    <a:bodyPr/>
                    <a:lstStyle/>
                    <a:p>
                      <a:pPr algn="ctr"/>
                      <a:r>
                        <a:rPr lang="en-US" dirty="0"/>
                        <a:t>6.0</a:t>
                      </a:r>
                      <a:endParaRPr lang="LID4096" dirty="0"/>
                    </a:p>
                  </a:txBody>
                  <a:tcPr/>
                </a:tc>
                <a:tc>
                  <a:txBody>
                    <a:bodyPr/>
                    <a:lstStyle/>
                    <a:p>
                      <a:pPr algn="ctr"/>
                      <a:r>
                        <a:rPr lang="en-US" dirty="0"/>
                        <a:t>4.0</a:t>
                      </a:r>
                      <a:endParaRPr lang="LID4096" dirty="0"/>
                    </a:p>
                  </a:txBody>
                  <a:tcPr/>
                </a:tc>
                <a:tc>
                  <a:txBody>
                    <a:bodyPr/>
                    <a:lstStyle/>
                    <a:p>
                      <a:pPr algn="ctr"/>
                      <a:r>
                        <a:rPr lang="en-US" dirty="0"/>
                        <a:t>2015</a:t>
                      </a:r>
                      <a:endParaRPr lang="LID4096" dirty="0"/>
                    </a:p>
                  </a:txBody>
                  <a:tcPr/>
                </a:tc>
                <a:tc>
                  <a:txBody>
                    <a:bodyPr/>
                    <a:lstStyle/>
                    <a:p>
                      <a:pPr algn="ctr"/>
                      <a:endParaRPr lang="LID4096" dirty="0"/>
                    </a:p>
                  </a:txBody>
                  <a:tcPr/>
                </a:tc>
                <a:extLst>
                  <a:ext uri="{0D108BD9-81ED-4DB2-BD59-A6C34878D82A}">
                    <a16:rowId xmlns:a16="http://schemas.microsoft.com/office/drawing/2014/main" val="1109191878"/>
                  </a:ext>
                </a:extLst>
              </a:tr>
              <a:tr h="370840">
                <a:tc>
                  <a:txBody>
                    <a:bodyPr/>
                    <a:lstStyle/>
                    <a:p>
                      <a:r>
                        <a:rPr lang="en-US" dirty="0"/>
                        <a:t>2016</a:t>
                      </a:r>
                      <a:endParaRPr lang="LID4096" dirty="0"/>
                    </a:p>
                  </a:txBody>
                  <a:tcPr/>
                </a:tc>
                <a:tc>
                  <a:txBody>
                    <a:bodyPr/>
                    <a:lstStyle/>
                    <a:p>
                      <a:pPr algn="ctr"/>
                      <a:endParaRPr lang="LID4096" dirty="0"/>
                    </a:p>
                  </a:txBody>
                  <a:tcPr/>
                </a:tc>
                <a:tc>
                  <a:txBody>
                    <a:bodyPr/>
                    <a:lstStyle/>
                    <a:p>
                      <a:pPr algn="ctr"/>
                      <a:r>
                        <a:rPr lang="en-US" dirty="0"/>
                        <a:t>1.0</a:t>
                      </a:r>
                      <a:endParaRPr lang="LID4096" dirty="0"/>
                    </a:p>
                  </a:txBody>
                  <a:tcPr/>
                </a:tc>
                <a:tc>
                  <a:txBody>
                    <a:bodyPr/>
                    <a:lstStyle/>
                    <a:p>
                      <a:pPr algn="ctr"/>
                      <a:endParaRPr lang="LID4096" dirty="0"/>
                    </a:p>
                  </a:txBody>
                  <a:tcPr/>
                </a:tc>
                <a:tc>
                  <a:txBody>
                    <a:bodyPr/>
                    <a:lstStyle/>
                    <a:p>
                      <a:pPr algn="ctr"/>
                      <a:endParaRPr lang="LID4096" dirty="0"/>
                    </a:p>
                  </a:txBody>
                  <a:tcPr/>
                </a:tc>
                <a:tc>
                  <a:txBody>
                    <a:bodyPr/>
                    <a:lstStyle/>
                    <a:p>
                      <a:pPr algn="ctr"/>
                      <a:endParaRPr lang="LID4096" dirty="0"/>
                    </a:p>
                  </a:txBody>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dirty="0"/>
                        <a:t>1.0 – 1.8</a:t>
                      </a:r>
                      <a:endParaRPr lang="LID4096" dirty="0"/>
                    </a:p>
                  </a:txBody>
                  <a:tcPr/>
                </a:tc>
                <a:extLst>
                  <a:ext uri="{0D108BD9-81ED-4DB2-BD59-A6C34878D82A}">
                    <a16:rowId xmlns:a16="http://schemas.microsoft.com/office/drawing/2014/main" val="617569270"/>
                  </a:ext>
                </a:extLst>
              </a:tr>
              <a:tr h="370840">
                <a:tc>
                  <a:txBody>
                    <a:bodyPr/>
                    <a:lstStyle/>
                    <a:p>
                      <a:r>
                        <a:rPr lang="en-US" dirty="0"/>
                        <a:t>2017</a:t>
                      </a:r>
                      <a:endParaRPr lang="LID4096" dirty="0"/>
                    </a:p>
                  </a:txBody>
                  <a:tcPr/>
                </a:tc>
                <a:tc>
                  <a:txBody>
                    <a:bodyPr/>
                    <a:lstStyle/>
                    <a:p>
                      <a:pPr algn="ctr"/>
                      <a:r>
                        <a:rPr lang="en-US" dirty="0"/>
                        <a:t>4.7</a:t>
                      </a:r>
                      <a:endParaRPr lang="LID4096" dirty="0"/>
                    </a:p>
                  </a:txBody>
                  <a:tcPr/>
                </a:tc>
                <a:tc>
                  <a:txBody>
                    <a:bodyPr/>
                    <a:lstStyle/>
                    <a:p>
                      <a:pPr algn="ctr"/>
                      <a:r>
                        <a:rPr lang="en-US" dirty="0"/>
                        <a:t>2.0</a:t>
                      </a:r>
                      <a:endParaRPr lang="LID4096" dirty="0"/>
                    </a:p>
                  </a:txBody>
                  <a:tcPr/>
                </a:tc>
                <a:tc>
                  <a:txBody>
                    <a:bodyPr/>
                    <a:lstStyle/>
                    <a:p>
                      <a:pPr algn="ctr"/>
                      <a:r>
                        <a:rPr lang="en-US" dirty="0"/>
                        <a:t>7.0</a:t>
                      </a:r>
                      <a:endParaRPr lang="LID4096" dirty="0"/>
                    </a:p>
                  </a:txBody>
                  <a:tcPr/>
                </a:tc>
                <a:tc>
                  <a:txBody>
                    <a:bodyPr/>
                    <a:lstStyle/>
                    <a:p>
                      <a:pPr algn="ctr"/>
                      <a:endParaRPr lang="LID4096" dirty="0"/>
                    </a:p>
                  </a:txBody>
                  <a:tcPr/>
                </a:tc>
                <a:tc>
                  <a:txBody>
                    <a:bodyPr/>
                    <a:lstStyle/>
                    <a:p>
                      <a:pPr algn="ctr"/>
                      <a:r>
                        <a:rPr lang="en-US" dirty="0"/>
                        <a:t>2017</a:t>
                      </a:r>
                      <a:endParaRPr lang="LID4096" dirty="0"/>
                    </a:p>
                  </a:txBody>
                  <a:tcPr/>
                </a:tc>
                <a:tc>
                  <a:txBody>
                    <a:bodyPr/>
                    <a:lstStyle/>
                    <a:p>
                      <a:pPr algn="ctr"/>
                      <a:r>
                        <a:rPr lang="en-US" dirty="0"/>
                        <a:t>1.9 – 1.19</a:t>
                      </a:r>
                      <a:endParaRPr lang="LID4096" dirty="0"/>
                    </a:p>
                  </a:txBody>
                  <a:tcPr/>
                </a:tc>
                <a:extLst>
                  <a:ext uri="{0D108BD9-81ED-4DB2-BD59-A6C34878D82A}">
                    <a16:rowId xmlns:a16="http://schemas.microsoft.com/office/drawing/2014/main" val="2319591899"/>
                  </a:ext>
                </a:extLst>
              </a:tr>
              <a:tr h="370840">
                <a:tc>
                  <a:txBody>
                    <a:bodyPr/>
                    <a:lstStyle/>
                    <a:p>
                      <a:r>
                        <a:rPr lang="en-US" dirty="0"/>
                        <a:t>2019</a:t>
                      </a:r>
                      <a:endParaRPr lang="LID4096" dirty="0"/>
                    </a:p>
                  </a:txBody>
                  <a:tcPr/>
                </a:tc>
                <a:tc>
                  <a:txBody>
                    <a:bodyPr/>
                    <a:lstStyle/>
                    <a:p>
                      <a:pPr algn="ctr"/>
                      <a:r>
                        <a:rPr lang="en-US" dirty="0"/>
                        <a:t>4.8</a:t>
                      </a:r>
                      <a:endParaRPr lang="LID4096" dirty="0"/>
                    </a:p>
                  </a:txBody>
                  <a:tcPr/>
                </a:tc>
                <a:tc>
                  <a:txBody>
                    <a:bodyPr/>
                    <a:lstStyle/>
                    <a:p>
                      <a:pPr algn="ctr"/>
                      <a:r>
                        <a:rPr lang="en-US" dirty="0"/>
                        <a:t>3.0</a:t>
                      </a:r>
                      <a:endParaRPr lang="LID4096" dirty="0"/>
                    </a:p>
                  </a:txBody>
                  <a:tcPr/>
                </a:tc>
                <a:tc>
                  <a:txBody>
                    <a:bodyPr/>
                    <a:lstStyle/>
                    <a:p>
                      <a:pPr algn="ctr"/>
                      <a:r>
                        <a:rPr lang="en-US" dirty="0"/>
                        <a:t>8.0</a:t>
                      </a:r>
                      <a:endParaRPr lang="LID4096" dirty="0"/>
                    </a:p>
                  </a:txBody>
                  <a:tcPr/>
                </a:tc>
                <a:tc>
                  <a:txBody>
                    <a:bodyPr/>
                    <a:lstStyle/>
                    <a:p>
                      <a:pPr algn="ctr"/>
                      <a:r>
                        <a:rPr lang="en-US" dirty="0"/>
                        <a:t>4.7</a:t>
                      </a:r>
                      <a:endParaRPr lang="LID4096" dirty="0"/>
                    </a:p>
                  </a:txBody>
                  <a:tcPr/>
                </a:tc>
                <a:tc>
                  <a:txBody>
                    <a:bodyPr/>
                    <a:lstStyle/>
                    <a:p>
                      <a:pPr algn="ctr"/>
                      <a:r>
                        <a:rPr lang="en-US" dirty="0"/>
                        <a:t>2019</a:t>
                      </a:r>
                      <a:endParaRPr lang="LID4096" dirty="0"/>
                    </a:p>
                  </a:txBody>
                  <a:tcPr/>
                </a:tc>
                <a:tc>
                  <a:txBody>
                    <a:bodyPr/>
                    <a:lstStyle/>
                    <a:p>
                      <a:pPr algn="ctr"/>
                      <a:r>
                        <a:rPr lang="en-US" dirty="0"/>
                        <a:t>1.20 – 130</a:t>
                      </a:r>
                      <a:endParaRPr lang="LID4096" dirty="0"/>
                    </a:p>
                  </a:txBody>
                  <a:tcPr/>
                </a:tc>
                <a:extLst>
                  <a:ext uri="{0D108BD9-81ED-4DB2-BD59-A6C34878D82A}">
                    <a16:rowId xmlns:a16="http://schemas.microsoft.com/office/drawing/2014/main" val="3261163423"/>
                  </a:ext>
                </a:extLst>
              </a:tr>
              <a:tr h="370840">
                <a:tc>
                  <a:txBody>
                    <a:bodyPr/>
                    <a:lstStyle/>
                    <a:p>
                      <a:r>
                        <a:rPr lang="en-US" dirty="0"/>
                        <a:t>2020</a:t>
                      </a:r>
                      <a:endParaRPr lang="LID4096" dirty="0"/>
                    </a:p>
                  </a:txBody>
                  <a:tcPr/>
                </a:tc>
                <a:tc gridSpan="2">
                  <a:txBody>
                    <a:bodyPr/>
                    <a:lstStyle/>
                    <a:p>
                      <a:pPr algn="ctr"/>
                      <a:r>
                        <a:rPr lang="en-US" dirty="0"/>
                        <a:t>5.0</a:t>
                      </a:r>
                      <a:endParaRPr lang="LID4096" dirty="0"/>
                    </a:p>
                  </a:txBody>
                  <a:tcPr/>
                </a:tc>
                <a:tc hMerge="1">
                  <a:txBody>
                    <a:bodyPr/>
                    <a:lstStyle/>
                    <a:p>
                      <a:endParaRPr lang="LID4096" dirty="0"/>
                    </a:p>
                  </a:txBody>
                  <a:tcPr/>
                </a:tc>
                <a:tc>
                  <a:txBody>
                    <a:bodyPr/>
                    <a:lstStyle/>
                    <a:p>
                      <a:pPr algn="ctr"/>
                      <a:r>
                        <a:rPr lang="en-US" dirty="0"/>
                        <a:t>9.0</a:t>
                      </a:r>
                      <a:endParaRPr lang="LID4096" dirty="0"/>
                    </a:p>
                  </a:txBody>
                  <a:tcPr/>
                </a:tc>
                <a:tc>
                  <a:txBody>
                    <a:bodyPr/>
                    <a:lstStyle/>
                    <a:p>
                      <a:pPr algn="ctr"/>
                      <a:endParaRPr lang="LID4096" dirty="0"/>
                    </a:p>
                  </a:txBody>
                  <a:tcPr/>
                </a:tc>
                <a:tc>
                  <a:txBody>
                    <a:bodyPr/>
                    <a:lstStyle/>
                    <a:p>
                      <a:pPr algn="ctr"/>
                      <a:endParaRPr lang="LID4096" dirty="0"/>
                    </a:p>
                  </a:txBody>
                  <a:tcPr/>
                </a:tc>
                <a:tc>
                  <a:txBody>
                    <a:bodyPr/>
                    <a:lstStyle/>
                    <a:p>
                      <a:pPr algn="ctr"/>
                      <a:r>
                        <a:rPr lang="en-US" dirty="0"/>
                        <a:t>1.31 – 1.48…</a:t>
                      </a:r>
                      <a:endParaRPr lang="LID4096" dirty="0"/>
                    </a:p>
                  </a:txBody>
                  <a:tcPr/>
                </a:tc>
                <a:extLst>
                  <a:ext uri="{0D108BD9-81ED-4DB2-BD59-A6C34878D82A}">
                    <a16:rowId xmlns:a16="http://schemas.microsoft.com/office/drawing/2014/main" val="1835135720"/>
                  </a:ext>
                </a:extLst>
              </a:tr>
            </a:tbl>
          </a:graphicData>
        </a:graphic>
      </p:graphicFrame>
    </p:spTree>
    <p:extLst>
      <p:ext uri="{BB962C8B-B14F-4D97-AF65-F5344CB8AC3E}">
        <p14:creationId xmlns:p14="http://schemas.microsoft.com/office/powerpoint/2010/main" val="188655582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8DD290-3467-4ADF-AE66-02D18B5B9B3C}"/>
              </a:ext>
            </a:extLst>
          </p:cNvPr>
          <p:cNvSpPr>
            <a:spLocks noGrp="1"/>
          </p:cNvSpPr>
          <p:nvPr>
            <p:ph type="title"/>
          </p:nvPr>
        </p:nvSpPr>
        <p:spPr/>
        <p:txBody>
          <a:bodyPr/>
          <a:lstStyle/>
          <a:p>
            <a:r>
              <a:rPr lang="en-US" dirty="0"/>
              <a:t>C#</a:t>
            </a:r>
            <a:endParaRPr lang="LID4096" dirty="0"/>
          </a:p>
        </p:txBody>
      </p:sp>
      <p:sp>
        <p:nvSpPr>
          <p:cNvPr id="6" name="Text Placeholder 5">
            <a:extLst>
              <a:ext uri="{FF2B5EF4-FFF2-40B4-BE49-F238E27FC236}">
                <a16:creationId xmlns:a16="http://schemas.microsoft.com/office/drawing/2014/main" id="{710A6DB9-E4A2-4DD3-AE6D-0B52C5B4EBD0}"/>
              </a:ext>
            </a:extLst>
          </p:cNvPr>
          <p:cNvSpPr>
            <a:spLocks noGrp="1"/>
          </p:cNvSpPr>
          <p:nvPr>
            <p:ph type="body" sz="quarter" idx="12"/>
          </p:nvPr>
        </p:nvSpPr>
        <p:spPr/>
        <p:txBody>
          <a:bodyPr/>
          <a:lstStyle/>
          <a:p>
            <a:r>
              <a:rPr lang="da-DK" sz="2400" dirty="0"/>
              <a:t>C♯ is intended to be a simple, modern, general-purpose, object-oriented programming language.</a:t>
            </a:r>
          </a:p>
          <a:p>
            <a:endParaRPr lang="da-DK" sz="2400" dirty="0"/>
          </a:p>
          <a:p>
            <a:pPr algn="r"/>
            <a:r>
              <a:rPr lang="da-DK" sz="2400" dirty="0"/>
              <a:t>Ecma International (2006)</a:t>
            </a:r>
          </a:p>
        </p:txBody>
      </p:sp>
      <p:sp>
        <p:nvSpPr>
          <p:cNvPr id="7" name="Rectangle 6">
            <a:extLst>
              <a:ext uri="{FF2B5EF4-FFF2-40B4-BE49-F238E27FC236}">
                <a16:creationId xmlns:a16="http://schemas.microsoft.com/office/drawing/2014/main" id="{E361B579-33C5-4C27-AAA7-7443873F4D62}"/>
              </a:ext>
            </a:extLst>
          </p:cNvPr>
          <p:cNvSpPr/>
          <p:nvPr/>
        </p:nvSpPr>
        <p:spPr bwMode="auto">
          <a:xfrm rot="19567946">
            <a:off x="2725002" y="3189488"/>
            <a:ext cx="5669218" cy="914390"/>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400" dirty="0">
                <a:gradFill>
                  <a:gsLst>
                    <a:gs pos="0">
                      <a:srgbClr val="FFFFFF"/>
                    </a:gs>
                    <a:gs pos="100000">
                      <a:srgbClr val="FFFFFF"/>
                    </a:gs>
                  </a:gsLst>
                  <a:lin ang="5400000" scaled="0"/>
                </a:gradFill>
                <a:ea typeface="Segoe UI" pitchFamily="34" charset="0"/>
                <a:cs typeface="Segoe UI" pitchFamily="34" charset="0"/>
              </a:rPr>
              <a:t>Show me the CODE!!!</a:t>
            </a:r>
            <a:endParaRPr lang="da-DK" sz="4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1643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F0EA80-3AE3-4B05-8135-0A1066E4C2AD}"/>
              </a:ext>
            </a:extLst>
          </p:cNvPr>
          <p:cNvSpPr>
            <a:spLocks noGrp="1"/>
          </p:cNvSpPr>
          <p:nvPr>
            <p:ph type="title"/>
          </p:nvPr>
        </p:nvSpPr>
        <p:spPr/>
        <p:txBody>
          <a:bodyPr/>
          <a:lstStyle/>
          <a:p>
            <a:r>
              <a:rPr lang="en-US" dirty="0"/>
              <a:t>Coding Kata</a:t>
            </a:r>
            <a:endParaRPr lang="LID4096" dirty="0"/>
          </a:p>
        </p:txBody>
      </p:sp>
    </p:spTree>
    <p:extLst>
      <p:ext uri="{BB962C8B-B14F-4D97-AF65-F5344CB8AC3E}">
        <p14:creationId xmlns:p14="http://schemas.microsoft.com/office/powerpoint/2010/main" val="11994941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D27849-6C7A-45B0-B9FD-37F2D70595C9}"/>
              </a:ext>
            </a:extLst>
          </p:cNvPr>
          <p:cNvSpPr>
            <a:spLocks noGrp="1"/>
          </p:cNvSpPr>
          <p:nvPr>
            <p:ph type="title"/>
          </p:nvPr>
        </p:nvSpPr>
        <p:spPr/>
        <p:txBody>
          <a:bodyPr/>
          <a:lstStyle/>
          <a:p>
            <a:r>
              <a:rPr lang="en-US" dirty="0"/>
              <a:t>String Calculator Kata</a:t>
            </a:r>
            <a:endParaRPr lang="LID4096" dirty="0"/>
          </a:p>
        </p:txBody>
      </p:sp>
      <p:sp>
        <p:nvSpPr>
          <p:cNvPr id="4" name="Text Placeholder 3">
            <a:extLst>
              <a:ext uri="{FF2B5EF4-FFF2-40B4-BE49-F238E27FC236}">
                <a16:creationId xmlns:a16="http://schemas.microsoft.com/office/drawing/2014/main" id="{646E6C95-5996-44D2-BB4C-7BA5910EC8D7}"/>
              </a:ext>
            </a:extLst>
          </p:cNvPr>
          <p:cNvSpPr>
            <a:spLocks noGrp="1"/>
          </p:cNvSpPr>
          <p:nvPr>
            <p:ph type="body" sz="quarter" idx="10"/>
          </p:nvPr>
        </p:nvSpPr>
        <p:spPr>
          <a:xfrm>
            <a:off x="586390" y="1434370"/>
            <a:ext cx="11018520" cy="4481227"/>
          </a:xfrm>
        </p:spPr>
        <p:txBody>
          <a:bodyPr/>
          <a:lstStyle/>
          <a:p>
            <a:r>
              <a:rPr lang="en-US" dirty="0"/>
              <a:t>Create a method with the following signature:</a:t>
            </a:r>
          </a:p>
          <a:p>
            <a:endParaRPr lang="en-US" dirty="0"/>
          </a:p>
          <a:p>
            <a:r>
              <a:rPr lang="en-US" dirty="0"/>
              <a:t>	</a:t>
            </a:r>
            <a:r>
              <a:rPr lang="en-US" dirty="0">
                <a:latin typeface="Cascadia Code" panose="020B0609020000020004" pitchFamily="49" charset="0"/>
                <a:cs typeface="Cascadia Code" panose="020B0609020000020004" pitchFamily="49" charset="0"/>
              </a:rPr>
              <a:t>int Add(string numbers)</a:t>
            </a:r>
          </a:p>
          <a:p>
            <a:endParaRPr lang="en-US" dirty="0"/>
          </a:p>
          <a:p>
            <a:r>
              <a:rPr lang="en-US" dirty="0"/>
              <a:t>The method can take up to two numbers, separated by commas, and will return their sum. </a:t>
            </a:r>
          </a:p>
          <a:p>
            <a:r>
              <a:rPr lang="en-US" dirty="0"/>
              <a:t>for example “” or “1” or “1,2” as inputs.</a:t>
            </a:r>
          </a:p>
          <a:p>
            <a:r>
              <a:rPr lang="en-US" dirty="0"/>
              <a:t>(for an empty string it will return 0)</a:t>
            </a:r>
          </a:p>
          <a:p>
            <a:r>
              <a:rPr lang="en-US" dirty="0"/>
              <a:t>…</a:t>
            </a:r>
            <a:endParaRPr lang="LID4096" dirty="0"/>
          </a:p>
        </p:txBody>
      </p:sp>
      <p:sp>
        <p:nvSpPr>
          <p:cNvPr id="6" name="TextBox 5">
            <a:extLst>
              <a:ext uri="{FF2B5EF4-FFF2-40B4-BE49-F238E27FC236}">
                <a16:creationId xmlns:a16="http://schemas.microsoft.com/office/drawing/2014/main" id="{5A56A481-70A3-45BA-BE52-23DDABFF387D}"/>
              </a:ext>
            </a:extLst>
          </p:cNvPr>
          <p:cNvSpPr txBox="1"/>
          <p:nvPr/>
        </p:nvSpPr>
        <p:spPr>
          <a:xfrm>
            <a:off x="5197891" y="6218827"/>
            <a:ext cx="6738182" cy="363946"/>
          </a:xfrm>
          <a:prstGeom prst="rect">
            <a:avLst/>
          </a:prstGeom>
          <a:noFill/>
        </p:spPr>
        <p:txBody>
          <a:bodyPr wrap="square">
            <a:spAutoFit/>
          </a:bodyPr>
          <a:lstStyle/>
          <a:p>
            <a:pPr algn="r"/>
            <a:r>
              <a:rPr lang="da-DK" dirty="0"/>
              <a:t>Source: </a:t>
            </a:r>
            <a:r>
              <a:rPr lang="da-DK" dirty="0">
                <a:hlinkClick r:id="rId2"/>
              </a:rPr>
              <a:t>https://osherove.com/tdd-kata-1</a:t>
            </a:r>
            <a:endParaRPr lang="LID4096" dirty="0"/>
          </a:p>
        </p:txBody>
      </p:sp>
    </p:spTree>
    <p:extLst>
      <p:ext uri="{BB962C8B-B14F-4D97-AF65-F5344CB8AC3E}">
        <p14:creationId xmlns:p14="http://schemas.microsoft.com/office/powerpoint/2010/main" val="232899796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F0EA80-3AE3-4B05-8135-0A1066E4C2AD}"/>
              </a:ext>
            </a:extLst>
          </p:cNvPr>
          <p:cNvSpPr>
            <a:spLocks noGrp="1"/>
          </p:cNvSpPr>
          <p:nvPr>
            <p:ph type="title"/>
          </p:nvPr>
        </p:nvSpPr>
        <p:spPr/>
        <p:txBody>
          <a:bodyPr/>
          <a:lstStyle/>
          <a:p>
            <a:r>
              <a:rPr lang="en-US" dirty="0"/>
              <a:t>C# basics</a:t>
            </a:r>
            <a:endParaRPr lang="LID4096" dirty="0"/>
          </a:p>
        </p:txBody>
      </p:sp>
    </p:spTree>
    <p:extLst>
      <p:ext uri="{BB962C8B-B14F-4D97-AF65-F5344CB8AC3E}">
        <p14:creationId xmlns:p14="http://schemas.microsoft.com/office/powerpoint/2010/main" val="2375732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AFDEF7-1081-498A-A9FA-A7CF4F5DCFCE}"/>
              </a:ext>
            </a:extLst>
          </p:cNvPr>
          <p:cNvSpPr>
            <a:spLocks noGrp="1"/>
          </p:cNvSpPr>
          <p:nvPr>
            <p:ph type="title"/>
          </p:nvPr>
        </p:nvSpPr>
        <p:spPr/>
        <p:txBody>
          <a:bodyPr/>
          <a:lstStyle/>
          <a:p>
            <a:r>
              <a:rPr lang="en-US" dirty="0"/>
              <a:t>Create a C# console app with a test library</a:t>
            </a:r>
            <a:endParaRPr lang="LID4096" dirty="0"/>
          </a:p>
        </p:txBody>
      </p:sp>
      <p:sp>
        <p:nvSpPr>
          <p:cNvPr id="5" name="Text Placeholder 4">
            <a:extLst>
              <a:ext uri="{FF2B5EF4-FFF2-40B4-BE49-F238E27FC236}">
                <a16:creationId xmlns:a16="http://schemas.microsoft.com/office/drawing/2014/main" id="{E157E846-DDA0-4ED7-8F90-BC5CF8012EC4}"/>
              </a:ext>
            </a:extLst>
          </p:cNvPr>
          <p:cNvSpPr>
            <a:spLocks noGrp="1"/>
          </p:cNvSpPr>
          <p:nvPr>
            <p:ph type="body" sz="quarter" idx="10"/>
          </p:nvPr>
        </p:nvSpPr>
        <p:spPr>
          <a:xfrm>
            <a:off x="588263" y="1436688"/>
            <a:ext cx="11018520" cy="5084469"/>
          </a:xfrm>
        </p:spPr>
        <p:txBody>
          <a:bodyPr/>
          <a:lstStyle/>
          <a:p>
            <a:r>
              <a:rPr lang="en-DK" dirty="0">
                <a:latin typeface="Cascadia Code" panose="020B0609020000020004" pitchFamily="49" charset="0"/>
                <a:cs typeface="Cascadia Code" panose="020B0609020000020004" pitchFamily="49" charset="0"/>
              </a:rPr>
              <a:t>mkdir </a:t>
            </a:r>
            <a:r>
              <a:rPr lang="en-US" dirty="0" err="1">
                <a:latin typeface="Cascadia Code" panose="020B0609020000020004" pitchFamily="49" charset="0"/>
                <a:cs typeface="Cascadia Code" panose="020B0609020000020004" pitchFamily="49" charset="0"/>
              </a:rPr>
              <a:t>MyApp</a:t>
            </a:r>
            <a:endParaRPr lang="en-DK" dirty="0">
              <a:latin typeface="Cascadia Code" panose="020B0609020000020004" pitchFamily="49" charset="0"/>
              <a:cs typeface="Cascadia Code" panose="020B0609020000020004" pitchFamily="49" charset="0"/>
            </a:endParaRPr>
          </a:p>
          <a:p>
            <a:r>
              <a:rPr lang="en-DK" dirty="0">
                <a:latin typeface="Cascadia Code" panose="020B0609020000020004" pitchFamily="49" charset="0"/>
                <a:cs typeface="Cascadia Code" panose="020B0609020000020004" pitchFamily="49" charset="0"/>
              </a:rPr>
              <a:t>cd </a:t>
            </a:r>
            <a:r>
              <a:rPr lang="en-US" dirty="0" err="1">
                <a:latin typeface="Cascadia Code" panose="020B0609020000020004" pitchFamily="49" charset="0"/>
                <a:cs typeface="Cascadia Code" panose="020B0609020000020004" pitchFamily="49" charset="0"/>
              </a:rPr>
              <a:t>MyApp</a:t>
            </a:r>
            <a:endParaRPr lang="en-DK" dirty="0">
              <a:latin typeface="Cascadia Code" panose="020B0609020000020004" pitchFamily="49" charset="0"/>
              <a:cs typeface="Cascadia Code" panose="020B0609020000020004" pitchFamily="49" charset="0"/>
            </a:endParaRPr>
          </a:p>
          <a:p>
            <a:endParaRPr lang="en-DK" dirty="0">
              <a:latin typeface="Cascadia Code" panose="020B0609020000020004" pitchFamily="49" charset="0"/>
              <a:cs typeface="Cascadia Code" panose="020B0609020000020004" pitchFamily="49" charset="0"/>
            </a:endParaRPr>
          </a:p>
          <a:p>
            <a:r>
              <a:rPr lang="en-DK" dirty="0">
                <a:latin typeface="Cascadia Code" panose="020B0609020000020004" pitchFamily="49" charset="0"/>
                <a:cs typeface="Cascadia Code" panose="020B0609020000020004" pitchFamily="49" charset="0"/>
              </a:rPr>
              <a:t>dotnet new console</a:t>
            </a:r>
            <a:r>
              <a:rPr lang="en-US" dirty="0">
                <a:latin typeface="Cascadia Code" panose="020B0609020000020004" pitchFamily="49" charset="0"/>
                <a:cs typeface="Cascadia Code" panose="020B0609020000020004" pitchFamily="49" charset="0"/>
              </a:rPr>
              <a:t> -o </a:t>
            </a:r>
            <a:r>
              <a:rPr lang="en-US" dirty="0" err="1">
                <a:latin typeface="Cascadia Code" panose="020B0609020000020004" pitchFamily="49" charset="0"/>
                <a:cs typeface="Cascadia Code" panose="020B0609020000020004" pitchFamily="49" charset="0"/>
              </a:rPr>
              <a:t>MyApp</a:t>
            </a:r>
            <a:endParaRPr lang="en-DK" dirty="0">
              <a:latin typeface="Cascadia Code" panose="020B0609020000020004" pitchFamily="49" charset="0"/>
              <a:cs typeface="Cascadia Code" panose="020B0609020000020004" pitchFamily="49" charset="0"/>
            </a:endParaRPr>
          </a:p>
          <a:p>
            <a:r>
              <a:rPr lang="en-DK" dirty="0">
                <a:latin typeface="Cascadia Code" panose="020B0609020000020004" pitchFamily="49" charset="0"/>
                <a:cs typeface="Cascadia Code" panose="020B0609020000020004" pitchFamily="49" charset="0"/>
              </a:rPr>
              <a:t>dotnet new xunit</a:t>
            </a:r>
            <a:r>
              <a:rPr lang="en-US" dirty="0">
                <a:latin typeface="Cascadia Code" panose="020B0609020000020004" pitchFamily="49" charset="0"/>
                <a:cs typeface="Cascadia Code" panose="020B0609020000020004" pitchFamily="49" charset="0"/>
              </a:rPr>
              <a:t> -o </a:t>
            </a:r>
            <a:r>
              <a:rPr lang="en-US" dirty="0" err="1">
                <a:latin typeface="Cascadia Code" panose="020B0609020000020004" pitchFamily="49" charset="0"/>
                <a:cs typeface="Cascadia Code" panose="020B0609020000020004" pitchFamily="49" charset="0"/>
              </a:rPr>
              <a:t>MyApp.Tests</a:t>
            </a:r>
            <a:endParaRPr lang="en-DK" dirty="0">
              <a:latin typeface="Cascadia Code" panose="020B0609020000020004" pitchFamily="49" charset="0"/>
              <a:cs typeface="Cascadia Code" panose="020B0609020000020004" pitchFamily="49" charset="0"/>
            </a:endParaRPr>
          </a:p>
          <a:p>
            <a:endParaRPr lang="en-DK" dirty="0">
              <a:latin typeface="Cascadia Code" panose="020B0609020000020004" pitchFamily="49" charset="0"/>
              <a:cs typeface="Cascadia Code" panose="020B0609020000020004" pitchFamily="49" charset="0"/>
            </a:endParaRPr>
          </a:p>
          <a:p>
            <a:r>
              <a:rPr lang="en-DK" dirty="0">
                <a:latin typeface="Cascadia Code" panose="020B0609020000020004" pitchFamily="49" charset="0"/>
                <a:cs typeface="Cascadia Code" panose="020B0609020000020004" pitchFamily="49" charset="0"/>
              </a:rPr>
              <a:t>dotnet new sln</a:t>
            </a:r>
          </a:p>
          <a:p>
            <a:r>
              <a:rPr lang="en-DK" dirty="0">
                <a:latin typeface="Cascadia Code" panose="020B0609020000020004" pitchFamily="49" charset="0"/>
                <a:cs typeface="Cascadia Code" panose="020B0609020000020004" pitchFamily="49" charset="0"/>
              </a:rPr>
              <a:t>dotnet sln add </a:t>
            </a:r>
            <a:r>
              <a:rPr lang="en-US" dirty="0" err="1">
                <a:latin typeface="Cascadia Code" panose="020B0609020000020004" pitchFamily="49" charset="0"/>
                <a:cs typeface="Cascadia Code" panose="020B0609020000020004" pitchFamily="49" charset="0"/>
              </a:rPr>
              <a:t>MyApp</a:t>
            </a:r>
            <a:endParaRPr lang="en-DK" dirty="0">
              <a:latin typeface="Cascadia Code" panose="020B0609020000020004" pitchFamily="49" charset="0"/>
              <a:cs typeface="Cascadia Code" panose="020B0609020000020004" pitchFamily="49" charset="0"/>
            </a:endParaRPr>
          </a:p>
          <a:p>
            <a:r>
              <a:rPr lang="en-DK" dirty="0">
                <a:latin typeface="Cascadia Code" panose="020B0609020000020004" pitchFamily="49" charset="0"/>
                <a:cs typeface="Cascadia Code" panose="020B0609020000020004" pitchFamily="49" charset="0"/>
              </a:rPr>
              <a:t>dotnet sln add </a:t>
            </a:r>
            <a:r>
              <a:rPr lang="en-US" dirty="0" err="1">
                <a:latin typeface="Cascadia Code" panose="020B0609020000020004" pitchFamily="49" charset="0"/>
                <a:cs typeface="Cascadia Code" panose="020B0609020000020004" pitchFamily="49" charset="0"/>
              </a:rPr>
              <a:t>MyApp</a:t>
            </a:r>
            <a:r>
              <a:rPr lang="en-DK" dirty="0">
                <a:latin typeface="Cascadia Code" panose="020B0609020000020004" pitchFamily="49" charset="0"/>
                <a:cs typeface="Cascadia Code" panose="020B0609020000020004" pitchFamily="49" charset="0"/>
              </a:rPr>
              <a:t>.Tests</a:t>
            </a:r>
          </a:p>
          <a:p>
            <a:r>
              <a:rPr lang="en-DK" dirty="0">
                <a:latin typeface="Cascadia Code" panose="020B0609020000020004" pitchFamily="49" charset="0"/>
                <a:cs typeface="Cascadia Code" panose="020B0609020000020004" pitchFamily="49" charset="0"/>
              </a:rPr>
              <a:t>dotnet add </a:t>
            </a:r>
            <a:r>
              <a:rPr lang="en-US" dirty="0" err="1">
                <a:latin typeface="Cascadia Code" panose="020B0609020000020004" pitchFamily="49" charset="0"/>
                <a:cs typeface="Cascadia Code" panose="020B0609020000020004" pitchFamily="49" charset="0"/>
              </a:rPr>
              <a:t>MyApp</a:t>
            </a:r>
            <a:r>
              <a:rPr lang="en-US" dirty="0">
                <a:latin typeface="Cascadia Code" panose="020B0609020000020004" pitchFamily="49" charset="0"/>
                <a:cs typeface="Cascadia Code" panose="020B0609020000020004" pitchFamily="49" charset="0"/>
              </a:rPr>
              <a:t> </a:t>
            </a:r>
            <a:r>
              <a:rPr lang="en-DK" dirty="0">
                <a:latin typeface="Cascadia Code" panose="020B0609020000020004" pitchFamily="49" charset="0"/>
                <a:cs typeface="Cascadia Code" panose="020B0609020000020004" pitchFamily="49" charset="0"/>
              </a:rPr>
              <a:t>reference </a:t>
            </a:r>
            <a:r>
              <a:rPr lang="en-US" dirty="0" err="1">
                <a:latin typeface="Cascadia Code" panose="020B0609020000020004" pitchFamily="49" charset="0"/>
                <a:cs typeface="Cascadia Code" panose="020B0609020000020004" pitchFamily="49" charset="0"/>
              </a:rPr>
              <a:t>MyApp.Tests</a:t>
            </a:r>
            <a:endParaRPr lang="LID4096"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1332559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33077-3B78-4AB7-B966-E8BBF413D0C2}"/>
              </a:ext>
            </a:extLst>
          </p:cNvPr>
          <p:cNvSpPr>
            <a:spLocks noGrp="1"/>
          </p:cNvSpPr>
          <p:nvPr>
            <p:ph type="title"/>
          </p:nvPr>
        </p:nvSpPr>
        <p:spPr/>
        <p:txBody>
          <a:bodyPr/>
          <a:lstStyle/>
          <a:p>
            <a:r>
              <a:rPr lang="en-US" dirty="0"/>
              <a:t>Build, test, and run your app</a:t>
            </a:r>
            <a:endParaRPr lang="LID4096" dirty="0"/>
          </a:p>
        </p:txBody>
      </p:sp>
      <p:sp>
        <p:nvSpPr>
          <p:cNvPr id="3" name="Text Placeholder 2">
            <a:extLst>
              <a:ext uri="{FF2B5EF4-FFF2-40B4-BE49-F238E27FC236}">
                <a16:creationId xmlns:a16="http://schemas.microsoft.com/office/drawing/2014/main" id="{656EBE48-9094-4B9C-9C6B-0C2282495A35}"/>
              </a:ext>
            </a:extLst>
          </p:cNvPr>
          <p:cNvSpPr>
            <a:spLocks noGrp="1"/>
          </p:cNvSpPr>
          <p:nvPr>
            <p:ph type="body" sz="quarter" idx="10"/>
          </p:nvPr>
        </p:nvSpPr>
        <p:spPr>
          <a:xfrm>
            <a:off x="588263" y="1436688"/>
            <a:ext cx="11018520" cy="1465016"/>
          </a:xfrm>
        </p:spPr>
        <p:txBody>
          <a:bodyPr/>
          <a:lstStyle/>
          <a:p>
            <a:r>
              <a:rPr lang="en-US" dirty="0">
                <a:latin typeface="Cascadia Code" panose="020B0609020000020004" pitchFamily="49" charset="0"/>
                <a:cs typeface="Cascadia Code" panose="020B0609020000020004" pitchFamily="49" charset="0"/>
              </a:rPr>
              <a:t>dotnet build</a:t>
            </a:r>
          </a:p>
          <a:p>
            <a:r>
              <a:rPr lang="en-US" dirty="0">
                <a:latin typeface="Cascadia Code" panose="020B0609020000020004" pitchFamily="49" charset="0"/>
                <a:cs typeface="Cascadia Code" panose="020B0609020000020004" pitchFamily="49" charset="0"/>
              </a:rPr>
              <a:t>dotnet test</a:t>
            </a:r>
          </a:p>
          <a:p>
            <a:r>
              <a:rPr lang="en-US" dirty="0">
                <a:latin typeface="Cascadia Code" panose="020B0609020000020004" pitchFamily="49" charset="0"/>
                <a:cs typeface="Cascadia Code" panose="020B0609020000020004" pitchFamily="49" charset="0"/>
              </a:rPr>
              <a:t>dotnet run --project </a:t>
            </a:r>
            <a:r>
              <a:rPr lang="en-US" dirty="0" err="1">
                <a:latin typeface="Cascadia Code" panose="020B0609020000020004" pitchFamily="49" charset="0"/>
                <a:cs typeface="Cascadia Code" panose="020B0609020000020004" pitchFamily="49" charset="0"/>
              </a:rPr>
              <a:t>MyApp</a:t>
            </a:r>
            <a:endParaRPr lang="LID4096"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15016944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E104A-1E5B-4E6B-ABDC-C466AC6E240A}"/>
              </a:ext>
            </a:extLst>
          </p:cNvPr>
          <p:cNvSpPr>
            <a:spLocks noGrp="1"/>
          </p:cNvSpPr>
          <p:nvPr>
            <p:ph type="title"/>
          </p:nvPr>
        </p:nvSpPr>
        <p:spPr/>
        <p:txBody>
          <a:bodyPr/>
          <a:lstStyle/>
          <a:p>
            <a:r>
              <a:rPr lang="en-US" dirty="0"/>
              <a:t>Naming conventions</a:t>
            </a:r>
            <a:endParaRPr lang="LID4096" dirty="0"/>
          </a:p>
        </p:txBody>
      </p:sp>
      <p:sp>
        <p:nvSpPr>
          <p:cNvPr id="6" name="Text Placeholder 5">
            <a:extLst>
              <a:ext uri="{FF2B5EF4-FFF2-40B4-BE49-F238E27FC236}">
                <a16:creationId xmlns:a16="http://schemas.microsoft.com/office/drawing/2014/main" id="{E4A79A04-3331-43E1-A4F6-C182E02A9820}"/>
              </a:ext>
            </a:extLst>
          </p:cNvPr>
          <p:cNvSpPr>
            <a:spLocks noGrp="1"/>
          </p:cNvSpPr>
          <p:nvPr>
            <p:ph type="body" sz="quarter" idx="10"/>
          </p:nvPr>
        </p:nvSpPr>
        <p:spPr>
          <a:xfrm>
            <a:off x="584200" y="1435100"/>
            <a:ext cx="5212080" cy="4924425"/>
          </a:xfrm>
        </p:spPr>
        <p:txBody>
          <a:bodyPr/>
          <a:lstStyle/>
          <a:p>
            <a:r>
              <a:rPr lang="da-DK" sz="2000" b="1" dirty="0"/>
              <a:t>Composed names</a:t>
            </a:r>
          </a:p>
          <a:p>
            <a:r>
              <a:rPr lang="da-DK" sz="2000" dirty="0">
                <a:latin typeface="Consolas" panose="020B0609020204030204" pitchFamily="49" charset="0"/>
                <a:cs typeface="Consolas" panose="020B0609020204030204" pitchFamily="49" charset="0"/>
              </a:rPr>
              <a:t>currentLayout</a:t>
            </a:r>
            <a:r>
              <a:rPr lang="da-DK" sz="2000" dirty="0"/>
              <a:t>, </a:t>
            </a:r>
            <a:r>
              <a:rPr lang="da-DK" sz="2000" dirty="0">
                <a:latin typeface="Consolas" panose="020B0609020204030204" pitchFamily="49" charset="0"/>
                <a:cs typeface="Consolas" panose="020B0609020204030204" pitchFamily="49" charset="0"/>
              </a:rPr>
              <a:t>CurrentLayout</a:t>
            </a:r>
          </a:p>
          <a:p>
            <a:endParaRPr lang="da-DK" sz="2000" dirty="0"/>
          </a:p>
          <a:p>
            <a:r>
              <a:rPr lang="en-US" sz="2000" b="1" dirty="0"/>
              <a:t>Variables and fields</a:t>
            </a:r>
          </a:p>
          <a:p>
            <a:r>
              <a:rPr lang="da-DK" sz="2000" dirty="0">
                <a:latin typeface="Consolas" panose="020B0609020204030204" pitchFamily="49" charset="0"/>
                <a:cs typeface="Consolas" panose="020B0609020204030204" pitchFamily="49" charset="0"/>
              </a:rPr>
              <a:t>vehicle</a:t>
            </a:r>
            <a:r>
              <a:rPr lang="da-DK" sz="2000" dirty="0"/>
              <a:t>, </a:t>
            </a:r>
            <a:r>
              <a:rPr lang="da-DK" sz="2000" dirty="0">
                <a:latin typeface="Consolas" panose="020B0609020204030204" pitchFamily="49" charset="0"/>
                <a:cs typeface="Consolas" panose="020B0609020204030204" pitchFamily="49" charset="0"/>
              </a:rPr>
              <a:t>leftElement</a:t>
            </a:r>
          </a:p>
          <a:p>
            <a:endParaRPr lang="en-US" sz="2000" dirty="0"/>
          </a:p>
          <a:p>
            <a:r>
              <a:rPr lang="en-US" sz="2000" b="1" dirty="0"/>
              <a:t>Private fields</a:t>
            </a:r>
          </a:p>
          <a:p>
            <a:r>
              <a:rPr lang="en-US" sz="2000" dirty="0">
                <a:latin typeface="Consolas" panose="020B0609020204030204" pitchFamily="49" charset="0"/>
                <a:cs typeface="Consolas" panose="020B0609020204030204" pitchFamily="49" charset="0"/>
              </a:rPr>
              <a:t>_vehicle</a:t>
            </a:r>
            <a:r>
              <a:rPr lang="en-US" sz="2000" dirty="0"/>
              <a:t>, </a:t>
            </a:r>
            <a:r>
              <a:rPr lang="en-US" sz="2000" dirty="0">
                <a:latin typeface="Consolas" panose="020B0609020204030204" pitchFamily="49" charset="0"/>
                <a:cs typeface="Consolas" panose="020B0609020204030204" pitchFamily="49" charset="0"/>
              </a:rPr>
              <a:t>_</a:t>
            </a:r>
            <a:r>
              <a:rPr lang="en-US" sz="2000" dirty="0" err="1">
                <a:latin typeface="Consolas" panose="020B0609020204030204" pitchFamily="49" charset="0"/>
                <a:cs typeface="Consolas" panose="020B0609020204030204" pitchFamily="49" charset="0"/>
              </a:rPr>
              <a:t>leftElement</a:t>
            </a:r>
            <a:endParaRPr lang="da-DK" sz="2000" dirty="0">
              <a:latin typeface="Consolas" panose="020B0609020204030204" pitchFamily="49" charset="0"/>
              <a:cs typeface="Consolas" panose="020B0609020204030204" pitchFamily="49" charset="0"/>
            </a:endParaRPr>
          </a:p>
          <a:p>
            <a:endParaRPr lang="da-DK" sz="2000" dirty="0"/>
          </a:p>
          <a:p>
            <a:r>
              <a:rPr lang="da-DK" sz="2000" b="1" dirty="0"/>
              <a:t>Methods</a:t>
            </a:r>
          </a:p>
          <a:p>
            <a:r>
              <a:rPr lang="da-DK" sz="2000" dirty="0">
                <a:latin typeface="Consolas" panose="020B0609020204030204" pitchFamily="49" charset="0"/>
                <a:cs typeface="Consolas" panose="020B0609020204030204" pitchFamily="49" charset="0"/>
              </a:rPr>
              <a:t>CurrentVehicle()</a:t>
            </a:r>
            <a:r>
              <a:rPr lang="da-DK" sz="2000" dirty="0"/>
              <a:t>, </a:t>
            </a:r>
            <a:r>
              <a:rPr lang="da-DK" sz="2000" dirty="0">
                <a:latin typeface="Consolas" panose="020B0609020204030204" pitchFamily="49" charset="0"/>
                <a:cs typeface="Consolas" panose="020B0609020204030204" pitchFamily="49" charset="0"/>
              </a:rPr>
              <a:t>Size()</a:t>
            </a:r>
            <a:endParaRPr lang="LID4096" sz="2000" dirty="0"/>
          </a:p>
        </p:txBody>
      </p:sp>
      <p:sp>
        <p:nvSpPr>
          <p:cNvPr id="7" name="Text Placeholder 6">
            <a:extLst>
              <a:ext uri="{FF2B5EF4-FFF2-40B4-BE49-F238E27FC236}">
                <a16:creationId xmlns:a16="http://schemas.microsoft.com/office/drawing/2014/main" id="{0A4BC27B-1D0D-433C-80A7-41154709BF00}"/>
              </a:ext>
            </a:extLst>
          </p:cNvPr>
          <p:cNvSpPr>
            <a:spLocks noGrp="1"/>
          </p:cNvSpPr>
          <p:nvPr>
            <p:ph type="body" sz="quarter" idx="12"/>
          </p:nvPr>
        </p:nvSpPr>
        <p:spPr>
          <a:xfrm>
            <a:off x="6397171" y="1435100"/>
            <a:ext cx="5212080" cy="3447098"/>
          </a:xfrm>
        </p:spPr>
        <p:txBody>
          <a:bodyPr/>
          <a:lstStyle/>
          <a:p>
            <a:r>
              <a:rPr lang="da-DK" sz="2000" b="1" dirty="0"/>
              <a:t>Properties</a:t>
            </a:r>
          </a:p>
          <a:p>
            <a:r>
              <a:rPr lang="da-DK" sz="2000" dirty="0">
                <a:latin typeface="Consolas" panose="020B0609020204030204" pitchFamily="49" charset="0"/>
                <a:cs typeface="Consolas" panose="020B0609020204030204" pitchFamily="49" charset="0"/>
              </a:rPr>
              <a:t>Pi</a:t>
            </a:r>
            <a:r>
              <a:rPr lang="da-DK" sz="2000" dirty="0"/>
              <a:t>, </a:t>
            </a:r>
            <a:r>
              <a:rPr lang="da-DK" sz="2000" dirty="0">
                <a:latin typeface="Consolas" panose="020B0609020204030204" pitchFamily="49" charset="0"/>
                <a:cs typeface="Consolas" panose="020B0609020204030204" pitchFamily="49" charset="0"/>
              </a:rPr>
              <a:t>Name</a:t>
            </a:r>
            <a:r>
              <a:rPr lang="da-DK" sz="2000" dirty="0"/>
              <a:t>, </a:t>
            </a:r>
            <a:r>
              <a:rPr lang="da-DK" sz="2000" dirty="0">
                <a:latin typeface="Consolas" panose="020B0609020204030204" pitchFamily="49" charset="0"/>
                <a:cs typeface="Consolas" panose="020B0609020204030204" pitchFamily="49" charset="0"/>
              </a:rPr>
              <a:t>Size</a:t>
            </a:r>
          </a:p>
          <a:p>
            <a:endParaRPr lang="da-DK" sz="2000" b="1" dirty="0"/>
          </a:p>
          <a:p>
            <a:r>
              <a:rPr lang="da-DK" sz="2000" b="1" dirty="0"/>
              <a:t>Classes</a:t>
            </a:r>
          </a:p>
          <a:p>
            <a:r>
              <a:rPr lang="da-DK" sz="2000" dirty="0">
                <a:latin typeface="Consolas" panose="020B0609020204030204" pitchFamily="49" charset="0"/>
                <a:cs typeface="Consolas" panose="020B0609020204030204" pitchFamily="49" charset="0"/>
              </a:rPr>
              <a:t>MyClass</a:t>
            </a:r>
            <a:r>
              <a:rPr lang="da-DK" sz="2000" dirty="0"/>
              <a:t>, </a:t>
            </a:r>
            <a:r>
              <a:rPr lang="da-DK" sz="2000" dirty="0">
                <a:latin typeface="Consolas" panose="020B0609020204030204" pitchFamily="49" charset="0"/>
                <a:cs typeface="Consolas" panose="020B0609020204030204" pitchFamily="49" charset="0"/>
              </a:rPr>
              <a:t>List&lt;T&gt;</a:t>
            </a:r>
          </a:p>
          <a:p>
            <a:pPr lvl="1"/>
            <a:endParaRPr lang="da-DK" dirty="0"/>
          </a:p>
          <a:p>
            <a:r>
              <a:rPr lang="da-DK" sz="2000" b="1" dirty="0"/>
              <a:t>Interfaces</a:t>
            </a:r>
          </a:p>
          <a:p>
            <a:r>
              <a:rPr lang="da-DK" sz="2000" dirty="0">
                <a:latin typeface="Consolas" panose="020B0609020204030204" pitchFamily="49" charset="0"/>
                <a:cs typeface="Consolas" panose="020B0609020204030204" pitchFamily="49" charset="0"/>
              </a:rPr>
              <a:t>IException</a:t>
            </a:r>
            <a:r>
              <a:rPr lang="da-DK" sz="2000" dirty="0"/>
              <a:t>, </a:t>
            </a:r>
            <a:r>
              <a:rPr lang="da-DK" sz="2000" dirty="0">
                <a:latin typeface="Consolas" panose="020B0609020204030204" pitchFamily="49" charset="0"/>
                <a:cs typeface="Consolas" panose="020B0609020204030204" pitchFamily="49" charset="0"/>
              </a:rPr>
              <a:t>IObserver</a:t>
            </a:r>
          </a:p>
        </p:txBody>
      </p:sp>
      <p:sp>
        <p:nvSpPr>
          <p:cNvPr id="9" name="Rectangle 8">
            <a:extLst>
              <a:ext uri="{FF2B5EF4-FFF2-40B4-BE49-F238E27FC236}">
                <a16:creationId xmlns:a16="http://schemas.microsoft.com/office/drawing/2014/main" id="{DE4BCC34-50FA-4E65-9C29-01D0C4FAF38B}"/>
              </a:ext>
            </a:extLst>
          </p:cNvPr>
          <p:cNvSpPr/>
          <p:nvPr/>
        </p:nvSpPr>
        <p:spPr>
          <a:xfrm>
            <a:off x="5796280" y="6036359"/>
            <a:ext cx="8046632" cy="646331"/>
          </a:xfrm>
          <a:prstGeom prst="rect">
            <a:avLst/>
          </a:prstGeom>
        </p:spPr>
        <p:txBody>
          <a:bodyPr wrap="square" lIns="183600" rIns="183600">
            <a:spAutoFit/>
          </a:bodyPr>
          <a:lstStyle/>
          <a:p>
            <a:r>
              <a:rPr lang="en-US" dirty="0">
                <a:hlinkClick r:id="rId2"/>
              </a:rPr>
              <a:t>https://docs.microsoft.com/en-us/dotnet/standard/design-guidelines/naming-guidelines</a:t>
            </a:r>
            <a:endParaRPr lang="da-DK" dirty="0"/>
          </a:p>
        </p:txBody>
      </p:sp>
    </p:spTree>
    <p:extLst>
      <p:ext uri="{BB962C8B-B14F-4D97-AF65-F5344CB8AC3E}">
        <p14:creationId xmlns:p14="http://schemas.microsoft.com/office/powerpoint/2010/main" val="96631848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7F6ADA6-F336-4804-BACA-468889EE630A}"/>
              </a:ext>
            </a:extLst>
          </p:cNvPr>
          <p:cNvSpPr txBox="1"/>
          <p:nvPr/>
        </p:nvSpPr>
        <p:spPr>
          <a:xfrm>
            <a:off x="56756" y="71813"/>
            <a:ext cx="5945286" cy="1178954"/>
          </a:xfrm>
          <a:prstGeom prst="rect">
            <a:avLst/>
          </a:prstGeom>
          <a:solidFill>
            <a:srgbClr val="00B0F0"/>
          </a:solidFill>
        </p:spPr>
        <p:txBody>
          <a:bodyPr wrap="square" lIns="90000" tIns="90000" rIns="90000" bIns="90000" anchor="t">
            <a:spAutoFit/>
          </a:bodyPr>
          <a:lstStyle/>
          <a:p>
            <a:pPr defTabSz="932472" fontAlgn="base">
              <a:lnSpc>
                <a:spcPct val="90000"/>
              </a:lnSpc>
              <a:spcBef>
                <a:spcPts val="600"/>
              </a:spcBef>
              <a:spcAft>
                <a:spcPts val="600"/>
              </a:spcAft>
            </a:pPr>
            <a:r>
              <a:rPr lang="en-US" sz="2400" dirty="0">
                <a:solidFill>
                  <a:schemeClr val="tx1"/>
                </a:solidFill>
                <a:ea typeface="Segoe UI" pitchFamily="34" charset="0"/>
                <a:cs typeface="Segoe UI" pitchFamily="34" charset="0"/>
              </a:rPr>
              <a:t>M.Sc. IT, ITU (2012)</a:t>
            </a:r>
            <a:br>
              <a:rPr lang="en-US" sz="2400" dirty="0">
                <a:solidFill>
                  <a:schemeClr val="tx1"/>
                </a:solidFill>
                <a:ea typeface="Segoe UI" pitchFamily="34" charset="0"/>
                <a:cs typeface="Segoe UI" pitchFamily="34" charset="0"/>
              </a:rPr>
            </a:br>
            <a:r>
              <a:rPr lang="en-US" sz="2400" dirty="0">
                <a:solidFill>
                  <a:schemeClr val="tx1"/>
                </a:solidFill>
                <a:ea typeface="Segoe UI" pitchFamily="34" charset="0"/>
                <a:cs typeface="Segoe UI" pitchFamily="34" charset="0"/>
              </a:rPr>
              <a:t>Thesis: </a:t>
            </a:r>
            <a:r>
              <a:rPr lang="en-US" sz="2400" dirty="0" err="1">
                <a:solidFill>
                  <a:schemeClr val="tx1"/>
                </a:solidFill>
                <a:ea typeface="Segoe UI" pitchFamily="34" charset="0"/>
                <a:cs typeface="Segoe UI" pitchFamily="34" charset="0"/>
              </a:rPr>
              <a:t>Forecalc</a:t>
            </a:r>
            <a:r>
              <a:rPr lang="en-US" sz="2400" dirty="0">
                <a:solidFill>
                  <a:schemeClr val="tx1"/>
                </a:solidFill>
                <a:ea typeface="Segoe UI" pitchFamily="34" charset="0"/>
                <a:cs typeface="Segoe UI" pitchFamily="34" charset="0"/>
              </a:rPr>
              <a:t> – Developing a core spreadsheet implementation in F♯</a:t>
            </a:r>
          </a:p>
        </p:txBody>
      </p:sp>
      <p:sp>
        <p:nvSpPr>
          <p:cNvPr id="7" name="TextBox 6">
            <a:extLst>
              <a:ext uri="{FF2B5EF4-FFF2-40B4-BE49-F238E27FC236}">
                <a16:creationId xmlns:a16="http://schemas.microsoft.com/office/drawing/2014/main" id="{36950F57-2B4B-43FC-B6B7-6BCEF2D8656D}"/>
              </a:ext>
            </a:extLst>
          </p:cNvPr>
          <p:cNvSpPr txBox="1"/>
          <p:nvPr/>
        </p:nvSpPr>
        <p:spPr>
          <a:xfrm>
            <a:off x="56756" y="5919368"/>
            <a:ext cx="7080536" cy="866819"/>
          </a:xfrm>
          <a:prstGeom prst="rect">
            <a:avLst/>
          </a:prstGeom>
          <a:solidFill>
            <a:srgbClr val="C00000"/>
          </a:solidFill>
        </p:spPr>
        <p:txBody>
          <a:bodyPr wrap="square" lIns="90000" tIns="90000" rIns="90000" bIns="90000" anchor="t">
            <a:spAutoFit/>
          </a:bodyPr>
          <a:lstStyle/>
          <a:p>
            <a:pPr>
              <a:lnSpc>
                <a:spcPct val="90000"/>
              </a:lnSpc>
              <a:spcAft>
                <a:spcPts val="600"/>
              </a:spcAft>
            </a:pPr>
            <a:r>
              <a:rPr lang="en-US" sz="2400" dirty="0">
                <a:gradFill>
                  <a:gsLst>
                    <a:gs pos="0">
                      <a:srgbClr val="FFFFFF"/>
                    </a:gs>
                    <a:gs pos="100000">
                      <a:srgbClr val="FFFFFF"/>
                    </a:gs>
                  </a:gsLst>
                  <a:lin ang="5400000" scaled="0"/>
                </a:gradFill>
                <a:ea typeface="Segoe UI" pitchFamily="34" charset="0"/>
                <a:cs typeface="Segoe UI" pitchFamily="34" charset="0"/>
              </a:rPr>
              <a:t>Origin: Aarhus</a:t>
            </a:r>
            <a:br>
              <a:rPr lang="en-US" sz="2400" dirty="0">
                <a:gradFill>
                  <a:gsLst>
                    <a:gs pos="0">
                      <a:srgbClr val="FFFFFF"/>
                    </a:gs>
                    <a:gs pos="100000">
                      <a:srgbClr val="FFFFFF"/>
                    </a:gs>
                  </a:gsLst>
                  <a:lin ang="5400000" scaled="0"/>
                </a:gradFill>
                <a:ea typeface="Segoe UI" pitchFamily="34" charset="0"/>
                <a:cs typeface="Segoe UI" pitchFamily="34" charset="0"/>
              </a:rPr>
            </a:br>
            <a:r>
              <a:rPr lang="en-US" sz="2400" dirty="0">
                <a:gradFill>
                  <a:gsLst>
                    <a:gs pos="0">
                      <a:srgbClr val="FFFFFF"/>
                    </a:gs>
                    <a:gs pos="100000">
                      <a:srgbClr val="FFFFFF"/>
                    </a:gs>
                  </a:gsLst>
                  <a:lin ang="5400000" scaled="0"/>
                </a:gradFill>
                <a:ea typeface="Segoe UI" pitchFamily="34" charset="0"/>
                <a:cs typeface="Segoe UI" pitchFamily="34" charset="0"/>
              </a:rPr>
              <a:t>Current whereabouts: </a:t>
            </a:r>
            <a:r>
              <a:rPr lang="en-US" sz="2400" dirty="0" err="1">
                <a:gradFill>
                  <a:gsLst>
                    <a:gs pos="0">
                      <a:srgbClr val="FFFFFF"/>
                    </a:gs>
                    <a:gs pos="100000">
                      <a:srgbClr val="FFFFFF"/>
                    </a:gs>
                  </a:gsLst>
                  <a:lin ang="5400000" scaled="0"/>
                </a:gradFill>
                <a:ea typeface="Segoe UI" pitchFamily="34" charset="0"/>
                <a:cs typeface="Segoe UI" pitchFamily="34" charset="0"/>
              </a:rPr>
              <a:t>Vanløse</a:t>
            </a:r>
            <a:r>
              <a:rPr lang="en-US" sz="2400" dirty="0">
                <a:gradFill>
                  <a:gsLst>
                    <a:gs pos="0">
                      <a:srgbClr val="FFFFFF"/>
                    </a:gs>
                    <a:gs pos="100000">
                      <a:srgbClr val="FFFFFF"/>
                    </a:gs>
                  </a:gsLst>
                  <a:lin ang="5400000" scaled="0"/>
                </a:gradFill>
                <a:ea typeface="Segoe UI" pitchFamily="34" charset="0"/>
                <a:cs typeface="Segoe UI" pitchFamily="34" charset="0"/>
              </a:rPr>
              <a:t>, Copenhagen</a:t>
            </a:r>
            <a:endParaRPr lang="en-US" sz="2400" dirty="0"/>
          </a:p>
        </p:txBody>
      </p:sp>
      <p:sp>
        <p:nvSpPr>
          <p:cNvPr id="15" name="TextBox 14">
            <a:extLst>
              <a:ext uri="{FF2B5EF4-FFF2-40B4-BE49-F238E27FC236}">
                <a16:creationId xmlns:a16="http://schemas.microsoft.com/office/drawing/2014/main" id="{98647B8E-D380-4CD3-B7EE-F8442E4D2C38}"/>
              </a:ext>
            </a:extLst>
          </p:cNvPr>
          <p:cNvSpPr txBox="1"/>
          <p:nvPr/>
        </p:nvSpPr>
        <p:spPr>
          <a:xfrm>
            <a:off x="56756" y="1425990"/>
            <a:ext cx="7233219" cy="1178954"/>
          </a:xfrm>
          <a:prstGeom prst="rect">
            <a:avLst/>
          </a:prstGeom>
          <a:solidFill>
            <a:srgbClr val="00B050"/>
          </a:solidFill>
        </p:spPr>
        <p:txBody>
          <a:bodyPr wrap="square" lIns="90000" tIns="90000" rIns="90000" bIns="90000" anchor="t">
            <a:spAutoFit/>
          </a:bodyPr>
          <a:lstStyle/>
          <a:p>
            <a:pPr defTabSz="932472" fontAlgn="base">
              <a:lnSpc>
                <a:spcPct val="90000"/>
              </a:lnSpc>
              <a:spcBef>
                <a:spcPts val="600"/>
              </a:spcBef>
              <a:spcAft>
                <a:spcPts val="600"/>
              </a:spcAft>
            </a:pPr>
            <a:r>
              <a:rPr lang="en-US" sz="2400" dirty="0">
                <a:gradFill>
                  <a:gsLst>
                    <a:gs pos="0">
                      <a:srgbClr val="FFFFFF"/>
                    </a:gs>
                    <a:gs pos="100000">
                      <a:srgbClr val="FFFFFF"/>
                    </a:gs>
                  </a:gsLst>
                  <a:lin ang="5400000" scaled="0"/>
                </a:gradFill>
                <a:ea typeface="Segoe UI" pitchFamily="34" charset="0"/>
                <a:cs typeface="Segoe UI" pitchFamily="34" charset="0"/>
              </a:rPr>
              <a:t>1996-2008, 2013-: Captain @ Danish Army (Reserve)</a:t>
            </a:r>
            <a:br>
              <a:rPr lang="en-US" sz="2400" baseline="30000" dirty="0">
                <a:gradFill>
                  <a:gsLst>
                    <a:gs pos="0">
                      <a:srgbClr val="FFFFFF"/>
                    </a:gs>
                    <a:gs pos="100000">
                      <a:srgbClr val="FFFFFF"/>
                    </a:gs>
                  </a:gsLst>
                  <a:lin ang="5400000" scaled="0"/>
                </a:gradFill>
                <a:ea typeface="Segoe UI" pitchFamily="34" charset="0"/>
                <a:cs typeface="Segoe UI" pitchFamily="34" charset="0"/>
              </a:rPr>
            </a:br>
            <a:r>
              <a:rPr lang="en-US" sz="2400" dirty="0">
                <a:gradFill>
                  <a:gsLst>
                    <a:gs pos="0">
                      <a:srgbClr val="FFFFFF"/>
                    </a:gs>
                    <a:gs pos="100000">
                      <a:srgbClr val="FFFFFF"/>
                    </a:gs>
                  </a:gsLst>
                  <a:lin ang="5400000" scaled="0"/>
                </a:gradFill>
                <a:ea typeface="Segoe UI" pitchFamily="34" charset="0"/>
                <a:cs typeface="Segoe UI" pitchFamily="34" charset="0"/>
              </a:rPr>
              <a:t>Acting Battalion Chief of Staff, </a:t>
            </a:r>
            <a:br>
              <a:rPr lang="en-US" sz="2400" dirty="0">
                <a:gradFill>
                  <a:gsLst>
                    <a:gs pos="0">
                      <a:srgbClr val="FFFFFF"/>
                    </a:gs>
                    <a:gs pos="100000">
                      <a:srgbClr val="FFFFFF"/>
                    </a:gs>
                  </a:gsLst>
                  <a:lin ang="5400000" scaled="0"/>
                </a:gradFill>
                <a:ea typeface="Segoe UI" pitchFamily="34" charset="0"/>
                <a:cs typeface="Segoe UI" pitchFamily="34" charset="0"/>
              </a:rPr>
            </a:br>
            <a:r>
              <a:rPr lang="en-US" sz="2400" dirty="0">
                <a:gradFill>
                  <a:gsLst>
                    <a:gs pos="0">
                      <a:srgbClr val="FFFFFF"/>
                    </a:gs>
                    <a:gs pos="100000">
                      <a:srgbClr val="FFFFFF"/>
                    </a:gs>
                  </a:gsLst>
                  <a:lin ang="5400000" scaled="0"/>
                </a:gradFill>
                <a:ea typeface="Segoe UI" pitchFamily="34" charset="0"/>
                <a:cs typeface="Segoe UI" pitchFamily="34" charset="0"/>
              </a:rPr>
              <a:t>Battalion Chief Operations Officer</a:t>
            </a:r>
          </a:p>
        </p:txBody>
      </p:sp>
      <p:sp>
        <p:nvSpPr>
          <p:cNvPr id="5" name="TextBox 4">
            <a:extLst>
              <a:ext uri="{FF2B5EF4-FFF2-40B4-BE49-F238E27FC236}">
                <a16:creationId xmlns:a16="http://schemas.microsoft.com/office/drawing/2014/main" id="{576CA4C0-6FA8-47A1-9C29-EBC745E27E20}"/>
              </a:ext>
            </a:extLst>
          </p:cNvPr>
          <p:cNvSpPr txBox="1"/>
          <p:nvPr/>
        </p:nvSpPr>
        <p:spPr>
          <a:xfrm>
            <a:off x="56756" y="4823723"/>
            <a:ext cx="6153522" cy="920422"/>
          </a:xfrm>
          <a:prstGeom prst="rect">
            <a:avLst/>
          </a:prstGeom>
          <a:solidFill>
            <a:srgbClr val="FF9349"/>
          </a:solidFill>
        </p:spPr>
        <p:txBody>
          <a:bodyPr wrap="square" lIns="90000" tIns="90000" rIns="90000" bIns="90000" anchor="t">
            <a:spAutoFit/>
          </a:bodyPr>
          <a:lstStyle/>
          <a:p>
            <a:pPr>
              <a:spcAft>
                <a:spcPts val="600"/>
              </a:spcAft>
            </a:pPr>
            <a:r>
              <a:rPr lang="en-US" sz="2400" dirty="0"/>
              <a:t>Wife: Katrine</a:t>
            </a:r>
            <a:br>
              <a:rPr lang="en-US" sz="2400" dirty="0"/>
            </a:br>
            <a:r>
              <a:rPr lang="en-US" sz="2400" dirty="0"/>
              <a:t>Children: </a:t>
            </a:r>
            <a:r>
              <a:rPr lang="en-US" sz="2400" dirty="0" err="1"/>
              <a:t>Lærke</a:t>
            </a:r>
            <a:r>
              <a:rPr lang="en-US" sz="2400" dirty="0"/>
              <a:t> (2), Laura (5), and Alma (12)</a:t>
            </a:r>
          </a:p>
        </p:txBody>
      </p:sp>
      <p:sp>
        <p:nvSpPr>
          <p:cNvPr id="11" name="TextBox 10">
            <a:extLst>
              <a:ext uri="{FF2B5EF4-FFF2-40B4-BE49-F238E27FC236}">
                <a16:creationId xmlns:a16="http://schemas.microsoft.com/office/drawing/2014/main" id="{62EC1D23-6A8A-4D8C-BD09-F7DDC30C066D}"/>
              </a:ext>
            </a:extLst>
          </p:cNvPr>
          <p:cNvSpPr txBox="1"/>
          <p:nvPr/>
        </p:nvSpPr>
        <p:spPr>
          <a:xfrm>
            <a:off x="56756" y="2780167"/>
            <a:ext cx="5259375" cy="846555"/>
          </a:xfrm>
          <a:prstGeom prst="rect">
            <a:avLst/>
          </a:prstGeom>
          <a:solidFill>
            <a:srgbClr val="0070C0"/>
          </a:solidFill>
        </p:spPr>
        <p:txBody>
          <a:bodyPr wrap="square" lIns="90000" tIns="90000" rIns="90000" bIns="90000" anchor="t">
            <a:spAutoFit/>
          </a:bodyPr>
          <a:lstStyle/>
          <a:p>
            <a:pPr defTabSz="932472" fontAlgn="base">
              <a:lnSpc>
                <a:spcPct val="90000"/>
              </a:lnSpc>
              <a:spcBef>
                <a:spcPts val="600"/>
              </a:spcBef>
              <a:spcAft>
                <a:spcPts val="600"/>
              </a:spcAft>
            </a:pPr>
            <a:r>
              <a:rPr lang="en-US" sz="2400" dirty="0">
                <a:gradFill>
                  <a:gsLst>
                    <a:gs pos="0">
                      <a:srgbClr val="FFFFFF"/>
                    </a:gs>
                    <a:gs pos="100000">
                      <a:srgbClr val="FFFFFF"/>
                    </a:gs>
                  </a:gsLst>
                  <a:lin ang="5400000" scaled="0"/>
                </a:gradFill>
                <a:ea typeface="Segoe UI" pitchFamily="34" charset="0"/>
                <a:cs typeface="Segoe UI" pitchFamily="34" charset="0"/>
              </a:rPr>
              <a:t>2013-: Senior Consultant @ Microsoft</a:t>
            </a:r>
            <a:br>
              <a:rPr lang="en-US" sz="2400" dirty="0">
                <a:gradFill>
                  <a:gsLst>
                    <a:gs pos="0">
                      <a:srgbClr val="FFFFFF"/>
                    </a:gs>
                    <a:gs pos="100000">
                      <a:srgbClr val="FFFFFF"/>
                    </a:gs>
                  </a:gsLst>
                  <a:lin ang="5400000" scaled="0"/>
                </a:gradFill>
                <a:ea typeface="Segoe UI" pitchFamily="34" charset="0"/>
                <a:cs typeface="Segoe UI" pitchFamily="34" charset="0"/>
              </a:rPr>
            </a:br>
            <a:r>
              <a:rPr lang="en-US" sz="2400" dirty="0">
                <a:gradFill>
                  <a:gsLst>
                    <a:gs pos="0">
                      <a:srgbClr val="FFFFFF"/>
                    </a:gs>
                    <a:gs pos="100000">
                      <a:srgbClr val="FFFFFF"/>
                    </a:gs>
                  </a:gsLst>
                  <a:lin ang="5400000" scaled="0"/>
                </a:gradFill>
                <a:ea typeface="Segoe UI" pitchFamily="34" charset="0"/>
                <a:cs typeface="Segoe UI" pitchFamily="34" charset="0"/>
              </a:rPr>
              <a:t>DevOps, Cloud, Security</a:t>
            </a:r>
            <a:endParaRPr lang="en-US" sz="2400" baseline="30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B270180E-3D40-483E-8308-E0CB7A2D9089}"/>
              </a:ext>
            </a:extLst>
          </p:cNvPr>
          <p:cNvSpPr txBox="1"/>
          <p:nvPr/>
        </p:nvSpPr>
        <p:spPr>
          <a:xfrm>
            <a:off x="56756" y="3801945"/>
            <a:ext cx="6775450" cy="846555"/>
          </a:xfrm>
          <a:prstGeom prst="rect">
            <a:avLst/>
          </a:prstGeom>
          <a:solidFill>
            <a:srgbClr val="002060"/>
          </a:solidFill>
        </p:spPr>
        <p:txBody>
          <a:bodyPr wrap="square" lIns="90000" tIns="90000" rIns="90000" bIns="90000" anchor="t">
            <a:spAutoFit/>
          </a:bodyPr>
          <a:lstStyle/>
          <a:p>
            <a:pPr defTabSz="932472" fontAlgn="base">
              <a:lnSpc>
                <a:spcPct val="90000"/>
              </a:lnSpc>
              <a:spcBef>
                <a:spcPts val="600"/>
              </a:spcBef>
              <a:spcAft>
                <a:spcPts val="600"/>
              </a:spcAft>
            </a:pPr>
            <a:r>
              <a:rPr lang="en-US" sz="2400" dirty="0">
                <a:gradFill>
                  <a:gsLst>
                    <a:gs pos="0">
                      <a:srgbClr val="FFFFFF"/>
                    </a:gs>
                    <a:gs pos="100000">
                      <a:srgbClr val="FFFFFF"/>
                    </a:gs>
                  </a:gsLst>
                  <a:lin ang="5400000" scaled="0"/>
                </a:gradFill>
                <a:ea typeface="Segoe UI" pitchFamily="34" charset="0"/>
                <a:cs typeface="Segoe UI" pitchFamily="34" charset="0"/>
              </a:rPr>
              <a:t>2014-: Associate Professor @ ITU</a:t>
            </a:r>
            <a:br>
              <a:rPr lang="en-US" sz="2400" dirty="0">
                <a:gradFill>
                  <a:gsLst>
                    <a:gs pos="0">
                      <a:srgbClr val="FFFFFF"/>
                    </a:gs>
                    <a:gs pos="100000">
                      <a:srgbClr val="FFFFFF"/>
                    </a:gs>
                  </a:gsLst>
                  <a:lin ang="5400000" scaled="0"/>
                </a:gradFill>
                <a:ea typeface="Segoe UI" pitchFamily="34" charset="0"/>
                <a:cs typeface="Segoe UI" pitchFamily="34" charset="0"/>
              </a:rPr>
            </a:br>
            <a:r>
              <a:rPr lang="en-US" sz="2400" dirty="0">
                <a:gradFill>
                  <a:gsLst>
                    <a:gs pos="0">
                      <a:srgbClr val="FFFFFF"/>
                    </a:gs>
                    <a:gs pos="100000">
                      <a:srgbClr val="FFFFFF"/>
                    </a:gs>
                  </a:gsLst>
                  <a:lin ang="5400000" scaled="0"/>
                </a:gradFill>
                <a:ea typeface="Segoe UI" pitchFamily="34" charset="0"/>
                <a:cs typeface="Segoe UI" pitchFamily="34" charset="0"/>
              </a:rPr>
              <a:t>Object-Oriented Programming, C♯, F♯, .NET Core </a:t>
            </a:r>
            <a:endParaRPr lang="en-US" sz="2400" baseline="30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a:extLst>
              <a:ext uri="{FF2B5EF4-FFF2-40B4-BE49-F238E27FC236}">
                <a16:creationId xmlns:a16="http://schemas.microsoft.com/office/drawing/2014/main" id="{756FE8D1-33F1-47E9-A947-CC95B11CDF17}"/>
              </a:ext>
            </a:extLst>
          </p:cNvPr>
          <p:cNvGrpSpPr/>
          <p:nvPr/>
        </p:nvGrpSpPr>
        <p:grpSpPr>
          <a:xfrm>
            <a:off x="8935308" y="3063674"/>
            <a:ext cx="3199936" cy="3722513"/>
            <a:chOff x="8721931" y="2934214"/>
            <a:chExt cx="3199936" cy="3722513"/>
          </a:xfrm>
        </p:grpSpPr>
        <p:sp>
          <p:nvSpPr>
            <p:cNvPr id="19" name="Rectangle 18">
              <a:extLst>
                <a:ext uri="{FF2B5EF4-FFF2-40B4-BE49-F238E27FC236}">
                  <a16:creationId xmlns:a16="http://schemas.microsoft.com/office/drawing/2014/main" id="{E0DC526C-053C-400D-AAB2-620BC8A1A071}"/>
                </a:ext>
              </a:extLst>
            </p:cNvPr>
            <p:cNvSpPr/>
            <p:nvPr/>
          </p:nvSpPr>
          <p:spPr bwMode="auto">
            <a:xfrm>
              <a:off x="8721931" y="2934214"/>
              <a:ext cx="3199936" cy="372251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000" tIns="90000" rIns="90000" bIns="90000" numCol="1" spcCol="0" rtlCol="0" fromWordArt="0" anchor="t" anchorCtr="0" forceAA="0" compatLnSpc="1">
              <a:prstTxWarp prst="textNoShape">
                <a:avLst/>
              </a:prstTxWarp>
              <a:noAutofit/>
            </a:bodyPr>
            <a:lstStyle/>
            <a:p>
              <a:pPr defTabSz="932472" fontAlgn="base">
                <a:spcBef>
                  <a:spcPts val="600"/>
                </a:spcBef>
                <a:spcAft>
                  <a:spcPts val="600"/>
                </a:spcAft>
              </a:pPr>
              <a:r>
                <a:rPr lang="en-US" sz="2400" dirty="0">
                  <a:solidFill>
                    <a:schemeClr val="tx1"/>
                  </a:solidFill>
                  <a:ea typeface="Segoe UI" pitchFamily="34" charset="0"/>
                  <a:cs typeface="Segoe UI" pitchFamily="34" charset="0"/>
                </a:rPr>
                <a:t>Hobbies</a:t>
              </a:r>
              <a:endParaRPr lang="en-US" sz="2400" baseline="30000" dirty="0">
                <a:solidFill>
                  <a:schemeClr val="tx1"/>
                </a:solidFill>
                <a:ea typeface="Segoe UI" pitchFamily="34" charset="0"/>
                <a:cs typeface="Segoe UI" pitchFamily="34" charset="0"/>
              </a:endParaRPr>
            </a:p>
          </p:txBody>
        </p:sp>
        <p:pic>
          <p:nvPicPr>
            <p:cNvPr id="23" name="Picture 2" descr="Billedresultat for cannibal corpse logo transparent">
              <a:extLst>
                <a:ext uri="{FF2B5EF4-FFF2-40B4-BE49-F238E27FC236}">
                  <a16:creationId xmlns:a16="http://schemas.microsoft.com/office/drawing/2014/main" id="{A9C27815-1CBE-4076-ACBB-C84654037E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2999" y="4812734"/>
              <a:ext cx="1083649" cy="69663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Billedresultat for slayer logo transparent">
              <a:extLst>
                <a:ext uri="{FF2B5EF4-FFF2-40B4-BE49-F238E27FC236}">
                  <a16:creationId xmlns:a16="http://schemas.microsoft.com/office/drawing/2014/main" id="{F18F531E-AB9E-4F21-A310-A83C5BE3A0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1899" y="3026446"/>
              <a:ext cx="1462917" cy="75847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Billedresultat for copenhell  logo transparent">
              <a:extLst>
                <a:ext uri="{FF2B5EF4-FFF2-40B4-BE49-F238E27FC236}">
                  <a16:creationId xmlns:a16="http://schemas.microsoft.com/office/drawing/2014/main" id="{F7BDC011-50F9-49BB-BF15-06EAE48060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52738" y="5627507"/>
              <a:ext cx="1789698" cy="32480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Billedresultat for morbid angel logo transparent">
              <a:extLst>
                <a:ext uri="{FF2B5EF4-FFF2-40B4-BE49-F238E27FC236}">
                  <a16:creationId xmlns:a16="http://schemas.microsoft.com/office/drawing/2014/main" id="{59A39F5C-1604-442A-A1B8-77A696028F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0033" y="3784922"/>
              <a:ext cx="1353237" cy="101492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descr="Billedresultat for obituary logo transparent">
              <a:extLst>
                <a:ext uri="{FF2B5EF4-FFF2-40B4-BE49-F238E27FC236}">
                  <a16:creationId xmlns:a16="http://schemas.microsoft.com/office/drawing/2014/main" id="{B3608032-FD6D-4C2F-BAEB-593338B0E0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01137" y="3921170"/>
              <a:ext cx="1066552" cy="83191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descr="Billedresultat for hellfest logo transparent">
              <a:extLst>
                <a:ext uri="{FF2B5EF4-FFF2-40B4-BE49-F238E27FC236}">
                  <a16:creationId xmlns:a16="http://schemas.microsoft.com/office/drawing/2014/main" id="{8C1F09C6-D18E-44DA-92F4-E345566914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60218" y="6076256"/>
              <a:ext cx="849209" cy="40195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56C7DB70-0D92-4285-9B64-6F3FE575039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11076" y="4932535"/>
              <a:ext cx="1462917" cy="5622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812EF11-1F9A-45E0-AE50-EE4FAAF7517D}"/>
                </a:ext>
              </a:extLst>
            </p:cNvPr>
            <p:cNvPicPr>
              <a:picLocks noChangeAspect="1"/>
            </p:cNvPicPr>
            <p:nvPr/>
          </p:nvPicPr>
          <p:blipFill>
            <a:blip r:embed="rId9"/>
            <a:stretch>
              <a:fillRect/>
            </a:stretch>
          </p:blipFill>
          <p:spPr>
            <a:xfrm>
              <a:off x="8928557" y="6029054"/>
              <a:ext cx="1285371" cy="426304"/>
            </a:xfrm>
            <a:prstGeom prst="rect">
              <a:avLst/>
            </a:prstGeom>
          </p:spPr>
        </p:pic>
      </p:grpSp>
      <p:pic>
        <p:nvPicPr>
          <p:cNvPr id="6" name="Picture 5" descr="A person wearing a suit and tie smiling at the camera&#10;&#10;Description automatically generated">
            <a:extLst>
              <a:ext uri="{FF2B5EF4-FFF2-40B4-BE49-F238E27FC236}">
                <a16:creationId xmlns:a16="http://schemas.microsoft.com/office/drawing/2014/main" id="{DFE95106-3680-44CC-9AA2-9F45AD828F42}"/>
              </a:ext>
            </a:extLst>
          </p:cNvPr>
          <p:cNvPicPr>
            <a:picLocks noChangeAspect="1"/>
          </p:cNvPicPr>
          <p:nvPr/>
        </p:nvPicPr>
        <p:blipFill rotWithShape="1">
          <a:blip r:embed="rId10"/>
          <a:srcRect l="-14" t="-5903" r="14" b="5903"/>
          <a:stretch/>
        </p:blipFill>
        <p:spPr>
          <a:xfrm>
            <a:off x="8934862" y="-103377"/>
            <a:ext cx="3200382" cy="3120935"/>
          </a:xfrm>
          <a:prstGeom prst="rect">
            <a:avLst/>
          </a:prstGeom>
        </p:spPr>
      </p:pic>
    </p:spTree>
    <p:extLst>
      <p:ext uri="{BB962C8B-B14F-4D97-AF65-F5344CB8AC3E}">
        <p14:creationId xmlns:p14="http://schemas.microsoft.com/office/powerpoint/2010/main" val="119508633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E402-6851-4725-AF61-932F4CB345BF}"/>
              </a:ext>
            </a:extLst>
          </p:cNvPr>
          <p:cNvSpPr>
            <a:spLocks noGrp="1"/>
          </p:cNvSpPr>
          <p:nvPr>
            <p:ph type="title"/>
          </p:nvPr>
        </p:nvSpPr>
        <p:spPr/>
        <p:txBody>
          <a:bodyPr/>
          <a:lstStyle/>
          <a:p>
            <a:r>
              <a:rPr lang="en-US" dirty="0"/>
              <a:t>The C# class</a:t>
            </a:r>
            <a:endParaRPr lang="LID4096" dirty="0"/>
          </a:p>
        </p:txBody>
      </p:sp>
      <p:sp>
        <p:nvSpPr>
          <p:cNvPr id="5" name="Text Placeholder 4">
            <a:extLst>
              <a:ext uri="{FF2B5EF4-FFF2-40B4-BE49-F238E27FC236}">
                <a16:creationId xmlns:a16="http://schemas.microsoft.com/office/drawing/2014/main" id="{40B9CD0F-CAB5-4C76-9B26-3802DC6EF8EC}"/>
              </a:ext>
            </a:extLst>
          </p:cNvPr>
          <p:cNvSpPr>
            <a:spLocks noGrp="1"/>
          </p:cNvSpPr>
          <p:nvPr>
            <p:ph type="body" sz="quarter" idx="10"/>
          </p:nvPr>
        </p:nvSpPr>
        <p:spPr>
          <a:xfrm>
            <a:off x="588263" y="1436688"/>
            <a:ext cx="11018520" cy="4776692"/>
          </a:xfrm>
        </p:spPr>
        <p:txBody>
          <a:bodyPr/>
          <a:lstStyle/>
          <a:p>
            <a:r>
              <a:rPr lang="da-DK" sz="1600" b="0" dirty="0">
                <a:solidFill>
                  <a:srgbClr val="C586C0"/>
                </a:solidFill>
                <a:effectLst/>
                <a:latin typeface="Cascadia Code" panose="020B0609020000020004" pitchFamily="49" charset="0"/>
                <a:cs typeface="Cascadia Code" panose="020B0609020000020004" pitchFamily="49" charset="0"/>
              </a:rPr>
              <a:t>using</a:t>
            </a: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4EC9B0"/>
                </a:solidFill>
                <a:effectLst/>
                <a:latin typeface="Cascadia Code" panose="020B0609020000020004" pitchFamily="49" charset="0"/>
                <a:cs typeface="Cascadia Code" panose="020B0609020000020004" pitchFamily="49" charset="0"/>
              </a:rPr>
              <a:t>System</a:t>
            </a:r>
            <a:r>
              <a:rPr lang="da-DK" sz="1600" b="0" dirty="0">
                <a:solidFill>
                  <a:srgbClr val="D4D4D4"/>
                </a:solidFill>
                <a:effectLst/>
                <a:latin typeface="Cascadia Code" panose="020B0609020000020004" pitchFamily="49" charset="0"/>
                <a:cs typeface="Cascadia Code" panose="020B0609020000020004" pitchFamily="49" charset="0"/>
              </a:rPr>
              <a:t>;</a:t>
            </a:r>
          </a:p>
          <a:p>
            <a:endParaRPr lang="da-DK" sz="1600" b="0" dirty="0">
              <a:solidFill>
                <a:srgbClr val="D4D4D4"/>
              </a:solidFill>
              <a:effectLst/>
              <a:latin typeface="Cascadia Code" panose="020B0609020000020004" pitchFamily="49" charset="0"/>
              <a:cs typeface="Cascadia Code" panose="020B0609020000020004" pitchFamily="49" charset="0"/>
            </a:endParaRPr>
          </a:p>
          <a:p>
            <a:r>
              <a:rPr lang="da-DK" sz="1600" b="0" dirty="0">
                <a:solidFill>
                  <a:srgbClr val="569CD6"/>
                </a:solidFill>
                <a:effectLst/>
                <a:latin typeface="Cascadia Code" panose="020B0609020000020004" pitchFamily="49" charset="0"/>
                <a:cs typeface="Cascadia Code" panose="020B0609020000020004" pitchFamily="49" charset="0"/>
              </a:rPr>
              <a:t>namespace</a:t>
            </a: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4EC9B0"/>
                </a:solidFill>
                <a:effectLst/>
                <a:latin typeface="Cascadia Code" panose="020B0609020000020004" pitchFamily="49" charset="0"/>
                <a:cs typeface="Cascadia Code" panose="020B0609020000020004" pitchFamily="49" charset="0"/>
              </a:rPr>
              <a:t>Namespace</a:t>
            </a:r>
            <a:endParaRPr lang="da-DK" sz="1600" b="0" dirty="0">
              <a:solidFill>
                <a:srgbClr val="D4D4D4"/>
              </a:solidFill>
              <a:effectLst/>
              <a:latin typeface="Cascadia Code" panose="020B0609020000020004" pitchFamily="49" charset="0"/>
              <a:cs typeface="Cascadia Code" panose="020B0609020000020004" pitchFamily="49" charset="0"/>
            </a:endParaRPr>
          </a:p>
          <a:p>
            <a:r>
              <a:rPr lang="da-DK" sz="1600" b="0" dirty="0">
                <a:solidFill>
                  <a:srgbClr val="D4D4D4"/>
                </a:solidFill>
                <a:effectLst/>
                <a:latin typeface="Cascadia Code" panose="020B0609020000020004" pitchFamily="49" charset="0"/>
                <a:cs typeface="Cascadia Code" panose="020B0609020000020004" pitchFamily="49" charset="0"/>
              </a:rPr>
              <a:t>{</a:t>
            </a:r>
          </a:p>
          <a:p>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569CD6"/>
                </a:solidFill>
                <a:effectLst/>
                <a:latin typeface="Cascadia Code" panose="020B0609020000020004" pitchFamily="49" charset="0"/>
                <a:cs typeface="Cascadia Code" panose="020B0609020000020004" pitchFamily="49" charset="0"/>
              </a:rPr>
              <a:t>public</a:t>
            </a: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569CD6"/>
                </a:solidFill>
                <a:effectLst/>
                <a:latin typeface="Cascadia Code" panose="020B0609020000020004" pitchFamily="49" charset="0"/>
                <a:cs typeface="Cascadia Code" panose="020B0609020000020004" pitchFamily="49" charset="0"/>
              </a:rPr>
              <a:t>class</a:t>
            </a: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4EC9B0"/>
                </a:solidFill>
                <a:effectLst/>
                <a:latin typeface="Cascadia Code" panose="020B0609020000020004" pitchFamily="49" charset="0"/>
                <a:cs typeface="Cascadia Code" panose="020B0609020000020004" pitchFamily="49" charset="0"/>
              </a:rPr>
              <a:t>Class</a:t>
            </a:r>
            <a:endParaRPr lang="da-DK" sz="1600" b="0" dirty="0">
              <a:solidFill>
                <a:srgbClr val="D4D4D4"/>
              </a:solidFill>
              <a:effectLst/>
              <a:latin typeface="Cascadia Code" panose="020B0609020000020004" pitchFamily="49" charset="0"/>
              <a:cs typeface="Cascadia Code" panose="020B0609020000020004" pitchFamily="49" charset="0"/>
            </a:endParaRPr>
          </a:p>
          <a:p>
            <a:r>
              <a:rPr lang="da-DK" sz="1600" b="0" dirty="0">
                <a:solidFill>
                  <a:srgbClr val="D4D4D4"/>
                </a:solidFill>
                <a:effectLst/>
                <a:latin typeface="Cascadia Code" panose="020B0609020000020004" pitchFamily="49" charset="0"/>
                <a:cs typeface="Cascadia Code" panose="020B0609020000020004" pitchFamily="49" charset="0"/>
              </a:rPr>
              <a:t>    {</a:t>
            </a:r>
          </a:p>
          <a:p>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569CD6"/>
                </a:solidFill>
                <a:effectLst/>
                <a:latin typeface="Cascadia Code" panose="020B0609020000020004" pitchFamily="49" charset="0"/>
                <a:cs typeface="Cascadia Code" panose="020B0609020000020004" pitchFamily="49" charset="0"/>
              </a:rPr>
              <a:t>private</a:t>
            </a: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569CD6"/>
                </a:solidFill>
                <a:effectLst/>
                <a:latin typeface="Cascadia Code" panose="020B0609020000020004" pitchFamily="49" charset="0"/>
                <a:cs typeface="Cascadia Code" panose="020B0609020000020004" pitchFamily="49" charset="0"/>
              </a:rPr>
              <a:t>string</a:t>
            </a: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9CDCFE"/>
                </a:solidFill>
                <a:effectLst/>
                <a:latin typeface="Cascadia Code" panose="020B0609020000020004" pitchFamily="49" charset="0"/>
                <a:cs typeface="Cascadia Code" panose="020B0609020000020004" pitchFamily="49" charset="0"/>
              </a:rPr>
              <a:t>_field</a:t>
            </a:r>
            <a:r>
              <a:rPr lang="da-DK" sz="1600" b="0" dirty="0">
                <a:solidFill>
                  <a:srgbClr val="D4D4D4"/>
                </a:solidFill>
                <a:effectLst/>
                <a:latin typeface="Cascadia Code" panose="020B0609020000020004" pitchFamily="49" charset="0"/>
                <a:cs typeface="Cascadia Code" panose="020B0609020000020004" pitchFamily="49" charset="0"/>
              </a:rPr>
              <a:t>;</a:t>
            </a:r>
          </a:p>
          <a:p>
            <a:br>
              <a:rPr lang="da-DK" sz="1600" b="0" dirty="0">
                <a:solidFill>
                  <a:srgbClr val="D4D4D4"/>
                </a:solidFill>
                <a:effectLst/>
                <a:latin typeface="Cascadia Code" panose="020B0609020000020004" pitchFamily="49" charset="0"/>
                <a:cs typeface="Cascadia Code" panose="020B0609020000020004" pitchFamily="49" charset="0"/>
              </a:rPr>
            </a:b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569CD6"/>
                </a:solidFill>
                <a:effectLst/>
                <a:latin typeface="Cascadia Code" panose="020B0609020000020004" pitchFamily="49" charset="0"/>
                <a:cs typeface="Cascadia Code" panose="020B0609020000020004" pitchFamily="49" charset="0"/>
              </a:rPr>
              <a:t>protected</a:t>
            </a: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4EC9B0"/>
                </a:solidFill>
                <a:effectLst/>
                <a:latin typeface="Cascadia Code" panose="020B0609020000020004" pitchFamily="49" charset="0"/>
                <a:cs typeface="Cascadia Code" panose="020B0609020000020004" pitchFamily="49" charset="0"/>
              </a:rPr>
              <a:t>DateTime</a:t>
            </a: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9CDCFE"/>
                </a:solidFill>
                <a:effectLst/>
                <a:latin typeface="Cascadia Code" panose="020B0609020000020004" pitchFamily="49" charset="0"/>
                <a:cs typeface="Cascadia Code" panose="020B0609020000020004" pitchFamily="49" charset="0"/>
              </a:rPr>
              <a:t>_inheritableField</a:t>
            </a:r>
            <a:r>
              <a:rPr lang="da-DK" sz="1600" b="0" dirty="0">
                <a:solidFill>
                  <a:srgbClr val="D4D4D4"/>
                </a:solidFill>
                <a:effectLst/>
                <a:latin typeface="Cascadia Code" panose="020B0609020000020004" pitchFamily="49" charset="0"/>
                <a:cs typeface="Cascadia Code" panose="020B0609020000020004" pitchFamily="49" charset="0"/>
              </a:rPr>
              <a:t>;</a:t>
            </a:r>
          </a:p>
          <a:p>
            <a:br>
              <a:rPr lang="da-DK" sz="1600" b="0" dirty="0">
                <a:solidFill>
                  <a:srgbClr val="D4D4D4"/>
                </a:solidFill>
                <a:effectLst/>
                <a:latin typeface="Cascadia Code" panose="020B0609020000020004" pitchFamily="49" charset="0"/>
                <a:cs typeface="Cascadia Code" panose="020B0609020000020004" pitchFamily="49" charset="0"/>
              </a:rPr>
            </a:b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569CD6"/>
                </a:solidFill>
                <a:effectLst/>
                <a:latin typeface="Cascadia Code" panose="020B0609020000020004" pitchFamily="49" charset="0"/>
                <a:cs typeface="Cascadia Code" panose="020B0609020000020004" pitchFamily="49" charset="0"/>
              </a:rPr>
              <a:t>public</a:t>
            </a: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569CD6"/>
                </a:solidFill>
                <a:effectLst/>
                <a:latin typeface="Cascadia Code" panose="020B0609020000020004" pitchFamily="49" charset="0"/>
                <a:cs typeface="Cascadia Code" panose="020B0609020000020004" pitchFamily="49" charset="0"/>
              </a:rPr>
              <a:t>string</a:t>
            </a: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9CDCFE"/>
                </a:solidFill>
                <a:effectLst/>
                <a:latin typeface="Cascadia Code" panose="020B0609020000020004" pitchFamily="49" charset="0"/>
                <a:cs typeface="Cascadia Code" panose="020B0609020000020004" pitchFamily="49" charset="0"/>
              </a:rPr>
              <a:t>Property</a:t>
            </a:r>
            <a:r>
              <a:rPr lang="da-DK" sz="1600" b="0" dirty="0">
                <a:solidFill>
                  <a:srgbClr val="D4D4D4"/>
                </a:solidFill>
                <a:effectLst/>
                <a:latin typeface="Cascadia Code" panose="020B0609020000020004" pitchFamily="49" charset="0"/>
                <a:cs typeface="Cascadia Code" panose="020B0609020000020004" pitchFamily="49" charset="0"/>
              </a:rPr>
              <a:t> { </a:t>
            </a:r>
            <a:r>
              <a:rPr lang="da-DK" sz="1600" b="0" dirty="0">
                <a:solidFill>
                  <a:srgbClr val="569CD6"/>
                </a:solidFill>
                <a:effectLst/>
                <a:latin typeface="Cascadia Code" panose="020B0609020000020004" pitchFamily="49" charset="0"/>
                <a:cs typeface="Cascadia Code" panose="020B0609020000020004" pitchFamily="49" charset="0"/>
              </a:rPr>
              <a:t>get</a:t>
            </a:r>
            <a:r>
              <a:rPr lang="da-DK" sz="1600" b="0" dirty="0">
                <a:solidFill>
                  <a:srgbClr val="D4D4D4"/>
                </a:solidFill>
                <a:effectLst/>
                <a:latin typeface="Cascadia Code" panose="020B0609020000020004" pitchFamily="49" charset="0"/>
                <a:cs typeface="Cascadia Code" panose="020B0609020000020004" pitchFamily="49" charset="0"/>
              </a:rPr>
              <a:t> =&gt; </a:t>
            </a:r>
            <a:r>
              <a:rPr lang="da-DK" sz="1600" b="0" dirty="0">
                <a:solidFill>
                  <a:srgbClr val="9CDCFE"/>
                </a:solidFill>
                <a:effectLst/>
                <a:latin typeface="Cascadia Code" panose="020B0609020000020004" pitchFamily="49" charset="0"/>
                <a:cs typeface="Cascadia Code" panose="020B0609020000020004" pitchFamily="49" charset="0"/>
              </a:rPr>
              <a:t>_field</a:t>
            </a:r>
            <a:r>
              <a:rPr lang="da-DK" sz="1600" b="0" dirty="0">
                <a:solidFill>
                  <a:srgbClr val="D4D4D4"/>
                </a:solidFill>
                <a:effectLst/>
                <a:latin typeface="Cascadia Code" panose="020B0609020000020004" pitchFamily="49" charset="0"/>
                <a:cs typeface="Cascadia Code" panose="020B0609020000020004" pitchFamily="49" charset="0"/>
              </a:rPr>
              <a:t>; } </a:t>
            </a:r>
            <a:r>
              <a:rPr lang="da-DK" sz="1600" b="0" dirty="0">
                <a:solidFill>
                  <a:srgbClr val="6A9955"/>
                </a:solidFill>
                <a:effectLst/>
                <a:latin typeface="Cascadia Code" panose="020B0609020000020004" pitchFamily="49" charset="0"/>
                <a:cs typeface="Cascadia Code" panose="020B0609020000020004" pitchFamily="49" charset="0"/>
              </a:rPr>
              <a:t>// Getter</a:t>
            </a:r>
            <a:endParaRPr lang="da-DK" sz="1600" b="0" dirty="0">
              <a:solidFill>
                <a:srgbClr val="D4D4D4"/>
              </a:solidFill>
              <a:effectLst/>
              <a:latin typeface="Cascadia Code" panose="020B0609020000020004" pitchFamily="49" charset="0"/>
              <a:cs typeface="Cascadia Code" panose="020B0609020000020004" pitchFamily="49" charset="0"/>
            </a:endParaRPr>
          </a:p>
          <a:p>
            <a:br>
              <a:rPr lang="da-DK" sz="1600" b="0" dirty="0">
                <a:solidFill>
                  <a:srgbClr val="D4D4D4"/>
                </a:solidFill>
                <a:effectLst/>
                <a:latin typeface="Cascadia Code" panose="020B0609020000020004" pitchFamily="49" charset="0"/>
                <a:cs typeface="Cascadia Code" panose="020B0609020000020004" pitchFamily="49" charset="0"/>
              </a:rPr>
            </a:b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569CD6"/>
                </a:solidFill>
                <a:effectLst/>
                <a:latin typeface="Cascadia Code" panose="020B0609020000020004" pitchFamily="49" charset="0"/>
                <a:cs typeface="Cascadia Code" panose="020B0609020000020004" pitchFamily="49" charset="0"/>
              </a:rPr>
              <a:t>public</a:t>
            </a: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569CD6"/>
                </a:solidFill>
                <a:effectLst/>
                <a:latin typeface="Cascadia Code" panose="020B0609020000020004" pitchFamily="49" charset="0"/>
                <a:cs typeface="Cascadia Code" panose="020B0609020000020004" pitchFamily="49" charset="0"/>
              </a:rPr>
              <a:t>int</a:t>
            </a: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9CDCFE"/>
                </a:solidFill>
                <a:effectLst/>
                <a:latin typeface="Cascadia Code" panose="020B0609020000020004" pitchFamily="49" charset="0"/>
                <a:cs typeface="Cascadia Code" panose="020B0609020000020004" pitchFamily="49" charset="0"/>
              </a:rPr>
              <a:t>AutoProperty</a:t>
            </a:r>
            <a:r>
              <a:rPr lang="da-DK" sz="1600" b="0" dirty="0">
                <a:solidFill>
                  <a:srgbClr val="D4D4D4"/>
                </a:solidFill>
                <a:effectLst/>
                <a:latin typeface="Cascadia Code" panose="020B0609020000020004" pitchFamily="49" charset="0"/>
                <a:cs typeface="Cascadia Code" panose="020B0609020000020004" pitchFamily="49" charset="0"/>
              </a:rPr>
              <a:t> { </a:t>
            </a:r>
            <a:r>
              <a:rPr lang="da-DK" sz="1600" b="0" dirty="0">
                <a:solidFill>
                  <a:srgbClr val="569CD6"/>
                </a:solidFill>
                <a:effectLst/>
                <a:latin typeface="Cascadia Code" panose="020B0609020000020004" pitchFamily="49" charset="0"/>
                <a:cs typeface="Cascadia Code" panose="020B0609020000020004" pitchFamily="49" charset="0"/>
              </a:rPr>
              <a:t>get</a:t>
            </a: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569CD6"/>
                </a:solidFill>
                <a:effectLst/>
                <a:latin typeface="Cascadia Code" panose="020B0609020000020004" pitchFamily="49" charset="0"/>
                <a:cs typeface="Cascadia Code" panose="020B0609020000020004" pitchFamily="49" charset="0"/>
              </a:rPr>
              <a:t>set</a:t>
            </a:r>
            <a:r>
              <a:rPr lang="da-DK" sz="1600" b="0" dirty="0">
                <a:solidFill>
                  <a:srgbClr val="D4D4D4"/>
                </a:solidFill>
                <a:effectLst/>
                <a:latin typeface="Cascadia Code" panose="020B0609020000020004" pitchFamily="49" charset="0"/>
                <a:cs typeface="Cascadia Code" panose="020B0609020000020004" pitchFamily="49" charset="0"/>
              </a:rPr>
              <a:t>; }</a:t>
            </a:r>
          </a:p>
          <a:p>
            <a:br>
              <a:rPr lang="da-DK" sz="1600" b="0" dirty="0">
                <a:solidFill>
                  <a:srgbClr val="D4D4D4"/>
                </a:solidFill>
                <a:effectLst/>
                <a:latin typeface="Cascadia Code" panose="020B0609020000020004" pitchFamily="49" charset="0"/>
                <a:cs typeface="Cascadia Code" panose="020B0609020000020004" pitchFamily="49" charset="0"/>
              </a:rPr>
            </a:b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569CD6"/>
                </a:solidFill>
                <a:effectLst/>
                <a:latin typeface="Cascadia Code" panose="020B0609020000020004" pitchFamily="49" charset="0"/>
                <a:cs typeface="Cascadia Code" panose="020B0609020000020004" pitchFamily="49" charset="0"/>
              </a:rPr>
              <a:t>public</a:t>
            </a: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DCDCAA"/>
                </a:solidFill>
                <a:effectLst/>
                <a:latin typeface="Cascadia Code" panose="020B0609020000020004" pitchFamily="49" charset="0"/>
                <a:cs typeface="Cascadia Code" panose="020B0609020000020004" pitchFamily="49" charset="0"/>
              </a:rPr>
              <a:t>Class</a:t>
            </a: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6A9955"/>
                </a:solidFill>
                <a:effectLst/>
                <a:latin typeface="Cascadia Code" panose="020B0609020000020004" pitchFamily="49" charset="0"/>
                <a:cs typeface="Cascadia Code" panose="020B0609020000020004" pitchFamily="49" charset="0"/>
              </a:rPr>
              <a:t>// Constructor</a:t>
            </a:r>
            <a:endParaRPr lang="da-DK" sz="1600" b="0" dirty="0">
              <a:solidFill>
                <a:srgbClr val="D4D4D4"/>
              </a:solidFill>
              <a:effectLst/>
              <a:latin typeface="Cascadia Code" panose="020B0609020000020004" pitchFamily="49" charset="0"/>
              <a:cs typeface="Cascadia Code" panose="020B0609020000020004" pitchFamily="49" charset="0"/>
            </a:endParaRPr>
          </a:p>
          <a:p>
            <a:r>
              <a:rPr lang="da-DK" sz="1600" b="0" dirty="0">
                <a:solidFill>
                  <a:srgbClr val="D4D4D4"/>
                </a:solidFill>
                <a:effectLst/>
                <a:latin typeface="Cascadia Code" panose="020B0609020000020004" pitchFamily="49" charset="0"/>
                <a:cs typeface="Cascadia Code" panose="020B0609020000020004" pitchFamily="49" charset="0"/>
              </a:rPr>
              <a:t>        {</a:t>
            </a:r>
          </a:p>
          <a:p>
            <a:r>
              <a:rPr lang="da-DK" sz="1600" b="0" dirty="0">
                <a:solidFill>
                  <a:srgbClr val="D4D4D4"/>
                </a:solidFill>
                <a:effectLst/>
                <a:latin typeface="Cascadia Code" panose="020B0609020000020004" pitchFamily="49" charset="0"/>
                <a:cs typeface="Cascadia Code" panose="020B0609020000020004" pitchFamily="49" charset="0"/>
              </a:rPr>
              <a:t>        }</a:t>
            </a:r>
            <a:endParaRPr lang="LID4096" sz="16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428547910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E402-6851-4725-AF61-932F4CB345BF}"/>
              </a:ext>
            </a:extLst>
          </p:cNvPr>
          <p:cNvSpPr>
            <a:spLocks noGrp="1"/>
          </p:cNvSpPr>
          <p:nvPr>
            <p:ph type="title"/>
          </p:nvPr>
        </p:nvSpPr>
        <p:spPr/>
        <p:txBody>
          <a:bodyPr/>
          <a:lstStyle/>
          <a:p>
            <a:r>
              <a:rPr lang="en-US" dirty="0"/>
              <a:t>The C# class (methods)</a:t>
            </a:r>
            <a:endParaRPr lang="LID4096" dirty="0"/>
          </a:p>
        </p:txBody>
      </p:sp>
      <p:sp>
        <p:nvSpPr>
          <p:cNvPr id="5" name="Text Placeholder 4">
            <a:extLst>
              <a:ext uri="{FF2B5EF4-FFF2-40B4-BE49-F238E27FC236}">
                <a16:creationId xmlns:a16="http://schemas.microsoft.com/office/drawing/2014/main" id="{40B9CD0F-CAB5-4C76-9B26-3802DC6EF8EC}"/>
              </a:ext>
            </a:extLst>
          </p:cNvPr>
          <p:cNvSpPr>
            <a:spLocks noGrp="1"/>
          </p:cNvSpPr>
          <p:nvPr>
            <p:ph type="body" sz="quarter" idx="10"/>
          </p:nvPr>
        </p:nvSpPr>
        <p:spPr>
          <a:xfrm>
            <a:off x="588263" y="1436688"/>
            <a:ext cx="11018520" cy="5121402"/>
          </a:xfrm>
        </p:spPr>
        <p:txBody>
          <a:bodyPr/>
          <a:lstStyle/>
          <a:p>
            <a:br>
              <a:rPr lang="da-DK" sz="1600" b="0" dirty="0">
                <a:solidFill>
                  <a:srgbClr val="D4D4D4"/>
                </a:solidFill>
                <a:effectLst/>
                <a:latin typeface="Cascadia Code" panose="020B0609020000020004" pitchFamily="49" charset="0"/>
                <a:cs typeface="Cascadia Code" panose="020B0609020000020004" pitchFamily="49" charset="0"/>
              </a:rPr>
            </a:b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569CD6"/>
                </a:solidFill>
                <a:effectLst/>
                <a:latin typeface="Cascadia Code" panose="020B0609020000020004" pitchFamily="49" charset="0"/>
                <a:cs typeface="Cascadia Code" panose="020B0609020000020004" pitchFamily="49" charset="0"/>
              </a:rPr>
              <a:t>public</a:t>
            </a: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569CD6"/>
                </a:solidFill>
                <a:effectLst/>
                <a:latin typeface="Cascadia Code" panose="020B0609020000020004" pitchFamily="49" charset="0"/>
                <a:cs typeface="Cascadia Code" panose="020B0609020000020004" pitchFamily="49" charset="0"/>
              </a:rPr>
              <a:t>object</a:t>
            </a: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DCDCAA"/>
                </a:solidFill>
                <a:effectLst/>
                <a:latin typeface="Cascadia Code" panose="020B0609020000020004" pitchFamily="49" charset="0"/>
                <a:cs typeface="Cascadia Code" panose="020B0609020000020004" pitchFamily="49" charset="0"/>
              </a:rPr>
              <a:t>InstanceMethod</a:t>
            </a:r>
            <a:r>
              <a:rPr lang="da-DK" sz="1600" b="0" dirty="0">
                <a:solidFill>
                  <a:srgbClr val="D4D4D4"/>
                </a:solidFill>
                <a:effectLst/>
                <a:latin typeface="Cascadia Code" panose="020B0609020000020004" pitchFamily="49" charset="0"/>
                <a:cs typeface="Cascadia Code" panose="020B0609020000020004" pitchFamily="49" charset="0"/>
              </a:rPr>
              <a:t>(</a:t>
            </a:r>
            <a:r>
              <a:rPr lang="da-DK" sz="1600" b="0" dirty="0">
                <a:solidFill>
                  <a:srgbClr val="569CD6"/>
                </a:solidFill>
                <a:effectLst/>
                <a:latin typeface="Cascadia Code" panose="020B0609020000020004" pitchFamily="49" charset="0"/>
                <a:cs typeface="Cascadia Code" panose="020B0609020000020004" pitchFamily="49" charset="0"/>
              </a:rPr>
              <a:t>int</a:t>
            </a: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9CDCFE"/>
                </a:solidFill>
                <a:effectLst/>
                <a:latin typeface="Cascadia Code" panose="020B0609020000020004" pitchFamily="49" charset="0"/>
                <a:cs typeface="Cascadia Code" panose="020B0609020000020004" pitchFamily="49" charset="0"/>
              </a:rPr>
              <a:t>parameter</a:t>
            </a:r>
            <a:r>
              <a:rPr lang="da-DK" sz="1600" b="0" dirty="0">
                <a:solidFill>
                  <a:srgbClr val="D4D4D4"/>
                </a:solidFill>
                <a:effectLst/>
                <a:latin typeface="Cascadia Code" panose="020B0609020000020004" pitchFamily="49" charset="0"/>
                <a:cs typeface="Cascadia Code" panose="020B0609020000020004" pitchFamily="49" charset="0"/>
              </a:rPr>
              <a:t>)</a:t>
            </a:r>
          </a:p>
          <a:p>
            <a:r>
              <a:rPr lang="da-DK" sz="1600" b="0" dirty="0">
                <a:solidFill>
                  <a:srgbClr val="D4D4D4"/>
                </a:solidFill>
                <a:effectLst/>
                <a:latin typeface="Cascadia Code" panose="020B0609020000020004" pitchFamily="49" charset="0"/>
                <a:cs typeface="Cascadia Code" panose="020B0609020000020004" pitchFamily="49" charset="0"/>
              </a:rPr>
              <a:t>        {</a:t>
            </a:r>
          </a:p>
          <a:p>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C586C0"/>
                </a:solidFill>
                <a:effectLst/>
                <a:latin typeface="Cascadia Code" panose="020B0609020000020004" pitchFamily="49" charset="0"/>
                <a:cs typeface="Cascadia Code" panose="020B0609020000020004" pitchFamily="49" charset="0"/>
              </a:rPr>
              <a:t>return</a:t>
            </a: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569CD6"/>
                </a:solidFill>
                <a:effectLst/>
                <a:latin typeface="Cascadia Code" panose="020B0609020000020004" pitchFamily="49" charset="0"/>
                <a:cs typeface="Cascadia Code" panose="020B0609020000020004" pitchFamily="49" charset="0"/>
              </a:rPr>
              <a:t>null</a:t>
            </a:r>
            <a:r>
              <a:rPr lang="da-DK" sz="1600" b="0" dirty="0">
                <a:solidFill>
                  <a:srgbClr val="D4D4D4"/>
                </a:solidFill>
                <a:effectLst/>
                <a:latin typeface="Cascadia Code" panose="020B0609020000020004" pitchFamily="49" charset="0"/>
                <a:cs typeface="Cascadia Code" panose="020B0609020000020004" pitchFamily="49" charset="0"/>
              </a:rPr>
              <a:t>;</a:t>
            </a:r>
          </a:p>
          <a:p>
            <a:r>
              <a:rPr lang="da-DK" sz="1600" b="0" dirty="0">
                <a:solidFill>
                  <a:srgbClr val="D4D4D4"/>
                </a:solidFill>
                <a:effectLst/>
                <a:latin typeface="Cascadia Code" panose="020B0609020000020004" pitchFamily="49" charset="0"/>
                <a:cs typeface="Cascadia Code" panose="020B0609020000020004" pitchFamily="49" charset="0"/>
              </a:rPr>
              <a:t>        }</a:t>
            </a:r>
          </a:p>
          <a:p>
            <a:endParaRPr lang="da-DK" sz="1600" dirty="0">
              <a:solidFill>
                <a:srgbClr val="D4D4D4"/>
              </a:solidFill>
              <a:latin typeface="Cascadia Code" panose="020B0609020000020004" pitchFamily="49" charset="0"/>
              <a:cs typeface="Cascadia Code" panose="020B0609020000020004" pitchFamily="49" charset="0"/>
            </a:endParaRPr>
          </a:p>
          <a:p>
            <a:r>
              <a:rPr lang="en-US" sz="1600" b="0" dirty="0">
                <a:solidFill>
                  <a:srgbClr val="D4D4D4"/>
                </a:solidFill>
                <a:effectLst/>
                <a:latin typeface="Cascadia Code" panose="020B0609020000020004" pitchFamily="49" charset="0"/>
                <a:cs typeface="Cascadia Code" panose="020B0609020000020004" pitchFamily="49" charset="0"/>
              </a:rPr>
              <a:t>        </a:t>
            </a:r>
            <a:r>
              <a:rPr lang="en-US" sz="1600" b="0" dirty="0">
                <a:solidFill>
                  <a:srgbClr val="569CD6"/>
                </a:solidFill>
                <a:effectLst/>
                <a:latin typeface="Cascadia Code" panose="020B0609020000020004" pitchFamily="49" charset="0"/>
                <a:cs typeface="Cascadia Code" panose="020B0609020000020004" pitchFamily="49" charset="0"/>
              </a:rPr>
              <a:t>public</a:t>
            </a:r>
            <a:r>
              <a:rPr lang="en-US" sz="1600" b="0" dirty="0">
                <a:solidFill>
                  <a:srgbClr val="D4D4D4"/>
                </a:solidFill>
                <a:effectLst/>
                <a:latin typeface="Cascadia Code" panose="020B0609020000020004" pitchFamily="49" charset="0"/>
                <a:cs typeface="Cascadia Code" panose="020B0609020000020004" pitchFamily="49" charset="0"/>
              </a:rPr>
              <a:t> </a:t>
            </a:r>
            <a:r>
              <a:rPr lang="en-US" sz="1600" b="0" dirty="0">
                <a:solidFill>
                  <a:srgbClr val="569CD6"/>
                </a:solidFill>
                <a:effectLst/>
                <a:latin typeface="Cascadia Code" panose="020B0609020000020004" pitchFamily="49" charset="0"/>
                <a:cs typeface="Cascadia Code" panose="020B0609020000020004" pitchFamily="49" charset="0"/>
              </a:rPr>
              <a:t>virtual</a:t>
            </a:r>
            <a:r>
              <a:rPr lang="en-US" sz="1600" b="0" dirty="0">
                <a:solidFill>
                  <a:srgbClr val="D4D4D4"/>
                </a:solidFill>
                <a:effectLst/>
                <a:latin typeface="Cascadia Code" panose="020B0609020000020004" pitchFamily="49" charset="0"/>
                <a:cs typeface="Cascadia Code" panose="020B0609020000020004" pitchFamily="49" charset="0"/>
              </a:rPr>
              <a:t> </a:t>
            </a:r>
            <a:r>
              <a:rPr lang="en-US" sz="1600" b="0" dirty="0">
                <a:solidFill>
                  <a:srgbClr val="569CD6"/>
                </a:solidFill>
                <a:effectLst/>
                <a:latin typeface="Cascadia Code" panose="020B0609020000020004" pitchFamily="49" charset="0"/>
                <a:cs typeface="Cascadia Code" panose="020B0609020000020004" pitchFamily="49" charset="0"/>
              </a:rPr>
              <a:t>object</a:t>
            </a:r>
            <a:r>
              <a:rPr lang="en-US" sz="1600" b="0" dirty="0">
                <a:solidFill>
                  <a:srgbClr val="D4D4D4"/>
                </a:solidFill>
                <a:effectLst/>
                <a:latin typeface="Cascadia Code" panose="020B0609020000020004" pitchFamily="49" charset="0"/>
                <a:cs typeface="Cascadia Code" panose="020B0609020000020004" pitchFamily="49" charset="0"/>
              </a:rPr>
              <a:t> </a:t>
            </a:r>
            <a:r>
              <a:rPr lang="en-US" sz="1600" b="0" dirty="0" err="1">
                <a:solidFill>
                  <a:srgbClr val="DCDCAA"/>
                </a:solidFill>
                <a:effectLst/>
                <a:latin typeface="Cascadia Code" panose="020B0609020000020004" pitchFamily="49" charset="0"/>
                <a:cs typeface="Cascadia Code" panose="020B0609020000020004" pitchFamily="49" charset="0"/>
              </a:rPr>
              <a:t>OverridableInstanceMethod</a:t>
            </a:r>
            <a:r>
              <a:rPr lang="en-US" sz="1600" b="0" dirty="0">
                <a:solidFill>
                  <a:srgbClr val="D4D4D4"/>
                </a:solidFill>
                <a:effectLst/>
                <a:latin typeface="Cascadia Code" panose="020B0609020000020004" pitchFamily="49" charset="0"/>
                <a:cs typeface="Cascadia Code" panose="020B0609020000020004" pitchFamily="49" charset="0"/>
              </a:rPr>
              <a:t>(</a:t>
            </a:r>
            <a:r>
              <a:rPr lang="en-US" sz="1600" b="0" dirty="0">
                <a:solidFill>
                  <a:srgbClr val="569CD6"/>
                </a:solidFill>
                <a:effectLst/>
                <a:latin typeface="Cascadia Code" panose="020B0609020000020004" pitchFamily="49" charset="0"/>
                <a:cs typeface="Cascadia Code" panose="020B0609020000020004" pitchFamily="49" charset="0"/>
              </a:rPr>
              <a:t>bool</a:t>
            </a:r>
            <a:r>
              <a:rPr lang="en-US" sz="1600" b="0" dirty="0">
                <a:solidFill>
                  <a:srgbClr val="D4D4D4"/>
                </a:solidFill>
                <a:effectLst/>
                <a:latin typeface="Cascadia Code" panose="020B0609020000020004" pitchFamily="49" charset="0"/>
                <a:cs typeface="Cascadia Code" panose="020B0609020000020004" pitchFamily="49" charset="0"/>
              </a:rPr>
              <a:t> </a:t>
            </a:r>
            <a:r>
              <a:rPr lang="en-US" sz="1600" b="0" dirty="0">
                <a:solidFill>
                  <a:srgbClr val="9CDCFE"/>
                </a:solidFill>
                <a:effectLst/>
                <a:latin typeface="Cascadia Code" panose="020B0609020000020004" pitchFamily="49" charset="0"/>
                <a:cs typeface="Cascadia Code" panose="020B0609020000020004" pitchFamily="49" charset="0"/>
              </a:rPr>
              <a:t>parameter</a:t>
            </a:r>
            <a:r>
              <a:rPr lang="en-US" sz="1600" b="0" dirty="0">
                <a:solidFill>
                  <a:srgbClr val="D4D4D4"/>
                </a:solidFill>
                <a:effectLst/>
                <a:latin typeface="Cascadia Code" panose="020B0609020000020004" pitchFamily="49" charset="0"/>
                <a:cs typeface="Cascadia Code" panose="020B0609020000020004" pitchFamily="49" charset="0"/>
              </a:rPr>
              <a:t>)</a:t>
            </a:r>
          </a:p>
          <a:p>
            <a:r>
              <a:rPr lang="en-US" sz="1600" b="0" dirty="0">
                <a:solidFill>
                  <a:srgbClr val="D4D4D4"/>
                </a:solidFill>
                <a:effectLst/>
                <a:latin typeface="Cascadia Code" panose="020B0609020000020004" pitchFamily="49" charset="0"/>
                <a:cs typeface="Cascadia Code" panose="020B0609020000020004" pitchFamily="49" charset="0"/>
              </a:rPr>
              <a:t>        {</a:t>
            </a:r>
          </a:p>
          <a:p>
            <a:r>
              <a:rPr lang="en-US" sz="1600" b="0" dirty="0">
                <a:solidFill>
                  <a:srgbClr val="D4D4D4"/>
                </a:solidFill>
                <a:effectLst/>
                <a:latin typeface="Cascadia Code" panose="020B0609020000020004" pitchFamily="49" charset="0"/>
                <a:cs typeface="Cascadia Code" panose="020B0609020000020004" pitchFamily="49" charset="0"/>
              </a:rPr>
              <a:t>            </a:t>
            </a:r>
            <a:r>
              <a:rPr lang="en-US" sz="1600" b="0" dirty="0">
                <a:solidFill>
                  <a:srgbClr val="C586C0"/>
                </a:solidFill>
                <a:effectLst/>
                <a:latin typeface="Cascadia Code" panose="020B0609020000020004" pitchFamily="49" charset="0"/>
                <a:cs typeface="Cascadia Code" panose="020B0609020000020004" pitchFamily="49" charset="0"/>
              </a:rPr>
              <a:t>return</a:t>
            </a:r>
            <a:r>
              <a:rPr lang="en-US" sz="1600" b="0" dirty="0">
                <a:solidFill>
                  <a:srgbClr val="D4D4D4"/>
                </a:solidFill>
                <a:effectLst/>
                <a:latin typeface="Cascadia Code" panose="020B0609020000020004" pitchFamily="49" charset="0"/>
                <a:cs typeface="Cascadia Code" panose="020B0609020000020004" pitchFamily="49" charset="0"/>
              </a:rPr>
              <a:t> </a:t>
            </a:r>
            <a:r>
              <a:rPr lang="en-US" sz="1600" b="0" dirty="0">
                <a:solidFill>
                  <a:srgbClr val="569CD6"/>
                </a:solidFill>
                <a:effectLst/>
                <a:latin typeface="Cascadia Code" panose="020B0609020000020004" pitchFamily="49" charset="0"/>
                <a:cs typeface="Cascadia Code" panose="020B0609020000020004" pitchFamily="49" charset="0"/>
              </a:rPr>
              <a:t>null</a:t>
            </a:r>
            <a:r>
              <a:rPr lang="en-US" sz="1600" b="0" dirty="0">
                <a:solidFill>
                  <a:srgbClr val="D4D4D4"/>
                </a:solidFill>
                <a:effectLst/>
                <a:latin typeface="Cascadia Code" panose="020B0609020000020004" pitchFamily="49" charset="0"/>
                <a:cs typeface="Cascadia Code" panose="020B0609020000020004" pitchFamily="49" charset="0"/>
              </a:rPr>
              <a:t>;</a:t>
            </a:r>
          </a:p>
          <a:p>
            <a:r>
              <a:rPr lang="en-US" sz="1600" b="0" dirty="0">
                <a:solidFill>
                  <a:srgbClr val="D4D4D4"/>
                </a:solidFill>
                <a:effectLst/>
                <a:latin typeface="Cascadia Code" panose="020B0609020000020004" pitchFamily="49" charset="0"/>
                <a:cs typeface="Cascadia Code" panose="020B0609020000020004" pitchFamily="49" charset="0"/>
              </a:rPr>
              <a:t>        }</a:t>
            </a:r>
            <a:endParaRPr lang="da-DK" sz="1600" b="0" dirty="0">
              <a:solidFill>
                <a:srgbClr val="D4D4D4"/>
              </a:solidFill>
              <a:effectLst/>
              <a:latin typeface="Cascadia Code" panose="020B0609020000020004" pitchFamily="49" charset="0"/>
              <a:cs typeface="Cascadia Code" panose="020B0609020000020004" pitchFamily="49" charset="0"/>
            </a:endParaRPr>
          </a:p>
          <a:p>
            <a:br>
              <a:rPr lang="da-DK" sz="1600" b="0" dirty="0">
                <a:solidFill>
                  <a:srgbClr val="D4D4D4"/>
                </a:solidFill>
                <a:effectLst/>
                <a:latin typeface="Cascadia Code" panose="020B0609020000020004" pitchFamily="49" charset="0"/>
                <a:cs typeface="Cascadia Code" panose="020B0609020000020004" pitchFamily="49" charset="0"/>
              </a:rPr>
            </a:b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569CD6"/>
                </a:solidFill>
                <a:effectLst/>
                <a:latin typeface="Cascadia Code" panose="020B0609020000020004" pitchFamily="49" charset="0"/>
                <a:cs typeface="Cascadia Code" panose="020B0609020000020004" pitchFamily="49" charset="0"/>
              </a:rPr>
              <a:t>public</a:t>
            </a: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569CD6"/>
                </a:solidFill>
                <a:effectLst/>
                <a:latin typeface="Cascadia Code" panose="020B0609020000020004" pitchFamily="49" charset="0"/>
                <a:cs typeface="Cascadia Code" panose="020B0609020000020004" pitchFamily="49" charset="0"/>
              </a:rPr>
              <a:t>static</a:t>
            </a: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569CD6"/>
                </a:solidFill>
                <a:effectLst/>
                <a:latin typeface="Cascadia Code" panose="020B0609020000020004" pitchFamily="49" charset="0"/>
                <a:cs typeface="Cascadia Code" panose="020B0609020000020004" pitchFamily="49" charset="0"/>
              </a:rPr>
              <a:t>void</a:t>
            </a: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DCDCAA"/>
                </a:solidFill>
                <a:effectLst/>
                <a:latin typeface="Cascadia Code" panose="020B0609020000020004" pitchFamily="49" charset="0"/>
                <a:cs typeface="Cascadia Code" panose="020B0609020000020004" pitchFamily="49" charset="0"/>
              </a:rPr>
              <a:t>StaticMethod</a:t>
            </a:r>
            <a:r>
              <a:rPr lang="da-DK" sz="1600" b="0" dirty="0">
                <a:solidFill>
                  <a:srgbClr val="D4D4D4"/>
                </a:solidFill>
                <a:effectLst/>
                <a:latin typeface="Cascadia Code" panose="020B0609020000020004" pitchFamily="49" charset="0"/>
                <a:cs typeface="Cascadia Code" panose="020B0609020000020004" pitchFamily="49" charset="0"/>
              </a:rPr>
              <a:t>()</a:t>
            </a:r>
          </a:p>
          <a:p>
            <a:r>
              <a:rPr lang="da-DK" sz="1600" b="0" dirty="0">
                <a:solidFill>
                  <a:srgbClr val="D4D4D4"/>
                </a:solidFill>
                <a:effectLst/>
                <a:latin typeface="Cascadia Code" panose="020B0609020000020004" pitchFamily="49" charset="0"/>
                <a:cs typeface="Cascadia Code" panose="020B0609020000020004" pitchFamily="49" charset="0"/>
              </a:rPr>
              <a:t>        {</a:t>
            </a:r>
          </a:p>
          <a:p>
            <a:r>
              <a:rPr lang="da-DK" sz="1600" b="0" dirty="0">
                <a:solidFill>
                  <a:srgbClr val="D4D4D4"/>
                </a:solidFill>
                <a:effectLst/>
                <a:latin typeface="Cascadia Code" panose="020B0609020000020004" pitchFamily="49" charset="0"/>
                <a:cs typeface="Cascadia Code" panose="020B0609020000020004" pitchFamily="49" charset="0"/>
              </a:rPr>
              <a:t>        }</a:t>
            </a:r>
          </a:p>
          <a:p>
            <a:br>
              <a:rPr lang="da-DK" sz="1600" b="0" dirty="0">
                <a:solidFill>
                  <a:srgbClr val="D4D4D4"/>
                </a:solidFill>
                <a:effectLst/>
                <a:latin typeface="Cascadia Code" panose="020B0609020000020004" pitchFamily="49" charset="0"/>
                <a:cs typeface="Cascadia Code" panose="020B0609020000020004" pitchFamily="49" charset="0"/>
              </a:rPr>
            </a:b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569CD6"/>
                </a:solidFill>
                <a:effectLst/>
                <a:latin typeface="Cascadia Code" panose="020B0609020000020004" pitchFamily="49" charset="0"/>
                <a:cs typeface="Cascadia Code" panose="020B0609020000020004" pitchFamily="49" charset="0"/>
              </a:rPr>
              <a:t>private</a:t>
            </a: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569CD6"/>
                </a:solidFill>
                <a:effectLst/>
                <a:latin typeface="Cascadia Code" panose="020B0609020000020004" pitchFamily="49" charset="0"/>
                <a:cs typeface="Cascadia Code" panose="020B0609020000020004" pitchFamily="49" charset="0"/>
              </a:rPr>
              <a:t>void</a:t>
            </a: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DCDCAA"/>
                </a:solidFill>
                <a:effectLst/>
                <a:latin typeface="Cascadia Code" panose="020B0609020000020004" pitchFamily="49" charset="0"/>
                <a:cs typeface="Cascadia Code" panose="020B0609020000020004" pitchFamily="49" charset="0"/>
              </a:rPr>
              <a:t>PrivateInstanceMethod</a:t>
            </a:r>
            <a:r>
              <a:rPr lang="da-DK" sz="1600" b="0" dirty="0">
                <a:solidFill>
                  <a:srgbClr val="D4D4D4"/>
                </a:solidFill>
                <a:effectLst/>
                <a:latin typeface="Cascadia Code" panose="020B0609020000020004" pitchFamily="49" charset="0"/>
                <a:cs typeface="Cascadia Code" panose="020B0609020000020004" pitchFamily="49" charset="0"/>
              </a:rPr>
              <a:t>()</a:t>
            </a:r>
          </a:p>
          <a:p>
            <a:r>
              <a:rPr lang="da-DK" sz="1600" b="0" dirty="0">
                <a:solidFill>
                  <a:srgbClr val="D4D4D4"/>
                </a:solidFill>
                <a:effectLst/>
                <a:latin typeface="Cascadia Code" panose="020B0609020000020004" pitchFamily="49" charset="0"/>
                <a:cs typeface="Cascadia Code" panose="020B0609020000020004" pitchFamily="49" charset="0"/>
              </a:rPr>
              <a:t>        {</a:t>
            </a:r>
          </a:p>
          <a:p>
            <a:r>
              <a:rPr lang="da-DK" sz="1600" b="0" dirty="0">
                <a:solidFill>
                  <a:srgbClr val="D4D4D4"/>
                </a:solidFill>
                <a:effectLst/>
                <a:latin typeface="Cascadia Code" panose="020B0609020000020004" pitchFamily="49" charset="0"/>
                <a:cs typeface="Cascadia Code" panose="020B0609020000020004" pitchFamily="49" charset="0"/>
              </a:rPr>
              <a:t>        }</a:t>
            </a:r>
            <a:endParaRPr lang="LID4096" sz="16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0498044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E402-6851-4725-AF61-932F4CB345BF}"/>
              </a:ext>
            </a:extLst>
          </p:cNvPr>
          <p:cNvSpPr>
            <a:spLocks noGrp="1"/>
          </p:cNvSpPr>
          <p:nvPr>
            <p:ph type="title"/>
          </p:nvPr>
        </p:nvSpPr>
        <p:spPr/>
        <p:txBody>
          <a:bodyPr/>
          <a:lstStyle/>
          <a:p>
            <a:r>
              <a:rPr lang="en-US" dirty="0"/>
              <a:t>The C# class (events and delegates)</a:t>
            </a:r>
            <a:endParaRPr lang="LID4096" dirty="0"/>
          </a:p>
        </p:txBody>
      </p:sp>
      <p:sp>
        <p:nvSpPr>
          <p:cNvPr id="5" name="Text Placeholder 4">
            <a:extLst>
              <a:ext uri="{FF2B5EF4-FFF2-40B4-BE49-F238E27FC236}">
                <a16:creationId xmlns:a16="http://schemas.microsoft.com/office/drawing/2014/main" id="{40B9CD0F-CAB5-4C76-9B26-3802DC6EF8EC}"/>
              </a:ext>
            </a:extLst>
          </p:cNvPr>
          <p:cNvSpPr>
            <a:spLocks noGrp="1"/>
          </p:cNvSpPr>
          <p:nvPr>
            <p:ph type="body" sz="quarter" idx="10"/>
          </p:nvPr>
        </p:nvSpPr>
        <p:spPr>
          <a:xfrm>
            <a:off x="588263" y="1436688"/>
            <a:ext cx="11018520" cy="3693319"/>
          </a:xfrm>
        </p:spPr>
        <p:txBody>
          <a:bodyPr/>
          <a:lstStyle/>
          <a:p>
            <a:br>
              <a:rPr lang="da-DK" sz="1600" b="0" dirty="0">
                <a:solidFill>
                  <a:srgbClr val="D4D4D4"/>
                </a:solidFill>
                <a:effectLst/>
                <a:latin typeface="Cascadia Code" panose="020B0609020000020004" pitchFamily="49" charset="0"/>
                <a:cs typeface="Cascadia Code" panose="020B0609020000020004" pitchFamily="49" charset="0"/>
              </a:rPr>
            </a:b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569CD6"/>
                </a:solidFill>
                <a:effectLst/>
                <a:latin typeface="Cascadia Code" panose="020B0609020000020004" pitchFamily="49" charset="0"/>
                <a:cs typeface="Cascadia Code" panose="020B0609020000020004" pitchFamily="49" charset="0"/>
              </a:rPr>
              <a:t>public</a:t>
            </a: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569CD6"/>
                </a:solidFill>
                <a:effectLst/>
                <a:latin typeface="Cascadia Code" panose="020B0609020000020004" pitchFamily="49" charset="0"/>
                <a:cs typeface="Cascadia Code" panose="020B0609020000020004" pitchFamily="49" charset="0"/>
              </a:rPr>
              <a:t>event</a:t>
            </a: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4EC9B0"/>
                </a:solidFill>
                <a:effectLst/>
                <a:latin typeface="Cascadia Code" panose="020B0609020000020004" pitchFamily="49" charset="0"/>
                <a:cs typeface="Cascadia Code" panose="020B0609020000020004" pitchFamily="49" charset="0"/>
              </a:rPr>
              <a:t>EventHandler</a:t>
            </a: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9CDCFE"/>
                </a:solidFill>
                <a:effectLst/>
                <a:latin typeface="Cascadia Code" panose="020B0609020000020004" pitchFamily="49" charset="0"/>
                <a:cs typeface="Cascadia Code" panose="020B0609020000020004" pitchFamily="49" charset="0"/>
              </a:rPr>
              <a:t>Event</a:t>
            </a:r>
            <a:r>
              <a:rPr lang="da-DK" sz="1600" b="0" dirty="0">
                <a:solidFill>
                  <a:srgbClr val="D4D4D4"/>
                </a:solidFill>
                <a:effectLst/>
                <a:latin typeface="Cascadia Code" panose="020B0609020000020004" pitchFamily="49" charset="0"/>
                <a:cs typeface="Cascadia Code" panose="020B0609020000020004" pitchFamily="49" charset="0"/>
              </a:rPr>
              <a:t>;</a:t>
            </a:r>
          </a:p>
          <a:p>
            <a:br>
              <a:rPr lang="da-DK" sz="1600" b="0" dirty="0">
                <a:solidFill>
                  <a:srgbClr val="D4D4D4"/>
                </a:solidFill>
                <a:effectLst/>
                <a:latin typeface="Cascadia Code" panose="020B0609020000020004" pitchFamily="49" charset="0"/>
                <a:cs typeface="Cascadia Code" panose="020B0609020000020004" pitchFamily="49" charset="0"/>
              </a:rPr>
            </a:b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569CD6"/>
                </a:solidFill>
                <a:effectLst/>
                <a:latin typeface="Cascadia Code" panose="020B0609020000020004" pitchFamily="49" charset="0"/>
                <a:cs typeface="Cascadia Code" panose="020B0609020000020004" pitchFamily="49" charset="0"/>
              </a:rPr>
              <a:t>protected</a:t>
            </a: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569CD6"/>
                </a:solidFill>
                <a:effectLst/>
                <a:latin typeface="Cascadia Code" panose="020B0609020000020004" pitchFamily="49" charset="0"/>
                <a:cs typeface="Cascadia Code" panose="020B0609020000020004" pitchFamily="49" charset="0"/>
              </a:rPr>
              <a:t>virtual</a:t>
            </a: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569CD6"/>
                </a:solidFill>
                <a:effectLst/>
                <a:latin typeface="Cascadia Code" panose="020B0609020000020004" pitchFamily="49" charset="0"/>
                <a:cs typeface="Cascadia Code" panose="020B0609020000020004" pitchFamily="49" charset="0"/>
              </a:rPr>
              <a:t>void</a:t>
            </a: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DCDCAA"/>
                </a:solidFill>
                <a:effectLst/>
                <a:latin typeface="Cascadia Code" panose="020B0609020000020004" pitchFamily="49" charset="0"/>
                <a:cs typeface="Cascadia Code" panose="020B0609020000020004" pitchFamily="49" charset="0"/>
              </a:rPr>
              <a:t>OnEvent</a:t>
            </a:r>
            <a:r>
              <a:rPr lang="da-DK" sz="1600" b="0" dirty="0">
                <a:solidFill>
                  <a:srgbClr val="D4D4D4"/>
                </a:solidFill>
                <a:effectLst/>
                <a:latin typeface="Cascadia Code" panose="020B0609020000020004" pitchFamily="49" charset="0"/>
                <a:cs typeface="Cascadia Code" panose="020B0609020000020004" pitchFamily="49" charset="0"/>
              </a:rPr>
              <a:t>(</a:t>
            </a:r>
            <a:r>
              <a:rPr lang="da-DK" sz="1600" b="0" dirty="0">
                <a:solidFill>
                  <a:srgbClr val="4EC9B0"/>
                </a:solidFill>
                <a:effectLst/>
                <a:latin typeface="Cascadia Code" panose="020B0609020000020004" pitchFamily="49" charset="0"/>
                <a:cs typeface="Cascadia Code" panose="020B0609020000020004" pitchFamily="49" charset="0"/>
              </a:rPr>
              <a:t>EventArgs</a:t>
            </a: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9CDCFE"/>
                </a:solidFill>
                <a:effectLst/>
                <a:latin typeface="Cascadia Code" panose="020B0609020000020004" pitchFamily="49" charset="0"/>
                <a:cs typeface="Cascadia Code" panose="020B0609020000020004" pitchFamily="49" charset="0"/>
              </a:rPr>
              <a:t>e</a:t>
            </a:r>
            <a:r>
              <a:rPr lang="da-DK" sz="1600" b="0" dirty="0">
                <a:solidFill>
                  <a:srgbClr val="D4D4D4"/>
                </a:solidFill>
                <a:effectLst/>
                <a:latin typeface="Cascadia Code" panose="020B0609020000020004" pitchFamily="49" charset="0"/>
                <a:cs typeface="Cascadia Code" panose="020B0609020000020004" pitchFamily="49" charset="0"/>
              </a:rPr>
              <a:t>)</a:t>
            </a:r>
          </a:p>
          <a:p>
            <a:r>
              <a:rPr lang="da-DK" sz="1600" b="0" dirty="0">
                <a:solidFill>
                  <a:srgbClr val="D4D4D4"/>
                </a:solidFill>
                <a:effectLst/>
                <a:latin typeface="Cascadia Code" panose="020B0609020000020004" pitchFamily="49" charset="0"/>
                <a:cs typeface="Cascadia Code" panose="020B0609020000020004" pitchFamily="49" charset="0"/>
              </a:rPr>
              <a:t>        {</a:t>
            </a:r>
          </a:p>
          <a:p>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4EC9B0"/>
                </a:solidFill>
                <a:effectLst/>
                <a:latin typeface="Cascadia Code" panose="020B0609020000020004" pitchFamily="49" charset="0"/>
                <a:cs typeface="Cascadia Code" panose="020B0609020000020004" pitchFamily="49" charset="0"/>
              </a:rPr>
              <a:t>EventHandler</a:t>
            </a: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9CDCFE"/>
                </a:solidFill>
                <a:effectLst/>
                <a:latin typeface="Cascadia Code" panose="020B0609020000020004" pitchFamily="49" charset="0"/>
                <a:cs typeface="Cascadia Code" panose="020B0609020000020004" pitchFamily="49" charset="0"/>
              </a:rPr>
              <a:t>handler</a:t>
            </a:r>
            <a:r>
              <a:rPr lang="da-DK" sz="1600" b="0" dirty="0">
                <a:solidFill>
                  <a:srgbClr val="D4D4D4"/>
                </a:solidFill>
                <a:effectLst/>
                <a:latin typeface="Cascadia Code" panose="020B0609020000020004" pitchFamily="49" charset="0"/>
                <a:cs typeface="Cascadia Code" panose="020B0609020000020004" pitchFamily="49" charset="0"/>
              </a:rPr>
              <a:t> = </a:t>
            </a:r>
            <a:r>
              <a:rPr lang="da-DK" sz="1600" b="0" dirty="0">
                <a:solidFill>
                  <a:srgbClr val="9CDCFE"/>
                </a:solidFill>
                <a:effectLst/>
                <a:latin typeface="Cascadia Code" panose="020B0609020000020004" pitchFamily="49" charset="0"/>
                <a:cs typeface="Cascadia Code" panose="020B0609020000020004" pitchFamily="49" charset="0"/>
              </a:rPr>
              <a:t>Event</a:t>
            </a:r>
            <a:r>
              <a:rPr lang="da-DK" sz="1600" b="0" dirty="0">
                <a:solidFill>
                  <a:srgbClr val="D4D4D4"/>
                </a:solidFill>
                <a:effectLst/>
                <a:latin typeface="Cascadia Code" panose="020B0609020000020004" pitchFamily="49" charset="0"/>
                <a:cs typeface="Cascadia Code" panose="020B0609020000020004" pitchFamily="49" charset="0"/>
              </a:rPr>
              <a:t>;</a:t>
            </a:r>
          </a:p>
          <a:p>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9CDCFE"/>
                </a:solidFill>
                <a:effectLst/>
                <a:latin typeface="Cascadia Code" panose="020B0609020000020004" pitchFamily="49" charset="0"/>
                <a:cs typeface="Cascadia Code" panose="020B0609020000020004" pitchFamily="49" charset="0"/>
              </a:rPr>
              <a:t>handler</a:t>
            </a:r>
            <a:r>
              <a:rPr lang="da-DK" sz="1600" b="0" dirty="0">
                <a:solidFill>
                  <a:srgbClr val="D4D4D4"/>
                </a:solidFill>
                <a:effectLst/>
                <a:latin typeface="Cascadia Code" panose="020B0609020000020004" pitchFamily="49" charset="0"/>
                <a:cs typeface="Cascadia Code" panose="020B0609020000020004" pitchFamily="49" charset="0"/>
              </a:rPr>
              <a:t>?.</a:t>
            </a:r>
            <a:r>
              <a:rPr lang="da-DK" sz="1600" b="0" dirty="0">
                <a:solidFill>
                  <a:srgbClr val="DCDCAA"/>
                </a:solidFill>
                <a:effectLst/>
                <a:latin typeface="Cascadia Code" panose="020B0609020000020004" pitchFamily="49" charset="0"/>
                <a:cs typeface="Cascadia Code" panose="020B0609020000020004" pitchFamily="49" charset="0"/>
              </a:rPr>
              <a:t>Invoke</a:t>
            </a:r>
            <a:r>
              <a:rPr lang="da-DK" sz="1600" b="0" dirty="0">
                <a:solidFill>
                  <a:srgbClr val="D4D4D4"/>
                </a:solidFill>
                <a:effectLst/>
                <a:latin typeface="Cascadia Code" panose="020B0609020000020004" pitchFamily="49" charset="0"/>
                <a:cs typeface="Cascadia Code" panose="020B0609020000020004" pitchFamily="49" charset="0"/>
              </a:rPr>
              <a:t>(</a:t>
            </a:r>
            <a:r>
              <a:rPr lang="da-DK" sz="1600" b="0" dirty="0">
                <a:solidFill>
                  <a:srgbClr val="569CD6"/>
                </a:solidFill>
                <a:effectLst/>
                <a:latin typeface="Cascadia Code" panose="020B0609020000020004" pitchFamily="49" charset="0"/>
                <a:cs typeface="Cascadia Code" panose="020B0609020000020004" pitchFamily="49" charset="0"/>
              </a:rPr>
              <a:t>this</a:t>
            </a:r>
            <a:r>
              <a:rPr lang="da-DK" sz="1600" b="0" dirty="0">
                <a:solidFill>
                  <a:srgbClr val="D4D4D4"/>
                </a:solidFill>
                <a:effectLst/>
                <a:latin typeface="Cascadia Code" panose="020B0609020000020004" pitchFamily="49" charset="0"/>
                <a:cs typeface="Cascadia Code" panose="020B0609020000020004" pitchFamily="49" charset="0"/>
              </a:rPr>
              <a:t>, </a:t>
            </a:r>
            <a:r>
              <a:rPr lang="da-DK" sz="1600" b="0" dirty="0">
                <a:solidFill>
                  <a:srgbClr val="9CDCFE"/>
                </a:solidFill>
                <a:effectLst/>
                <a:latin typeface="Cascadia Code" panose="020B0609020000020004" pitchFamily="49" charset="0"/>
                <a:cs typeface="Cascadia Code" panose="020B0609020000020004" pitchFamily="49" charset="0"/>
              </a:rPr>
              <a:t>e</a:t>
            </a:r>
            <a:r>
              <a:rPr lang="da-DK" sz="1600" b="0" dirty="0">
                <a:solidFill>
                  <a:srgbClr val="D4D4D4"/>
                </a:solidFill>
                <a:effectLst/>
                <a:latin typeface="Cascadia Code" panose="020B0609020000020004" pitchFamily="49" charset="0"/>
                <a:cs typeface="Cascadia Code" panose="020B0609020000020004" pitchFamily="49" charset="0"/>
              </a:rPr>
              <a:t>);</a:t>
            </a:r>
          </a:p>
          <a:p>
            <a:r>
              <a:rPr lang="da-DK" sz="1600" b="0" dirty="0">
                <a:solidFill>
                  <a:srgbClr val="D4D4D4"/>
                </a:solidFill>
                <a:effectLst/>
                <a:latin typeface="Cascadia Code" panose="020B0609020000020004" pitchFamily="49" charset="0"/>
                <a:cs typeface="Cascadia Code" panose="020B0609020000020004" pitchFamily="49" charset="0"/>
              </a:rPr>
              <a:t>        }</a:t>
            </a:r>
          </a:p>
          <a:p>
            <a:endParaRPr lang="da-DK" sz="1600" b="0" dirty="0">
              <a:solidFill>
                <a:srgbClr val="D4D4D4"/>
              </a:solidFill>
              <a:effectLst/>
              <a:latin typeface="Cascadia Code" panose="020B0609020000020004" pitchFamily="49" charset="0"/>
              <a:cs typeface="Cascadia Code" panose="020B0609020000020004" pitchFamily="49" charset="0"/>
            </a:endParaRPr>
          </a:p>
          <a:p>
            <a:r>
              <a:rPr lang="da-DK" sz="1600" b="0" dirty="0">
                <a:solidFill>
                  <a:srgbClr val="D4D4D4"/>
                </a:solidFill>
                <a:effectLst/>
                <a:latin typeface="Cascadia Code" panose="020B0609020000020004" pitchFamily="49" charset="0"/>
                <a:cs typeface="Cascadia Code" panose="020B0609020000020004" pitchFamily="49" charset="0"/>
              </a:rPr>
              <a:t>    }</a:t>
            </a:r>
          </a:p>
          <a:p>
            <a:endParaRPr lang="da-DK" sz="1600" dirty="0">
              <a:solidFill>
                <a:srgbClr val="D4D4D4"/>
              </a:solidFill>
              <a:latin typeface="Cascadia Code" panose="020B0609020000020004" pitchFamily="49" charset="0"/>
              <a:cs typeface="Cascadia Code" panose="020B0609020000020004" pitchFamily="49" charset="0"/>
            </a:endParaRPr>
          </a:p>
          <a:p>
            <a:r>
              <a:rPr lang="en-US" sz="1600" dirty="0">
                <a:solidFill>
                  <a:srgbClr val="569CD6"/>
                </a:solidFill>
                <a:latin typeface="Cascadia Code" panose="020B0609020000020004" pitchFamily="49" charset="0"/>
                <a:cs typeface="Cascadia Code" panose="020B0609020000020004" pitchFamily="49" charset="0"/>
              </a:rPr>
              <a:t>    </a:t>
            </a:r>
            <a:r>
              <a:rPr lang="en-US" sz="1600" b="0" dirty="0">
                <a:solidFill>
                  <a:srgbClr val="569CD6"/>
                </a:solidFill>
                <a:effectLst/>
                <a:latin typeface="Cascadia Code" panose="020B0609020000020004" pitchFamily="49" charset="0"/>
                <a:cs typeface="Cascadia Code" panose="020B0609020000020004" pitchFamily="49" charset="0"/>
              </a:rPr>
              <a:t>public</a:t>
            </a:r>
            <a:r>
              <a:rPr lang="en-US" sz="1600" b="0" dirty="0">
                <a:solidFill>
                  <a:srgbClr val="D4D4D4"/>
                </a:solidFill>
                <a:effectLst/>
                <a:latin typeface="Cascadia Code" panose="020B0609020000020004" pitchFamily="49" charset="0"/>
                <a:cs typeface="Cascadia Code" panose="020B0609020000020004" pitchFamily="49" charset="0"/>
              </a:rPr>
              <a:t> </a:t>
            </a:r>
            <a:r>
              <a:rPr lang="en-US" sz="1600" b="0" dirty="0">
                <a:solidFill>
                  <a:srgbClr val="569CD6"/>
                </a:solidFill>
                <a:effectLst/>
                <a:latin typeface="Cascadia Code" panose="020B0609020000020004" pitchFamily="49" charset="0"/>
                <a:cs typeface="Cascadia Code" panose="020B0609020000020004" pitchFamily="49" charset="0"/>
              </a:rPr>
              <a:t>delegate</a:t>
            </a:r>
            <a:r>
              <a:rPr lang="en-US" sz="1600" b="0" dirty="0">
                <a:solidFill>
                  <a:srgbClr val="D4D4D4"/>
                </a:solidFill>
                <a:effectLst/>
                <a:latin typeface="Cascadia Code" panose="020B0609020000020004" pitchFamily="49" charset="0"/>
                <a:cs typeface="Cascadia Code" panose="020B0609020000020004" pitchFamily="49" charset="0"/>
              </a:rPr>
              <a:t> </a:t>
            </a:r>
            <a:r>
              <a:rPr lang="en-US" sz="1600" b="0" dirty="0">
                <a:solidFill>
                  <a:srgbClr val="569CD6"/>
                </a:solidFill>
                <a:effectLst/>
                <a:latin typeface="Cascadia Code" panose="020B0609020000020004" pitchFamily="49" charset="0"/>
                <a:cs typeface="Cascadia Code" panose="020B0609020000020004" pitchFamily="49" charset="0"/>
              </a:rPr>
              <a:t>void</a:t>
            </a:r>
            <a:r>
              <a:rPr lang="en-US" sz="1600" b="0" dirty="0">
                <a:solidFill>
                  <a:srgbClr val="D4D4D4"/>
                </a:solidFill>
                <a:effectLst/>
                <a:latin typeface="Cascadia Code" panose="020B0609020000020004" pitchFamily="49" charset="0"/>
                <a:cs typeface="Cascadia Code" panose="020B0609020000020004" pitchFamily="49" charset="0"/>
              </a:rPr>
              <a:t> </a:t>
            </a:r>
            <a:r>
              <a:rPr lang="en-US" sz="1600" b="0" dirty="0" err="1">
                <a:solidFill>
                  <a:srgbClr val="4EC9B0"/>
                </a:solidFill>
                <a:effectLst/>
                <a:latin typeface="Cascadia Code" panose="020B0609020000020004" pitchFamily="49" charset="0"/>
                <a:cs typeface="Cascadia Code" panose="020B0609020000020004" pitchFamily="49" charset="0"/>
              </a:rPr>
              <a:t>MyEventHandler</a:t>
            </a:r>
            <a:r>
              <a:rPr lang="en-US" sz="1600" b="0" dirty="0">
                <a:solidFill>
                  <a:srgbClr val="D4D4D4"/>
                </a:solidFill>
                <a:effectLst/>
                <a:latin typeface="Cascadia Code" panose="020B0609020000020004" pitchFamily="49" charset="0"/>
                <a:cs typeface="Cascadia Code" panose="020B0609020000020004" pitchFamily="49" charset="0"/>
              </a:rPr>
              <a:t>(</a:t>
            </a:r>
            <a:r>
              <a:rPr lang="en-US" sz="1600" b="0" dirty="0">
                <a:solidFill>
                  <a:srgbClr val="569CD6"/>
                </a:solidFill>
                <a:effectLst/>
                <a:latin typeface="Cascadia Code" panose="020B0609020000020004" pitchFamily="49" charset="0"/>
                <a:cs typeface="Cascadia Code" panose="020B0609020000020004" pitchFamily="49" charset="0"/>
              </a:rPr>
              <a:t>object</a:t>
            </a:r>
            <a:r>
              <a:rPr lang="en-US" sz="1600" b="0" dirty="0">
                <a:solidFill>
                  <a:srgbClr val="D4D4D4"/>
                </a:solidFill>
                <a:effectLst/>
                <a:latin typeface="Cascadia Code" panose="020B0609020000020004" pitchFamily="49" charset="0"/>
                <a:cs typeface="Cascadia Code" panose="020B0609020000020004" pitchFamily="49" charset="0"/>
              </a:rPr>
              <a:t> </a:t>
            </a:r>
            <a:r>
              <a:rPr lang="en-US" sz="1600" b="0" dirty="0">
                <a:solidFill>
                  <a:srgbClr val="9CDCFE"/>
                </a:solidFill>
                <a:effectLst/>
                <a:latin typeface="Cascadia Code" panose="020B0609020000020004" pitchFamily="49" charset="0"/>
                <a:cs typeface="Cascadia Code" panose="020B0609020000020004" pitchFamily="49" charset="0"/>
              </a:rPr>
              <a:t>sender</a:t>
            </a:r>
            <a:r>
              <a:rPr lang="en-US" sz="1600" b="0" dirty="0">
                <a:solidFill>
                  <a:srgbClr val="D4D4D4"/>
                </a:solidFill>
                <a:effectLst/>
                <a:latin typeface="Cascadia Code" panose="020B0609020000020004" pitchFamily="49" charset="0"/>
                <a:cs typeface="Cascadia Code" panose="020B0609020000020004" pitchFamily="49" charset="0"/>
              </a:rPr>
              <a:t>, </a:t>
            </a:r>
            <a:r>
              <a:rPr lang="en-US" sz="1600" b="0" dirty="0" err="1">
                <a:solidFill>
                  <a:srgbClr val="4EC9B0"/>
                </a:solidFill>
                <a:effectLst/>
                <a:latin typeface="Cascadia Code" panose="020B0609020000020004" pitchFamily="49" charset="0"/>
                <a:cs typeface="Cascadia Code" panose="020B0609020000020004" pitchFamily="49" charset="0"/>
              </a:rPr>
              <a:t>EventArgs</a:t>
            </a:r>
            <a:r>
              <a:rPr lang="en-US" sz="1600" b="0" dirty="0">
                <a:solidFill>
                  <a:srgbClr val="D4D4D4"/>
                </a:solidFill>
                <a:effectLst/>
                <a:latin typeface="Cascadia Code" panose="020B0609020000020004" pitchFamily="49" charset="0"/>
                <a:cs typeface="Cascadia Code" panose="020B0609020000020004" pitchFamily="49" charset="0"/>
              </a:rPr>
              <a:t> </a:t>
            </a:r>
            <a:r>
              <a:rPr lang="en-US" sz="1600" b="0" dirty="0">
                <a:solidFill>
                  <a:srgbClr val="9CDCFE"/>
                </a:solidFill>
                <a:effectLst/>
                <a:latin typeface="Cascadia Code" panose="020B0609020000020004" pitchFamily="49" charset="0"/>
                <a:cs typeface="Cascadia Code" panose="020B0609020000020004" pitchFamily="49" charset="0"/>
              </a:rPr>
              <a:t>e</a:t>
            </a:r>
            <a:r>
              <a:rPr lang="en-US" sz="1600" b="0" dirty="0">
                <a:solidFill>
                  <a:srgbClr val="D4D4D4"/>
                </a:solidFill>
                <a:effectLst/>
                <a:latin typeface="Cascadia Code" panose="020B0609020000020004" pitchFamily="49" charset="0"/>
                <a:cs typeface="Cascadia Code" panose="020B0609020000020004" pitchFamily="49" charset="0"/>
              </a:rPr>
              <a:t>);</a:t>
            </a:r>
            <a:endParaRPr lang="da-DK" sz="1600" b="0" dirty="0">
              <a:solidFill>
                <a:srgbClr val="D4D4D4"/>
              </a:solidFill>
              <a:effectLst/>
              <a:latin typeface="Cascadia Code" panose="020B0609020000020004" pitchFamily="49" charset="0"/>
              <a:cs typeface="Cascadia Code" panose="020B0609020000020004" pitchFamily="49" charset="0"/>
            </a:endParaRPr>
          </a:p>
          <a:p>
            <a:r>
              <a:rPr lang="da-DK" sz="1600" b="0" dirty="0">
                <a:solidFill>
                  <a:srgbClr val="D4D4D4"/>
                </a:solidFill>
                <a:effectLst/>
                <a:latin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66029854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7F3E-6C4A-42AB-BB29-A49A79D1C4E7}"/>
              </a:ext>
            </a:extLst>
          </p:cNvPr>
          <p:cNvSpPr>
            <a:spLocks noGrp="1"/>
          </p:cNvSpPr>
          <p:nvPr>
            <p:ph type="title"/>
          </p:nvPr>
        </p:nvSpPr>
        <p:spPr/>
        <p:txBody>
          <a:bodyPr/>
          <a:lstStyle/>
          <a:p>
            <a:r>
              <a:rPr lang="en-US"/>
              <a:t>Built-in types</a:t>
            </a:r>
            <a:endParaRPr lang="LID4096" dirty="0"/>
          </a:p>
        </p:txBody>
      </p:sp>
      <p:sp>
        <p:nvSpPr>
          <p:cNvPr id="3" name="Text Placeholder 2">
            <a:extLst>
              <a:ext uri="{FF2B5EF4-FFF2-40B4-BE49-F238E27FC236}">
                <a16:creationId xmlns:a16="http://schemas.microsoft.com/office/drawing/2014/main" id="{B854C400-B4A1-4FD8-8CA5-8DD0BB674754}"/>
              </a:ext>
            </a:extLst>
          </p:cNvPr>
          <p:cNvSpPr>
            <a:spLocks noGrp="1"/>
          </p:cNvSpPr>
          <p:nvPr>
            <p:ph type="body" sz="quarter" idx="10"/>
          </p:nvPr>
        </p:nvSpPr>
        <p:spPr>
          <a:xfrm>
            <a:off x="582166" y="1436688"/>
            <a:ext cx="11018520" cy="4869025"/>
          </a:xfrm>
        </p:spPr>
        <p:txBody>
          <a:bodyPr/>
          <a:lstStyle/>
          <a:p>
            <a:r>
              <a:rPr lang="da-DK" sz="1400" b="0" dirty="0">
                <a:solidFill>
                  <a:srgbClr val="569CD6"/>
                </a:solidFill>
                <a:effectLst/>
                <a:latin typeface="Cascadia Code" panose="020B0609020000020004" pitchFamily="49" charset="0"/>
                <a:cs typeface="Cascadia Code" panose="020B0609020000020004" pitchFamily="49" charset="0"/>
              </a:rPr>
              <a:t>bool</a:t>
            </a:r>
            <a:r>
              <a:rPr lang="da-DK" sz="1400" b="0" dirty="0">
                <a:solidFill>
                  <a:srgbClr val="D4D4D4"/>
                </a:solidFill>
                <a:effectLst/>
                <a:latin typeface="Cascadia Code" panose="020B0609020000020004" pitchFamily="49" charset="0"/>
                <a:cs typeface="Cascadia Code" panose="020B0609020000020004" pitchFamily="49" charset="0"/>
              </a:rPr>
              <a:t> </a:t>
            </a:r>
            <a:r>
              <a:rPr lang="da-DK" sz="1400" b="0" dirty="0">
                <a:solidFill>
                  <a:srgbClr val="9CDCFE"/>
                </a:solidFill>
                <a:effectLst/>
                <a:latin typeface="Cascadia Code" panose="020B0609020000020004" pitchFamily="49" charset="0"/>
                <a:cs typeface="Cascadia Code" panose="020B0609020000020004" pitchFamily="49" charset="0"/>
              </a:rPr>
              <a:t>boolean</a:t>
            </a:r>
            <a:r>
              <a:rPr lang="da-DK" sz="1400" b="0" dirty="0">
                <a:solidFill>
                  <a:srgbClr val="D4D4D4"/>
                </a:solidFill>
                <a:effectLst/>
                <a:latin typeface="Cascadia Code" panose="020B0609020000020004" pitchFamily="49" charset="0"/>
                <a:cs typeface="Cascadia Code" panose="020B0609020000020004" pitchFamily="49" charset="0"/>
              </a:rPr>
              <a:t>; </a:t>
            </a:r>
            <a:r>
              <a:rPr lang="da-DK" sz="1400" b="0" dirty="0">
                <a:solidFill>
                  <a:srgbClr val="6A9955"/>
                </a:solidFill>
                <a:effectLst/>
                <a:latin typeface="Cascadia Code" panose="020B0609020000020004" pitchFamily="49" charset="0"/>
                <a:cs typeface="Cascadia Code" panose="020B0609020000020004" pitchFamily="49" charset="0"/>
              </a:rPr>
              <a:t>// true || false</a:t>
            </a:r>
            <a:endParaRPr lang="da-DK" sz="1400" b="0" dirty="0">
              <a:solidFill>
                <a:srgbClr val="D4D4D4"/>
              </a:solidFill>
              <a:effectLst/>
              <a:latin typeface="Cascadia Code" panose="020B0609020000020004" pitchFamily="49" charset="0"/>
              <a:cs typeface="Cascadia Code" panose="020B0609020000020004" pitchFamily="49" charset="0"/>
            </a:endParaRPr>
          </a:p>
          <a:p>
            <a:r>
              <a:rPr lang="da-DK" sz="1400" b="0" dirty="0">
                <a:solidFill>
                  <a:srgbClr val="569CD6"/>
                </a:solidFill>
                <a:effectLst/>
                <a:latin typeface="Cascadia Code" panose="020B0609020000020004" pitchFamily="49" charset="0"/>
                <a:cs typeface="Cascadia Code" panose="020B0609020000020004" pitchFamily="49" charset="0"/>
              </a:rPr>
              <a:t>char</a:t>
            </a:r>
            <a:r>
              <a:rPr lang="da-DK" sz="1400" b="0" dirty="0">
                <a:solidFill>
                  <a:srgbClr val="D4D4D4"/>
                </a:solidFill>
                <a:effectLst/>
                <a:latin typeface="Cascadia Code" panose="020B0609020000020004" pitchFamily="49" charset="0"/>
                <a:cs typeface="Cascadia Code" panose="020B0609020000020004" pitchFamily="49" charset="0"/>
              </a:rPr>
              <a:t> </a:t>
            </a:r>
            <a:r>
              <a:rPr lang="da-DK" sz="1400" b="0" dirty="0">
                <a:solidFill>
                  <a:srgbClr val="9CDCFE"/>
                </a:solidFill>
                <a:effectLst/>
                <a:latin typeface="Cascadia Code" panose="020B0609020000020004" pitchFamily="49" charset="0"/>
                <a:cs typeface="Cascadia Code" panose="020B0609020000020004" pitchFamily="49" charset="0"/>
              </a:rPr>
              <a:t>character</a:t>
            </a:r>
            <a:r>
              <a:rPr lang="da-DK" sz="1400" b="0" dirty="0">
                <a:solidFill>
                  <a:srgbClr val="D4D4D4"/>
                </a:solidFill>
                <a:effectLst/>
                <a:latin typeface="Cascadia Code" panose="020B0609020000020004" pitchFamily="49" charset="0"/>
                <a:cs typeface="Cascadia Code" panose="020B0609020000020004" pitchFamily="49" charset="0"/>
              </a:rPr>
              <a:t>;  </a:t>
            </a:r>
            <a:r>
              <a:rPr lang="da-DK" sz="1050" b="0" dirty="0">
                <a:solidFill>
                  <a:srgbClr val="6A9955"/>
                </a:solidFill>
                <a:effectLst/>
                <a:latin typeface="Cascadia Code" panose="020B0609020000020004" pitchFamily="49" charset="0"/>
                <a:cs typeface="Cascadia Code" panose="020B0609020000020004" pitchFamily="49" charset="0"/>
              </a:rPr>
              <a:t>// 'a', 'b', 'c', '1', '2', '3'</a:t>
            </a:r>
            <a:r>
              <a:rPr lang="da-DK" sz="1400" b="0" dirty="0">
                <a:solidFill>
                  <a:srgbClr val="6A9955"/>
                </a:solidFill>
                <a:effectLst/>
                <a:latin typeface="Cascadia Code" panose="020B0609020000020004" pitchFamily="49" charset="0"/>
                <a:cs typeface="Cascadia Code" panose="020B0609020000020004" pitchFamily="49" charset="0"/>
              </a:rPr>
              <a:t> </a:t>
            </a:r>
            <a:endParaRPr lang="da-DK" sz="1400" b="0" dirty="0">
              <a:solidFill>
                <a:srgbClr val="D4D4D4"/>
              </a:solidFill>
              <a:effectLst/>
              <a:latin typeface="Cascadia Code" panose="020B0609020000020004" pitchFamily="49" charset="0"/>
              <a:cs typeface="Cascadia Code" panose="020B0609020000020004" pitchFamily="49" charset="0"/>
            </a:endParaRPr>
          </a:p>
          <a:p>
            <a:endParaRPr lang="da-DK" sz="1400" b="0" dirty="0">
              <a:solidFill>
                <a:srgbClr val="569CD6"/>
              </a:solidFill>
              <a:effectLst/>
              <a:latin typeface="Cascadia Code" panose="020B0609020000020004" pitchFamily="49" charset="0"/>
              <a:cs typeface="Cascadia Code" panose="020B0609020000020004" pitchFamily="49" charset="0"/>
            </a:endParaRPr>
          </a:p>
          <a:p>
            <a:r>
              <a:rPr lang="da-DK" sz="1400" b="0" dirty="0">
                <a:solidFill>
                  <a:srgbClr val="6A9955"/>
                </a:solidFill>
                <a:effectLst/>
                <a:latin typeface="Cascadia Code" panose="020B0609020000020004" pitchFamily="49" charset="0"/>
                <a:cs typeface="Cascadia Code" panose="020B0609020000020004" pitchFamily="49" charset="0"/>
              </a:rPr>
              <a:t>// Floating point numeric types</a:t>
            </a:r>
            <a:endParaRPr lang="da-DK" sz="1400" b="0" dirty="0">
              <a:solidFill>
                <a:srgbClr val="D4D4D4"/>
              </a:solidFill>
              <a:effectLst/>
              <a:latin typeface="Cascadia Code" panose="020B0609020000020004" pitchFamily="49" charset="0"/>
              <a:cs typeface="Cascadia Code" panose="020B0609020000020004" pitchFamily="49" charset="0"/>
            </a:endParaRPr>
          </a:p>
          <a:p>
            <a:r>
              <a:rPr lang="da-DK" sz="1400" b="0" dirty="0">
                <a:solidFill>
                  <a:srgbClr val="569CD6"/>
                </a:solidFill>
                <a:effectLst/>
                <a:latin typeface="Cascadia Code" panose="020B0609020000020004" pitchFamily="49" charset="0"/>
                <a:cs typeface="Cascadia Code" panose="020B0609020000020004" pitchFamily="49" charset="0"/>
              </a:rPr>
              <a:t>decimal</a:t>
            </a:r>
            <a:r>
              <a:rPr lang="da-DK" sz="1400" b="0" dirty="0">
                <a:solidFill>
                  <a:srgbClr val="D4D4D4"/>
                </a:solidFill>
                <a:effectLst/>
                <a:latin typeface="Cascadia Code" panose="020B0609020000020004" pitchFamily="49" charset="0"/>
                <a:cs typeface="Cascadia Code" panose="020B0609020000020004" pitchFamily="49" charset="0"/>
              </a:rPr>
              <a:t> </a:t>
            </a:r>
            <a:r>
              <a:rPr lang="da-DK" sz="1400" b="0" dirty="0">
                <a:solidFill>
                  <a:srgbClr val="9CDCFE"/>
                </a:solidFill>
                <a:effectLst/>
                <a:latin typeface="Cascadia Code" panose="020B0609020000020004" pitchFamily="49" charset="0"/>
                <a:cs typeface="Cascadia Code" panose="020B0609020000020004" pitchFamily="49" charset="0"/>
              </a:rPr>
              <a:t>precisionFloatingPoint</a:t>
            </a:r>
            <a:r>
              <a:rPr lang="da-DK" sz="1400" b="0" dirty="0">
                <a:solidFill>
                  <a:srgbClr val="D4D4D4"/>
                </a:solidFill>
                <a:effectLst/>
                <a:latin typeface="Cascadia Code" panose="020B0609020000020004" pitchFamily="49" charset="0"/>
                <a:cs typeface="Cascadia Code" panose="020B0609020000020004" pitchFamily="49" charset="0"/>
              </a:rPr>
              <a:t>;</a:t>
            </a:r>
          </a:p>
          <a:p>
            <a:r>
              <a:rPr lang="da-DK" sz="1400" b="0" dirty="0">
                <a:solidFill>
                  <a:srgbClr val="569CD6"/>
                </a:solidFill>
                <a:effectLst/>
                <a:latin typeface="Cascadia Code" panose="020B0609020000020004" pitchFamily="49" charset="0"/>
                <a:cs typeface="Cascadia Code" panose="020B0609020000020004" pitchFamily="49" charset="0"/>
              </a:rPr>
              <a:t>double</a:t>
            </a:r>
            <a:r>
              <a:rPr lang="da-DK" sz="1400" b="0" dirty="0">
                <a:solidFill>
                  <a:srgbClr val="D4D4D4"/>
                </a:solidFill>
                <a:effectLst/>
                <a:latin typeface="Cascadia Code" panose="020B0609020000020004" pitchFamily="49" charset="0"/>
                <a:cs typeface="Cascadia Code" panose="020B0609020000020004" pitchFamily="49" charset="0"/>
              </a:rPr>
              <a:t> </a:t>
            </a:r>
            <a:r>
              <a:rPr lang="da-DK" sz="1400" b="0" dirty="0">
                <a:solidFill>
                  <a:srgbClr val="9CDCFE"/>
                </a:solidFill>
                <a:effectLst/>
                <a:latin typeface="Cascadia Code" panose="020B0609020000020004" pitchFamily="49" charset="0"/>
                <a:cs typeface="Cascadia Code" panose="020B0609020000020004" pitchFamily="49" charset="0"/>
              </a:rPr>
              <a:t>floatingPoint64bit</a:t>
            </a:r>
            <a:r>
              <a:rPr lang="da-DK" sz="1400" b="0" dirty="0">
                <a:solidFill>
                  <a:srgbClr val="D4D4D4"/>
                </a:solidFill>
                <a:effectLst/>
                <a:latin typeface="Cascadia Code" panose="020B0609020000020004" pitchFamily="49" charset="0"/>
                <a:cs typeface="Cascadia Code" panose="020B0609020000020004" pitchFamily="49" charset="0"/>
              </a:rPr>
              <a:t>;</a:t>
            </a:r>
          </a:p>
          <a:p>
            <a:r>
              <a:rPr lang="da-DK" sz="1400" b="0" dirty="0">
                <a:solidFill>
                  <a:srgbClr val="569CD6"/>
                </a:solidFill>
                <a:effectLst/>
                <a:latin typeface="Cascadia Code" panose="020B0609020000020004" pitchFamily="49" charset="0"/>
                <a:cs typeface="Cascadia Code" panose="020B0609020000020004" pitchFamily="49" charset="0"/>
              </a:rPr>
              <a:t>float</a:t>
            </a:r>
            <a:r>
              <a:rPr lang="da-DK" sz="1400" b="0" dirty="0">
                <a:solidFill>
                  <a:srgbClr val="D4D4D4"/>
                </a:solidFill>
                <a:effectLst/>
                <a:latin typeface="Cascadia Code" panose="020B0609020000020004" pitchFamily="49" charset="0"/>
                <a:cs typeface="Cascadia Code" panose="020B0609020000020004" pitchFamily="49" charset="0"/>
              </a:rPr>
              <a:t> </a:t>
            </a:r>
            <a:r>
              <a:rPr lang="da-DK" sz="1400" b="0" dirty="0">
                <a:solidFill>
                  <a:srgbClr val="9CDCFE"/>
                </a:solidFill>
                <a:effectLst/>
                <a:latin typeface="Cascadia Code" panose="020B0609020000020004" pitchFamily="49" charset="0"/>
                <a:cs typeface="Cascadia Code" panose="020B0609020000020004" pitchFamily="49" charset="0"/>
              </a:rPr>
              <a:t>floatingPoint32Bit</a:t>
            </a:r>
            <a:r>
              <a:rPr lang="da-DK" sz="1400" b="0" dirty="0">
                <a:solidFill>
                  <a:srgbClr val="D4D4D4"/>
                </a:solidFill>
                <a:effectLst/>
                <a:latin typeface="Cascadia Code" panose="020B0609020000020004" pitchFamily="49" charset="0"/>
                <a:cs typeface="Cascadia Code" panose="020B0609020000020004" pitchFamily="49" charset="0"/>
              </a:rPr>
              <a:t>;</a:t>
            </a:r>
          </a:p>
          <a:p>
            <a:endParaRPr lang="da-DK" sz="1400" b="0" dirty="0">
              <a:solidFill>
                <a:srgbClr val="6A9955"/>
              </a:solidFill>
              <a:effectLst/>
              <a:latin typeface="Cascadia Code" panose="020B0609020000020004" pitchFamily="49" charset="0"/>
              <a:cs typeface="Cascadia Code" panose="020B0609020000020004" pitchFamily="49" charset="0"/>
            </a:endParaRPr>
          </a:p>
          <a:p>
            <a:r>
              <a:rPr lang="da-DK" sz="1400" b="0" dirty="0">
                <a:solidFill>
                  <a:srgbClr val="6A9955"/>
                </a:solidFill>
                <a:effectLst/>
                <a:latin typeface="Cascadia Code" panose="020B0609020000020004" pitchFamily="49" charset="0"/>
                <a:cs typeface="Cascadia Code" panose="020B0609020000020004" pitchFamily="49" charset="0"/>
              </a:rPr>
              <a:t>// Integral numeric types</a:t>
            </a:r>
            <a:endParaRPr lang="da-DK" sz="1400" b="0" dirty="0">
              <a:solidFill>
                <a:srgbClr val="D4D4D4"/>
              </a:solidFill>
              <a:effectLst/>
              <a:latin typeface="Cascadia Code" panose="020B0609020000020004" pitchFamily="49" charset="0"/>
              <a:cs typeface="Cascadia Code" panose="020B0609020000020004" pitchFamily="49" charset="0"/>
            </a:endParaRPr>
          </a:p>
          <a:p>
            <a:r>
              <a:rPr lang="da-DK" sz="1400" b="0" dirty="0">
                <a:solidFill>
                  <a:srgbClr val="569CD6"/>
                </a:solidFill>
                <a:effectLst/>
                <a:latin typeface="Cascadia Code" panose="020B0609020000020004" pitchFamily="49" charset="0"/>
                <a:cs typeface="Cascadia Code" panose="020B0609020000020004" pitchFamily="49" charset="0"/>
              </a:rPr>
              <a:t>byte</a:t>
            </a:r>
            <a:r>
              <a:rPr lang="da-DK" sz="1400" b="0" dirty="0">
                <a:solidFill>
                  <a:srgbClr val="D4D4D4"/>
                </a:solidFill>
                <a:effectLst/>
                <a:latin typeface="Cascadia Code" panose="020B0609020000020004" pitchFamily="49" charset="0"/>
                <a:cs typeface="Cascadia Code" panose="020B0609020000020004" pitchFamily="49" charset="0"/>
              </a:rPr>
              <a:t> </a:t>
            </a:r>
            <a:r>
              <a:rPr lang="da-DK" sz="1400" b="0" dirty="0">
                <a:solidFill>
                  <a:srgbClr val="9CDCFE"/>
                </a:solidFill>
                <a:effectLst/>
                <a:latin typeface="Cascadia Code" panose="020B0609020000020004" pitchFamily="49" charset="0"/>
                <a:cs typeface="Cascadia Code" panose="020B0609020000020004" pitchFamily="49" charset="0"/>
              </a:rPr>
              <a:t>integer8bit</a:t>
            </a:r>
            <a:r>
              <a:rPr lang="da-DK" sz="1400" b="0" dirty="0">
                <a:solidFill>
                  <a:srgbClr val="D4D4D4"/>
                </a:solidFill>
                <a:effectLst/>
                <a:latin typeface="Cascadia Code" panose="020B0609020000020004" pitchFamily="49" charset="0"/>
                <a:cs typeface="Cascadia Code" panose="020B0609020000020004" pitchFamily="49" charset="0"/>
              </a:rPr>
              <a:t>;                                </a:t>
            </a:r>
            <a:r>
              <a:rPr lang="da-DK" sz="1400" b="0" dirty="0">
                <a:solidFill>
                  <a:srgbClr val="569CD6"/>
                </a:solidFill>
                <a:effectLst/>
                <a:latin typeface="Cascadia Code" panose="020B0609020000020004" pitchFamily="49" charset="0"/>
                <a:cs typeface="Cascadia Code" panose="020B0609020000020004" pitchFamily="49" charset="0"/>
              </a:rPr>
              <a:t>sbyte</a:t>
            </a:r>
            <a:r>
              <a:rPr lang="da-DK" sz="1400" b="0" dirty="0">
                <a:solidFill>
                  <a:srgbClr val="D4D4D4"/>
                </a:solidFill>
                <a:effectLst/>
                <a:latin typeface="Cascadia Code" panose="020B0609020000020004" pitchFamily="49" charset="0"/>
                <a:cs typeface="Cascadia Code" panose="020B0609020000020004" pitchFamily="49" charset="0"/>
              </a:rPr>
              <a:t> </a:t>
            </a:r>
            <a:r>
              <a:rPr lang="da-DK" sz="1400" b="0" dirty="0">
                <a:solidFill>
                  <a:srgbClr val="9CDCFE"/>
                </a:solidFill>
                <a:effectLst/>
                <a:latin typeface="Cascadia Code" panose="020B0609020000020004" pitchFamily="49" charset="0"/>
                <a:cs typeface="Cascadia Code" panose="020B0609020000020004" pitchFamily="49" charset="0"/>
              </a:rPr>
              <a:t>signedByte</a:t>
            </a:r>
            <a:r>
              <a:rPr lang="da-DK" sz="1400" b="0" dirty="0">
                <a:solidFill>
                  <a:srgbClr val="D4D4D4"/>
                </a:solidFill>
                <a:effectLst/>
                <a:latin typeface="Cascadia Code" panose="020B0609020000020004" pitchFamily="49" charset="0"/>
                <a:cs typeface="Cascadia Code" panose="020B0609020000020004" pitchFamily="49" charset="0"/>
              </a:rPr>
              <a:t>;</a:t>
            </a:r>
          </a:p>
          <a:p>
            <a:r>
              <a:rPr lang="da-DK" sz="1400" b="0" dirty="0">
                <a:solidFill>
                  <a:srgbClr val="569CD6"/>
                </a:solidFill>
                <a:effectLst/>
                <a:latin typeface="Cascadia Code" panose="020B0609020000020004" pitchFamily="49" charset="0"/>
                <a:cs typeface="Cascadia Code" panose="020B0609020000020004" pitchFamily="49" charset="0"/>
              </a:rPr>
              <a:t>int</a:t>
            </a:r>
            <a:r>
              <a:rPr lang="da-DK" sz="1400" b="0" dirty="0">
                <a:solidFill>
                  <a:srgbClr val="D4D4D4"/>
                </a:solidFill>
                <a:effectLst/>
                <a:latin typeface="Cascadia Code" panose="020B0609020000020004" pitchFamily="49" charset="0"/>
                <a:cs typeface="Cascadia Code" panose="020B0609020000020004" pitchFamily="49" charset="0"/>
              </a:rPr>
              <a:t> </a:t>
            </a:r>
            <a:r>
              <a:rPr lang="da-DK" sz="1400" b="0" dirty="0">
                <a:solidFill>
                  <a:srgbClr val="9CDCFE"/>
                </a:solidFill>
                <a:effectLst/>
                <a:latin typeface="Cascadia Code" panose="020B0609020000020004" pitchFamily="49" charset="0"/>
                <a:cs typeface="Cascadia Code" panose="020B0609020000020004" pitchFamily="49" charset="0"/>
              </a:rPr>
              <a:t>integer32bit</a:t>
            </a:r>
            <a:r>
              <a:rPr lang="da-DK" sz="1400" b="0" dirty="0">
                <a:solidFill>
                  <a:srgbClr val="D4D4D4"/>
                </a:solidFill>
                <a:effectLst/>
                <a:latin typeface="Cascadia Code" panose="020B0609020000020004" pitchFamily="49" charset="0"/>
                <a:cs typeface="Cascadia Code" panose="020B0609020000020004" pitchFamily="49" charset="0"/>
              </a:rPr>
              <a:t>;                                </a:t>
            </a:r>
            <a:r>
              <a:rPr lang="da-DK" sz="1400" b="0" dirty="0">
                <a:solidFill>
                  <a:srgbClr val="569CD6"/>
                </a:solidFill>
                <a:effectLst/>
                <a:latin typeface="Cascadia Code" panose="020B0609020000020004" pitchFamily="49" charset="0"/>
                <a:cs typeface="Cascadia Code" panose="020B0609020000020004" pitchFamily="49" charset="0"/>
              </a:rPr>
              <a:t>uint</a:t>
            </a:r>
            <a:r>
              <a:rPr lang="da-DK" sz="1400" b="0" dirty="0">
                <a:solidFill>
                  <a:srgbClr val="D4D4D4"/>
                </a:solidFill>
                <a:effectLst/>
                <a:latin typeface="Cascadia Code" panose="020B0609020000020004" pitchFamily="49" charset="0"/>
                <a:cs typeface="Cascadia Code" panose="020B0609020000020004" pitchFamily="49" charset="0"/>
              </a:rPr>
              <a:t> </a:t>
            </a:r>
            <a:r>
              <a:rPr lang="da-DK" sz="1400" b="0" dirty="0">
                <a:solidFill>
                  <a:srgbClr val="9CDCFE"/>
                </a:solidFill>
                <a:effectLst/>
                <a:latin typeface="Cascadia Code" panose="020B0609020000020004" pitchFamily="49" charset="0"/>
                <a:cs typeface="Cascadia Code" panose="020B0609020000020004" pitchFamily="49" charset="0"/>
              </a:rPr>
              <a:t>unsignedInteger32bit</a:t>
            </a:r>
            <a:r>
              <a:rPr lang="da-DK" sz="1400" b="0" dirty="0">
                <a:solidFill>
                  <a:srgbClr val="D4D4D4"/>
                </a:solidFill>
                <a:effectLst/>
                <a:latin typeface="Cascadia Code" panose="020B0609020000020004" pitchFamily="49" charset="0"/>
                <a:cs typeface="Cascadia Code" panose="020B0609020000020004" pitchFamily="49" charset="0"/>
              </a:rPr>
              <a:t>;</a:t>
            </a:r>
          </a:p>
          <a:p>
            <a:r>
              <a:rPr lang="da-DK" sz="1400" b="0" dirty="0">
                <a:solidFill>
                  <a:srgbClr val="569CD6"/>
                </a:solidFill>
                <a:effectLst/>
                <a:latin typeface="Cascadia Code" panose="020B0609020000020004" pitchFamily="49" charset="0"/>
                <a:cs typeface="Cascadia Code" panose="020B0609020000020004" pitchFamily="49" charset="0"/>
              </a:rPr>
              <a:t>long</a:t>
            </a:r>
            <a:r>
              <a:rPr lang="da-DK" sz="1400" b="0" dirty="0">
                <a:solidFill>
                  <a:srgbClr val="D4D4D4"/>
                </a:solidFill>
                <a:effectLst/>
                <a:latin typeface="Cascadia Code" panose="020B0609020000020004" pitchFamily="49" charset="0"/>
                <a:cs typeface="Cascadia Code" panose="020B0609020000020004" pitchFamily="49" charset="0"/>
              </a:rPr>
              <a:t> </a:t>
            </a:r>
            <a:r>
              <a:rPr lang="da-DK" sz="1400" b="0" dirty="0">
                <a:solidFill>
                  <a:srgbClr val="9CDCFE"/>
                </a:solidFill>
                <a:effectLst/>
                <a:latin typeface="Cascadia Code" panose="020B0609020000020004" pitchFamily="49" charset="0"/>
                <a:cs typeface="Cascadia Code" panose="020B0609020000020004" pitchFamily="49" charset="0"/>
              </a:rPr>
              <a:t>integer64bit</a:t>
            </a:r>
            <a:r>
              <a:rPr lang="da-DK" sz="1400" b="0" dirty="0">
                <a:solidFill>
                  <a:srgbClr val="D4D4D4"/>
                </a:solidFill>
                <a:effectLst/>
                <a:latin typeface="Cascadia Code" panose="020B0609020000020004" pitchFamily="49" charset="0"/>
                <a:cs typeface="Cascadia Code" panose="020B0609020000020004" pitchFamily="49" charset="0"/>
              </a:rPr>
              <a:t>;                               </a:t>
            </a:r>
            <a:r>
              <a:rPr lang="da-DK" sz="1400" b="0" dirty="0">
                <a:solidFill>
                  <a:srgbClr val="569CD6"/>
                </a:solidFill>
                <a:effectLst/>
                <a:latin typeface="Cascadia Code" panose="020B0609020000020004" pitchFamily="49" charset="0"/>
                <a:cs typeface="Cascadia Code" panose="020B0609020000020004" pitchFamily="49" charset="0"/>
              </a:rPr>
              <a:t>ulong</a:t>
            </a:r>
            <a:r>
              <a:rPr lang="da-DK" sz="1400" b="0" dirty="0">
                <a:solidFill>
                  <a:srgbClr val="D4D4D4"/>
                </a:solidFill>
                <a:effectLst/>
                <a:latin typeface="Cascadia Code" panose="020B0609020000020004" pitchFamily="49" charset="0"/>
                <a:cs typeface="Cascadia Code" panose="020B0609020000020004" pitchFamily="49" charset="0"/>
              </a:rPr>
              <a:t> </a:t>
            </a:r>
            <a:r>
              <a:rPr lang="da-DK" sz="1400" b="0" dirty="0">
                <a:solidFill>
                  <a:srgbClr val="9CDCFE"/>
                </a:solidFill>
                <a:effectLst/>
                <a:latin typeface="Cascadia Code" panose="020B0609020000020004" pitchFamily="49" charset="0"/>
                <a:cs typeface="Cascadia Code" panose="020B0609020000020004" pitchFamily="49" charset="0"/>
              </a:rPr>
              <a:t>unsignedInteger64bit</a:t>
            </a:r>
            <a:r>
              <a:rPr lang="da-DK" sz="1400" b="0" dirty="0">
                <a:solidFill>
                  <a:srgbClr val="D4D4D4"/>
                </a:solidFill>
                <a:effectLst/>
                <a:latin typeface="Cascadia Code" panose="020B0609020000020004" pitchFamily="49" charset="0"/>
                <a:cs typeface="Cascadia Code" panose="020B0609020000020004" pitchFamily="49" charset="0"/>
              </a:rPr>
              <a:t>;</a:t>
            </a:r>
          </a:p>
          <a:p>
            <a:r>
              <a:rPr lang="da-DK" sz="1400" b="0" dirty="0">
                <a:solidFill>
                  <a:srgbClr val="569CD6"/>
                </a:solidFill>
                <a:effectLst/>
                <a:latin typeface="Cascadia Code" panose="020B0609020000020004" pitchFamily="49" charset="0"/>
                <a:cs typeface="Cascadia Code" panose="020B0609020000020004" pitchFamily="49" charset="0"/>
              </a:rPr>
              <a:t>short</a:t>
            </a:r>
            <a:r>
              <a:rPr lang="da-DK" sz="1400" b="0" dirty="0">
                <a:solidFill>
                  <a:srgbClr val="D4D4D4"/>
                </a:solidFill>
                <a:effectLst/>
                <a:latin typeface="Cascadia Code" panose="020B0609020000020004" pitchFamily="49" charset="0"/>
                <a:cs typeface="Cascadia Code" panose="020B0609020000020004" pitchFamily="49" charset="0"/>
              </a:rPr>
              <a:t> </a:t>
            </a:r>
            <a:r>
              <a:rPr lang="da-DK" sz="1400" b="0" dirty="0">
                <a:solidFill>
                  <a:srgbClr val="9CDCFE"/>
                </a:solidFill>
                <a:effectLst/>
                <a:latin typeface="Cascadia Code" panose="020B0609020000020004" pitchFamily="49" charset="0"/>
                <a:cs typeface="Cascadia Code" panose="020B0609020000020004" pitchFamily="49" charset="0"/>
              </a:rPr>
              <a:t>integer16bit</a:t>
            </a:r>
            <a:r>
              <a:rPr lang="da-DK" sz="1400" b="0" dirty="0">
                <a:solidFill>
                  <a:srgbClr val="D4D4D4"/>
                </a:solidFill>
                <a:effectLst/>
                <a:latin typeface="Cascadia Code" panose="020B0609020000020004" pitchFamily="49" charset="0"/>
                <a:cs typeface="Cascadia Code" panose="020B0609020000020004" pitchFamily="49" charset="0"/>
              </a:rPr>
              <a:t>;                              </a:t>
            </a:r>
            <a:r>
              <a:rPr lang="da-DK" sz="1400" b="0" dirty="0">
                <a:solidFill>
                  <a:srgbClr val="569CD6"/>
                </a:solidFill>
                <a:effectLst/>
                <a:latin typeface="Cascadia Code" panose="020B0609020000020004" pitchFamily="49" charset="0"/>
                <a:cs typeface="Cascadia Code" panose="020B0609020000020004" pitchFamily="49" charset="0"/>
              </a:rPr>
              <a:t>ushort</a:t>
            </a:r>
            <a:r>
              <a:rPr lang="da-DK" sz="1400" b="0" dirty="0">
                <a:solidFill>
                  <a:srgbClr val="D4D4D4"/>
                </a:solidFill>
                <a:effectLst/>
                <a:latin typeface="Cascadia Code" panose="020B0609020000020004" pitchFamily="49" charset="0"/>
                <a:cs typeface="Cascadia Code" panose="020B0609020000020004" pitchFamily="49" charset="0"/>
              </a:rPr>
              <a:t> </a:t>
            </a:r>
            <a:r>
              <a:rPr lang="da-DK" sz="1400" b="0" dirty="0">
                <a:solidFill>
                  <a:srgbClr val="9CDCFE"/>
                </a:solidFill>
                <a:effectLst/>
                <a:latin typeface="Cascadia Code" panose="020B0609020000020004" pitchFamily="49" charset="0"/>
                <a:cs typeface="Cascadia Code" panose="020B0609020000020004" pitchFamily="49" charset="0"/>
              </a:rPr>
              <a:t>unsignedInteger16bit</a:t>
            </a:r>
            <a:r>
              <a:rPr lang="da-DK" sz="1400" b="0" dirty="0">
                <a:solidFill>
                  <a:srgbClr val="D4D4D4"/>
                </a:solidFill>
                <a:effectLst/>
                <a:latin typeface="Cascadia Code" panose="020B0609020000020004" pitchFamily="49" charset="0"/>
                <a:cs typeface="Cascadia Code" panose="020B0609020000020004" pitchFamily="49" charset="0"/>
              </a:rPr>
              <a:t>;</a:t>
            </a:r>
          </a:p>
          <a:p>
            <a:endParaRPr lang="da-DK" sz="1400" b="0" dirty="0">
              <a:solidFill>
                <a:srgbClr val="569CD6"/>
              </a:solidFill>
              <a:effectLst/>
              <a:latin typeface="Cascadia Code" panose="020B0609020000020004" pitchFamily="49" charset="0"/>
              <a:cs typeface="Cascadia Code" panose="020B0609020000020004" pitchFamily="49" charset="0"/>
            </a:endParaRPr>
          </a:p>
          <a:p>
            <a:r>
              <a:rPr lang="da-DK" sz="1400" b="0" dirty="0">
                <a:solidFill>
                  <a:srgbClr val="6A9955"/>
                </a:solidFill>
                <a:effectLst/>
                <a:latin typeface="Cascadia Code" panose="020B0609020000020004" pitchFamily="49" charset="0"/>
                <a:cs typeface="Cascadia Code" panose="020B0609020000020004" pitchFamily="49" charset="0"/>
              </a:rPr>
              <a:t>// Reference types</a:t>
            </a:r>
            <a:endParaRPr lang="da-DK" sz="1400" b="0" dirty="0">
              <a:solidFill>
                <a:srgbClr val="D4D4D4"/>
              </a:solidFill>
              <a:effectLst/>
              <a:latin typeface="Cascadia Code" panose="020B0609020000020004" pitchFamily="49" charset="0"/>
              <a:cs typeface="Cascadia Code" panose="020B0609020000020004" pitchFamily="49" charset="0"/>
            </a:endParaRPr>
          </a:p>
          <a:p>
            <a:r>
              <a:rPr lang="da-DK" sz="1400" b="0" dirty="0">
                <a:solidFill>
                  <a:srgbClr val="569CD6"/>
                </a:solidFill>
                <a:effectLst/>
                <a:latin typeface="Cascadia Code" panose="020B0609020000020004" pitchFamily="49" charset="0"/>
                <a:cs typeface="Cascadia Code" panose="020B0609020000020004" pitchFamily="49" charset="0"/>
              </a:rPr>
              <a:t>object</a:t>
            </a:r>
            <a:r>
              <a:rPr lang="da-DK" sz="1400" b="0" dirty="0">
                <a:solidFill>
                  <a:srgbClr val="D4D4D4"/>
                </a:solidFill>
                <a:effectLst/>
                <a:latin typeface="Cascadia Code" panose="020B0609020000020004" pitchFamily="49" charset="0"/>
                <a:cs typeface="Cascadia Code" panose="020B0609020000020004" pitchFamily="49" charset="0"/>
              </a:rPr>
              <a:t> </a:t>
            </a:r>
            <a:r>
              <a:rPr lang="da-DK" sz="1400" b="0" dirty="0">
                <a:solidFill>
                  <a:srgbClr val="9CDCFE"/>
                </a:solidFill>
                <a:effectLst/>
                <a:latin typeface="Cascadia Code" panose="020B0609020000020004" pitchFamily="49" charset="0"/>
                <a:cs typeface="Cascadia Code" panose="020B0609020000020004" pitchFamily="49" charset="0"/>
              </a:rPr>
              <a:t>_object</a:t>
            </a:r>
            <a:r>
              <a:rPr lang="da-DK" sz="1400" b="0" dirty="0">
                <a:solidFill>
                  <a:srgbClr val="D4D4D4"/>
                </a:solidFill>
                <a:effectLst/>
                <a:latin typeface="Cascadia Code" panose="020B0609020000020004" pitchFamily="49" charset="0"/>
                <a:cs typeface="Cascadia Code" panose="020B0609020000020004" pitchFamily="49" charset="0"/>
              </a:rPr>
              <a:t>;</a:t>
            </a:r>
          </a:p>
          <a:p>
            <a:r>
              <a:rPr lang="da-DK" sz="1400" b="0" dirty="0">
                <a:solidFill>
                  <a:srgbClr val="569CD6"/>
                </a:solidFill>
                <a:effectLst/>
                <a:latin typeface="Cascadia Code" panose="020B0609020000020004" pitchFamily="49" charset="0"/>
                <a:cs typeface="Cascadia Code" panose="020B0609020000020004" pitchFamily="49" charset="0"/>
              </a:rPr>
              <a:t>string</a:t>
            </a:r>
            <a:r>
              <a:rPr lang="da-DK" sz="1400" b="0" dirty="0">
                <a:solidFill>
                  <a:srgbClr val="D4D4D4"/>
                </a:solidFill>
                <a:effectLst/>
                <a:latin typeface="Cascadia Code" panose="020B0609020000020004" pitchFamily="49" charset="0"/>
                <a:cs typeface="Cascadia Code" panose="020B0609020000020004" pitchFamily="49" charset="0"/>
              </a:rPr>
              <a:t> </a:t>
            </a:r>
            <a:r>
              <a:rPr lang="da-DK" sz="1400" b="0" dirty="0">
                <a:solidFill>
                  <a:srgbClr val="9CDCFE"/>
                </a:solidFill>
                <a:effectLst/>
                <a:latin typeface="Cascadia Code" panose="020B0609020000020004" pitchFamily="49" charset="0"/>
                <a:cs typeface="Cascadia Code" panose="020B0609020000020004" pitchFamily="49" charset="0"/>
              </a:rPr>
              <a:t>_string</a:t>
            </a:r>
            <a:r>
              <a:rPr lang="da-DK" sz="1400" b="0" dirty="0">
                <a:solidFill>
                  <a:srgbClr val="D4D4D4"/>
                </a:solidFill>
                <a:effectLst/>
                <a:latin typeface="Cascadia Code" panose="020B0609020000020004" pitchFamily="49" charset="0"/>
                <a:cs typeface="Cascadia Code" panose="020B0609020000020004" pitchFamily="49" charset="0"/>
              </a:rPr>
              <a:t>;</a:t>
            </a:r>
          </a:p>
          <a:p>
            <a:r>
              <a:rPr lang="da-DK" sz="1400" b="0" dirty="0">
                <a:solidFill>
                  <a:srgbClr val="569CD6"/>
                </a:solidFill>
                <a:effectLst/>
                <a:latin typeface="Cascadia Code" panose="020B0609020000020004" pitchFamily="49" charset="0"/>
                <a:cs typeface="Cascadia Code" panose="020B0609020000020004" pitchFamily="49" charset="0"/>
              </a:rPr>
              <a:t>dynamic</a:t>
            </a:r>
            <a:r>
              <a:rPr lang="da-DK" sz="1400" b="0" dirty="0">
                <a:solidFill>
                  <a:srgbClr val="D4D4D4"/>
                </a:solidFill>
                <a:effectLst/>
                <a:latin typeface="Cascadia Code" panose="020B0609020000020004" pitchFamily="49" charset="0"/>
                <a:cs typeface="Cascadia Code" panose="020B0609020000020004" pitchFamily="49" charset="0"/>
              </a:rPr>
              <a:t> </a:t>
            </a:r>
            <a:r>
              <a:rPr lang="da-DK" sz="1400" b="0" dirty="0">
                <a:solidFill>
                  <a:srgbClr val="9CDCFE"/>
                </a:solidFill>
                <a:effectLst/>
                <a:latin typeface="Cascadia Code" panose="020B0609020000020004" pitchFamily="49" charset="0"/>
                <a:cs typeface="Cascadia Code" panose="020B0609020000020004" pitchFamily="49" charset="0"/>
              </a:rPr>
              <a:t>dynamic</a:t>
            </a:r>
            <a:r>
              <a:rPr lang="da-DK" sz="1400" b="0" dirty="0">
                <a:solidFill>
                  <a:srgbClr val="D4D4D4"/>
                </a:solidFill>
                <a:effectLst/>
                <a:latin typeface="Cascadia Code" panose="020B0609020000020004" pitchFamily="49" charset="0"/>
                <a:cs typeface="Cascadia Code" panose="020B0609020000020004" pitchFamily="49" charset="0"/>
              </a:rPr>
              <a:t>;</a:t>
            </a:r>
          </a:p>
          <a:p>
            <a:endParaRPr lang="LID4096" sz="1400" dirty="0">
              <a:latin typeface="Cascadia Code" panose="020B0609020000020004" pitchFamily="49" charset="0"/>
              <a:cs typeface="Cascadia Code" panose="020B0609020000020004" pitchFamily="49" charset="0"/>
            </a:endParaRPr>
          </a:p>
        </p:txBody>
      </p:sp>
      <p:sp>
        <p:nvSpPr>
          <p:cNvPr id="5" name="TextBox 4">
            <a:extLst>
              <a:ext uri="{FF2B5EF4-FFF2-40B4-BE49-F238E27FC236}">
                <a16:creationId xmlns:a16="http://schemas.microsoft.com/office/drawing/2014/main" id="{5C9D94F1-4A35-46FA-95F6-309E16C0B474}"/>
              </a:ext>
            </a:extLst>
          </p:cNvPr>
          <p:cNvSpPr txBox="1"/>
          <p:nvPr/>
        </p:nvSpPr>
        <p:spPr>
          <a:xfrm>
            <a:off x="2221230" y="6265901"/>
            <a:ext cx="9970770" cy="363946"/>
          </a:xfrm>
          <a:prstGeom prst="rect">
            <a:avLst/>
          </a:prstGeom>
          <a:noFill/>
        </p:spPr>
        <p:txBody>
          <a:bodyPr wrap="square">
            <a:spAutoFit/>
          </a:bodyPr>
          <a:lstStyle/>
          <a:p>
            <a:r>
              <a:rPr lang="da-DK" dirty="0">
                <a:hlinkClick r:id="rId2"/>
              </a:rPr>
              <a:t>https://docs.microsoft.com/en-us/dotnet/csharp/language-reference/builtin-types/built-in-types</a:t>
            </a:r>
            <a:endParaRPr lang="LID4096" dirty="0"/>
          </a:p>
        </p:txBody>
      </p:sp>
    </p:spTree>
    <p:extLst>
      <p:ext uri="{BB962C8B-B14F-4D97-AF65-F5344CB8AC3E}">
        <p14:creationId xmlns:p14="http://schemas.microsoft.com/office/powerpoint/2010/main" val="332792303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123DC-83B1-4EC4-B5F3-20D6520E00F6}"/>
              </a:ext>
            </a:extLst>
          </p:cNvPr>
          <p:cNvSpPr>
            <a:spLocks noGrp="1"/>
          </p:cNvSpPr>
          <p:nvPr>
            <p:ph type="title"/>
          </p:nvPr>
        </p:nvSpPr>
        <p:spPr/>
        <p:txBody>
          <a:bodyPr/>
          <a:lstStyle/>
          <a:p>
            <a:r>
              <a:rPr lang="en-US" dirty="0"/>
              <a:t>Basic Unit Test</a:t>
            </a:r>
            <a:endParaRPr lang="LID4096" dirty="0"/>
          </a:p>
        </p:txBody>
      </p:sp>
      <p:sp>
        <p:nvSpPr>
          <p:cNvPr id="3" name="Text Placeholder 2">
            <a:extLst>
              <a:ext uri="{FF2B5EF4-FFF2-40B4-BE49-F238E27FC236}">
                <a16:creationId xmlns:a16="http://schemas.microsoft.com/office/drawing/2014/main" id="{4DD34F1E-E62B-491E-8E76-5AC6B27D6187}"/>
              </a:ext>
            </a:extLst>
          </p:cNvPr>
          <p:cNvSpPr>
            <a:spLocks noGrp="1"/>
          </p:cNvSpPr>
          <p:nvPr>
            <p:ph type="body" sz="quarter" idx="10"/>
          </p:nvPr>
        </p:nvSpPr>
        <p:spPr>
          <a:xfrm>
            <a:off x="588263" y="1436688"/>
            <a:ext cx="11018520" cy="4764381"/>
          </a:xfrm>
        </p:spPr>
        <p:txBody>
          <a:bodyPr/>
          <a:lstStyle/>
          <a:p>
            <a:r>
              <a:rPr lang="en-US" sz="1200" b="0" dirty="0">
                <a:solidFill>
                  <a:srgbClr val="569CD6"/>
                </a:solidFill>
                <a:effectLst/>
                <a:latin typeface="Cascadia Code" panose="020B0609020000020004" pitchFamily="49" charset="0"/>
                <a:cs typeface="Cascadia Code" panose="020B0609020000020004" pitchFamily="49" charset="0"/>
              </a:rPr>
              <a:t>public</a:t>
            </a:r>
            <a:r>
              <a:rPr lang="en-US" sz="1200" b="0" dirty="0">
                <a:solidFill>
                  <a:srgbClr val="D4D4D4"/>
                </a:solidFill>
                <a:effectLst/>
                <a:latin typeface="Cascadia Code" panose="020B0609020000020004" pitchFamily="49" charset="0"/>
                <a:cs typeface="Cascadia Code" panose="020B0609020000020004" pitchFamily="49" charset="0"/>
              </a:rPr>
              <a:t> </a:t>
            </a:r>
            <a:r>
              <a:rPr lang="en-US" sz="1200" b="0" dirty="0">
                <a:solidFill>
                  <a:srgbClr val="569CD6"/>
                </a:solidFill>
                <a:effectLst/>
                <a:latin typeface="Cascadia Code" panose="020B0609020000020004" pitchFamily="49" charset="0"/>
                <a:cs typeface="Cascadia Code" panose="020B0609020000020004" pitchFamily="49" charset="0"/>
              </a:rPr>
              <a:t>class</a:t>
            </a:r>
            <a:r>
              <a:rPr lang="en-US" sz="1200" b="0" dirty="0">
                <a:solidFill>
                  <a:srgbClr val="D4D4D4"/>
                </a:solidFill>
                <a:effectLst/>
                <a:latin typeface="Cascadia Code" panose="020B0609020000020004" pitchFamily="49" charset="0"/>
                <a:cs typeface="Cascadia Code" panose="020B0609020000020004" pitchFamily="49" charset="0"/>
              </a:rPr>
              <a:t> </a:t>
            </a:r>
            <a:r>
              <a:rPr lang="en-US" sz="1200" b="0" dirty="0">
                <a:solidFill>
                  <a:srgbClr val="4EC9B0"/>
                </a:solidFill>
                <a:effectLst/>
                <a:latin typeface="Cascadia Code" panose="020B0609020000020004" pitchFamily="49" charset="0"/>
                <a:cs typeface="Cascadia Code" panose="020B0609020000020004" pitchFamily="49" charset="0"/>
              </a:rPr>
              <a:t>Ticker</a:t>
            </a:r>
            <a:endParaRPr lang="en-US" sz="1200" b="0" dirty="0">
              <a:solidFill>
                <a:srgbClr val="D4D4D4"/>
              </a:solidFill>
              <a:effectLst/>
              <a:latin typeface="Cascadia Code" panose="020B0609020000020004" pitchFamily="49" charset="0"/>
              <a:cs typeface="Cascadia Code" panose="020B0609020000020004" pitchFamily="49" charset="0"/>
            </a:endParaRPr>
          </a:p>
          <a:p>
            <a:r>
              <a:rPr lang="en-US" sz="1200" b="0" dirty="0">
                <a:solidFill>
                  <a:srgbClr val="D4D4D4"/>
                </a:solidFill>
                <a:effectLst/>
                <a:latin typeface="Cascadia Code" panose="020B0609020000020004" pitchFamily="49" charset="0"/>
                <a:cs typeface="Cascadia Code" panose="020B0609020000020004" pitchFamily="49" charset="0"/>
              </a:rPr>
              <a:t>{</a:t>
            </a:r>
          </a:p>
          <a:p>
            <a:r>
              <a:rPr lang="en-US" sz="1200" b="0" dirty="0">
                <a:solidFill>
                  <a:srgbClr val="D4D4D4"/>
                </a:solidFill>
                <a:effectLst/>
                <a:latin typeface="Cascadia Code" panose="020B0609020000020004" pitchFamily="49" charset="0"/>
                <a:cs typeface="Cascadia Code" panose="020B0609020000020004" pitchFamily="49" charset="0"/>
              </a:rPr>
              <a:t>    </a:t>
            </a:r>
            <a:r>
              <a:rPr lang="en-US" sz="1200" b="0" dirty="0">
                <a:solidFill>
                  <a:srgbClr val="569CD6"/>
                </a:solidFill>
                <a:effectLst/>
                <a:latin typeface="Cascadia Code" panose="020B0609020000020004" pitchFamily="49" charset="0"/>
                <a:cs typeface="Cascadia Code" panose="020B0609020000020004" pitchFamily="49" charset="0"/>
              </a:rPr>
              <a:t>public</a:t>
            </a:r>
            <a:r>
              <a:rPr lang="en-US" sz="1200" b="0" dirty="0">
                <a:solidFill>
                  <a:srgbClr val="D4D4D4"/>
                </a:solidFill>
                <a:effectLst/>
                <a:latin typeface="Cascadia Code" panose="020B0609020000020004" pitchFamily="49" charset="0"/>
                <a:cs typeface="Cascadia Code" panose="020B0609020000020004" pitchFamily="49" charset="0"/>
              </a:rPr>
              <a:t> </a:t>
            </a:r>
            <a:r>
              <a:rPr lang="en-US" sz="1200" b="0" dirty="0">
                <a:solidFill>
                  <a:srgbClr val="569CD6"/>
                </a:solidFill>
                <a:effectLst/>
                <a:latin typeface="Cascadia Code" panose="020B0609020000020004" pitchFamily="49" charset="0"/>
                <a:cs typeface="Cascadia Code" panose="020B0609020000020004" pitchFamily="49" charset="0"/>
              </a:rPr>
              <a:t>int</a:t>
            </a:r>
            <a:r>
              <a:rPr lang="en-US" sz="1200" b="0" dirty="0">
                <a:solidFill>
                  <a:srgbClr val="D4D4D4"/>
                </a:solidFill>
                <a:effectLst/>
                <a:latin typeface="Cascadia Code" panose="020B0609020000020004" pitchFamily="49" charset="0"/>
                <a:cs typeface="Cascadia Code" panose="020B0609020000020004" pitchFamily="49" charset="0"/>
              </a:rPr>
              <a:t> </a:t>
            </a:r>
            <a:r>
              <a:rPr lang="en-US" sz="1200" b="0" dirty="0">
                <a:solidFill>
                  <a:srgbClr val="9CDCFE"/>
                </a:solidFill>
                <a:effectLst/>
                <a:latin typeface="Cascadia Code" panose="020B0609020000020004" pitchFamily="49" charset="0"/>
                <a:cs typeface="Cascadia Code" panose="020B0609020000020004" pitchFamily="49" charset="0"/>
              </a:rPr>
              <a:t>Counter</a:t>
            </a:r>
            <a:r>
              <a:rPr lang="en-US" sz="1200" b="0" dirty="0">
                <a:solidFill>
                  <a:srgbClr val="D4D4D4"/>
                </a:solidFill>
                <a:effectLst/>
                <a:latin typeface="Cascadia Code" panose="020B0609020000020004" pitchFamily="49" charset="0"/>
                <a:cs typeface="Cascadia Code" panose="020B0609020000020004" pitchFamily="49" charset="0"/>
              </a:rPr>
              <a:t> { </a:t>
            </a:r>
            <a:r>
              <a:rPr lang="en-US" sz="1200" b="0" dirty="0">
                <a:solidFill>
                  <a:srgbClr val="569CD6"/>
                </a:solidFill>
                <a:effectLst/>
                <a:latin typeface="Cascadia Code" panose="020B0609020000020004" pitchFamily="49" charset="0"/>
                <a:cs typeface="Cascadia Code" panose="020B0609020000020004" pitchFamily="49" charset="0"/>
              </a:rPr>
              <a:t>get</a:t>
            </a:r>
            <a:r>
              <a:rPr lang="en-US" sz="1200" b="0" dirty="0">
                <a:solidFill>
                  <a:srgbClr val="D4D4D4"/>
                </a:solidFill>
                <a:effectLst/>
                <a:latin typeface="Cascadia Code" panose="020B0609020000020004" pitchFamily="49" charset="0"/>
                <a:cs typeface="Cascadia Code" panose="020B0609020000020004" pitchFamily="49" charset="0"/>
              </a:rPr>
              <a:t>; </a:t>
            </a:r>
            <a:r>
              <a:rPr lang="en-US" sz="1200" b="0" dirty="0">
                <a:solidFill>
                  <a:srgbClr val="569CD6"/>
                </a:solidFill>
                <a:effectLst/>
                <a:latin typeface="Cascadia Code" panose="020B0609020000020004" pitchFamily="49" charset="0"/>
                <a:cs typeface="Cascadia Code" panose="020B0609020000020004" pitchFamily="49" charset="0"/>
              </a:rPr>
              <a:t>private</a:t>
            </a:r>
            <a:r>
              <a:rPr lang="en-US" sz="1200" b="0" dirty="0">
                <a:solidFill>
                  <a:srgbClr val="D4D4D4"/>
                </a:solidFill>
                <a:effectLst/>
                <a:latin typeface="Cascadia Code" panose="020B0609020000020004" pitchFamily="49" charset="0"/>
                <a:cs typeface="Cascadia Code" panose="020B0609020000020004" pitchFamily="49" charset="0"/>
              </a:rPr>
              <a:t> </a:t>
            </a:r>
            <a:r>
              <a:rPr lang="en-US" sz="1200" b="0" dirty="0">
                <a:solidFill>
                  <a:srgbClr val="569CD6"/>
                </a:solidFill>
                <a:effectLst/>
                <a:latin typeface="Cascadia Code" panose="020B0609020000020004" pitchFamily="49" charset="0"/>
                <a:cs typeface="Cascadia Code" panose="020B0609020000020004" pitchFamily="49" charset="0"/>
              </a:rPr>
              <a:t>set</a:t>
            </a:r>
            <a:r>
              <a:rPr lang="en-US" sz="1200" b="0" dirty="0">
                <a:solidFill>
                  <a:srgbClr val="D4D4D4"/>
                </a:solidFill>
                <a:effectLst/>
                <a:latin typeface="Cascadia Code" panose="020B0609020000020004" pitchFamily="49" charset="0"/>
                <a:cs typeface="Cascadia Code" panose="020B0609020000020004" pitchFamily="49" charset="0"/>
              </a:rPr>
              <a:t>; }</a:t>
            </a:r>
          </a:p>
          <a:p>
            <a:r>
              <a:rPr lang="en-US" sz="1200" b="0" dirty="0">
                <a:solidFill>
                  <a:srgbClr val="D4D4D4"/>
                </a:solidFill>
                <a:effectLst/>
                <a:latin typeface="Cascadia Code" panose="020B0609020000020004" pitchFamily="49" charset="0"/>
                <a:cs typeface="Cascadia Code" panose="020B0609020000020004" pitchFamily="49" charset="0"/>
              </a:rPr>
              <a:t>    </a:t>
            </a:r>
            <a:r>
              <a:rPr lang="en-US" sz="1200" b="0" dirty="0">
                <a:solidFill>
                  <a:srgbClr val="569CD6"/>
                </a:solidFill>
                <a:effectLst/>
                <a:latin typeface="Cascadia Code" panose="020B0609020000020004" pitchFamily="49" charset="0"/>
                <a:cs typeface="Cascadia Code" panose="020B0609020000020004" pitchFamily="49" charset="0"/>
              </a:rPr>
              <a:t>public</a:t>
            </a:r>
            <a:r>
              <a:rPr lang="en-US" sz="1200" b="0" dirty="0">
                <a:solidFill>
                  <a:srgbClr val="D4D4D4"/>
                </a:solidFill>
                <a:effectLst/>
                <a:latin typeface="Cascadia Code" panose="020B0609020000020004" pitchFamily="49" charset="0"/>
                <a:cs typeface="Cascadia Code" panose="020B0609020000020004" pitchFamily="49" charset="0"/>
              </a:rPr>
              <a:t> </a:t>
            </a:r>
            <a:r>
              <a:rPr lang="en-US" sz="1200" b="0" dirty="0">
                <a:solidFill>
                  <a:srgbClr val="569CD6"/>
                </a:solidFill>
                <a:effectLst/>
                <a:latin typeface="Cascadia Code" panose="020B0609020000020004" pitchFamily="49" charset="0"/>
                <a:cs typeface="Cascadia Code" panose="020B0609020000020004" pitchFamily="49" charset="0"/>
              </a:rPr>
              <a:t>void</a:t>
            </a:r>
            <a:r>
              <a:rPr lang="en-US" sz="1200" b="0" dirty="0">
                <a:solidFill>
                  <a:srgbClr val="D4D4D4"/>
                </a:solidFill>
                <a:effectLst/>
                <a:latin typeface="Cascadia Code" panose="020B0609020000020004" pitchFamily="49" charset="0"/>
                <a:cs typeface="Cascadia Code" panose="020B0609020000020004" pitchFamily="49" charset="0"/>
              </a:rPr>
              <a:t> </a:t>
            </a:r>
            <a:r>
              <a:rPr lang="en-US" sz="1200" b="0" dirty="0">
                <a:solidFill>
                  <a:srgbClr val="DCDCAA"/>
                </a:solidFill>
                <a:effectLst/>
                <a:latin typeface="Cascadia Code" panose="020B0609020000020004" pitchFamily="49" charset="0"/>
                <a:cs typeface="Cascadia Code" panose="020B0609020000020004" pitchFamily="49" charset="0"/>
              </a:rPr>
              <a:t>Increment</a:t>
            </a:r>
            <a:r>
              <a:rPr lang="en-US" sz="1200" b="0" dirty="0">
                <a:solidFill>
                  <a:srgbClr val="D4D4D4"/>
                </a:solidFill>
                <a:effectLst/>
                <a:latin typeface="Cascadia Code" panose="020B0609020000020004" pitchFamily="49" charset="0"/>
                <a:cs typeface="Cascadia Code" panose="020B0609020000020004" pitchFamily="49" charset="0"/>
              </a:rPr>
              <a:t>() =&gt; </a:t>
            </a:r>
            <a:r>
              <a:rPr lang="en-US" sz="1200" b="0" dirty="0">
                <a:solidFill>
                  <a:srgbClr val="9CDCFE"/>
                </a:solidFill>
                <a:effectLst/>
                <a:latin typeface="Cascadia Code" panose="020B0609020000020004" pitchFamily="49" charset="0"/>
                <a:cs typeface="Cascadia Code" panose="020B0609020000020004" pitchFamily="49" charset="0"/>
              </a:rPr>
              <a:t>Counter</a:t>
            </a:r>
            <a:r>
              <a:rPr lang="en-US" sz="1200" b="0" dirty="0">
                <a:solidFill>
                  <a:srgbClr val="D4D4D4"/>
                </a:solidFill>
                <a:effectLst/>
                <a:latin typeface="Cascadia Code" panose="020B0609020000020004" pitchFamily="49" charset="0"/>
                <a:cs typeface="Cascadia Code" panose="020B0609020000020004" pitchFamily="49" charset="0"/>
              </a:rPr>
              <a:t>++;</a:t>
            </a:r>
          </a:p>
          <a:p>
            <a:r>
              <a:rPr lang="en-US" sz="1200" b="0" dirty="0">
                <a:solidFill>
                  <a:srgbClr val="D4D4D4"/>
                </a:solidFill>
                <a:effectLst/>
                <a:latin typeface="Cascadia Code" panose="020B0609020000020004" pitchFamily="49" charset="0"/>
                <a:cs typeface="Cascadia Code" panose="020B0609020000020004" pitchFamily="49" charset="0"/>
              </a:rPr>
              <a:t>}</a:t>
            </a:r>
          </a:p>
          <a:p>
            <a:endParaRPr lang="en-US" sz="1200" dirty="0">
              <a:latin typeface="Cascadia Code" panose="020B0609020000020004" pitchFamily="49" charset="0"/>
              <a:cs typeface="Cascadia Code" panose="020B0609020000020004" pitchFamily="49" charset="0"/>
            </a:endParaRPr>
          </a:p>
          <a:p>
            <a:r>
              <a:rPr lang="en-US" sz="1200" b="0" dirty="0">
                <a:solidFill>
                  <a:srgbClr val="569CD6"/>
                </a:solidFill>
                <a:effectLst/>
                <a:latin typeface="Cascadia Code" panose="020B0609020000020004" pitchFamily="49" charset="0"/>
                <a:cs typeface="Cascadia Code" panose="020B0609020000020004" pitchFamily="49" charset="0"/>
              </a:rPr>
              <a:t>public</a:t>
            </a:r>
            <a:r>
              <a:rPr lang="en-US" sz="1200" b="0" dirty="0">
                <a:solidFill>
                  <a:srgbClr val="D4D4D4"/>
                </a:solidFill>
                <a:effectLst/>
                <a:latin typeface="Cascadia Code" panose="020B0609020000020004" pitchFamily="49" charset="0"/>
                <a:cs typeface="Cascadia Code" panose="020B0609020000020004" pitchFamily="49" charset="0"/>
              </a:rPr>
              <a:t> </a:t>
            </a:r>
            <a:r>
              <a:rPr lang="en-US" sz="1200" b="0" dirty="0">
                <a:solidFill>
                  <a:srgbClr val="569CD6"/>
                </a:solidFill>
                <a:effectLst/>
                <a:latin typeface="Cascadia Code" panose="020B0609020000020004" pitchFamily="49" charset="0"/>
                <a:cs typeface="Cascadia Code" panose="020B0609020000020004" pitchFamily="49" charset="0"/>
              </a:rPr>
              <a:t>class</a:t>
            </a:r>
            <a:r>
              <a:rPr lang="en-US" sz="1200" b="0" dirty="0">
                <a:solidFill>
                  <a:srgbClr val="D4D4D4"/>
                </a:solidFill>
                <a:effectLst/>
                <a:latin typeface="Cascadia Code" panose="020B0609020000020004" pitchFamily="49" charset="0"/>
                <a:cs typeface="Cascadia Code" panose="020B0609020000020004" pitchFamily="49" charset="0"/>
              </a:rPr>
              <a:t> </a:t>
            </a:r>
            <a:r>
              <a:rPr lang="en-US" sz="1200" b="0" dirty="0" err="1">
                <a:solidFill>
                  <a:srgbClr val="4EC9B0"/>
                </a:solidFill>
                <a:effectLst/>
                <a:latin typeface="Cascadia Code" panose="020B0609020000020004" pitchFamily="49" charset="0"/>
                <a:cs typeface="Cascadia Code" panose="020B0609020000020004" pitchFamily="49" charset="0"/>
              </a:rPr>
              <a:t>TickerTests</a:t>
            </a:r>
            <a:endParaRPr lang="en-US" sz="1200" b="0" dirty="0">
              <a:solidFill>
                <a:srgbClr val="D4D4D4"/>
              </a:solidFill>
              <a:effectLst/>
              <a:latin typeface="Cascadia Code" panose="020B0609020000020004" pitchFamily="49" charset="0"/>
              <a:cs typeface="Cascadia Code" panose="020B0609020000020004" pitchFamily="49" charset="0"/>
            </a:endParaRPr>
          </a:p>
          <a:p>
            <a:r>
              <a:rPr lang="en-US" sz="1200" b="0" dirty="0">
                <a:solidFill>
                  <a:srgbClr val="D4D4D4"/>
                </a:solidFill>
                <a:effectLst/>
                <a:latin typeface="Cascadia Code" panose="020B0609020000020004" pitchFamily="49" charset="0"/>
                <a:cs typeface="Cascadia Code" panose="020B0609020000020004" pitchFamily="49" charset="0"/>
              </a:rPr>
              <a:t>{</a:t>
            </a:r>
          </a:p>
          <a:p>
            <a:r>
              <a:rPr lang="en-US" sz="1200" b="0" dirty="0">
                <a:solidFill>
                  <a:srgbClr val="D4D4D4"/>
                </a:solidFill>
                <a:effectLst/>
                <a:latin typeface="Cascadia Code" panose="020B0609020000020004" pitchFamily="49" charset="0"/>
                <a:cs typeface="Cascadia Code" panose="020B0609020000020004" pitchFamily="49" charset="0"/>
              </a:rPr>
              <a:t>    [</a:t>
            </a:r>
            <a:r>
              <a:rPr lang="en-US" sz="1200" b="0" dirty="0">
                <a:solidFill>
                  <a:srgbClr val="4EC9B0"/>
                </a:solidFill>
                <a:effectLst/>
                <a:latin typeface="Cascadia Code" panose="020B0609020000020004" pitchFamily="49" charset="0"/>
                <a:cs typeface="Cascadia Code" panose="020B0609020000020004" pitchFamily="49" charset="0"/>
              </a:rPr>
              <a:t>Fact</a:t>
            </a:r>
            <a:r>
              <a:rPr lang="en-US" sz="1200" b="0" dirty="0">
                <a:solidFill>
                  <a:srgbClr val="D4D4D4"/>
                </a:solidFill>
                <a:effectLst/>
                <a:latin typeface="Cascadia Code" panose="020B0609020000020004" pitchFamily="49" charset="0"/>
                <a:cs typeface="Cascadia Code" panose="020B0609020000020004" pitchFamily="49" charset="0"/>
              </a:rPr>
              <a:t>]</a:t>
            </a:r>
          </a:p>
          <a:p>
            <a:r>
              <a:rPr lang="en-US" sz="1200" b="0" dirty="0">
                <a:solidFill>
                  <a:srgbClr val="D4D4D4"/>
                </a:solidFill>
                <a:effectLst/>
                <a:latin typeface="Cascadia Code" panose="020B0609020000020004" pitchFamily="49" charset="0"/>
                <a:cs typeface="Cascadia Code" panose="020B0609020000020004" pitchFamily="49" charset="0"/>
              </a:rPr>
              <a:t>    </a:t>
            </a:r>
            <a:r>
              <a:rPr lang="en-US" sz="1200" b="0" dirty="0">
                <a:solidFill>
                  <a:srgbClr val="569CD6"/>
                </a:solidFill>
                <a:effectLst/>
                <a:latin typeface="Cascadia Code" panose="020B0609020000020004" pitchFamily="49" charset="0"/>
                <a:cs typeface="Cascadia Code" panose="020B0609020000020004" pitchFamily="49" charset="0"/>
              </a:rPr>
              <a:t>public</a:t>
            </a:r>
            <a:r>
              <a:rPr lang="en-US" sz="1200" b="0" dirty="0">
                <a:solidFill>
                  <a:srgbClr val="D4D4D4"/>
                </a:solidFill>
                <a:effectLst/>
                <a:latin typeface="Cascadia Code" panose="020B0609020000020004" pitchFamily="49" charset="0"/>
                <a:cs typeface="Cascadia Code" panose="020B0609020000020004" pitchFamily="49" charset="0"/>
              </a:rPr>
              <a:t> </a:t>
            </a:r>
            <a:r>
              <a:rPr lang="en-US" sz="1200" b="0" dirty="0">
                <a:solidFill>
                  <a:srgbClr val="569CD6"/>
                </a:solidFill>
                <a:effectLst/>
                <a:latin typeface="Cascadia Code" panose="020B0609020000020004" pitchFamily="49" charset="0"/>
                <a:cs typeface="Cascadia Code" panose="020B0609020000020004" pitchFamily="49" charset="0"/>
              </a:rPr>
              <a:t>void</a:t>
            </a:r>
            <a:r>
              <a:rPr lang="en-US" sz="1200" b="0" dirty="0">
                <a:solidFill>
                  <a:srgbClr val="D4D4D4"/>
                </a:solidFill>
                <a:effectLst/>
                <a:latin typeface="Cascadia Code" panose="020B0609020000020004" pitchFamily="49" charset="0"/>
                <a:cs typeface="Cascadia Code" panose="020B0609020000020004" pitchFamily="49" charset="0"/>
              </a:rPr>
              <a:t> </a:t>
            </a:r>
            <a:r>
              <a:rPr lang="en-US" sz="1200" b="0" dirty="0">
                <a:solidFill>
                  <a:srgbClr val="DCDCAA"/>
                </a:solidFill>
                <a:effectLst/>
                <a:latin typeface="Cascadia Code" panose="020B0609020000020004" pitchFamily="49" charset="0"/>
                <a:cs typeface="Cascadia Code" panose="020B0609020000020004" pitchFamily="49" charset="0"/>
              </a:rPr>
              <a:t>Increment_when_called_increases_Counter_by_1</a:t>
            </a:r>
            <a:r>
              <a:rPr lang="en-US" sz="1200" b="0" dirty="0">
                <a:solidFill>
                  <a:srgbClr val="D4D4D4"/>
                </a:solidFill>
                <a:effectLst/>
                <a:latin typeface="Cascadia Code" panose="020B0609020000020004" pitchFamily="49" charset="0"/>
                <a:cs typeface="Cascadia Code" panose="020B0609020000020004" pitchFamily="49" charset="0"/>
              </a:rPr>
              <a:t>()</a:t>
            </a:r>
          </a:p>
          <a:p>
            <a:r>
              <a:rPr lang="en-US" sz="1200" b="0" dirty="0">
                <a:solidFill>
                  <a:srgbClr val="D4D4D4"/>
                </a:solidFill>
                <a:effectLst/>
                <a:latin typeface="Cascadia Code" panose="020B0609020000020004" pitchFamily="49" charset="0"/>
                <a:cs typeface="Cascadia Code" panose="020B0609020000020004" pitchFamily="49" charset="0"/>
              </a:rPr>
              <a:t>    {</a:t>
            </a:r>
          </a:p>
          <a:p>
            <a:r>
              <a:rPr lang="en-US" sz="1200" b="0" dirty="0">
                <a:solidFill>
                  <a:srgbClr val="D4D4D4"/>
                </a:solidFill>
                <a:effectLst/>
                <a:latin typeface="Cascadia Code" panose="020B0609020000020004" pitchFamily="49" charset="0"/>
                <a:cs typeface="Cascadia Code" panose="020B0609020000020004" pitchFamily="49" charset="0"/>
              </a:rPr>
              <a:t>        </a:t>
            </a:r>
            <a:r>
              <a:rPr lang="en-US" sz="1200" b="0" dirty="0">
                <a:solidFill>
                  <a:srgbClr val="6A9955"/>
                </a:solidFill>
                <a:effectLst/>
                <a:latin typeface="Cascadia Code" panose="020B0609020000020004" pitchFamily="49" charset="0"/>
                <a:cs typeface="Cascadia Code" panose="020B0609020000020004" pitchFamily="49" charset="0"/>
              </a:rPr>
              <a:t>// Arrange</a:t>
            </a:r>
            <a:endParaRPr lang="en-US" sz="1200" b="0" dirty="0">
              <a:solidFill>
                <a:srgbClr val="D4D4D4"/>
              </a:solidFill>
              <a:effectLst/>
              <a:latin typeface="Cascadia Code" panose="020B0609020000020004" pitchFamily="49" charset="0"/>
              <a:cs typeface="Cascadia Code" panose="020B0609020000020004" pitchFamily="49" charset="0"/>
            </a:endParaRPr>
          </a:p>
          <a:p>
            <a:r>
              <a:rPr lang="en-US" sz="1200" b="0" dirty="0">
                <a:solidFill>
                  <a:srgbClr val="D4D4D4"/>
                </a:solidFill>
                <a:effectLst/>
                <a:latin typeface="Cascadia Code" panose="020B0609020000020004" pitchFamily="49" charset="0"/>
                <a:cs typeface="Cascadia Code" panose="020B0609020000020004" pitchFamily="49" charset="0"/>
              </a:rPr>
              <a:t>        </a:t>
            </a:r>
            <a:r>
              <a:rPr lang="en-US" sz="1200" b="0" dirty="0">
                <a:solidFill>
                  <a:srgbClr val="569CD6"/>
                </a:solidFill>
                <a:effectLst/>
                <a:latin typeface="Cascadia Code" panose="020B0609020000020004" pitchFamily="49" charset="0"/>
                <a:cs typeface="Cascadia Code" panose="020B0609020000020004" pitchFamily="49" charset="0"/>
              </a:rPr>
              <a:t>var</a:t>
            </a:r>
            <a:r>
              <a:rPr lang="en-US" sz="1200" b="0" dirty="0">
                <a:solidFill>
                  <a:srgbClr val="D4D4D4"/>
                </a:solidFill>
                <a:effectLst/>
                <a:latin typeface="Cascadia Code" panose="020B0609020000020004" pitchFamily="49" charset="0"/>
                <a:cs typeface="Cascadia Code" panose="020B0609020000020004" pitchFamily="49" charset="0"/>
              </a:rPr>
              <a:t> </a:t>
            </a:r>
            <a:r>
              <a:rPr lang="en-US" sz="1200" b="0" dirty="0" err="1">
                <a:solidFill>
                  <a:srgbClr val="9CDCFE"/>
                </a:solidFill>
                <a:effectLst/>
                <a:latin typeface="Cascadia Code" panose="020B0609020000020004" pitchFamily="49" charset="0"/>
                <a:cs typeface="Cascadia Code" panose="020B0609020000020004" pitchFamily="49" charset="0"/>
              </a:rPr>
              <a:t>sut</a:t>
            </a:r>
            <a:r>
              <a:rPr lang="en-US" sz="1200" b="0" dirty="0">
                <a:solidFill>
                  <a:srgbClr val="D4D4D4"/>
                </a:solidFill>
                <a:effectLst/>
                <a:latin typeface="Cascadia Code" panose="020B0609020000020004" pitchFamily="49" charset="0"/>
                <a:cs typeface="Cascadia Code" panose="020B0609020000020004" pitchFamily="49" charset="0"/>
              </a:rPr>
              <a:t> = </a:t>
            </a:r>
            <a:r>
              <a:rPr lang="en-US" sz="1200" b="0" dirty="0">
                <a:solidFill>
                  <a:srgbClr val="569CD6"/>
                </a:solidFill>
                <a:effectLst/>
                <a:latin typeface="Cascadia Code" panose="020B0609020000020004" pitchFamily="49" charset="0"/>
                <a:cs typeface="Cascadia Code" panose="020B0609020000020004" pitchFamily="49" charset="0"/>
              </a:rPr>
              <a:t>new</a:t>
            </a:r>
            <a:r>
              <a:rPr lang="en-US" sz="1200" b="0" dirty="0">
                <a:solidFill>
                  <a:srgbClr val="D4D4D4"/>
                </a:solidFill>
                <a:effectLst/>
                <a:latin typeface="Cascadia Code" panose="020B0609020000020004" pitchFamily="49" charset="0"/>
                <a:cs typeface="Cascadia Code" panose="020B0609020000020004" pitchFamily="49" charset="0"/>
              </a:rPr>
              <a:t> </a:t>
            </a:r>
            <a:r>
              <a:rPr lang="en-US" sz="1200" b="0" dirty="0">
                <a:solidFill>
                  <a:srgbClr val="4EC9B0"/>
                </a:solidFill>
                <a:effectLst/>
                <a:latin typeface="Cascadia Code" panose="020B0609020000020004" pitchFamily="49" charset="0"/>
                <a:cs typeface="Cascadia Code" panose="020B0609020000020004" pitchFamily="49" charset="0"/>
              </a:rPr>
              <a:t>Ticker</a:t>
            </a:r>
            <a:r>
              <a:rPr lang="en-US" sz="1200" b="0" dirty="0">
                <a:solidFill>
                  <a:srgbClr val="D4D4D4"/>
                </a:solidFill>
                <a:effectLst/>
                <a:latin typeface="Cascadia Code" panose="020B0609020000020004" pitchFamily="49" charset="0"/>
                <a:cs typeface="Cascadia Code" panose="020B0609020000020004" pitchFamily="49" charset="0"/>
              </a:rPr>
              <a:t>();</a:t>
            </a:r>
          </a:p>
          <a:p>
            <a:br>
              <a:rPr lang="en-US" sz="1200" b="0" dirty="0">
                <a:solidFill>
                  <a:srgbClr val="D4D4D4"/>
                </a:solidFill>
                <a:effectLst/>
                <a:latin typeface="Cascadia Code" panose="020B0609020000020004" pitchFamily="49" charset="0"/>
                <a:cs typeface="Cascadia Code" panose="020B0609020000020004" pitchFamily="49" charset="0"/>
              </a:rPr>
            </a:br>
            <a:r>
              <a:rPr lang="en-US" sz="1200" b="0" dirty="0">
                <a:solidFill>
                  <a:srgbClr val="D4D4D4"/>
                </a:solidFill>
                <a:effectLst/>
                <a:latin typeface="Cascadia Code" panose="020B0609020000020004" pitchFamily="49" charset="0"/>
                <a:cs typeface="Cascadia Code" panose="020B0609020000020004" pitchFamily="49" charset="0"/>
              </a:rPr>
              <a:t>        </a:t>
            </a:r>
            <a:r>
              <a:rPr lang="en-US" sz="1200" b="0" dirty="0">
                <a:solidFill>
                  <a:srgbClr val="6A9955"/>
                </a:solidFill>
                <a:effectLst/>
                <a:latin typeface="Cascadia Code" panose="020B0609020000020004" pitchFamily="49" charset="0"/>
                <a:cs typeface="Cascadia Code" panose="020B0609020000020004" pitchFamily="49" charset="0"/>
              </a:rPr>
              <a:t>// Act</a:t>
            </a:r>
            <a:endParaRPr lang="en-US" sz="1200" b="0" dirty="0">
              <a:solidFill>
                <a:srgbClr val="D4D4D4"/>
              </a:solidFill>
              <a:effectLst/>
              <a:latin typeface="Cascadia Code" panose="020B0609020000020004" pitchFamily="49" charset="0"/>
              <a:cs typeface="Cascadia Code" panose="020B0609020000020004" pitchFamily="49" charset="0"/>
            </a:endParaRPr>
          </a:p>
          <a:p>
            <a:r>
              <a:rPr lang="en-US" sz="1200" b="0" dirty="0">
                <a:solidFill>
                  <a:srgbClr val="D4D4D4"/>
                </a:solidFill>
                <a:effectLst/>
                <a:latin typeface="Cascadia Code" panose="020B0609020000020004" pitchFamily="49" charset="0"/>
                <a:cs typeface="Cascadia Code" panose="020B0609020000020004" pitchFamily="49" charset="0"/>
              </a:rPr>
              <a:t>        </a:t>
            </a:r>
            <a:r>
              <a:rPr lang="en-US" sz="1200" b="0" dirty="0" err="1">
                <a:solidFill>
                  <a:srgbClr val="9CDCFE"/>
                </a:solidFill>
                <a:effectLst/>
                <a:latin typeface="Cascadia Code" panose="020B0609020000020004" pitchFamily="49" charset="0"/>
                <a:cs typeface="Cascadia Code" panose="020B0609020000020004" pitchFamily="49" charset="0"/>
              </a:rPr>
              <a:t>sut</a:t>
            </a:r>
            <a:r>
              <a:rPr lang="en-US" sz="1200" b="0" dirty="0" err="1">
                <a:solidFill>
                  <a:srgbClr val="D4D4D4"/>
                </a:solidFill>
                <a:effectLst/>
                <a:latin typeface="Cascadia Code" panose="020B0609020000020004" pitchFamily="49" charset="0"/>
                <a:cs typeface="Cascadia Code" panose="020B0609020000020004" pitchFamily="49" charset="0"/>
              </a:rPr>
              <a:t>.</a:t>
            </a:r>
            <a:r>
              <a:rPr lang="en-US" sz="1200" b="0" dirty="0" err="1">
                <a:solidFill>
                  <a:srgbClr val="DCDCAA"/>
                </a:solidFill>
                <a:effectLst/>
                <a:latin typeface="Cascadia Code" panose="020B0609020000020004" pitchFamily="49" charset="0"/>
                <a:cs typeface="Cascadia Code" panose="020B0609020000020004" pitchFamily="49" charset="0"/>
              </a:rPr>
              <a:t>Increment</a:t>
            </a:r>
            <a:r>
              <a:rPr lang="en-US" sz="1200" b="0" dirty="0">
                <a:solidFill>
                  <a:srgbClr val="D4D4D4"/>
                </a:solidFill>
                <a:effectLst/>
                <a:latin typeface="Cascadia Code" panose="020B0609020000020004" pitchFamily="49" charset="0"/>
                <a:cs typeface="Cascadia Code" panose="020B0609020000020004" pitchFamily="49" charset="0"/>
              </a:rPr>
              <a:t>();</a:t>
            </a:r>
          </a:p>
          <a:p>
            <a:br>
              <a:rPr lang="en-US" sz="1200" b="0" dirty="0">
                <a:solidFill>
                  <a:srgbClr val="D4D4D4"/>
                </a:solidFill>
                <a:effectLst/>
                <a:latin typeface="Cascadia Code" panose="020B0609020000020004" pitchFamily="49" charset="0"/>
                <a:cs typeface="Cascadia Code" panose="020B0609020000020004" pitchFamily="49" charset="0"/>
              </a:rPr>
            </a:br>
            <a:r>
              <a:rPr lang="en-US" sz="1200" b="0" dirty="0">
                <a:solidFill>
                  <a:srgbClr val="D4D4D4"/>
                </a:solidFill>
                <a:effectLst/>
                <a:latin typeface="Cascadia Code" panose="020B0609020000020004" pitchFamily="49" charset="0"/>
                <a:cs typeface="Cascadia Code" panose="020B0609020000020004" pitchFamily="49" charset="0"/>
              </a:rPr>
              <a:t>        </a:t>
            </a:r>
            <a:r>
              <a:rPr lang="en-US" sz="1200" b="0" dirty="0">
                <a:solidFill>
                  <a:srgbClr val="6A9955"/>
                </a:solidFill>
                <a:effectLst/>
                <a:latin typeface="Cascadia Code" panose="020B0609020000020004" pitchFamily="49" charset="0"/>
                <a:cs typeface="Cascadia Code" panose="020B0609020000020004" pitchFamily="49" charset="0"/>
              </a:rPr>
              <a:t>// Assert</a:t>
            </a:r>
            <a:endParaRPr lang="en-US" sz="1200" b="0" dirty="0">
              <a:solidFill>
                <a:srgbClr val="D4D4D4"/>
              </a:solidFill>
              <a:effectLst/>
              <a:latin typeface="Cascadia Code" panose="020B0609020000020004" pitchFamily="49" charset="0"/>
              <a:cs typeface="Cascadia Code" panose="020B0609020000020004" pitchFamily="49" charset="0"/>
            </a:endParaRPr>
          </a:p>
          <a:p>
            <a:r>
              <a:rPr lang="en-US" sz="1200" b="0" dirty="0">
                <a:solidFill>
                  <a:srgbClr val="D4D4D4"/>
                </a:solidFill>
                <a:effectLst/>
                <a:latin typeface="Cascadia Code" panose="020B0609020000020004" pitchFamily="49" charset="0"/>
                <a:cs typeface="Cascadia Code" panose="020B0609020000020004" pitchFamily="49" charset="0"/>
              </a:rPr>
              <a:t>        </a:t>
            </a:r>
            <a:r>
              <a:rPr lang="en-US" sz="1200" b="0" dirty="0" err="1">
                <a:solidFill>
                  <a:srgbClr val="9CDCFE"/>
                </a:solidFill>
                <a:effectLst/>
                <a:latin typeface="Cascadia Code" panose="020B0609020000020004" pitchFamily="49" charset="0"/>
                <a:cs typeface="Cascadia Code" panose="020B0609020000020004" pitchFamily="49" charset="0"/>
              </a:rPr>
              <a:t>Assert</a:t>
            </a:r>
            <a:r>
              <a:rPr lang="en-US" sz="1200" b="0" dirty="0" err="1">
                <a:solidFill>
                  <a:srgbClr val="D4D4D4"/>
                </a:solidFill>
                <a:effectLst/>
                <a:latin typeface="Cascadia Code" panose="020B0609020000020004" pitchFamily="49" charset="0"/>
                <a:cs typeface="Cascadia Code" panose="020B0609020000020004" pitchFamily="49" charset="0"/>
              </a:rPr>
              <a:t>.</a:t>
            </a:r>
            <a:r>
              <a:rPr lang="en-US" sz="1200" b="0" dirty="0" err="1">
                <a:solidFill>
                  <a:srgbClr val="DCDCAA"/>
                </a:solidFill>
                <a:effectLst/>
                <a:latin typeface="Cascadia Code" panose="020B0609020000020004" pitchFamily="49" charset="0"/>
                <a:cs typeface="Cascadia Code" panose="020B0609020000020004" pitchFamily="49" charset="0"/>
              </a:rPr>
              <a:t>Equal</a:t>
            </a:r>
            <a:r>
              <a:rPr lang="en-US" sz="1200" b="0" dirty="0">
                <a:solidFill>
                  <a:srgbClr val="D4D4D4"/>
                </a:solidFill>
                <a:effectLst/>
                <a:latin typeface="Cascadia Code" panose="020B0609020000020004" pitchFamily="49" charset="0"/>
                <a:cs typeface="Cascadia Code" panose="020B0609020000020004" pitchFamily="49" charset="0"/>
              </a:rPr>
              <a:t>(</a:t>
            </a:r>
            <a:r>
              <a:rPr lang="en-US" sz="1200" b="0" dirty="0">
                <a:solidFill>
                  <a:srgbClr val="B5CEA8"/>
                </a:solidFill>
                <a:effectLst/>
                <a:latin typeface="Cascadia Code" panose="020B0609020000020004" pitchFamily="49" charset="0"/>
                <a:cs typeface="Cascadia Code" panose="020B0609020000020004" pitchFamily="49" charset="0"/>
              </a:rPr>
              <a:t>1</a:t>
            </a:r>
            <a:r>
              <a:rPr lang="en-US" sz="1200" b="0" dirty="0">
                <a:solidFill>
                  <a:srgbClr val="D4D4D4"/>
                </a:solidFill>
                <a:effectLst/>
                <a:latin typeface="Cascadia Code" panose="020B0609020000020004" pitchFamily="49" charset="0"/>
                <a:cs typeface="Cascadia Code" panose="020B0609020000020004" pitchFamily="49" charset="0"/>
              </a:rPr>
              <a:t>, </a:t>
            </a:r>
            <a:r>
              <a:rPr lang="en-US" sz="1200" b="0" dirty="0" err="1">
                <a:solidFill>
                  <a:srgbClr val="9CDCFE"/>
                </a:solidFill>
                <a:effectLst/>
                <a:latin typeface="Cascadia Code" panose="020B0609020000020004" pitchFamily="49" charset="0"/>
                <a:cs typeface="Cascadia Code" panose="020B0609020000020004" pitchFamily="49" charset="0"/>
              </a:rPr>
              <a:t>sut</a:t>
            </a:r>
            <a:r>
              <a:rPr lang="en-US" sz="1200" b="0" dirty="0" err="1">
                <a:solidFill>
                  <a:srgbClr val="D4D4D4"/>
                </a:solidFill>
                <a:effectLst/>
                <a:latin typeface="Cascadia Code" panose="020B0609020000020004" pitchFamily="49" charset="0"/>
                <a:cs typeface="Cascadia Code" panose="020B0609020000020004" pitchFamily="49" charset="0"/>
              </a:rPr>
              <a:t>.</a:t>
            </a:r>
            <a:r>
              <a:rPr lang="en-US" sz="1200" b="0" dirty="0" err="1">
                <a:solidFill>
                  <a:srgbClr val="9CDCFE"/>
                </a:solidFill>
                <a:effectLst/>
                <a:latin typeface="Cascadia Code" panose="020B0609020000020004" pitchFamily="49" charset="0"/>
                <a:cs typeface="Cascadia Code" panose="020B0609020000020004" pitchFamily="49" charset="0"/>
              </a:rPr>
              <a:t>Counter</a:t>
            </a:r>
            <a:r>
              <a:rPr lang="en-US" sz="1200" b="0" dirty="0">
                <a:solidFill>
                  <a:srgbClr val="D4D4D4"/>
                </a:solidFill>
                <a:effectLst/>
                <a:latin typeface="Cascadia Code" panose="020B0609020000020004" pitchFamily="49" charset="0"/>
                <a:cs typeface="Cascadia Code" panose="020B0609020000020004" pitchFamily="49" charset="0"/>
              </a:rPr>
              <a:t>);</a:t>
            </a:r>
          </a:p>
          <a:p>
            <a:r>
              <a:rPr lang="en-US" sz="1200" b="0" dirty="0">
                <a:solidFill>
                  <a:srgbClr val="D4D4D4"/>
                </a:solidFill>
                <a:effectLst/>
                <a:latin typeface="Cascadia Code" panose="020B0609020000020004" pitchFamily="49" charset="0"/>
                <a:cs typeface="Cascadia Code" panose="020B0609020000020004" pitchFamily="49" charset="0"/>
              </a:rPr>
              <a:t>    }</a:t>
            </a:r>
          </a:p>
          <a:p>
            <a:r>
              <a:rPr lang="en-US" sz="1200" b="0" dirty="0">
                <a:solidFill>
                  <a:srgbClr val="D4D4D4"/>
                </a:solidFill>
                <a:effectLst/>
                <a:latin typeface="Cascadia Code" panose="020B0609020000020004" pitchFamily="49" charset="0"/>
                <a:cs typeface="Cascadia Code" panose="020B0609020000020004" pitchFamily="49" charset="0"/>
              </a:rPr>
              <a:t>}</a:t>
            </a:r>
          </a:p>
          <a:p>
            <a:endParaRPr lang="LID4096" sz="12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03503629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Agenda</a:t>
            </a:r>
            <a:endParaRPr lang="LID4096" dirty="0"/>
          </a:p>
        </p:txBody>
      </p:sp>
      <p:sp>
        <p:nvSpPr>
          <p:cNvPr id="6" name="Text Placeholder 5">
            <a:extLst>
              <a:ext uri="{FF2B5EF4-FFF2-40B4-BE49-F238E27FC236}">
                <a16:creationId xmlns:a16="http://schemas.microsoft.com/office/drawing/2014/main" id="{6A59EDFA-CC39-42A8-90E7-5C0D634186F2}"/>
              </a:ext>
            </a:extLst>
          </p:cNvPr>
          <p:cNvSpPr>
            <a:spLocks noGrp="1"/>
          </p:cNvSpPr>
          <p:nvPr>
            <p:ph type="body" sz="quarter" idx="10"/>
          </p:nvPr>
        </p:nvSpPr>
        <p:spPr>
          <a:xfrm>
            <a:off x="586390" y="1434370"/>
            <a:ext cx="11018520" cy="3533275"/>
          </a:xfrm>
        </p:spPr>
        <p:txBody>
          <a:bodyPr/>
          <a:lstStyle/>
          <a:p>
            <a:r>
              <a:rPr lang="en-US" dirty="0"/>
              <a:t>Why C♯</a:t>
            </a:r>
          </a:p>
          <a:p>
            <a:r>
              <a:rPr lang="en-US" dirty="0"/>
              <a:t>Curriculum</a:t>
            </a:r>
          </a:p>
          <a:p>
            <a:r>
              <a:rPr lang="en-US" dirty="0"/>
              <a:t>Test-Driven Development</a:t>
            </a:r>
          </a:p>
          <a:p>
            <a:r>
              <a:rPr lang="en-US" dirty="0"/>
              <a:t>.NET (Core) </a:t>
            </a:r>
          </a:p>
          <a:p>
            <a:r>
              <a:rPr lang="en-US" dirty="0"/>
              <a:t>C♯</a:t>
            </a:r>
          </a:p>
          <a:p>
            <a:r>
              <a:rPr lang="en-US" dirty="0"/>
              <a:t>Visual Studio Code</a:t>
            </a:r>
          </a:p>
          <a:p>
            <a:r>
              <a:rPr lang="en-US" dirty="0"/>
              <a:t>Visual Studio 2019</a:t>
            </a:r>
          </a:p>
        </p:txBody>
      </p:sp>
    </p:spTree>
    <p:extLst>
      <p:ext uri="{BB962C8B-B14F-4D97-AF65-F5344CB8AC3E}">
        <p14:creationId xmlns:p14="http://schemas.microsoft.com/office/powerpoint/2010/main" val="35110240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DF4F4-E5C0-48E4-8518-1F6964BFB13E}"/>
              </a:ext>
            </a:extLst>
          </p:cNvPr>
          <p:cNvSpPr>
            <a:spLocks noGrp="1"/>
          </p:cNvSpPr>
          <p:nvPr>
            <p:ph type="title"/>
          </p:nvPr>
        </p:nvSpPr>
        <p:spPr>
          <a:xfrm>
            <a:off x="588263" y="457200"/>
            <a:ext cx="11018520" cy="1107996"/>
          </a:xfrm>
        </p:spPr>
        <p:txBody>
          <a:bodyPr/>
          <a:lstStyle/>
          <a:p>
            <a:r>
              <a:rPr lang="en-US" dirty="0"/>
              <a:t>Why C♯ - Popularity</a:t>
            </a:r>
            <a:br>
              <a:rPr lang="en-US" dirty="0"/>
            </a:br>
            <a:endParaRPr lang="LID4096" dirty="0"/>
          </a:p>
        </p:txBody>
      </p:sp>
      <p:sp>
        <p:nvSpPr>
          <p:cNvPr id="3" name="Text Placeholder 2">
            <a:extLst>
              <a:ext uri="{FF2B5EF4-FFF2-40B4-BE49-F238E27FC236}">
                <a16:creationId xmlns:a16="http://schemas.microsoft.com/office/drawing/2014/main" id="{90489AB4-6C7F-4A43-94C1-3480B802E7FB}"/>
              </a:ext>
            </a:extLst>
          </p:cNvPr>
          <p:cNvSpPr>
            <a:spLocks noGrp="1"/>
          </p:cNvSpPr>
          <p:nvPr>
            <p:ph type="body" sz="quarter" idx="10"/>
          </p:nvPr>
        </p:nvSpPr>
        <p:spPr>
          <a:xfrm>
            <a:off x="586390" y="1434370"/>
            <a:ext cx="11018520" cy="5084469"/>
          </a:xfrm>
        </p:spPr>
        <p:txBody>
          <a:bodyPr/>
          <a:lstStyle/>
          <a:p>
            <a:r>
              <a:rPr lang="da-DK" dirty="0"/>
              <a:t>C♯: 31.4%</a:t>
            </a:r>
          </a:p>
          <a:p>
            <a:r>
              <a:rPr lang="da-DK" dirty="0"/>
              <a:t>ASP.NET: 21.9%</a:t>
            </a:r>
          </a:p>
          <a:p>
            <a:r>
              <a:rPr lang="da-DK" dirty="0"/>
              <a:t>ASP.NET Core: 19.1%</a:t>
            </a:r>
          </a:p>
          <a:p>
            <a:r>
              <a:rPr lang="da-DK" dirty="0"/>
              <a:t>.NET: 35.1%</a:t>
            </a:r>
          </a:p>
          <a:p>
            <a:r>
              <a:rPr lang="da-DK" dirty="0"/>
              <a:t>.NET Core: 24.5%</a:t>
            </a:r>
          </a:p>
          <a:p>
            <a:r>
              <a:rPr lang="da-DK" dirty="0"/>
              <a:t>Microsoft SQL Server: 33.0%</a:t>
            </a:r>
          </a:p>
          <a:p>
            <a:r>
              <a:rPr lang="da-DK" dirty="0"/>
              <a:t>Bash/Shell/PowerShell: 33.1%</a:t>
            </a:r>
          </a:p>
          <a:p>
            <a:r>
              <a:rPr lang="da-DK" dirty="0"/>
              <a:t>GitHub: 82.8% (top 1)</a:t>
            </a:r>
          </a:p>
          <a:p>
            <a:r>
              <a:rPr lang="da-DK" dirty="0"/>
              <a:t>Visual Studio Code: 50.7% (top 1) (2019)</a:t>
            </a:r>
          </a:p>
          <a:p>
            <a:r>
              <a:rPr lang="da-DK" dirty="0"/>
              <a:t>Visual Studio: 31.5% (top 2) (2019)</a:t>
            </a:r>
            <a:endParaRPr lang="LID4096" dirty="0"/>
          </a:p>
        </p:txBody>
      </p:sp>
      <p:sp>
        <p:nvSpPr>
          <p:cNvPr id="5" name="Rectangle 4">
            <a:extLst>
              <a:ext uri="{FF2B5EF4-FFF2-40B4-BE49-F238E27FC236}">
                <a16:creationId xmlns:a16="http://schemas.microsoft.com/office/drawing/2014/main" id="{F52CF88C-AB6C-4C31-9830-07C568A231FE}"/>
              </a:ext>
            </a:extLst>
          </p:cNvPr>
          <p:cNvSpPr/>
          <p:nvPr/>
        </p:nvSpPr>
        <p:spPr>
          <a:xfrm>
            <a:off x="7157720" y="157139"/>
            <a:ext cx="5219546" cy="907171"/>
          </a:xfrm>
          <a:prstGeom prst="rect">
            <a:avLst/>
          </a:prstGeom>
        </p:spPr>
        <p:txBody>
          <a:bodyPr wrap="square">
            <a:spAutoFit/>
          </a:bodyPr>
          <a:lstStyle/>
          <a:p>
            <a:r>
              <a:rPr lang="en-US" dirty="0">
                <a:ln w="3175">
                  <a:noFill/>
                </a:ln>
                <a:cs typeface="Segoe UI" pitchFamily="34" charset="0"/>
              </a:rPr>
              <a:t>Stack Overflow Annual Developer Survey 2020 – 65,000 respondents</a:t>
            </a:r>
          </a:p>
          <a:p>
            <a:r>
              <a:rPr lang="da-DK" dirty="0">
                <a:hlinkClick r:id="rId2"/>
              </a:rPr>
              <a:t>https://insights.stackoverflow.com/survey/2020</a:t>
            </a:r>
            <a:endParaRPr lang="en-US" dirty="0">
              <a:ln w="3175">
                <a:noFill/>
              </a:ln>
              <a:cs typeface="Segoe UI" pitchFamily="34" charset="0"/>
            </a:endParaRPr>
          </a:p>
        </p:txBody>
      </p:sp>
    </p:spTree>
    <p:extLst>
      <p:ext uri="{BB962C8B-B14F-4D97-AF65-F5344CB8AC3E}">
        <p14:creationId xmlns:p14="http://schemas.microsoft.com/office/powerpoint/2010/main" val="3312987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DF4F4-E5C0-48E4-8518-1F6964BFB13E}"/>
              </a:ext>
            </a:extLst>
          </p:cNvPr>
          <p:cNvSpPr>
            <a:spLocks noGrp="1"/>
          </p:cNvSpPr>
          <p:nvPr>
            <p:ph type="title"/>
          </p:nvPr>
        </p:nvSpPr>
        <p:spPr>
          <a:xfrm>
            <a:off x="588263" y="457200"/>
            <a:ext cx="11018520" cy="1107996"/>
          </a:xfrm>
        </p:spPr>
        <p:txBody>
          <a:bodyPr/>
          <a:lstStyle/>
          <a:p>
            <a:r>
              <a:rPr lang="en-US" dirty="0"/>
              <a:t>Why C♯ - Love</a:t>
            </a:r>
            <a:br>
              <a:rPr lang="en-US" dirty="0"/>
            </a:br>
            <a:endParaRPr lang="LID4096" dirty="0"/>
          </a:p>
        </p:txBody>
      </p:sp>
      <p:sp>
        <p:nvSpPr>
          <p:cNvPr id="3" name="Text Placeholder 2">
            <a:extLst>
              <a:ext uri="{FF2B5EF4-FFF2-40B4-BE49-F238E27FC236}">
                <a16:creationId xmlns:a16="http://schemas.microsoft.com/office/drawing/2014/main" id="{90489AB4-6C7F-4A43-94C1-3480B802E7FB}"/>
              </a:ext>
            </a:extLst>
          </p:cNvPr>
          <p:cNvSpPr>
            <a:spLocks noGrp="1"/>
          </p:cNvSpPr>
          <p:nvPr>
            <p:ph type="body" sz="quarter" idx="10"/>
          </p:nvPr>
        </p:nvSpPr>
        <p:spPr>
          <a:xfrm>
            <a:off x="586390" y="1434370"/>
            <a:ext cx="11018520" cy="3016210"/>
          </a:xfrm>
        </p:spPr>
        <p:txBody>
          <a:bodyPr/>
          <a:lstStyle/>
          <a:p>
            <a:r>
              <a:rPr lang="da-DK" dirty="0"/>
              <a:t>C♯: 59.7%</a:t>
            </a:r>
          </a:p>
          <a:p>
            <a:r>
              <a:rPr lang="nl-NL" dirty="0"/>
              <a:t>ASP.NET: 70.7% (top 1)</a:t>
            </a:r>
          </a:p>
          <a:p>
            <a:r>
              <a:rPr lang="nl-NL" dirty="0"/>
              <a:t>ASP.NET: 36.9%</a:t>
            </a:r>
          </a:p>
          <a:p>
            <a:r>
              <a:rPr lang="nl-NL" dirty="0"/>
              <a:t>.NET: 47.5%</a:t>
            </a:r>
          </a:p>
          <a:p>
            <a:r>
              <a:rPr lang="nl-NL" dirty="0"/>
              <a:t>.NET Core: 71.5% (top 1)</a:t>
            </a:r>
          </a:p>
          <a:p>
            <a:r>
              <a:rPr lang="nl-NL" dirty="0"/>
              <a:t>Microsoft SQL Server: 50.9%</a:t>
            </a:r>
            <a:endParaRPr lang="LID4096" dirty="0"/>
          </a:p>
        </p:txBody>
      </p:sp>
      <p:sp>
        <p:nvSpPr>
          <p:cNvPr id="5" name="Rectangle 4">
            <a:extLst>
              <a:ext uri="{FF2B5EF4-FFF2-40B4-BE49-F238E27FC236}">
                <a16:creationId xmlns:a16="http://schemas.microsoft.com/office/drawing/2014/main" id="{F52CF88C-AB6C-4C31-9830-07C568A231FE}"/>
              </a:ext>
            </a:extLst>
          </p:cNvPr>
          <p:cNvSpPr/>
          <p:nvPr/>
        </p:nvSpPr>
        <p:spPr>
          <a:xfrm>
            <a:off x="7157720" y="157139"/>
            <a:ext cx="5219546" cy="907171"/>
          </a:xfrm>
          <a:prstGeom prst="rect">
            <a:avLst/>
          </a:prstGeom>
        </p:spPr>
        <p:txBody>
          <a:bodyPr wrap="square">
            <a:spAutoFit/>
          </a:bodyPr>
          <a:lstStyle/>
          <a:p>
            <a:r>
              <a:rPr lang="en-US" dirty="0">
                <a:ln w="3175">
                  <a:noFill/>
                </a:ln>
                <a:cs typeface="Segoe UI" pitchFamily="34" charset="0"/>
              </a:rPr>
              <a:t>Stack Overflow Annual Developer Survey 2020 – 65,000 respondents</a:t>
            </a:r>
          </a:p>
          <a:p>
            <a:r>
              <a:rPr lang="da-DK" dirty="0">
                <a:hlinkClick r:id="rId2"/>
              </a:rPr>
              <a:t>https://insights.stackoverflow.com/survey/2020</a:t>
            </a:r>
            <a:endParaRPr lang="en-US" dirty="0">
              <a:ln w="3175">
                <a:noFill/>
              </a:ln>
              <a:cs typeface="Segoe UI" pitchFamily="34" charset="0"/>
            </a:endParaRPr>
          </a:p>
        </p:txBody>
      </p:sp>
    </p:spTree>
    <p:extLst>
      <p:ext uri="{BB962C8B-B14F-4D97-AF65-F5344CB8AC3E}">
        <p14:creationId xmlns:p14="http://schemas.microsoft.com/office/powerpoint/2010/main" val="378863963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281FEE-4C68-4077-9427-A709217F5492}"/>
              </a:ext>
            </a:extLst>
          </p:cNvPr>
          <p:cNvSpPr>
            <a:spLocks noGrp="1"/>
          </p:cNvSpPr>
          <p:nvPr>
            <p:ph type="title"/>
          </p:nvPr>
        </p:nvSpPr>
        <p:spPr>
          <a:xfrm>
            <a:off x="273050" y="295275"/>
            <a:ext cx="8778875" cy="917575"/>
          </a:xfrm>
        </p:spPr>
        <p:txBody>
          <a:bodyPr/>
          <a:lstStyle/>
          <a:p>
            <a:r>
              <a:rPr lang="en-US" dirty="0"/>
              <a:t>Job trends</a:t>
            </a:r>
          </a:p>
        </p:txBody>
      </p:sp>
      <p:sp>
        <p:nvSpPr>
          <p:cNvPr id="5" name="Rectangle 4">
            <a:extLst>
              <a:ext uri="{FF2B5EF4-FFF2-40B4-BE49-F238E27FC236}">
                <a16:creationId xmlns:a16="http://schemas.microsoft.com/office/drawing/2014/main" id="{8E49B818-8484-4DE1-921C-B821692F7CF0}"/>
              </a:ext>
            </a:extLst>
          </p:cNvPr>
          <p:cNvSpPr/>
          <p:nvPr/>
        </p:nvSpPr>
        <p:spPr>
          <a:xfrm>
            <a:off x="181976" y="6511173"/>
            <a:ext cx="8961022" cy="369332"/>
          </a:xfrm>
          <a:prstGeom prst="rect">
            <a:avLst/>
          </a:prstGeom>
        </p:spPr>
        <p:txBody>
          <a:bodyPr wrap="square">
            <a:spAutoFit/>
          </a:bodyPr>
          <a:lstStyle/>
          <a:p>
            <a:r>
              <a:rPr lang="en-US" dirty="0"/>
              <a:t>Source: </a:t>
            </a:r>
            <a:r>
              <a:rPr lang="en-US" dirty="0">
                <a:hlinkClick r:id="rId2"/>
              </a:rPr>
              <a:t>https://www.version2.dk/artikel/jobtrends-java-slaar-c-paa-maalfoto-1088564</a:t>
            </a:r>
            <a:endParaRPr lang="en-US" dirty="0"/>
          </a:p>
        </p:txBody>
      </p:sp>
      <p:pic>
        <p:nvPicPr>
          <p:cNvPr id="6" name="Picture 5">
            <a:extLst>
              <a:ext uri="{FF2B5EF4-FFF2-40B4-BE49-F238E27FC236}">
                <a16:creationId xmlns:a16="http://schemas.microsoft.com/office/drawing/2014/main" id="{2E13C597-AF5E-48E3-9559-4D4FFD00095D}"/>
              </a:ext>
            </a:extLst>
          </p:cNvPr>
          <p:cNvPicPr>
            <a:picLocks noChangeAspect="1"/>
          </p:cNvPicPr>
          <p:nvPr/>
        </p:nvPicPr>
        <p:blipFill>
          <a:blip r:embed="rId3"/>
          <a:stretch>
            <a:fillRect/>
          </a:stretch>
        </p:blipFill>
        <p:spPr>
          <a:xfrm>
            <a:off x="266667" y="1247385"/>
            <a:ext cx="8791639" cy="5267364"/>
          </a:xfrm>
          <a:prstGeom prst="rect">
            <a:avLst/>
          </a:prstGeom>
        </p:spPr>
      </p:pic>
      <p:pic>
        <p:nvPicPr>
          <p:cNvPr id="7" name="Picture 6">
            <a:extLst>
              <a:ext uri="{FF2B5EF4-FFF2-40B4-BE49-F238E27FC236}">
                <a16:creationId xmlns:a16="http://schemas.microsoft.com/office/drawing/2014/main" id="{38565452-1455-49EB-8A6C-14DE81126EFD}"/>
              </a:ext>
            </a:extLst>
          </p:cNvPr>
          <p:cNvPicPr>
            <a:picLocks noChangeAspect="1"/>
          </p:cNvPicPr>
          <p:nvPr/>
        </p:nvPicPr>
        <p:blipFill>
          <a:blip r:embed="rId4"/>
          <a:stretch>
            <a:fillRect/>
          </a:stretch>
        </p:blipFill>
        <p:spPr>
          <a:xfrm>
            <a:off x="9519778" y="1247385"/>
            <a:ext cx="2233629" cy="3024210"/>
          </a:xfrm>
          <a:prstGeom prst="rect">
            <a:avLst/>
          </a:prstGeom>
        </p:spPr>
      </p:pic>
    </p:spTree>
    <p:extLst>
      <p:ext uri="{BB962C8B-B14F-4D97-AF65-F5344CB8AC3E}">
        <p14:creationId xmlns:p14="http://schemas.microsoft.com/office/powerpoint/2010/main" val="26071069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141234-3CA3-4673-A479-FB893132591F}"/>
              </a:ext>
            </a:extLst>
          </p:cNvPr>
          <p:cNvSpPr/>
          <p:nvPr/>
        </p:nvSpPr>
        <p:spPr>
          <a:xfrm>
            <a:off x="9240520" y="5077117"/>
            <a:ext cx="2834640" cy="1722010"/>
          </a:xfrm>
          <a:prstGeom prst="rect">
            <a:avLst/>
          </a:prstGeom>
        </p:spPr>
        <p:txBody>
          <a:bodyPr wrap="square">
            <a:spAutoFit/>
          </a:bodyPr>
          <a:lstStyle/>
          <a:p>
            <a:r>
              <a:rPr lang="en-US" dirty="0"/>
              <a:t>Source: </a:t>
            </a:r>
          </a:p>
          <a:p>
            <a:r>
              <a:rPr lang="en-US" dirty="0">
                <a:hlinkClick r:id="rId2"/>
              </a:rPr>
              <a:t>https://www.version2.dk/artikel/udvikler-vild-med-c-ingen-grund-at-kode-java-nogensinde-igen-1088651</a:t>
            </a:r>
            <a:endParaRPr lang="en-US" dirty="0"/>
          </a:p>
        </p:txBody>
      </p:sp>
      <p:pic>
        <p:nvPicPr>
          <p:cNvPr id="11" name="Picture 10">
            <a:extLst>
              <a:ext uri="{FF2B5EF4-FFF2-40B4-BE49-F238E27FC236}">
                <a16:creationId xmlns:a16="http://schemas.microsoft.com/office/drawing/2014/main" id="{E8B1020A-DC7E-41B5-BDB7-EF3640B3B42B}"/>
              </a:ext>
            </a:extLst>
          </p:cNvPr>
          <p:cNvPicPr>
            <a:picLocks noChangeAspect="1"/>
          </p:cNvPicPr>
          <p:nvPr/>
        </p:nvPicPr>
        <p:blipFill>
          <a:blip r:embed="rId3"/>
          <a:stretch>
            <a:fillRect/>
          </a:stretch>
        </p:blipFill>
        <p:spPr>
          <a:xfrm>
            <a:off x="3029765" y="0"/>
            <a:ext cx="6132469" cy="6858000"/>
          </a:xfrm>
          <a:prstGeom prst="rect">
            <a:avLst/>
          </a:prstGeom>
        </p:spPr>
      </p:pic>
    </p:spTree>
    <p:extLst>
      <p:ext uri="{BB962C8B-B14F-4D97-AF65-F5344CB8AC3E}">
        <p14:creationId xmlns:p14="http://schemas.microsoft.com/office/powerpoint/2010/main" val="20555460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FC796-2A01-4048-9707-5F4BB7E40D4D}"/>
              </a:ext>
            </a:extLst>
          </p:cNvPr>
          <p:cNvSpPr>
            <a:spLocks noGrp="1"/>
          </p:cNvSpPr>
          <p:nvPr>
            <p:ph type="title"/>
          </p:nvPr>
        </p:nvSpPr>
        <p:spPr/>
        <p:txBody>
          <a:bodyPr/>
          <a:lstStyle/>
          <a:p>
            <a:r>
              <a:rPr lang="en-US" dirty="0"/>
              <a:t>Tentative Curriculum</a:t>
            </a:r>
            <a:endParaRPr lang="LID4096" dirty="0"/>
          </a:p>
        </p:txBody>
      </p:sp>
      <p:sp>
        <p:nvSpPr>
          <p:cNvPr id="3" name="Text Placeholder 2">
            <a:extLst>
              <a:ext uri="{FF2B5EF4-FFF2-40B4-BE49-F238E27FC236}">
                <a16:creationId xmlns:a16="http://schemas.microsoft.com/office/drawing/2014/main" id="{45F57367-3BA5-4A18-A835-53C2C849F6F2}"/>
              </a:ext>
            </a:extLst>
          </p:cNvPr>
          <p:cNvSpPr>
            <a:spLocks noGrp="1"/>
          </p:cNvSpPr>
          <p:nvPr>
            <p:ph type="body" sz="quarter" idx="10"/>
          </p:nvPr>
        </p:nvSpPr>
        <p:spPr>
          <a:xfrm>
            <a:off x="586390" y="1434370"/>
            <a:ext cx="11018520" cy="4801314"/>
          </a:xfrm>
        </p:spPr>
        <p:txBody>
          <a:bodyPr/>
          <a:lstStyle/>
          <a:p>
            <a:r>
              <a:rPr lang="en-US" sz="2400" dirty="0"/>
              <a:t>Test-Driven C♯</a:t>
            </a:r>
          </a:p>
          <a:p>
            <a:r>
              <a:rPr lang="en-US" sz="2400" dirty="0"/>
              <a:t>Generics</a:t>
            </a:r>
          </a:p>
          <a:p>
            <a:r>
              <a:rPr lang="en-US" sz="2400" dirty="0"/>
              <a:t>Lambdas and </a:t>
            </a:r>
            <a:r>
              <a:rPr lang="en-US" sz="2400" dirty="0" err="1"/>
              <a:t>Linq</a:t>
            </a:r>
            <a:endParaRPr lang="en-US" sz="2400" dirty="0"/>
          </a:p>
          <a:p>
            <a:r>
              <a:rPr lang="en-US" sz="2400" dirty="0"/>
              <a:t>Data access (SQL + Entity Framework)</a:t>
            </a:r>
          </a:p>
          <a:p>
            <a:r>
              <a:rPr lang="en-US" sz="2400" dirty="0"/>
              <a:t>Asynchronous and parallel processing</a:t>
            </a:r>
          </a:p>
          <a:p>
            <a:r>
              <a:rPr lang="en-US" sz="2400" dirty="0"/>
              <a:t>ASP.NET Core Web API</a:t>
            </a:r>
          </a:p>
          <a:p>
            <a:r>
              <a:rPr lang="en-US" sz="2400" dirty="0"/>
              <a:t>Design Patterns in Practice</a:t>
            </a:r>
          </a:p>
          <a:p>
            <a:r>
              <a:rPr lang="en-US" sz="2400" dirty="0"/>
              <a:t>Web apps with </a:t>
            </a:r>
            <a:r>
              <a:rPr lang="en-US" sz="2400" dirty="0" err="1"/>
              <a:t>Blazor</a:t>
            </a:r>
            <a:endParaRPr lang="en-US" sz="2400" dirty="0"/>
          </a:p>
          <a:p>
            <a:r>
              <a:rPr lang="en-US" sz="2400" dirty="0"/>
              <a:t>Mobile apps with UWP and </a:t>
            </a:r>
            <a:r>
              <a:rPr lang="en-US" sz="2400" dirty="0" err="1"/>
              <a:t>Xamarin.Forms</a:t>
            </a:r>
            <a:endParaRPr lang="en-US" sz="2400" dirty="0"/>
          </a:p>
          <a:p>
            <a:r>
              <a:rPr lang="en-US" sz="2400" dirty="0"/>
              <a:t>Security</a:t>
            </a:r>
          </a:p>
          <a:p>
            <a:r>
              <a:rPr lang="en-US" sz="2400" dirty="0"/>
              <a:t>Cloud</a:t>
            </a:r>
          </a:p>
        </p:txBody>
      </p:sp>
    </p:spTree>
    <p:extLst>
      <p:ext uri="{BB962C8B-B14F-4D97-AF65-F5344CB8AC3E}">
        <p14:creationId xmlns:p14="http://schemas.microsoft.com/office/powerpoint/2010/main" val="380322989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4C0F11B-DEA6-4ECF-9034-262FAF5D672E}"/>
              </a:ext>
            </a:extLst>
          </p:cNvPr>
          <p:cNvSpPr>
            <a:spLocks noGrp="1"/>
          </p:cNvSpPr>
          <p:nvPr>
            <p:ph type="title"/>
          </p:nvPr>
        </p:nvSpPr>
        <p:spPr>
          <a:xfrm>
            <a:off x="588263" y="457200"/>
            <a:ext cx="11018520" cy="553998"/>
          </a:xfrm>
        </p:spPr>
        <p:txBody>
          <a:bodyPr wrap="square" anchor="t">
            <a:normAutofit/>
          </a:bodyPr>
          <a:lstStyle/>
          <a:p>
            <a:r>
              <a:rPr lang="da-DK"/>
              <a:t>Test-Driven Development</a:t>
            </a:r>
            <a:endParaRPr lang="LID4096" dirty="0"/>
          </a:p>
        </p:txBody>
      </p:sp>
      <p:graphicFrame>
        <p:nvGraphicFramePr>
          <p:cNvPr id="15" name="Text Placeholder 12">
            <a:extLst>
              <a:ext uri="{FF2B5EF4-FFF2-40B4-BE49-F238E27FC236}">
                <a16:creationId xmlns:a16="http://schemas.microsoft.com/office/drawing/2014/main" id="{64DD87DF-347A-48D5-8751-43DCC0ACE19A}"/>
              </a:ext>
            </a:extLst>
          </p:cNvPr>
          <p:cNvGraphicFramePr/>
          <p:nvPr>
            <p:extLst>
              <p:ext uri="{D42A27DB-BD31-4B8C-83A1-F6EECF244321}">
                <p14:modId xmlns:p14="http://schemas.microsoft.com/office/powerpoint/2010/main" val="1509083198"/>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1798023"/>
      </p:ext>
    </p:extLst>
  </p:cSld>
  <p:clrMapOvr>
    <a:masterClrMapping/>
  </p:clrMapOvr>
  <p:transition>
    <p:fade/>
  </p:transition>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e4aa919a-b200-49cb-beca-4c7e0810321e"/>
    <ds:schemaRef ds:uri="06670dda-0291-4061-b6e0-f6c0cb392c51"/>
    <ds:schemaRef ds:uri="http://schemas.microsoft.com/office/2006/documentManagement/types"/>
    <ds:schemaRef ds:uri="http://schemas.microsoft.com/office/infopath/2007/PartnerControls"/>
    <ds:schemaRef ds:uri="http://purl.org/dc/dcmitype/"/>
    <ds:schemaRef ds:uri="http://schemas.microsoft.com/sharepoint/v3"/>
    <ds:schemaRef ds:uri="http://schemas.openxmlformats.org/package/2006/metadata/core-properties"/>
    <ds:schemaRef ds:uri="http://www.w3.org/XML/1998/namespace"/>
    <ds:schemaRef ds:uri="http://purl.org/dc/terms/"/>
    <ds:schemaRef ds:uri="965de625-df5b-42e9-a277-2113da4f1195"/>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609</TotalTime>
  <Words>1420</Words>
  <Application>Microsoft Office PowerPoint</Application>
  <PresentationFormat>Widescreen</PresentationFormat>
  <Paragraphs>272</Paragraphs>
  <Slides>24</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Arial</vt:lpstr>
      <vt:lpstr>Cascadia Code</vt:lpstr>
      <vt:lpstr>Consolas</vt:lpstr>
      <vt:lpstr>Segoe UI</vt:lpstr>
      <vt:lpstr>Segoe UI Semibold</vt:lpstr>
      <vt:lpstr>Wingdings</vt:lpstr>
      <vt:lpstr>White Template</vt:lpstr>
      <vt:lpstr>Black Template</vt:lpstr>
      <vt:lpstr>Test-Driven C♯</vt:lpstr>
      <vt:lpstr>PowerPoint Presentation</vt:lpstr>
      <vt:lpstr>Agenda</vt:lpstr>
      <vt:lpstr>Why C♯ - Popularity </vt:lpstr>
      <vt:lpstr>Why C♯ - Love </vt:lpstr>
      <vt:lpstr>Job trends</vt:lpstr>
      <vt:lpstr>PowerPoint Presentation</vt:lpstr>
      <vt:lpstr>Tentative Curriculum</vt:lpstr>
      <vt:lpstr>Test-Driven Development</vt:lpstr>
      <vt:lpstr>Red – Green - Refactor</vt:lpstr>
      <vt:lpstr>A brief introduction</vt:lpstr>
      <vt:lpstr>History of .NET and C#</vt:lpstr>
      <vt:lpstr>C#</vt:lpstr>
      <vt:lpstr>Coding Kata</vt:lpstr>
      <vt:lpstr>String Calculator Kata</vt:lpstr>
      <vt:lpstr>C# basics</vt:lpstr>
      <vt:lpstr>Create a C# console app with a test library</vt:lpstr>
      <vt:lpstr>Build, test, and run your app</vt:lpstr>
      <vt:lpstr>Naming conventions</vt:lpstr>
      <vt:lpstr>The C# class</vt:lpstr>
      <vt:lpstr>The C# class (methods)</vt:lpstr>
      <vt:lpstr>The C# class (events and delegates)</vt:lpstr>
      <vt:lpstr>Built-in types</vt:lpstr>
      <vt:lpstr>Basic Unit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Test-Driven C♯</dc:title>
  <dc:creator>Rasmus Lystrøm</dc:creator>
  <cp:lastModifiedBy>Rasmus Lystrøm</cp:lastModifiedBy>
  <cp:revision>25</cp:revision>
  <dcterms:created xsi:type="dcterms:W3CDTF">2020-08-23T12:17:29Z</dcterms:created>
  <dcterms:modified xsi:type="dcterms:W3CDTF">2020-08-25T19:15:34Z</dcterms:modified>
</cp:coreProperties>
</file>