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36"/>
  </p:notesMasterIdLst>
  <p:handoutMasterIdLst>
    <p:handoutMasterId r:id="rId37"/>
  </p:handoutMasterIdLst>
  <p:sldIdLst>
    <p:sldId id="1663" r:id="rId6"/>
    <p:sldId id="1677" r:id="rId7"/>
    <p:sldId id="1697" r:id="rId8"/>
    <p:sldId id="1687" r:id="rId9"/>
    <p:sldId id="1701" r:id="rId10"/>
    <p:sldId id="1700" r:id="rId11"/>
    <p:sldId id="1699" r:id="rId12"/>
    <p:sldId id="1695" r:id="rId13"/>
    <p:sldId id="1685" r:id="rId14"/>
    <p:sldId id="1702" r:id="rId15"/>
    <p:sldId id="1703" r:id="rId16"/>
    <p:sldId id="1696" r:id="rId17"/>
    <p:sldId id="1688" r:id="rId18"/>
    <p:sldId id="1682" r:id="rId19"/>
    <p:sldId id="1683" r:id="rId20"/>
    <p:sldId id="1664" r:id="rId21"/>
    <p:sldId id="1689" r:id="rId22"/>
    <p:sldId id="1690" r:id="rId23"/>
    <p:sldId id="1666" r:id="rId24"/>
    <p:sldId id="1670" r:id="rId25"/>
    <p:sldId id="1691" r:id="rId26"/>
    <p:sldId id="1686" r:id="rId27"/>
    <p:sldId id="1692" r:id="rId28"/>
    <p:sldId id="1667" r:id="rId29"/>
    <p:sldId id="1704" r:id="rId30"/>
    <p:sldId id="1698" r:id="rId31"/>
    <p:sldId id="1693" r:id="rId32"/>
    <p:sldId id="1694" r:id="rId33"/>
    <p:sldId id="1668" r:id="rId34"/>
    <p:sldId id="1671"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97"/>
            <p14:sldId id="1687"/>
            <p14:sldId id="1701"/>
            <p14:sldId id="1700"/>
            <p14:sldId id="1699"/>
            <p14:sldId id="1695"/>
            <p14:sldId id="1685"/>
            <p14:sldId id="1702"/>
            <p14:sldId id="1703"/>
            <p14:sldId id="1696"/>
            <p14:sldId id="1688"/>
            <p14:sldId id="1682"/>
            <p14:sldId id="1683"/>
            <p14:sldId id="1664"/>
            <p14:sldId id="1689"/>
            <p14:sldId id="1690"/>
            <p14:sldId id="1666"/>
            <p14:sldId id="1670"/>
            <p14:sldId id="1691"/>
            <p14:sldId id="1686"/>
            <p14:sldId id="1692"/>
            <p14:sldId id="1667"/>
            <p14:sldId id="1704"/>
            <p14:sldId id="1698"/>
            <p14:sldId id="1693"/>
            <p14:sldId id="1694"/>
            <p14:sldId id="1668"/>
            <p14:sldId id="16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9/29/2020 10:13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9/29/2020 9:45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9/29/2020 9:45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C♯ </a:t>
            </a:r>
            <a:br>
              <a:rPr lang="en-US" dirty="0"/>
            </a:br>
            <a:r>
              <a:rPr lang="en-US" dirty="0"/>
              <a:t>Asynchronous and Parallel Programming</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a:xfrm>
            <a:off x="585216" y="3035808"/>
            <a:ext cx="9144000" cy="498598"/>
          </a:xfrm>
        </p:spPr>
        <p:txBody>
          <a:bodyPr/>
          <a:lstStyle/>
          <a:p>
            <a:r>
              <a:rPr lang="da-DK" dirty="0"/>
              <a:t>Asynchronous methods</a:t>
            </a:r>
            <a:endParaRPr lang="LID4096" dirty="0"/>
          </a:p>
        </p:txBody>
      </p:sp>
    </p:spTree>
    <p:extLst>
      <p:ext uri="{BB962C8B-B14F-4D97-AF65-F5344CB8AC3E}">
        <p14:creationId xmlns:p14="http://schemas.microsoft.com/office/powerpoint/2010/main" val="413314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a:xfrm>
            <a:off x="588263" y="457200"/>
            <a:ext cx="11018520" cy="553998"/>
          </a:xfrm>
        </p:spPr>
        <p:txBody>
          <a:bodyPr/>
          <a:lstStyle/>
          <a:p>
            <a:r>
              <a:rPr lang="en-US" dirty="0"/>
              <a:t>Asynchronous methods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4764381"/>
          </a:xfrm>
        </p:spPr>
        <p:txBody>
          <a:bodyPr/>
          <a:lstStyle/>
          <a:p>
            <a:r>
              <a:rPr lang="en-US" sz="3600" u="sng" dirty="0"/>
              <a:t>Not related to Concurrency and parallelism!</a:t>
            </a:r>
          </a:p>
          <a:p>
            <a:r>
              <a:rPr lang="en-US" sz="3600" dirty="0"/>
              <a:t>Asynchrony is used to present the impression of concurrent or parallel tasking.</a:t>
            </a:r>
          </a:p>
          <a:p>
            <a:r>
              <a:rPr lang="en-US" sz="3600" dirty="0"/>
              <a:t>Normally used for a process that needs to do work away from the current application where we don't want to wait and block our application awaiting the response.</a:t>
            </a:r>
          </a:p>
          <a:p>
            <a:endParaRPr lang="en-US" sz="3600" dirty="0"/>
          </a:p>
        </p:txBody>
      </p:sp>
    </p:spTree>
    <p:extLst>
      <p:ext uri="{BB962C8B-B14F-4D97-AF65-F5344CB8AC3E}">
        <p14:creationId xmlns:p14="http://schemas.microsoft.com/office/powerpoint/2010/main" val="2448060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en-US" dirty="0"/>
              <a:t>Threads</a:t>
            </a:r>
            <a:endParaRPr lang="LID4096" dirty="0"/>
          </a:p>
        </p:txBody>
      </p:sp>
    </p:spTree>
    <p:extLst>
      <p:ext uri="{BB962C8B-B14F-4D97-AF65-F5344CB8AC3E}">
        <p14:creationId xmlns:p14="http://schemas.microsoft.com/office/powerpoint/2010/main" val="5548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Threads</a:t>
            </a:r>
          </a:p>
        </p:txBody>
      </p:sp>
      <p:grpSp>
        <p:nvGrpSpPr>
          <p:cNvPr id="6" name="Group 5">
            <a:extLst>
              <a:ext uri="{FF2B5EF4-FFF2-40B4-BE49-F238E27FC236}">
                <a16:creationId xmlns:a16="http://schemas.microsoft.com/office/drawing/2014/main" id="{0192D126-741F-439B-93B5-2A643B09EC95}"/>
              </a:ext>
            </a:extLst>
          </p:cNvPr>
          <p:cNvGrpSpPr/>
          <p:nvPr/>
        </p:nvGrpSpPr>
        <p:grpSpPr>
          <a:xfrm>
            <a:off x="2392774" y="2125677"/>
            <a:ext cx="2011658" cy="1645902"/>
            <a:chOff x="1920111" y="2765750"/>
            <a:chExt cx="2011658" cy="1645902"/>
          </a:xfrm>
        </p:grpSpPr>
        <p:sp>
          <p:nvSpPr>
            <p:cNvPr id="7" name="Rectangle 6">
              <a:extLst>
                <a:ext uri="{FF2B5EF4-FFF2-40B4-BE49-F238E27FC236}">
                  <a16:creationId xmlns:a16="http://schemas.microsoft.com/office/drawing/2014/main" id="{1BC96E6F-8D3E-4257-AE63-C25692FE7A06}"/>
                </a:ext>
              </a:extLst>
            </p:cNvPr>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A75D0A1D-B739-40D6-97F6-9DF6276F1CE6}"/>
                </a:ext>
              </a:extLst>
            </p:cNvPr>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D7C73FEB-3BD8-4963-B5F5-09EBDDFC302A}"/>
              </a:ext>
            </a:extLst>
          </p:cNvPr>
          <p:cNvGrpSpPr/>
          <p:nvPr/>
        </p:nvGrpSpPr>
        <p:grpSpPr>
          <a:xfrm>
            <a:off x="6208876" y="1759921"/>
            <a:ext cx="2011658" cy="3291804"/>
            <a:chOff x="5577671" y="1759921"/>
            <a:chExt cx="2011658" cy="3291804"/>
          </a:xfrm>
        </p:grpSpPr>
        <p:sp>
          <p:nvSpPr>
            <p:cNvPr id="10" name="Rectangle 9">
              <a:extLst>
                <a:ext uri="{FF2B5EF4-FFF2-40B4-BE49-F238E27FC236}">
                  <a16:creationId xmlns:a16="http://schemas.microsoft.com/office/drawing/2014/main" id="{90177F46-A389-4DB9-A5E0-5D8B7BF27A23}"/>
                </a:ext>
              </a:extLst>
            </p:cNvPr>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1802115-E40D-41B1-95DA-8F84E68FBDE6}"/>
                </a:ext>
              </a:extLst>
            </p:cNvPr>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9165435-D272-4CEC-8ABD-130F9CF67424}"/>
                </a:ext>
              </a:extLst>
            </p:cNvPr>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8346976-1747-4FEC-B56C-52DA94168FBD}"/>
                </a:ext>
              </a:extLst>
            </p:cNvPr>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extBox 13">
            <a:extLst>
              <a:ext uri="{FF2B5EF4-FFF2-40B4-BE49-F238E27FC236}">
                <a16:creationId xmlns:a16="http://schemas.microsoft.com/office/drawing/2014/main" id="{2644F98C-EDC6-4B50-B5B7-155319398F46}"/>
              </a:ext>
            </a:extLst>
          </p:cNvPr>
          <p:cNvSpPr txBox="1"/>
          <p:nvPr/>
        </p:nvSpPr>
        <p:spPr>
          <a:xfrm>
            <a:off x="17770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5" name="TextBox 14">
            <a:extLst>
              <a:ext uri="{FF2B5EF4-FFF2-40B4-BE49-F238E27FC236}">
                <a16:creationId xmlns:a16="http://schemas.microsoft.com/office/drawing/2014/main" id="{0EE106DA-ACB7-4B3A-A4B3-876760B53153}"/>
              </a:ext>
            </a:extLst>
          </p:cNvPr>
          <p:cNvSpPr txBox="1"/>
          <p:nvPr/>
        </p:nvSpPr>
        <p:spPr>
          <a:xfrm>
            <a:off x="61146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a:extLst>
              <a:ext uri="{FF2B5EF4-FFF2-40B4-BE49-F238E27FC236}">
                <a16:creationId xmlns:a16="http://schemas.microsoft.com/office/drawing/2014/main" id="{FC94CA28-EADE-4141-A3A0-6757D79C8BA2}"/>
              </a:ext>
            </a:extLst>
          </p:cNvPr>
          <p:cNvCxnSpPr>
            <a:endCxn id="13" idx="3"/>
          </p:cNvCxnSpPr>
          <p:nvPr/>
        </p:nvCxnSpPr>
        <p:spPr>
          <a:xfrm flipH="1" flipV="1">
            <a:off x="82205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E665F9-67C9-4BA3-8402-D31CE53291F4}"/>
              </a:ext>
            </a:extLst>
          </p:cNvPr>
          <p:cNvCxnSpPr>
            <a:endCxn id="12" idx="3"/>
          </p:cNvCxnSpPr>
          <p:nvPr/>
        </p:nvCxnSpPr>
        <p:spPr>
          <a:xfrm flipH="1">
            <a:off x="82205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3D8C37-02A8-4338-8FC9-82265179E8B4}"/>
              </a:ext>
            </a:extLst>
          </p:cNvPr>
          <p:cNvCxnSpPr>
            <a:endCxn id="10" idx="3"/>
          </p:cNvCxnSpPr>
          <p:nvPr/>
        </p:nvCxnSpPr>
        <p:spPr>
          <a:xfrm flipH="1">
            <a:off x="82205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ECEC2C-AB4B-48AA-8E1B-C87EEF108BE1}"/>
              </a:ext>
            </a:extLst>
          </p:cNvPr>
          <p:cNvCxnSpPr/>
          <p:nvPr/>
        </p:nvCxnSpPr>
        <p:spPr>
          <a:xfrm flipH="1">
            <a:off x="82205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57EF534-DC52-45EA-9697-3058E798BC4B}"/>
              </a:ext>
            </a:extLst>
          </p:cNvPr>
          <p:cNvSpPr txBox="1"/>
          <p:nvPr/>
        </p:nvSpPr>
        <p:spPr>
          <a:xfrm>
            <a:off x="92811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786C41D1-0C6A-4671-BA56-3423676C235C}"/>
              </a:ext>
            </a:extLst>
          </p:cNvPr>
          <p:cNvSpPr txBox="1"/>
          <p:nvPr/>
        </p:nvSpPr>
        <p:spPr>
          <a:xfrm>
            <a:off x="92619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084841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Threads Example</a:t>
            </a:r>
          </a:p>
        </p:txBody>
      </p:sp>
      <p:pic>
        <p:nvPicPr>
          <p:cNvPr id="6" name="Picture 3">
            <a:extLst>
              <a:ext uri="{FF2B5EF4-FFF2-40B4-BE49-F238E27FC236}">
                <a16:creationId xmlns:a16="http://schemas.microsoft.com/office/drawing/2014/main" id="{BDC3E3B9-62FC-4AE6-B09D-3E09BD70633B}"/>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079667" y="2142064"/>
            <a:ext cx="10027904" cy="342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7342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Threads</a:t>
            </a:r>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C3B0CF-2931-4E85-BC9E-3726B0AEB0FF}"/>
              </a:ext>
            </a:extLst>
          </p:cNvPr>
          <p:cNvPicPr>
            <a:picLocks noChangeAspect="1"/>
          </p:cNvPicPr>
          <p:nvPr/>
        </p:nvPicPr>
        <p:blipFill rotWithShape="1">
          <a:blip r:embed="rId2">
            <a:extLst>
              <a:ext uri="{28A0092B-C50C-407E-A947-70E740481C1C}">
                <a14:useLocalDpi xmlns:a14="http://schemas.microsoft.com/office/drawing/2010/main" val="0"/>
              </a:ext>
            </a:extLst>
          </a:blip>
          <a:srcRect t="7704" b="7947"/>
          <a:stretch/>
        </p:blipFill>
        <p:spPr>
          <a:xfrm>
            <a:off x="0" y="0"/>
            <a:ext cx="12192000" cy="6857999"/>
          </a:xfrm>
          <a:prstGeom prst="rect">
            <a:avLst/>
          </a:prstGeom>
          <a:noFill/>
        </p:spPr>
      </p:pic>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sz="3600" dirty="0">
                <a:solidFill>
                  <a:schemeClr val="bg1"/>
                </a:solidFill>
              </a:rPr>
              <a:t>Race Condition</a:t>
            </a:r>
          </a:p>
        </p:txBody>
      </p:sp>
      <p:sp>
        <p:nvSpPr>
          <p:cNvPr id="5" name="TextBox 4">
            <a:extLst>
              <a:ext uri="{FF2B5EF4-FFF2-40B4-BE49-F238E27FC236}">
                <a16:creationId xmlns:a16="http://schemas.microsoft.com/office/drawing/2014/main" id="{ECBFB3E4-FFCE-4B93-A237-E992D8E383C0}"/>
              </a:ext>
            </a:extLst>
          </p:cNvPr>
          <p:cNvSpPr txBox="1"/>
          <p:nvPr/>
        </p:nvSpPr>
        <p:spPr>
          <a:xfrm>
            <a:off x="7101840" y="6345827"/>
            <a:ext cx="4977130" cy="363946"/>
          </a:xfrm>
          <a:prstGeom prst="rect">
            <a:avLst/>
          </a:prstGeom>
          <a:noFill/>
        </p:spPr>
        <p:txBody>
          <a:bodyPr wrap="square">
            <a:spAutoFit/>
          </a:bodyPr>
          <a:lstStyle/>
          <a:p>
            <a:pPr algn="r"/>
            <a:r>
              <a:rPr lang="da-DK" dirty="0">
                <a:solidFill>
                  <a:schemeClr val="bg1"/>
                </a:solidFill>
              </a:rPr>
              <a:t>Ralf Schumacher, 3 Mar 2002, Reporter Images</a:t>
            </a:r>
            <a:endParaRPr lang="LID4096" dirty="0">
              <a:solidFill>
                <a:schemeClr val="bg1"/>
              </a:solidFill>
            </a:endParaRPr>
          </a:p>
        </p:txBody>
      </p:sp>
    </p:spTree>
    <p:extLst>
      <p:ext uri="{BB962C8B-B14F-4D97-AF65-F5344CB8AC3E}">
        <p14:creationId xmlns:p14="http://schemas.microsoft.com/office/powerpoint/2010/main" val="2709789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p:txBody>
          <a:bodyPr/>
          <a:lstStyle/>
          <a:p>
            <a:r>
              <a:rPr lang="en-US" dirty="0"/>
              <a:t>Race Condition</a:t>
            </a:r>
            <a:endParaRPr lang="LID4096" dirty="0"/>
          </a:p>
        </p:txBody>
      </p:sp>
      <p:sp>
        <p:nvSpPr>
          <p:cNvPr id="3" name="Content Placeholder 2">
            <a:extLst>
              <a:ext uri="{FF2B5EF4-FFF2-40B4-BE49-F238E27FC236}">
                <a16:creationId xmlns:a16="http://schemas.microsoft.com/office/drawing/2014/main" id="{91E52816-A315-4C5E-A620-391C613BD5E2}"/>
              </a:ext>
            </a:extLst>
          </p:cNvPr>
          <p:cNvSpPr>
            <a:spLocks noGrp="1"/>
          </p:cNvSpPr>
          <p:nvPr>
            <p:ph sz="quarter" idx="10"/>
          </p:nvPr>
        </p:nvSpPr>
        <p:spPr>
          <a:xfrm>
            <a:off x="584200" y="1435100"/>
            <a:ext cx="11018838" cy="3545586"/>
          </a:xfrm>
        </p:spPr>
        <p:txBody>
          <a:bodyPr/>
          <a:lstStyle/>
          <a:p>
            <a:pPr marL="0" indent="0">
              <a:buNone/>
            </a:pPr>
            <a:r>
              <a:rPr lang="en-US" sz="3600" dirty="0"/>
              <a:t>Behavior of a program where the output is </a:t>
            </a:r>
            <a:r>
              <a:rPr lang="en-US" sz="3600" b="1" dirty="0"/>
              <a:t>dependent</a:t>
            </a:r>
            <a:r>
              <a:rPr lang="en-US" sz="3600" dirty="0"/>
              <a:t> on the </a:t>
            </a:r>
            <a:r>
              <a:rPr lang="en-US" sz="3600" b="1" dirty="0"/>
              <a:t>sequence</a:t>
            </a:r>
            <a:r>
              <a:rPr lang="en-US" sz="3600" dirty="0"/>
              <a:t> or </a:t>
            </a:r>
            <a:r>
              <a:rPr lang="en-US" sz="3600" b="1" dirty="0"/>
              <a:t>timing</a:t>
            </a:r>
            <a:r>
              <a:rPr lang="en-US" sz="3600" dirty="0"/>
              <a:t> of other </a:t>
            </a:r>
            <a:r>
              <a:rPr lang="en-US" sz="3600" b="1" dirty="0"/>
              <a:t>uncontrollable</a:t>
            </a:r>
            <a:r>
              <a:rPr lang="en-US" sz="3600" dirty="0"/>
              <a:t> events. </a:t>
            </a:r>
          </a:p>
          <a:p>
            <a:pPr marL="0" indent="0">
              <a:buNone/>
            </a:pPr>
            <a:endParaRPr lang="en-US" sz="3600" dirty="0"/>
          </a:p>
          <a:p>
            <a:pPr marL="0" indent="0">
              <a:buNone/>
            </a:pPr>
            <a:r>
              <a:rPr lang="en-US" sz="3600" dirty="0">
                <a:sym typeface="Wingdings" panose="05000000000000000000" pitchFamily="2" charset="2"/>
              </a:rPr>
              <a:t> Bug, when events do not happen in the order the</a:t>
            </a:r>
            <a:r>
              <a:rPr lang="en-US" sz="3600" dirty="0"/>
              <a:t> programmer intended.</a:t>
            </a:r>
            <a:endParaRPr lang="da-DK" sz="3600" dirty="0"/>
          </a:p>
        </p:txBody>
      </p:sp>
    </p:spTree>
    <p:extLst>
      <p:ext uri="{BB962C8B-B14F-4D97-AF65-F5344CB8AC3E}">
        <p14:creationId xmlns:p14="http://schemas.microsoft.com/office/powerpoint/2010/main" val="2093532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Race Condition</a:t>
            </a:r>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92428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7454ED-A5B4-4B71-B751-BAFBEF375614}"/>
              </a:ext>
            </a:extLst>
          </p:cNvPr>
          <p:cNvPicPr>
            <a:picLocks noGrp="1" noChangeAspect="1"/>
          </p:cNvPicPr>
          <p:nvPr>
            <p:ph sz="quarter" idx="10"/>
          </p:nvPr>
        </p:nvPicPr>
        <p:blipFill rotWithShape="1">
          <a:blip r:embed="rId2">
            <a:extLst>
              <a:ext uri="{28A0092B-C50C-407E-A947-70E740481C1C}">
                <a14:useLocalDpi xmlns:a14="http://schemas.microsoft.com/office/drawing/2010/main" val="0"/>
              </a:ext>
            </a:extLst>
          </a:blip>
          <a:srcRect t="10835" b="6088"/>
          <a:stretch/>
        </p:blipFill>
        <p:spPr>
          <a:xfrm>
            <a:off x="0" y="0"/>
            <a:ext cx="12446000" cy="6858000"/>
          </a:xfrm>
          <a:prstGeom prst="rect">
            <a:avLst/>
          </a:prstGeom>
        </p:spPr>
      </p:pic>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a:xfrm>
            <a:off x="588263" y="457200"/>
            <a:ext cx="11018520" cy="553998"/>
          </a:xfrm>
        </p:spPr>
        <p:txBody>
          <a:bodyPr/>
          <a:lstStyle/>
          <a:p>
            <a:r>
              <a:rPr lang="en-US">
                <a:solidFill>
                  <a:schemeClr val="bg1"/>
                </a:solidFill>
              </a:rPr>
              <a:t>Deadlock</a:t>
            </a:r>
            <a:endParaRPr lang="en-US" dirty="0">
              <a:solidFill>
                <a:schemeClr val="bg1"/>
              </a:solidFill>
            </a:endParaRPr>
          </a:p>
        </p:txBody>
      </p:sp>
      <p:sp>
        <p:nvSpPr>
          <p:cNvPr id="3" name="TextBox 2">
            <a:extLst>
              <a:ext uri="{FF2B5EF4-FFF2-40B4-BE49-F238E27FC236}">
                <a16:creationId xmlns:a16="http://schemas.microsoft.com/office/drawing/2014/main" id="{32D751F3-910F-4A4C-B9EA-E1B2903CA7AE}"/>
              </a:ext>
            </a:extLst>
          </p:cNvPr>
          <p:cNvSpPr txBox="1"/>
          <p:nvPr/>
        </p:nvSpPr>
        <p:spPr>
          <a:xfrm>
            <a:off x="8529320" y="6400800"/>
            <a:ext cx="3662680" cy="307777"/>
          </a:xfrm>
          <a:prstGeom prst="rect">
            <a:avLst/>
          </a:prstGeom>
          <a:noFill/>
        </p:spPr>
        <p:txBody>
          <a:bodyPr wrap="square" lIns="0" tIns="0" rIns="0" bIns="0" rtlCol="0">
            <a:spAutoFit/>
          </a:bodyPr>
          <a:lstStyle/>
          <a:p>
            <a:pPr algn="r"/>
            <a:r>
              <a:rPr lang="en-US" sz="2000" dirty="0">
                <a:solidFill>
                  <a:schemeClr val="bg1"/>
                </a:solidFill>
              </a:rPr>
              <a:t>Deadlock by David </a:t>
            </a:r>
            <a:r>
              <a:rPr lang="en-US" sz="2000" dirty="0" err="1">
                <a:solidFill>
                  <a:schemeClr val="bg1"/>
                </a:solidFill>
              </a:rPr>
              <a:t>Mailtland</a:t>
            </a:r>
            <a:endParaRPr lang="LID4096" sz="2000" dirty="0" err="1">
              <a:solidFill>
                <a:schemeClr val="bg1"/>
              </a:solidFill>
            </a:endParaRPr>
          </a:p>
        </p:txBody>
      </p:sp>
    </p:spTree>
    <p:extLst>
      <p:ext uri="{BB962C8B-B14F-4D97-AF65-F5344CB8AC3E}">
        <p14:creationId xmlns:p14="http://schemas.microsoft.com/office/powerpoint/2010/main" val="9856690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2499146"/>
          </a:xfrm>
        </p:spPr>
        <p:txBody>
          <a:bodyPr/>
          <a:lstStyle/>
          <a:p>
            <a:r>
              <a:rPr lang="en-US" dirty="0"/>
              <a:t>Dictionary</a:t>
            </a:r>
          </a:p>
          <a:p>
            <a:r>
              <a:rPr lang="en-US" dirty="0"/>
              <a:t>Threads</a:t>
            </a:r>
          </a:p>
          <a:p>
            <a:r>
              <a:rPr lang="en-US" dirty="0"/>
              <a:t>Task Parallel Library</a:t>
            </a:r>
          </a:p>
          <a:p>
            <a:r>
              <a:rPr lang="en-US" dirty="0"/>
              <a:t>Asynchronous Programming</a:t>
            </a:r>
          </a:p>
          <a:p>
            <a:r>
              <a:rPr lang="en-US" dirty="0"/>
              <a:t>Async ≠ Parallel ≠ Threads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a:t>Deadlock</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1661993"/>
          </a:xfrm>
        </p:spPr>
        <p:txBody>
          <a:bodyPr/>
          <a:lstStyle/>
          <a:p>
            <a:r>
              <a:rPr lang="en-US" sz="3600" dirty="0"/>
              <a:t>A situation in which two or more competing actions are each waiting for the other to finish, and thus neither ever does.</a:t>
            </a:r>
            <a:endParaRPr lang="da-DK" sz="3600" dirty="0"/>
          </a:p>
        </p:txBody>
      </p:sp>
    </p:spTree>
    <p:extLst>
      <p:ext uri="{BB962C8B-B14F-4D97-AF65-F5344CB8AC3E}">
        <p14:creationId xmlns:p14="http://schemas.microsoft.com/office/powerpoint/2010/main" val="16555903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Deadlock</a:t>
            </a:r>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145790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1F24-3C6C-4CB2-8E7B-35FD39E3D81D}"/>
              </a:ext>
            </a:extLst>
          </p:cNvPr>
          <p:cNvSpPr>
            <a:spLocks noGrp="1"/>
          </p:cNvSpPr>
          <p:nvPr>
            <p:ph type="title"/>
          </p:nvPr>
        </p:nvSpPr>
        <p:spPr/>
        <p:txBody>
          <a:bodyPr/>
          <a:lstStyle/>
          <a:p>
            <a:r>
              <a:rPr lang="en-US" dirty="0"/>
              <a:t>Task Parallel Library</a:t>
            </a:r>
            <a:endParaRPr lang="LID4096" dirty="0"/>
          </a:p>
        </p:txBody>
      </p:sp>
      <p:sp>
        <p:nvSpPr>
          <p:cNvPr id="3" name="Text Placeholder 2">
            <a:extLst>
              <a:ext uri="{FF2B5EF4-FFF2-40B4-BE49-F238E27FC236}">
                <a16:creationId xmlns:a16="http://schemas.microsoft.com/office/drawing/2014/main" id="{26A5AC53-87BD-4EBB-A249-1D87DE001A48}"/>
              </a:ext>
            </a:extLst>
          </p:cNvPr>
          <p:cNvSpPr>
            <a:spLocks noGrp="1"/>
          </p:cNvSpPr>
          <p:nvPr>
            <p:ph type="body" sz="quarter" idx="10"/>
          </p:nvPr>
        </p:nvSpPr>
        <p:spPr>
          <a:xfrm>
            <a:off x="586390" y="1434370"/>
            <a:ext cx="11018520" cy="5207579"/>
          </a:xfrm>
        </p:spPr>
        <p:txBody>
          <a:bodyPr/>
          <a:lstStyle/>
          <a:p>
            <a:r>
              <a:rPr lang="en-US" sz="3600" dirty="0" err="1"/>
              <a:t>Task.Run</a:t>
            </a:r>
            <a:endParaRPr lang="en-US" sz="3600" dirty="0"/>
          </a:p>
          <a:p>
            <a:r>
              <a:rPr lang="en-US" sz="3600" dirty="0" err="1"/>
              <a:t>Task.Factory</a:t>
            </a:r>
            <a:r>
              <a:rPr lang="en-US" sz="3600" dirty="0"/>
              <a:t>…</a:t>
            </a:r>
          </a:p>
          <a:p>
            <a:r>
              <a:rPr lang="en-US" sz="3600" dirty="0" err="1"/>
              <a:t>Task.Delay</a:t>
            </a:r>
            <a:endParaRPr lang="en-US" sz="3600" dirty="0"/>
          </a:p>
          <a:p>
            <a:r>
              <a:rPr lang="en-US" sz="3600" dirty="0" err="1"/>
              <a:t>Parallel.For</a:t>
            </a:r>
            <a:endParaRPr lang="en-US" sz="3600" dirty="0"/>
          </a:p>
          <a:p>
            <a:r>
              <a:rPr lang="en-US" sz="3600" dirty="0" err="1"/>
              <a:t>Parallel.ForEach</a:t>
            </a:r>
            <a:endParaRPr lang="en-US" sz="3600" dirty="0"/>
          </a:p>
          <a:p>
            <a:r>
              <a:rPr lang="en-US" sz="3600" dirty="0" err="1"/>
              <a:t>Parallel.Invoke</a:t>
            </a:r>
            <a:endParaRPr lang="en-US" sz="3600" dirty="0"/>
          </a:p>
          <a:p>
            <a:endParaRPr lang="en-US" sz="3600" dirty="0"/>
          </a:p>
          <a:p>
            <a:r>
              <a:rPr lang="en-US" sz="3600" dirty="0"/>
              <a:t>Parallel </a:t>
            </a:r>
            <a:r>
              <a:rPr lang="en-US" sz="3600" dirty="0" err="1"/>
              <a:t>Linq</a:t>
            </a:r>
            <a:r>
              <a:rPr lang="en-US" sz="3600" dirty="0"/>
              <a:t> </a:t>
            </a:r>
            <a:r>
              <a:rPr lang="en-US" sz="3600" dirty="0">
                <a:sym typeface="Wingdings" panose="05000000000000000000" pitchFamily="2" charset="2"/>
              </a:rPr>
              <a:t></a:t>
            </a:r>
            <a:r>
              <a:rPr lang="en-US" sz="3600" dirty="0"/>
              <a:t> .</a:t>
            </a:r>
            <a:r>
              <a:rPr lang="en-US" sz="3600" dirty="0" err="1"/>
              <a:t>AsParallel</a:t>
            </a:r>
            <a:r>
              <a:rPr lang="en-US" sz="3600" dirty="0"/>
              <a:t>()</a:t>
            </a:r>
          </a:p>
        </p:txBody>
      </p:sp>
    </p:spTree>
    <p:extLst>
      <p:ext uri="{BB962C8B-B14F-4D97-AF65-F5344CB8AC3E}">
        <p14:creationId xmlns:p14="http://schemas.microsoft.com/office/powerpoint/2010/main" val="26237490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5216" y="3033223"/>
            <a:ext cx="9144000" cy="498598"/>
          </a:xfrm>
        </p:spPr>
        <p:txBody>
          <a:bodyPr/>
          <a:lstStyle/>
          <a:p>
            <a:r>
              <a:rPr lang="da-DK" dirty="0"/>
              <a:t>Task Parallel Library</a:t>
            </a:r>
            <a:endParaRPr lang="en-US" dirty="0"/>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96262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da-DK" dirty="0"/>
              <a:t>System.Collections.Concurrent</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2548390"/>
          </a:xfrm>
        </p:spPr>
        <p:txBody>
          <a:bodyPr/>
          <a:lstStyle/>
          <a:p>
            <a:r>
              <a:rPr lang="en-US" sz="3600" dirty="0" err="1"/>
              <a:t>ConcurrentQueue</a:t>
            </a:r>
            <a:r>
              <a:rPr lang="en-US" sz="3600" dirty="0"/>
              <a:t>&lt;T&gt;</a:t>
            </a:r>
          </a:p>
          <a:p>
            <a:r>
              <a:rPr lang="en-US" sz="3600" dirty="0" err="1"/>
              <a:t>ConcurrentStack</a:t>
            </a:r>
            <a:r>
              <a:rPr lang="en-US" sz="3600" dirty="0"/>
              <a:t>&lt;T&gt;</a:t>
            </a:r>
          </a:p>
          <a:p>
            <a:r>
              <a:rPr lang="en-US" sz="3600" dirty="0" err="1"/>
              <a:t>BlockingCollection</a:t>
            </a:r>
            <a:r>
              <a:rPr lang="en-US" sz="3600" dirty="0"/>
              <a:t>&lt;T&gt;</a:t>
            </a:r>
          </a:p>
          <a:p>
            <a:r>
              <a:rPr lang="en-US" sz="3600" dirty="0" err="1"/>
              <a:t>ConcurrentDictionary</a:t>
            </a:r>
            <a:r>
              <a:rPr lang="en-US" sz="3600" dirty="0"/>
              <a:t>&lt;</a:t>
            </a:r>
            <a:r>
              <a:rPr lang="en-US" sz="3600" dirty="0" err="1"/>
              <a:t>TKey</a:t>
            </a:r>
            <a:r>
              <a:rPr lang="en-US" sz="3600" dirty="0"/>
              <a:t>, TValue&gt;</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5216" y="3033223"/>
            <a:ext cx="9144000" cy="498598"/>
          </a:xfrm>
        </p:spPr>
        <p:txBody>
          <a:bodyPr/>
          <a:lstStyle/>
          <a:p>
            <a:r>
              <a:rPr lang="da-DK" dirty="0"/>
              <a:t>Concurrent Collections</a:t>
            </a:r>
            <a:endParaRPr lang="en-US" dirty="0"/>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291009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da-DK" dirty="0"/>
              <a:t>Asynchronous Programming</a:t>
            </a:r>
            <a:endParaRPr lang="en-US" dirty="0"/>
          </a:p>
        </p:txBody>
      </p:sp>
    </p:spTree>
    <p:extLst>
      <p:ext uri="{BB962C8B-B14F-4D97-AF65-F5344CB8AC3E}">
        <p14:creationId xmlns:p14="http://schemas.microsoft.com/office/powerpoint/2010/main" val="348671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da-DK" dirty="0"/>
              <a:t>Asynchronous Programming</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2769989"/>
          </a:xfrm>
        </p:spPr>
        <p:txBody>
          <a:bodyPr/>
          <a:lstStyle/>
          <a:p>
            <a:r>
              <a:rPr lang="en-US" sz="3600" b="1" dirty="0"/>
              <a:t>Asynchronous programming</a:t>
            </a:r>
            <a:r>
              <a:rPr lang="en-US" sz="3600" dirty="0"/>
              <a:t> is a means of parallel </a:t>
            </a:r>
            <a:r>
              <a:rPr lang="en-US" sz="3600" b="1" dirty="0"/>
              <a:t>programming</a:t>
            </a:r>
            <a:r>
              <a:rPr lang="en-US" sz="3600" dirty="0"/>
              <a:t> in which a unit of work runs separately from the main application thread and notifies the calling thread of its completion, failure or progress.</a:t>
            </a:r>
            <a:endParaRPr lang="en-US" sz="4000" dirty="0">
              <a:latin typeface="Consolas" panose="020B0609020204030204" pitchFamily="49" charset="0"/>
            </a:endParaRPr>
          </a:p>
        </p:txBody>
      </p:sp>
    </p:spTree>
    <p:extLst>
      <p:ext uri="{BB962C8B-B14F-4D97-AF65-F5344CB8AC3E}">
        <p14:creationId xmlns:p14="http://schemas.microsoft.com/office/powerpoint/2010/main" val="79944255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5216" y="3033223"/>
            <a:ext cx="9144000" cy="498598"/>
          </a:xfrm>
        </p:spPr>
        <p:txBody>
          <a:bodyPr/>
          <a:lstStyle/>
          <a:p>
            <a:r>
              <a:rPr lang="da-DK" dirty="0"/>
              <a:t>Asynchronous Programming</a:t>
            </a:r>
            <a:endParaRPr lang="en-US" dirty="0"/>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0156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da-DK" dirty="0"/>
              <a:t>async/await</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5121402"/>
          </a:xfrm>
        </p:spPr>
        <p:txBody>
          <a:bodyPr/>
          <a:lstStyle/>
          <a:p>
            <a:r>
              <a:rPr lang="en-US" sz="3200" dirty="0">
                <a:latin typeface="Consolas" panose="020B0609020204030204" pitchFamily="49" charset="0"/>
              </a:rPr>
              <a:t>async</a:t>
            </a:r>
            <a:r>
              <a:rPr lang="en-US" sz="3200" dirty="0"/>
              <a:t> </a:t>
            </a:r>
            <a:r>
              <a:rPr lang="en-US" sz="3200" dirty="0">
                <a:sym typeface="Wingdings" panose="05000000000000000000" pitchFamily="2" charset="2"/>
              </a:rPr>
              <a:t></a:t>
            </a:r>
          </a:p>
          <a:p>
            <a:endParaRPr lang="en-US" sz="3200" dirty="0">
              <a:sym typeface="Wingdings" panose="05000000000000000000" pitchFamily="2" charset="2"/>
            </a:endParaRPr>
          </a:p>
          <a:p>
            <a:r>
              <a:rPr lang="en-US" sz="3200" dirty="0">
                <a:sym typeface="Wingdings" panose="05000000000000000000" pitchFamily="2" charset="2"/>
              </a:rPr>
              <a:t>Method must return </a:t>
            </a:r>
            <a:r>
              <a:rPr lang="en-US" sz="3200" dirty="0">
                <a:latin typeface="Consolas" panose="020B0609020204030204" pitchFamily="49" charset="0"/>
                <a:sym typeface="Wingdings" panose="05000000000000000000" pitchFamily="2" charset="2"/>
              </a:rPr>
              <a:t>void</a:t>
            </a:r>
            <a:r>
              <a:rPr lang="en-US" sz="3200" dirty="0">
                <a:sym typeface="Wingdings" panose="05000000000000000000" pitchFamily="2" charset="2"/>
              </a:rPr>
              <a:t>, </a:t>
            </a:r>
            <a:r>
              <a:rPr lang="en-US" sz="3200" dirty="0">
                <a:latin typeface="Consolas" panose="020B0609020204030204" pitchFamily="49" charset="0"/>
                <a:sym typeface="Wingdings" panose="05000000000000000000" pitchFamily="2" charset="2"/>
              </a:rPr>
              <a:t>Task</a:t>
            </a:r>
            <a:r>
              <a:rPr lang="en-US" sz="3200" dirty="0">
                <a:sym typeface="Wingdings" panose="05000000000000000000" pitchFamily="2" charset="2"/>
              </a:rPr>
              <a:t>, </a:t>
            </a:r>
            <a:r>
              <a:rPr lang="en-US" sz="3200" dirty="0">
                <a:latin typeface="Consolas" panose="020B0609020204030204" pitchFamily="49" charset="0"/>
                <a:sym typeface="Wingdings" panose="05000000000000000000" pitchFamily="2" charset="2"/>
              </a:rPr>
              <a:t>Task&lt;T&gt;</a:t>
            </a:r>
            <a:r>
              <a:rPr lang="en-US" sz="3200" dirty="0">
                <a:sym typeface="Wingdings" panose="05000000000000000000" pitchFamily="2" charset="2"/>
              </a:rPr>
              <a:t>, or a task-like type. </a:t>
            </a:r>
          </a:p>
          <a:p>
            <a:r>
              <a:rPr lang="en-US" sz="3200" dirty="0">
                <a:sym typeface="Wingdings" panose="05000000000000000000" pitchFamily="2" charset="2"/>
              </a:rPr>
              <a:t>Specifically: a type, which satisfy the </a:t>
            </a:r>
            <a:r>
              <a:rPr lang="en-US" sz="3200" dirty="0">
                <a:latin typeface="Consolas" panose="020B0609020204030204" pitchFamily="49" charset="0"/>
                <a:sym typeface="Wingdings" panose="05000000000000000000" pitchFamily="2" charset="2"/>
              </a:rPr>
              <a:t>async</a:t>
            </a:r>
            <a:r>
              <a:rPr lang="en-US" sz="3200" dirty="0">
                <a:sym typeface="Wingdings" panose="05000000000000000000" pitchFamily="2" charset="2"/>
              </a:rPr>
              <a:t> pattern, meaning a </a:t>
            </a:r>
            <a:r>
              <a:rPr lang="en-US" sz="3200" dirty="0" err="1">
                <a:latin typeface="Consolas" panose="020B0609020204030204" pitchFamily="49" charset="0"/>
                <a:sym typeface="Wingdings" panose="05000000000000000000" pitchFamily="2" charset="2"/>
              </a:rPr>
              <a:t>GetAwaiter</a:t>
            </a:r>
            <a:r>
              <a:rPr lang="en-US" sz="3200" dirty="0">
                <a:sym typeface="Wingdings" panose="05000000000000000000" pitchFamily="2" charset="2"/>
              </a:rPr>
              <a:t> method must be accessible.</a:t>
            </a:r>
          </a:p>
          <a:p>
            <a:endParaRPr lang="en-US" sz="3200" dirty="0">
              <a:latin typeface="Consolas" panose="020B0609020204030204" pitchFamily="49" charset="0"/>
              <a:sym typeface="Wingdings" panose="05000000000000000000" pitchFamily="2" charset="2"/>
            </a:endParaRPr>
          </a:p>
          <a:p>
            <a:r>
              <a:rPr lang="en-US" sz="3200" dirty="0">
                <a:latin typeface="Consolas" panose="020B0609020204030204" pitchFamily="49" charset="0"/>
                <a:sym typeface="Wingdings" panose="05000000000000000000" pitchFamily="2" charset="2"/>
              </a:rPr>
              <a:t>await</a:t>
            </a:r>
            <a:r>
              <a:rPr lang="en-US" sz="3200" i="1" dirty="0">
                <a:sym typeface="Wingdings" panose="05000000000000000000" pitchFamily="2" charset="2"/>
              </a:rPr>
              <a:t> </a:t>
            </a:r>
            <a:r>
              <a:rPr lang="en-US" sz="3200" dirty="0">
                <a:sym typeface="Wingdings" panose="05000000000000000000" pitchFamily="2" charset="2"/>
              </a:rPr>
              <a:t> Await task(s)…</a:t>
            </a:r>
          </a:p>
          <a:p>
            <a:endParaRPr lang="en-US" sz="3200" dirty="0">
              <a:sym typeface="Wingdings" panose="05000000000000000000" pitchFamily="2" charset="2"/>
            </a:endParaRPr>
          </a:p>
          <a:p>
            <a:r>
              <a:rPr lang="en-US" sz="3200" dirty="0">
                <a:sym typeface="Wingdings" panose="05000000000000000000" pitchFamily="2" charset="2"/>
              </a:rPr>
              <a:t>Note: </a:t>
            </a:r>
            <a:r>
              <a:rPr lang="en-US" sz="3200" dirty="0">
                <a:latin typeface="Consolas" panose="020B0609020204030204" pitchFamily="49" charset="0"/>
                <a:sym typeface="Wingdings" panose="05000000000000000000" pitchFamily="2" charset="2"/>
              </a:rPr>
              <a:t>Main</a:t>
            </a:r>
            <a:r>
              <a:rPr lang="en-US" sz="3200" dirty="0">
                <a:sym typeface="Wingdings" panose="05000000000000000000" pitchFamily="2" charset="2"/>
              </a:rPr>
              <a:t> and </a:t>
            </a:r>
            <a:r>
              <a:rPr lang="en-US" sz="3200" i="1" dirty="0">
                <a:sym typeface="Wingdings" panose="05000000000000000000" pitchFamily="2" charset="2"/>
              </a:rPr>
              <a:t>test</a:t>
            </a:r>
            <a:r>
              <a:rPr lang="en-US" sz="3200" dirty="0">
                <a:sym typeface="Wingdings" panose="05000000000000000000" pitchFamily="2" charset="2"/>
              </a:rPr>
              <a:t> methods must return </a:t>
            </a:r>
            <a:r>
              <a:rPr lang="en-US" sz="3200" dirty="0">
                <a:latin typeface="Consolas" panose="020B0609020204030204" pitchFamily="49" charset="0"/>
                <a:sym typeface="Wingdings" panose="05000000000000000000" pitchFamily="2" charset="2"/>
              </a:rPr>
              <a:t>Task</a:t>
            </a:r>
            <a:endParaRPr lang="en-US" sz="3200" dirty="0">
              <a:latin typeface="Consolas" panose="020B0609020204030204" pitchFamily="49" charset="0"/>
            </a:endParaRPr>
          </a:p>
        </p:txBody>
      </p:sp>
    </p:spTree>
    <p:extLst>
      <p:ext uri="{BB962C8B-B14F-4D97-AF65-F5344CB8AC3E}">
        <p14:creationId xmlns:p14="http://schemas.microsoft.com/office/powerpoint/2010/main" val="8665310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Concurrency</a:t>
            </a:r>
            <a:endParaRPr lang="LID4096" dirty="0"/>
          </a:p>
        </p:txBody>
      </p:sp>
    </p:spTree>
    <p:extLst>
      <p:ext uri="{BB962C8B-B14F-4D97-AF65-F5344CB8AC3E}">
        <p14:creationId xmlns:p14="http://schemas.microsoft.com/office/powerpoint/2010/main" val="567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C2FE32-9C0B-45BB-96EB-A3E0BE33C077}"/>
              </a:ext>
            </a:extLst>
          </p:cNvPr>
          <p:cNvSpPr>
            <a:spLocks noGrp="1"/>
          </p:cNvSpPr>
          <p:nvPr>
            <p:ph type="title"/>
          </p:nvPr>
        </p:nvSpPr>
        <p:spPr>
          <a:xfrm>
            <a:off x="1314263" y="2967335"/>
            <a:ext cx="9563474" cy="923330"/>
          </a:xfrm>
        </p:spPr>
        <p:txBody>
          <a:bodyPr/>
          <a:lstStyle/>
          <a:p>
            <a:pPr algn="ctr"/>
            <a:r>
              <a:rPr lang="da-DK" sz="6000" dirty="0"/>
              <a:t>Async ≠ Parallel ≠ Threads</a:t>
            </a:r>
            <a:endParaRPr lang="en-DK" sz="6000" dirty="0"/>
          </a:p>
        </p:txBody>
      </p:sp>
      <p:sp>
        <p:nvSpPr>
          <p:cNvPr id="9" name="Speech Bubble: Rectangle 8">
            <a:extLst>
              <a:ext uri="{FF2B5EF4-FFF2-40B4-BE49-F238E27FC236}">
                <a16:creationId xmlns:a16="http://schemas.microsoft.com/office/drawing/2014/main" id="{BF9C32B2-AED5-4391-9672-96939827B9A3}"/>
              </a:ext>
            </a:extLst>
          </p:cNvPr>
          <p:cNvSpPr/>
          <p:nvPr/>
        </p:nvSpPr>
        <p:spPr bwMode="auto">
          <a:xfrm>
            <a:off x="1484997" y="5158938"/>
            <a:ext cx="3017487" cy="1280145"/>
          </a:xfrm>
          <a:prstGeom prst="wedgeRectCallout">
            <a:avLst>
              <a:gd name="adj1" fmla="val -22620"/>
              <a:gd name="adj2" fmla="val -15015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Non-blocking UI, background tasks,</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asynchronous</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9">
            <a:extLst>
              <a:ext uri="{FF2B5EF4-FFF2-40B4-BE49-F238E27FC236}">
                <a16:creationId xmlns:a16="http://schemas.microsoft.com/office/drawing/2014/main" id="{97790DC4-B256-4513-B054-4E8F0CC1CB1B}"/>
              </a:ext>
            </a:extLst>
          </p:cNvPr>
          <p:cNvSpPr/>
          <p:nvPr/>
        </p:nvSpPr>
        <p:spPr bwMode="auto">
          <a:xfrm>
            <a:off x="4603395" y="955900"/>
            <a:ext cx="3017487" cy="1280145"/>
          </a:xfrm>
          <a:prstGeom prst="wedgeRectCallout">
            <a:avLst>
              <a:gd name="adj1" fmla="val -12014"/>
              <a:gd name="adj2" fmla="val 123257"/>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Speed</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Multiprocessor</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Parallel execution</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10">
            <a:extLst>
              <a:ext uri="{FF2B5EF4-FFF2-40B4-BE49-F238E27FC236}">
                <a16:creationId xmlns:a16="http://schemas.microsoft.com/office/drawing/2014/main" id="{00C29540-3973-45AB-A664-193A69022C64}"/>
              </a:ext>
            </a:extLst>
          </p:cNvPr>
          <p:cNvSpPr/>
          <p:nvPr/>
        </p:nvSpPr>
        <p:spPr bwMode="auto">
          <a:xfrm>
            <a:off x="7620882" y="4518866"/>
            <a:ext cx="3017487" cy="1280145"/>
          </a:xfrm>
          <a:prstGeom prst="wedgeRectCallout">
            <a:avLst>
              <a:gd name="adj1" fmla="val 2296"/>
              <a:gd name="adj2" fmla="val -107301"/>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Low-level building block</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Do not use directly!</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5976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Concurrency I</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877985"/>
          </a:xfrm>
        </p:spPr>
        <p:txBody>
          <a:bodyPr/>
          <a:lstStyle/>
          <a:p>
            <a:r>
              <a:rPr lang="en-US" sz="3600" dirty="0"/>
              <a:t>A property of systems in which several computations are executing </a:t>
            </a:r>
            <a:r>
              <a:rPr lang="en-US" sz="3600" b="1" dirty="0"/>
              <a:t>simultaneously</a:t>
            </a:r>
            <a:r>
              <a:rPr lang="en-US" sz="3600" dirty="0"/>
              <a:t>, and potentially interacting with each other. The computations may be executing on multiple cores in the same chip, preemptively time-shared threads on the same processor, or executed on physically separated processors.</a:t>
            </a:r>
            <a:endParaRPr lang="da-DK" sz="3600" dirty="0"/>
          </a:p>
        </p:txBody>
      </p:sp>
    </p:spTree>
    <p:extLst>
      <p:ext uri="{BB962C8B-B14F-4D97-AF65-F5344CB8AC3E}">
        <p14:creationId xmlns:p14="http://schemas.microsoft.com/office/powerpoint/2010/main" val="586281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Concurrency II</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1107996"/>
          </a:xfrm>
        </p:spPr>
        <p:txBody>
          <a:bodyPr/>
          <a:lstStyle/>
          <a:p>
            <a:r>
              <a:rPr lang="en-US" sz="3600" dirty="0"/>
              <a:t>Multiple tasks which start, run, and complete in overlapping time periods, in no specific order</a:t>
            </a:r>
            <a:endParaRPr lang="da-DK" sz="3600" dirty="0"/>
          </a:p>
        </p:txBody>
      </p:sp>
    </p:spTree>
    <p:extLst>
      <p:ext uri="{BB962C8B-B14F-4D97-AF65-F5344CB8AC3E}">
        <p14:creationId xmlns:p14="http://schemas.microsoft.com/office/powerpoint/2010/main" val="1390756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FA32-E3DA-4EC3-A9B4-E2466137AD4E}"/>
              </a:ext>
            </a:extLst>
          </p:cNvPr>
          <p:cNvSpPr>
            <a:spLocks noGrp="1"/>
          </p:cNvSpPr>
          <p:nvPr>
            <p:ph type="title"/>
          </p:nvPr>
        </p:nvSpPr>
        <p:spPr/>
        <p:txBody>
          <a:bodyPr/>
          <a:lstStyle/>
          <a:p>
            <a:r>
              <a:rPr lang="en-US" dirty="0"/>
              <a:t>Parallelism</a:t>
            </a:r>
            <a:endParaRPr lang="LID4096" dirty="0"/>
          </a:p>
        </p:txBody>
      </p:sp>
    </p:spTree>
    <p:extLst>
      <p:ext uri="{BB962C8B-B14F-4D97-AF65-F5344CB8AC3E}">
        <p14:creationId xmlns:p14="http://schemas.microsoft.com/office/powerpoint/2010/main" val="27048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909A-CB2D-430F-A201-A85A41CA8601}"/>
              </a:ext>
            </a:extLst>
          </p:cNvPr>
          <p:cNvSpPr>
            <a:spLocks noGrp="1"/>
          </p:cNvSpPr>
          <p:nvPr>
            <p:ph type="title"/>
          </p:nvPr>
        </p:nvSpPr>
        <p:spPr/>
        <p:txBody>
          <a:bodyPr/>
          <a:lstStyle/>
          <a:p>
            <a:r>
              <a:rPr lang="en-US" dirty="0"/>
              <a:t>Parallelism</a:t>
            </a:r>
            <a:endParaRPr lang="LID4096" dirty="0"/>
          </a:p>
        </p:txBody>
      </p:sp>
      <p:sp>
        <p:nvSpPr>
          <p:cNvPr id="3" name="Text Placeholder 2">
            <a:extLst>
              <a:ext uri="{FF2B5EF4-FFF2-40B4-BE49-F238E27FC236}">
                <a16:creationId xmlns:a16="http://schemas.microsoft.com/office/drawing/2014/main" id="{2D460712-E0C6-4B00-A572-D17DF7A32FD7}"/>
              </a:ext>
            </a:extLst>
          </p:cNvPr>
          <p:cNvSpPr>
            <a:spLocks noGrp="1"/>
          </p:cNvSpPr>
          <p:nvPr>
            <p:ph type="body" sz="quarter" idx="10"/>
          </p:nvPr>
        </p:nvSpPr>
        <p:spPr>
          <a:xfrm>
            <a:off x="586390" y="1434370"/>
            <a:ext cx="11018520" cy="861774"/>
          </a:xfrm>
        </p:spPr>
        <p:txBody>
          <a:bodyPr/>
          <a:lstStyle/>
          <a:p>
            <a:r>
              <a:rPr lang="en-US" dirty="0"/>
              <a:t>When multiple tasks OR several parts of a unique task literally run at the same time, e.g. on a multi-core processor.</a:t>
            </a:r>
            <a:endParaRPr lang="LID4096" dirty="0"/>
          </a:p>
        </p:txBody>
      </p:sp>
    </p:spTree>
    <p:extLst>
      <p:ext uri="{BB962C8B-B14F-4D97-AF65-F5344CB8AC3E}">
        <p14:creationId xmlns:p14="http://schemas.microsoft.com/office/powerpoint/2010/main" val="25596642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Multithreading</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Multithreading</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5207579"/>
          </a:xfrm>
        </p:spPr>
        <p:txBody>
          <a:bodyPr/>
          <a:lstStyle/>
          <a:p>
            <a:r>
              <a:rPr lang="en-US" sz="3600" dirty="0"/>
              <a:t>Software implementation which allows different threads to be executed concurrently. </a:t>
            </a:r>
          </a:p>
          <a:p>
            <a:r>
              <a:rPr lang="en-US" sz="3600" dirty="0"/>
              <a:t>A multithreaded program appears to be doing several things at the same time even when it’s running on a single-core machine. </a:t>
            </a:r>
          </a:p>
          <a:p>
            <a:r>
              <a:rPr lang="en-US" sz="3600" dirty="0"/>
              <a:t>Compare to chatting with different people through various IM windows; although you’re switching back and forth, the net result is that you’re having multiple conversations at the same time.</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367</TotalTime>
  <Words>563</Words>
  <Application>Microsoft Office PowerPoint</Application>
  <PresentationFormat>Widescreen</PresentationFormat>
  <Paragraphs>101</Paragraphs>
  <Slides>30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Consolas</vt:lpstr>
      <vt:lpstr>Segoe UI</vt:lpstr>
      <vt:lpstr>Segoe UI Semibold</vt:lpstr>
      <vt:lpstr>Wingdings</vt:lpstr>
      <vt:lpstr>White Template</vt:lpstr>
      <vt:lpstr>Black Template</vt:lpstr>
      <vt:lpstr>C♯  Asynchronous and Parallel Programming</vt:lpstr>
      <vt:lpstr>Agenda</vt:lpstr>
      <vt:lpstr>Concurrency</vt:lpstr>
      <vt:lpstr>Concurrency I</vt:lpstr>
      <vt:lpstr>Concurrency II</vt:lpstr>
      <vt:lpstr>Parallelism</vt:lpstr>
      <vt:lpstr>Parallelism</vt:lpstr>
      <vt:lpstr>Multithreading</vt:lpstr>
      <vt:lpstr>Multithreading</vt:lpstr>
      <vt:lpstr>Asynchronous methods</vt:lpstr>
      <vt:lpstr>Asynchronous methods</vt:lpstr>
      <vt:lpstr>Threads</vt:lpstr>
      <vt:lpstr>Threads</vt:lpstr>
      <vt:lpstr>Threads Example</vt:lpstr>
      <vt:lpstr>Threads</vt:lpstr>
      <vt:lpstr>Race Condition</vt:lpstr>
      <vt:lpstr>Race Condition</vt:lpstr>
      <vt:lpstr>Race Condition</vt:lpstr>
      <vt:lpstr>Deadlock</vt:lpstr>
      <vt:lpstr>Deadlock</vt:lpstr>
      <vt:lpstr>Deadlock</vt:lpstr>
      <vt:lpstr>Task Parallel Library</vt:lpstr>
      <vt:lpstr>Task Parallel Library</vt:lpstr>
      <vt:lpstr>System.Collections.Concurrent</vt:lpstr>
      <vt:lpstr>Concurrent Collections</vt:lpstr>
      <vt:lpstr>Asynchronous Programming</vt:lpstr>
      <vt:lpstr>Asynchronous Programming</vt:lpstr>
      <vt:lpstr>Asynchronous Programming</vt:lpstr>
      <vt:lpstr>async/await</vt:lpstr>
      <vt:lpstr>Async ≠ Parallel ≠ Threads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and Parallel Programming in C♯</dc:title>
  <dc:creator>Rasmus Lystrøm</dc:creator>
  <cp:lastModifiedBy>Rasmus Lystrøm</cp:lastModifiedBy>
  <cp:revision>15</cp:revision>
  <dcterms:created xsi:type="dcterms:W3CDTF">2019-10-28T13:52:31Z</dcterms:created>
  <dcterms:modified xsi:type="dcterms:W3CDTF">2020-09-29T22:02:23Z</dcterms:modified>
</cp:coreProperties>
</file>