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9"/>
  </p:notesMasterIdLst>
  <p:handoutMasterIdLst>
    <p:handoutMasterId r:id="rId20"/>
  </p:handoutMasterIdLst>
  <p:sldIdLst>
    <p:sldId id="1663" r:id="rId6"/>
    <p:sldId id="1664" r:id="rId7"/>
    <p:sldId id="1707" r:id="rId8"/>
    <p:sldId id="1698" r:id="rId9"/>
    <p:sldId id="1708" r:id="rId10"/>
    <p:sldId id="1714" r:id="rId11"/>
    <p:sldId id="1687" r:id="rId12"/>
    <p:sldId id="1705" r:id="rId13"/>
    <p:sldId id="1711" r:id="rId14"/>
    <p:sldId id="1710" r:id="rId15"/>
    <p:sldId id="1709" r:id="rId16"/>
    <p:sldId id="1712" r:id="rId17"/>
    <p:sldId id="1713"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707"/>
            <p14:sldId id="1698"/>
            <p14:sldId id="1708"/>
            <p14:sldId id="1714"/>
            <p14:sldId id="1687"/>
            <p14:sldId id="1705"/>
            <p14:sldId id="1711"/>
            <p14:sldId id="1710"/>
            <p14:sldId id="1709"/>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9/11/2020 10:41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9/11/2020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9/11/2020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hyperlink" Target="https://mockaroo.com/" TargetMode="Externa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hyperlink" Target="https://docs.microsoft.com/en-us/sql/database-engine/configure-windows/sql-server-express-localdb" TargetMode="External"/><Relationship Id="rId1" Type="http://schemas.openxmlformats.org/officeDocument/2006/relationships/slideLayout" Target="../slideLayouts/slideLayout38.xml"/><Relationship Id="rId4" Type="http://schemas.openxmlformats.org/officeDocument/2006/relationships/hyperlink" Target="https://docs.microsoft.com/en-us/sql/linux/quickstart-install-connect-dock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sz="3600" dirty="0"/>
              <a:t>C</a:t>
            </a:r>
            <a:r>
              <a:rPr lang="en-US" sz="3600" baseline="30000" dirty="0"/>
              <a:t>♯</a:t>
            </a:r>
            <a:br>
              <a:rPr lang="en-US" sz="3600" dirty="0"/>
            </a:br>
            <a:r>
              <a:rPr lang="en-US" sz="3600" dirty="0"/>
              <a:t>Data Access</a:t>
            </a:r>
            <a:br>
              <a:rPr lang="en-US" sz="3600" dirty="0"/>
            </a:br>
            <a:r>
              <a:rPr lang="en-US" sz="3600" dirty="0"/>
              <a:t>and</a:t>
            </a:r>
            <a:br>
              <a:rPr lang="en-US" sz="3600" dirty="0"/>
            </a:br>
            <a:r>
              <a:rPr lang="en-US" sz="3600" dirty="0"/>
              <a:t>Entity Framework Core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016210"/>
          </a:xfrm>
        </p:spPr>
        <p:txBody>
          <a:bodyPr/>
          <a:lstStyle/>
          <a:p>
            <a:r>
              <a:rPr lang="en-US" dirty="0"/>
              <a:t>Last weeks exercise (Test data)</a:t>
            </a:r>
          </a:p>
          <a:p>
            <a:r>
              <a:rPr lang="en-US" dirty="0"/>
              <a:t>SQL Server</a:t>
            </a:r>
          </a:p>
          <a:p>
            <a:r>
              <a:rPr lang="en-US" dirty="0"/>
              <a:t>Old school SQL</a:t>
            </a:r>
          </a:p>
          <a:p>
            <a:r>
              <a:rPr lang="en-US" dirty="0"/>
              <a:t>The </a:t>
            </a:r>
            <a:r>
              <a:rPr lang="en-US" dirty="0" err="1"/>
              <a:t>IDisposable</a:t>
            </a:r>
            <a:r>
              <a:rPr lang="en-US" dirty="0"/>
              <a:t> interface</a:t>
            </a:r>
          </a:p>
          <a:p>
            <a:r>
              <a:rPr lang="en-US" dirty="0"/>
              <a:t>SQL Injection</a:t>
            </a:r>
          </a:p>
          <a:p>
            <a:r>
              <a:rPr lang="en-US" dirty="0"/>
              <a:t>Entity Framework Core</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Last weeks exercise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947952"/>
          </a:xfrm>
        </p:spPr>
        <p:txBody>
          <a:bodyPr/>
          <a:lstStyle/>
          <a:p>
            <a:r>
              <a:rPr lang="en-US" dirty="0"/>
              <a:t>Wizards test data</a:t>
            </a:r>
          </a:p>
          <a:p>
            <a:r>
              <a:rPr lang="en-US" dirty="0">
                <a:hlinkClick r:id="rId2"/>
              </a:rPr>
              <a:t>https://mockaroo.com/</a:t>
            </a:r>
            <a:endParaRPr lang="en-US" dirty="0"/>
          </a:p>
        </p:txBody>
      </p:sp>
    </p:spTree>
    <p:extLst>
      <p:ext uri="{BB962C8B-B14F-4D97-AF65-F5344CB8AC3E}">
        <p14:creationId xmlns:p14="http://schemas.microsoft.com/office/powerpoint/2010/main" val="204814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p:txBody>
          <a:bodyPr/>
          <a:lstStyle/>
          <a:p>
            <a:r>
              <a:rPr lang="en-US" dirty="0"/>
              <a:t>SQL Server</a:t>
            </a:r>
            <a:endParaRPr lang="LID4096" dirty="0"/>
          </a:p>
        </p:txBody>
      </p:sp>
    </p:spTree>
    <p:extLst>
      <p:ext uri="{BB962C8B-B14F-4D97-AF65-F5344CB8AC3E}">
        <p14:creationId xmlns:p14="http://schemas.microsoft.com/office/powerpoint/2010/main" val="133915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284250"/>
          </a:xfrm>
        </p:spPr>
        <p:txBody>
          <a:bodyPr/>
          <a:lstStyle/>
          <a:p>
            <a:r>
              <a:rPr lang="da-DK" sz="2400" dirty="0"/>
              <a:t>Windows only: SQL Server Express LocalDB</a:t>
            </a:r>
          </a:p>
          <a:p>
            <a:r>
              <a:rPr lang="da-DK" sz="2400" dirty="0">
                <a:hlinkClick r:id="rId2"/>
              </a:rPr>
              <a:t>https://docs.microsoft.com/en-us/sql/database-engine/configure-windows/sql-server-express-localdb</a:t>
            </a:r>
            <a:endParaRPr lang="da-DK" sz="2400" dirty="0"/>
          </a:p>
          <a:p>
            <a:endParaRPr lang="da-DK" sz="2400" dirty="0"/>
          </a:p>
          <a:p>
            <a:r>
              <a:rPr lang="da-DK" sz="2400" dirty="0"/>
              <a:t>All (prefered): SQL Server in a container</a:t>
            </a:r>
          </a:p>
          <a:p>
            <a:r>
              <a:rPr lang="da-DK" sz="2400" dirty="0"/>
              <a:t>Get docker:</a:t>
            </a:r>
          </a:p>
          <a:p>
            <a:r>
              <a:rPr lang="da-DK" sz="2400" dirty="0">
                <a:hlinkClick r:id="rId3"/>
              </a:rPr>
              <a:t>https://docs.docker.com/get-docker/</a:t>
            </a:r>
            <a:r>
              <a:rPr lang="da-DK" sz="2400" dirty="0"/>
              <a:t> </a:t>
            </a:r>
          </a:p>
          <a:p>
            <a:endParaRPr lang="da-DK" sz="2400" dirty="0"/>
          </a:p>
          <a:p>
            <a:r>
              <a:rPr lang="da-DK" sz="2400" dirty="0"/>
              <a:t>Run container:</a:t>
            </a:r>
          </a:p>
          <a:p>
            <a:r>
              <a:rPr lang="da-DK" sz="2400" dirty="0">
                <a:hlinkClick r:id="rId4"/>
              </a:rPr>
              <a:t>https://docs.microsoft.com/en-us/sql/linux/quickstart-install-connect-docker</a:t>
            </a:r>
            <a:endParaRPr lang="da-DK" sz="2400" dirty="0"/>
          </a:p>
        </p:txBody>
      </p:sp>
    </p:spTree>
    <p:extLst>
      <p:ext uri="{BB962C8B-B14F-4D97-AF65-F5344CB8AC3E}">
        <p14:creationId xmlns:p14="http://schemas.microsoft.com/office/powerpoint/2010/main" val="29652608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8263" y="1436688"/>
            <a:ext cx="11018520" cy="3767185"/>
          </a:xfrm>
        </p:spPr>
        <p:txBody>
          <a:bodyPr/>
          <a:lstStyle/>
          <a:p>
            <a:r>
              <a:rPr lang="da-DK" sz="2400" b="0" dirty="0">
                <a:solidFill>
                  <a:srgbClr val="D4D4D4"/>
                </a:solidFill>
                <a:effectLst/>
                <a:latin typeface=" Cascadia Code PL"/>
              </a:rPr>
              <a:t>docker pull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endParaRPr lang="da-DK" sz="2400" dirty="0">
              <a:solidFill>
                <a:srgbClr val="D4D4D4"/>
              </a:solidFill>
              <a:latin typeface=" Cascadia Code PL"/>
            </a:endParaRPr>
          </a:p>
          <a:p>
            <a:r>
              <a:rPr lang="da-DK" sz="2400" b="0" dirty="0">
                <a:solidFill>
                  <a:srgbClr val="9CDCFE"/>
                </a:solidFill>
                <a:effectLst/>
                <a:latin typeface=" Cascadia Code PL"/>
              </a:rPr>
              <a:t>$password</a:t>
            </a:r>
            <a:r>
              <a:rPr lang="da-DK" sz="2400" b="0" dirty="0">
                <a:solidFill>
                  <a:srgbClr val="D4D4D4"/>
                </a:solidFill>
                <a:effectLst/>
                <a:latin typeface=" Cascadia Code PL"/>
              </a:rPr>
              <a:t> = </a:t>
            </a:r>
            <a:r>
              <a:rPr lang="da-DK" sz="2400" b="0" dirty="0">
                <a:solidFill>
                  <a:srgbClr val="DCDCAA"/>
                </a:solidFill>
                <a:effectLst/>
                <a:latin typeface=" Cascadia Code PL"/>
              </a:rPr>
              <a:t>New-Guid</a:t>
            </a:r>
            <a:endParaRPr lang="da-DK" sz="2400" b="0" dirty="0">
              <a:solidFill>
                <a:srgbClr val="D4D4D4"/>
              </a:solidFill>
              <a:effectLst/>
              <a:latin typeface=" Cascadia Code PL"/>
            </a:endParaRPr>
          </a:p>
          <a:p>
            <a:br>
              <a:rPr lang="da-DK" sz="2400" b="0" dirty="0">
                <a:solidFill>
                  <a:srgbClr val="D4D4D4"/>
                </a:solidFill>
                <a:effectLst/>
                <a:latin typeface=" Cascadia Code PL"/>
              </a:rPr>
            </a:br>
            <a:r>
              <a:rPr lang="da-DK" sz="2400" b="0" dirty="0">
                <a:solidFill>
                  <a:srgbClr val="D4D4D4"/>
                </a:solidFill>
                <a:effectLst/>
                <a:latin typeface=" Cascadia Code PL"/>
              </a:rPr>
              <a:t>docker run -e </a:t>
            </a:r>
            <a:r>
              <a:rPr lang="da-DK" sz="2400" b="0" dirty="0">
                <a:solidFill>
                  <a:srgbClr val="CE9178"/>
                </a:solidFill>
                <a:effectLst/>
                <a:latin typeface=" Cascadia Code PL"/>
              </a:rPr>
              <a:t>"ACCEPT_EULA=Y"</a:t>
            </a:r>
            <a:r>
              <a:rPr lang="da-DK" sz="2400" b="0" dirty="0">
                <a:solidFill>
                  <a:srgbClr val="D4D4D4"/>
                </a:solidFill>
                <a:effectLst/>
                <a:latin typeface=" Cascadia Code PL"/>
              </a:rPr>
              <a:t> -e </a:t>
            </a:r>
            <a:r>
              <a:rPr lang="da-DK" sz="2400" b="0" dirty="0">
                <a:solidFill>
                  <a:srgbClr val="CE9178"/>
                </a:solidFill>
                <a:effectLst/>
                <a:latin typeface=" Cascadia Code PL"/>
              </a:rPr>
              <a:t>"SA_PASSWORD=</a:t>
            </a:r>
            <a:r>
              <a:rPr lang="da-DK" sz="2400" b="0" dirty="0">
                <a:solidFill>
                  <a:srgbClr val="9CDCFE"/>
                </a:solidFill>
                <a:effectLst/>
                <a:latin typeface=" Cascadia Code PL"/>
              </a:rPr>
              <a:t>$password</a:t>
            </a:r>
            <a:r>
              <a:rPr lang="da-DK" sz="2400" b="0" dirty="0">
                <a:solidFill>
                  <a:srgbClr val="CE9178"/>
                </a:solidFill>
                <a:effectLst/>
                <a:latin typeface=" Cascadia Code PL"/>
              </a:rPr>
              <a:t>"</a:t>
            </a:r>
            <a:r>
              <a:rPr lang="da-DK" sz="2400" b="0" dirty="0">
                <a:solidFill>
                  <a:srgbClr val="D4D4D4"/>
                </a:solidFill>
                <a:effectLst/>
                <a:latin typeface=" Cascadia Code PL"/>
              </a:rPr>
              <a:t> `</a:t>
            </a:r>
          </a:p>
          <a:p>
            <a:r>
              <a:rPr lang="da-DK" sz="2400" b="0" dirty="0">
                <a:solidFill>
                  <a:srgbClr val="D4D4D4"/>
                </a:solidFill>
                <a:effectLst/>
                <a:latin typeface=" Cascadia Code PL"/>
              </a:rPr>
              <a:t>    -p </a:t>
            </a:r>
            <a:r>
              <a:rPr lang="da-DK" sz="2400" b="0" dirty="0">
                <a:solidFill>
                  <a:srgbClr val="B5CEA8"/>
                </a:solidFill>
                <a:effectLst/>
                <a:latin typeface=" Cascadia Code PL"/>
              </a:rPr>
              <a:t>1433</a:t>
            </a:r>
            <a:r>
              <a:rPr lang="da-DK" sz="2400" b="0" dirty="0">
                <a:solidFill>
                  <a:srgbClr val="D4D4D4"/>
                </a:solidFill>
                <a:effectLst/>
                <a:latin typeface=" Cascadia Code PL"/>
              </a:rPr>
              <a:t>:</a:t>
            </a:r>
            <a:r>
              <a:rPr lang="da-DK" sz="2400" b="0" dirty="0">
                <a:solidFill>
                  <a:srgbClr val="B5CEA8"/>
                </a:solidFill>
                <a:effectLst/>
                <a:latin typeface=" Cascadia Code PL"/>
              </a:rPr>
              <a:t>1433</a:t>
            </a:r>
            <a:r>
              <a:rPr lang="da-DK" sz="2400" b="0" dirty="0">
                <a:solidFill>
                  <a:srgbClr val="D4D4D4"/>
                </a:solidFill>
                <a:effectLst/>
                <a:latin typeface=" Cascadia Code PL"/>
              </a:rPr>
              <a:t> `</a:t>
            </a:r>
          </a:p>
          <a:p>
            <a:r>
              <a:rPr lang="da-DK" sz="2400" b="0" dirty="0">
                <a:solidFill>
                  <a:srgbClr val="D4D4D4"/>
                </a:solidFill>
                <a:effectLst/>
                <a:latin typeface=" Cascadia Code PL"/>
              </a:rPr>
              <a:t>    -d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br>
              <a:rPr lang="da-DK" sz="2400" b="0" dirty="0">
                <a:solidFill>
                  <a:srgbClr val="D4D4D4"/>
                </a:solidFill>
                <a:effectLst/>
                <a:latin typeface=" Cascadia Code PL"/>
              </a:rPr>
            </a:br>
            <a:endParaRPr lang="da-DK" sz="2400" b="0" dirty="0">
              <a:solidFill>
                <a:srgbClr val="D4D4D4"/>
              </a:solidFill>
              <a:effectLst/>
              <a:latin typeface=" Cascadia Code PL"/>
            </a:endParaRPr>
          </a:p>
        </p:txBody>
      </p:sp>
    </p:spTree>
    <p:extLst>
      <p:ext uri="{BB962C8B-B14F-4D97-AF65-F5344CB8AC3E}">
        <p14:creationId xmlns:p14="http://schemas.microsoft.com/office/powerpoint/2010/main" val="4483127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30887"/>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System.Data.SqlClient</a:t>
            </a:r>
            <a:endParaRPr lang="LID4096"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30887"/>
          </a:xfrm>
        </p:spPr>
        <p:txBody>
          <a:bodyPr/>
          <a:lstStyle/>
          <a:p>
            <a:r>
              <a:rPr lang="en-US" dirty="0">
                <a:solidFill>
                  <a:srgbClr val="FF0000"/>
                </a:solidFill>
              </a:rPr>
              <a:t>What???</a:t>
            </a:r>
          </a:p>
        </p:txBody>
      </p:sp>
    </p:spTree>
    <p:extLst>
      <p:ext uri="{BB962C8B-B14F-4D97-AF65-F5344CB8AC3E}">
        <p14:creationId xmlns:p14="http://schemas.microsoft.com/office/powerpoint/2010/main" val="4234402396"/>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dcf5ddc1-fb1d-440f-849a-6450bddbaed7"/>
    <ds:schemaRef ds:uri="http://purl.org/dc/dcmitype/"/>
    <ds:schemaRef ds:uri="http://purl.org/dc/terms/"/>
    <ds:schemaRef ds:uri="http://purl.org/dc/elements/1.1/"/>
    <ds:schemaRef ds:uri="965de625-df5b-42e9-a277-2113da4f119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508</TotalTime>
  <Words>247</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 Cascadia Code PL</vt:lpstr>
      <vt:lpstr>Arial</vt:lpstr>
      <vt:lpstr>Cascadia Code PL</vt:lpstr>
      <vt:lpstr>Consolas</vt:lpstr>
      <vt:lpstr>Segoe UI</vt:lpstr>
      <vt:lpstr>Segoe UI Semibold</vt:lpstr>
      <vt:lpstr>Wingdings</vt:lpstr>
      <vt:lpstr>White Template</vt:lpstr>
      <vt:lpstr>Black Template</vt:lpstr>
      <vt:lpstr>C♯ Data Access and Entity Framework Core</vt:lpstr>
      <vt:lpstr>Agenda</vt:lpstr>
      <vt:lpstr>Last weeks exercise</vt:lpstr>
      <vt:lpstr>SQL Server</vt:lpstr>
      <vt:lpstr>SQL Server</vt:lpstr>
      <vt:lpstr>SQL Server</vt:lpstr>
      <vt:lpstr>Old School SQL</vt:lpstr>
      <vt:lpstr>IDisposable</vt:lpstr>
      <vt:lpstr>IDisposable</vt:lpstr>
      <vt:lpstr>SQL Injection</vt:lpstr>
      <vt:lpstr>SQL Injection</vt:lpstr>
      <vt:lpstr>Entity Framework Core</vt:lpstr>
      <vt:lpstr>Entity Framework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39</cp:revision>
  <dcterms:created xsi:type="dcterms:W3CDTF">2020-08-26T05:21:41Z</dcterms:created>
  <dcterms:modified xsi:type="dcterms:W3CDTF">2020-09-11T09:05:11Z</dcterms:modified>
</cp:coreProperties>
</file>