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21"/>
  </p:notesMasterIdLst>
  <p:handoutMasterIdLst>
    <p:handoutMasterId r:id="rId22"/>
  </p:handoutMasterIdLst>
  <p:sldIdLst>
    <p:sldId id="1663" r:id="rId6"/>
    <p:sldId id="1664" r:id="rId7"/>
    <p:sldId id="1685" r:id="rId8"/>
    <p:sldId id="1687" r:id="rId9"/>
    <p:sldId id="1686" r:id="rId10"/>
    <p:sldId id="1688" r:id="rId11"/>
    <p:sldId id="1689" r:id="rId12"/>
    <p:sldId id="1690" r:id="rId13"/>
    <p:sldId id="1691" r:id="rId14"/>
    <p:sldId id="1692" r:id="rId15"/>
    <p:sldId id="1693" r:id="rId16"/>
    <p:sldId id="1695" r:id="rId17"/>
    <p:sldId id="1694" r:id="rId18"/>
    <p:sldId id="1696" r:id="rId19"/>
    <p:sldId id="1697" r:id="rId2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63"/>
            <p14:sldId id="1664"/>
            <p14:sldId id="1685"/>
            <p14:sldId id="1687"/>
            <p14:sldId id="1686"/>
            <p14:sldId id="1688"/>
            <p14:sldId id="1689"/>
            <p14:sldId id="1690"/>
            <p14:sldId id="1691"/>
            <p14:sldId id="1692"/>
            <p14:sldId id="1693"/>
            <p14:sldId id="1695"/>
            <p14:sldId id="1694"/>
            <p14:sldId id="1696"/>
            <p14:sldId id="169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373"/>
    <a:srgbClr val="FF9349"/>
    <a:srgbClr val="30E5D0"/>
    <a:srgbClr val="FFFFFF"/>
    <a:srgbClr val="000000"/>
    <a:srgbClr val="0078D4"/>
    <a:srgbClr val="50E6FF"/>
    <a:srgbClr val="A92E01"/>
    <a:srgbClr val="C13501"/>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2101" autoAdjust="0"/>
  </p:normalViewPr>
  <p:slideViewPr>
    <p:cSldViewPr snapToGrid="0">
      <p:cViewPr>
        <p:scale>
          <a:sx n="94" d="100"/>
          <a:sy n="94" d="100"/>
        </p:scale>
        <p:origin x="33" y="24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9/8/2020 8:52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9/8/2020 8:51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9/8/2020 8:51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a:extLst>
              <a:ext uri="{FF2B5EF4-FFF2-40B4-BE49-F238E27FC236}">
                <a16:creationId xmlns:a16="http://schemas.microsoft.com/office/drawing/2014/main" id="{F4028072-E3C5-4953-8128-85ADBE6F7EE1}"/>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425541"/>
            <a:ext cx="4167887" cy="1107996"/>
          </a:xfrm>
        </p:spPr>
        <p:txBody>
          <a:bodyPr/>
          <a:lstStyle/>
          <a:p>
            <a:r>
              <a:rPr lang="en-US" dirty="0"/>
              <a:t>C♯</a:t>
            </a:r>
            <a:br>
              <a:rPr lang="en-US" dirty="0"/>
            </a:br>
            <a:r>
              <a:rPr lang="en-US" dirty="0"/>
              <a:t>Lambdas and LINQ</a:t>
            </a:r>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492AE-2491-447E-B341-E60BF3924A40}"/>
              </a:ext>
            </a:extLst>
          </p:cNvPr>
          <p:cNvSpPr>
            <a:spLocks noGrp="1"/>
          </p:cNvSpPr>
          <p:nvPr>
            <p:ph type="title"/>
          </p:nvPr>
        </p:nvSpPr>
        <p:spPr/>
        <p:txBody>
          <a:bodyPr/>
          <a:lstStyle/>
          <a:p>
            <a:r>
              <a:rPr lang="da-DK" dirty="0">
                <a:solidFill>
                  <a:schemeClr val="tx1"/>
                </a:solidFill>
              </a:rPr>
              <a:t>Anonymous types</a:t>
            </a:r>
            <a:endParaRPr lang="LID4096" dirty="0"/>
          </a:p>
        </p:txBody>
      </p:sp>
      <p:sp>
        <p:nvSpPr>
          <p:cNvPr id="3" name="Text Placeholder 2">
            <a:extLst>
              <a:ext uri="{FF2B5EF4-FFF2-40B4-BE49-F238E27FC236}">
                <a16:creationId xmlns:a16="http://schemas.microsoft.com/office/drawing/2014/main" id="{2E126819-7E87-42A2-A3E4-FA03B6C9365D}"/>
              </a:ext>
            </a:extLst>
          </p:cNvPr>
          <p:cNvSpPr>
            <a:spLocks noGrp="1"/>
          </p:cNvSpPr>
          <p:nvPr>
            <p:ph type="body" sz="quarter" idx="10"/>
          </p:nvPr>
        </p:nvSpPr>
        <p:spPr>
          <a:xfrm>
            <a:off x="588263" y="1436688"/>
            <a:ext cx="11018520" cy="2893100"/>
          </a:xfrm>
        </p:spPr>
        <p:txBody>
          <a:bodyPr/>
          <a:lstStyle/>
          <a:p>
            <a:endParaRPr lang="da-DK" sz="2000" dirty="0">
              <a:solidFill>
                <a:srgbClr val="0000FF"/>
              </a:solidFill>
              <a:latin typeface="Cascadia Code" panose="020B0609020000020004" pitchFamily="49" charset="0"/>
              <a:cs typeface="Cascadia Code" panose="020B0609020000020004" pitchFamily="49" charset="0"/>
            </a:endParaRPr>
          </a:p>
          <a:p>
            <a:endParaRPr lang="da-DK" sz="2000" dirty="0">
              <a:solidFill>
                <a:srgbClr val="0000FF"/>
              </a:solidFill>
              <a:latin typeface="Cascadia Code" panose="020B0609020000020004" pitchFamily="49" charset="0"/>
              <a:cs typeface="Cascadia Code" panose="020B0609020000020004" pitchFamily="49" charset="0"/>
            </a:endParaRPr>
          </a:p>
          <a:p>
            <a:endParaRPr lang="da-DK" sz="2000" dirty="0">
              <a:solidFill>
                <a:srgbClr val="0000FF"/>
              </a:solidFill>
              <a:latin typeface="Cascadia Code" panose="020B0609020000020004" pitchFamily="49" charset="0"/>
              <a:cs typeface="Cascadia Code" panose="020B0609020000020004" pitchFamily="49" charset="0"/>
            </a:endParaRPr>
          </a:p>
          <a:p>
            <a:r>
              <a:rPr lang="da-DK" sz="2000" dirty="0">
                <a:solidFill>
                  <a:srgbClr val="0000FF"/>
                </a:solidFill>
                <a:latin typeface="Cascadia Code" panose="020B0609020000020004" pitchFamily="49" charset="0"/>
                <a:cs typeface="Cascadia Code" panose="020B0609020000020004" pitchFamily="49" charset="0"/>
              </a:rPr>
              <a:t>var</a:t>
            </a:r>
            <a:r>
              <a:rPr lang="da-DK" sz="2000" dirty="0">
                <a:solidFill>
                  <a:srgbClr val="000000"/>
                </a:solidFill>
                <a:latin typeface="Cascadia Code" panose="020B0609020000020004" pitchFamily="49" charset="0"/>
                <a:cs typeface="Cascadia Code" panose="020B0609020000020004" pitchFamily="49" charset="0"/>
              </a:rPr>
              <a:t> question = </a:t>
            </a:r>
            <a:r>
              <a:rPr lang="da-DK" sz="2000" dirty="0">
                <a:solidFill>
                  <a:srgbClr val="0000FF"/>
                </a:solidFill>
                <a:latin typeface="Cascadia Code" panose="020B0609020000020004" pitchFamily="49" charset="0"/>
                <a:cs typeface="Cascadia Code" panose="020B0609020000020004" pitchFamily="49" charset="0"/>
              </a:rPr>
              <a:t>new</a:t>
            </a:r>
            <a:endParaRPr lang="da-DK" sz="2000" dirty="0">
              <a:solidFill>
                <a:srgbClr val="000000"/>
              </a:solidFill>
              <a:latin typeface="Cascadia Code" panose="020B0609020000020004" pitchFamily="49" charset="0"/>
              <a:cs typeface="Cascadia Code" panose="020B0609020000020004" pitchFamily="49" charset="0"/>
            </a:endParaRPr>
          </a:p>
          <a:p>
            <a:r>
              <a:rPr lang="en-DK" sz="2000" dirty="0">
                <a:solidFill>
                  <a:srgbClr val="000000"/>
                </a:solidFill>
                <a:latin typeface="Cascadia Code" panose="020B0609020000020004" pitchFamily="49" charset="0"/>
                <a:cs typeface="Cascadia Code" panose="020B0609020000020004" pitchFamily="49" charset="0"/>
              </a:rPr>
              <a:t>{</a:t>
            </a:r>
          </a:p>
          <a:p>
            <a:r>
              <a:rPr lang="da-DK" sz="2000" dirty="0">
                <a:solidFill>
                  <a:srgbClr val="000000"/>
                </a:solidFill>
                <a:latin typeface="Cascadia Code" panose="020B0609020000020004" pitchFamily="49" charset="0"/>
                <a:cs typeface="Cascadia Code" panose="020B0609020000020004" pitchFamily="49" charset="0"/>
              </a:rPr>
              <a:t>    Title = </a:t>
            </a:r>
            <a:r>
              <a:rPr lang="da-DK" sz="2000" dirty="0">
                <a:solidFill>
                  <a:srgbClr val="A31515"/>
                </a:solidFill>
                <a:latin typeface="Cascadia Code" panose="020B0609020000020004" pitchFamily="49" charset="0"/>
                <a:cs typeface="Cascadia Code" panose="020B0609020000020004" pitchFamily="49" charset="0"/>
              </a:rPr>
              <a:t>"The answer...?"</a:t>
            </a:r>
            <a:r>
              <a:rPr lang="da-DK" sz="2000" dirty="0">
                <a:solidFill>
                  <a:srgbClr val="000000"/>
                </a:solidFill>
                <a:latin typeface="Cascadia Code" panose="020B0609020000020004" pitchFamily="49" charset="0"/>
                <a:cs typeface="Cascadia Code" panose="020B0609020000020004" pitchFamily="49" charset="0"/>
              </a:rPr>
              <a:t>,</a:t>
            </a:r>
          </a:p>
          <a:p>
            <a:r>
              <a:rPr lang="da-DK" sz="2000" dirty="0">
                <a:solidFill>
                  <a:srgbClr val="000000"/>
                </a:solidFill>
                <a:latin typeface="Cascadia Code" panose="020B0609020000020004" pitchFamily="49" charset="0"/>
                <a:cs typeface="Cascadia Code" panose="020B0609020000020004" pitchFamily="49" charset="0"/>
              </a:rPr>
              <a:t>    Answer = 42</a:t>
            </a:r>
          </a:p>
          <a:p>
            <a:r>
              <a:rPr lang="en-DK" sz="2000" dirty="0">
                <a:solidFill>
                  <a:srgbClr val="000000"/>
                </a:solidFill>
                <a:latin typeface="Cascadia Code" panose="020B0609020000020004" pitchFamily="49" charset="0"/>
                <a:cs typeface="Cascadia Code" panose="020B0609020000020004" pitchFamily="49" charset="0"/>
              </a:rPr>
              <a:t>};</a:t>
            </a:r>
            <a:endParaRPr lang="en-DK" sz="20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132231072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8350C-81B7-469D-B4CF-5B75E1B1B929}"/>
              </a:ext>
            </a:extLst>
          </p:cNvPr>
          <p:cNvSpPr>
            <a:spLocks noGrp="1"/>
          </p:cNvSpPr>
          <p:nvPr>
            <p:ph type="title"/>
          </p:nvPr>
        </p:nvSpPr>
        <p:spPr/>
        <p:txBody>
          <a:bodyPr/>
          <a:lstStyle/>
          <a:p>
            <a:r>
              <a:rPr lang="en-US" dirty="0"/>
              <a:t>(Tuples)</a:t>
            </a:r>
            <a:endParaRPr lang="LID4096" dirty="0"/>
          </a:p>
        </p:txBody>
      </p:sp>
      <p:sp>
        <p:nvSpPr>
          <p:cNvPr id="3" name="Text Placeholder 2">
            <a:extLst>
              <a:ext uri="{FF2B5EF4-FFF2-40B4-BE49-F238E27FC236}">
                <a16:creationId xmlns:a16="http://schemas.microsoft.com/office/drawing/2014/main" id="{A094DB86-41E5-4635-82C0-B85272BE940D}"/>
              </a:ext>
            </a:extLst>
          </p:cNvPr>
          <p:cNvSpPr>
            <a:spLocks noGrp="1"/>
          </p:cNvSpPr>
          <p:nvPr>
            <p:ph type="body" sz="quarter" idx="10"/>
          </p:nvPr>
        </p:nvSpPr>
        <p:spPr>
          <a:xfrm>
            <a:off x="588263" y="1436688"/>
            <a:ext cx="11018520" cy="4370427"/>
          </a:xfrm>
        </p:spPr>
        <p:txBody>
          <a:bodyPr/>
          <a:lstStyle/>
          <a:p>
            <a:endParaRPr lang="en-US" sz="2000" dirty="0">
              <a:solidFill>
                <a:srgbClr val="0000FF"/>
              </a:solidFill>
              <a:latin typeface="Cascadia Code" panose="020B0609020000020004" pitchFamily="49" charset="0"/>
              <a:cs typeface="Cascadia Code" panose="020B0609020000020004" pitchFamily="49" charset="0"/>
            </a:endParaRPr>
          </a:p>
          <a:p>
            <a:r>
              <a:rPr lang="en-US" sz="2000" dirty="0">
                <a:solidFill>
                  <a:srgbClr val="0000FF"/>
                </a:solidFill>
                <a:latin typeface="Cascadia Code" panose="020B0609020000020004" pitchFamily="49" charset="0"/>
                <a:cs typeface="Cascadia Code" panose="020B0609020000020004" pitchFamily="49" charset="0"/>
              </a:rPr>
              <a:t>var</a:t>
            </a:r>
            <a:r>
              <a:rPr lang="en-US" sz="2000" dirty="0">
                <a:solidFill>
                  <a:srgbClr val="000000"/>
                </a:solidFill>
                <a:latin typeface="Cascadia Code" panose="020B0609020000020004" pitchFamily="49" charset="0"/>
                <a:cs typeface="Cascadia Code" panose="020B0609020000020004" pitchFamily="49" charset="0"/>
              </a:rPr>
              <a:t> s = </a:t>
            </a:r>
            <a:r>
              <a:rPr lang="en-US" sz="2000" dirty="0" err="1">
                <a:solidFill>
                  <a:srgbClr val="000000"/>
                </a:solidFill>
                <a:latin typeface="Cascadia Code" panose="020B0609020000020004" pitchFamily="49" charset="0"/>
                <a:cs typeface="Cascadia Code" panose="020B0609020000020004" pitchFamily="49" charset="0"/>
              </a:rPr>
              <a:t>Tuple.Create</a:t>
            </a:r>
            <a:r>
              <a:rPr lang="en-US" sz="2000" dirty="0">
                <a:solidFill>
                  <a:srgbClr val="000000"/>
                </a:solidFill>
                <a:latin typeface="Cascadia Code" panose="020B0609020000020004" pitchFamily="49" charset="0"/>
                <a:cs typeface="Cascadia Code" panose="020B0609020000020004" pitchFamily="49" charset="0"/>
              </a:rPr>
              <a:t>(</a:t>
            </a:r>
            <a:r>
              <a:rPr lang="en-US" sz="2000" dirty="0">
                <a:solidFill>
                  <a:srgbClr val="A31515"/>
                </a:solidFill>
                <a:latin typeface="Cascadia Code" panose="020B0609020000020004" pitchFamily="49" charset="0"/>
                <a:cs typeface="Cascadia Code" panose="020B0609020000020004" pitchFamily="49" charset="0"/>
              </a:rPr>
              <a:t>"Clark Kent"</a:t>
            </a:r>
            <a:r>
              <a:rPr lang="en-US" sz="2000" dirty="0">
                <a:solidFill>
                  <a:srgbClr val="000000"/>
                </a:solidFill>
                <a:latin typeface="Cascadia Code" panose="020B0609020000020004" pitchFamily="49" charset="0"/>
                <a:cs typeface="Cascadia Code" panose="020B0609020000020004" pitchFamily="49" charset="0"/>
              </a:rPr>
              <a:t>, </a:t>
            </a:r>
            <a:r>
              <a:rPr lang="en-US" sz="2000" dirty="0">
                <a:solidFill>
                  <a:srgbClr val="A31515"/>
                </a:solidFill>
                <a:latin typeface="Cascadia Code" panose="020B0609020000020004" pitchFamily="49" charset="0"/>
                <a:cs typeface="Cascadia Code" panose="020B0609020000020004" pitchFamily="49" charset="0"/>
              </a:rPr>
              <a:t>"Superman"</a:t>
            </a:r>
            <a:r>
              <a:rPr lang="en-US" sz="2000" dirty="0">
                <a:solidFill>
                  <a:srgbClr val="000000"/>
                </a:solidFill>
                <a:latin typeface="Cascadia Code" panose="020B0609020000020004" pitchFamily="49" charset="0"/>
                <a:cs typeface="Cascadia Code" panose="020B0609020000020004" pitchFamily="49" charset="0"/>
              </a:rPr>
              <a:t>);</a:t>
            </a:r>
          </a:p>
          <a:p>
            <a:endParaRPr lang="en-DK" sz="2000" dirty="0">
              <a:solidFill>
                <a:srgbClr val="000000"/>
              </a:solidFill>
              <a:latin typeface="Cascadia Code" panose="020B0609020000020004" pitchFamily="49" charset="0"/>
              <a:cs typeface="Cascadia Code" panose="020B0609020000020004" pitchFamily="49" charset="0"/>
            </a:endParaRPr>
          </a:p>
          <a:p>
            <a:r>
              <a:rPr lang="da-DK" sz="2000" dirty="0">
                <a:solidFill>
                  <a:srgbClr val="0000FF"/>
                </a:solidFill>
                <a:latin typeface="Cascadia Code" panose="020B0609020000020004" pitchFamily="49" charset="0"/>
                <a:cs typeface="Cascadia Code" panose="020B0609020000020004" pitchFamily="49" charset="0"/>
              </a:rPr>
              <a:t>var</a:t>
            </a:r>
            <a:r>
              <a:rPr lang="da-DK" sz="2000" dirty="0">
                <a:solidFill>
                  <a:srgbClr val="000000"/>
                </a:solidFill>
                <a:latin typeface="Cascadia Code" panose="020B0609020000020004" pitchFamily="49" charset="0"/>
                <a:cs typeface="Cascadia Code" panose="020B0609020000020004" pitchFamily="49" charset="0"/>
              </a:rPr>
              <a:t> b = (</a:t>
            </a:r>
            <a:r>
              <a:rPr lang="da-DK" sz="2000" dirty="0">
                <a:solidFill>
                  <a:srgbClr val="A31515"/>
                </a:solidFill>
                <a:latin typeface="Cascadia Code" panose="020B0609020000020004" pitchFamily="49" charset="0"/>
                <a:cs typeface="Cascadia Code" panose="020B0609020000020004" pitchFamily="49" charset="0"/>
              </a:rPr>
              <a:t>"Bruce Wayne"</a:t>
            </a:r>
            <a:r>
              <a:rPr lang="da-DK" sz="2000" dirty="0">
                <a:solidFill>
                  <a:srgbClr val="000000"/>
                </a:solidFill>
                <a:latin typeface="Cascadia Code" panose="020B0609020000020004" pitchFamily="49" charset="0"/>
                <a:cs typeface="Cascadia Code" panose="020B0609020000020004" pitchFamily="49" charset="0"/>
              </a:rPr>
              <a:t>, </a:t>
            </a:r>
            <a:r>
              <a:rPr lang="da-DK" sz="2000" dirty="0">
                <a:solidFill>
                  <a:srgbClr val="A31515"/>
                </a:solidFill>
                <a:latin typeface="Cascadia Code" panose="020B0609020000020004" pitchFamily="49" charset="0"/>
                <a:cs typeface="Cascadia Code" panose="020B0609020000020004" pitchFamily="49" charset="0"/>
              </a:rPr>
              <a:t>"Batman"</a:t>
            </a:r>
            <a:r>
              <a:rPr lang="da-DK" sz="2000" dirty="0">
                <a:solidFill>
                  <a:srgbClr val="000000"/>
                </a:solidFill>
                <a:latin typeface="Cascadia Code" panose="020B0609020000020004" pitchFamily="49" charset="0"/>
                <a:cs typeface="Cascadia Code" panose="020B0609020000020004" pitchFamily="49" charset="0"/>
              </a:rPr>
              <a:t>);</a:t>
            </a:r>
          </a:p>
          <a:p>
            <a:endParaRPr lang="en-DK" sz="2000" dirty="0">
              <a:solidFill>
                <a:srgbClr val="000000"/>
              </a:solidFill>
              <a:latin typeface="Cascadia Code" panose="020B0609020000020004" pitchFamily="49" charset="0"/>
              <a:cs typeface="Cascadia Code" panose="020B0609020000020004" pitchFamily="49" charset="0"/>
            </a:endParaRPr>
          </a:p>
          <a:p>
            <a:r>
              <a:rPr lang="en-US" sz="2000" dirty="0">
                <a:solidFill>
                  <a:srgbClr val="0000FF"/>
                </a:solidFill>
                <a:latin typeface="Cascadia Code" panose="020B0609020000020004" pitchFamily="49" charset="0"/>
                <a:cs typeface="Cascadia Code" panose="020B0609020000020004" pitchFamily="49" charset="0"/>
              </a:rPr>
              <a:t>var</a:t>
            </a:r>
            <a:r>
              <a:rPr lang="en-US" sz="2000" dirty="0">
                <a:solidFill>
                  <a:srgbClr val="000000"/>
                </a:solidFill>
                <a:latin typeface="Cascadia Code" panose="020B0609020000020004" pitchFamily="49" charset="0"/>
                <a:cs typeface="Cascadia Code" panose="020B0609020000020004" pitchFamily="49" charset="0"/>
              </a:rPr>
              <a:t> f = (name: </a:t>
            </a:r>
            <a:r>
              <a:rPr lang="en-US" sz="2000" dirty="0">
                <a:solidFill>
                  <a:srgbClr val="A31515"/>
                </a:solidFill>
                <a:latin typeface="Cascadia Code" panose="020B0609020000020004" pitchFamily="49" charset="0"/>
                <a:cs typeface="Cascadia Code" panose="020B0609020000020004" pitchFamily="49" charset="0"/>
              </a:rPr>
              <a:t>"Barry Allen"</a:t>
            </a:r>
            <a:r>
              <a:rPr lang="en-US" sz="2000" dirty="0">
                <a:solidFill>
                  <a:srgbClr val="000000"/>
                </a:solidFill>
                <a:latin typeface="Cascadia Code" panose="020B0609020000020004" pitchFamily="49" charset="0"/>
                <a:cs typeface="Cascadia Code" panose="020B0609020000020004" pitchFamily="49" charset="0"/>
              </a:rPr>
              <a:t>, </a:t>
            </a:r>
            <a:r>
              <a:rPr lang="en-US" sz="2000" dirty="0" err="1">
                <a:solidFill>
                  <a:srgbClr val="000000"/>
                </a:solidFill>
                <a:latin typeface="Cascadia Code" panose="020B0609020000020004" pitchFamily="49" charset="0"/>
                <a:cs typeface="Cascadia Code" panose="020B0609020000020004" pitchFamily="49" charset="0"/>
              </a:rPr>
              <a:t>alterEgo</a:t>
            </a:r>
            <a:r>
              <a:rPr lang="en-US" sz="2000" dirty="0">
                <a:solidFill>
                  <a:srgbClr val="000000"/>
                </a:solidFill>
                <a:latin typeface="Cascadia Code" panose="020B0609020000020004" pitchFamily="49" charset="0"/>
                <a:cs typeface="Cascadia Code" panose="020B0609020000020004" pitchFamily="49" charset="0"/>
              </a:rPr>
              <a:t>: </a:t>
            </a:r>
            <a:r>
              <a:rPr lang="en-US" sz="2000" dirty="0">
                <a:solidFill>
                  <a:srgbClr val="A31515"/>
                </a:solidFill>
                <a:latin typeface="Cascadia Code" panose="020B0609020000020004" pitchFamily="49" charset="0"/>
                <a:cs typeface="Cascadia Code" panose="020B0609020000020004" pitchFamily="49" charset="0"/>
              </a:rPr>
              <a:t>"The Flash"</a:t>
            </a:r>
            <a:r>
              <a:rPr lang="en-US" sz="2000" dirty="0">
                <a:solidFill>
                  <a:srgbClr val="000000"/>
                </a:solidFill>
                <a:latin typeface="Cascadia Code" panose="020B0609020000020004" pitchFamily="49" charset="0"/>
                <a:cs typeface="Cascadia Code" panose="020B0609020000020004" pitchFamily="49" charset="0"/>
              </a:rPr>
              <a:t>);</a:t>
            </a:r>
            <a:endParaRPr lang="en-DK" sz="2000" dirty="0">
              <a:solidFill>
                <a:srgbClr val="000000"/>
              </a:solidFill>
              <a:latin typeface="Cascadia Code" panose="020B0609020000020004" pitchFamily="49" charset="0"/>
              <a:cs typeface="Cascadia Code" panose="020B0609020000020004" pitchFamily="49" charset="0"/>
            </a:endParaRPr>
          </a:p>
          <a:p>
            <a:endParaRPr lang="en-DK" sz="2000" dirty="0">
              <a:solidFill>
                <a:srgbClr val="000000"/>
              </a:solidFill>
              <a:latin typeface="Cascadia Code" panose="020B0609020000020004" pitchFamily="49" charset="0"/>
              <a:cs typeface="Cascadia Code" panose="020B0609020000020004" pitchFamily="49" charset="0"/>
            </a:endParaRPr>
          </a:p>
          <a:p>
            <a:r>
              <a:rPr lang="da-DK" sz="2000" dirty="0">
                <a:solidFill>
                  <a:srgbClr val="000000"/>
                </a:solidFill>
                <a:latin typeface="Cascadia Code" panose="020B0609020000020004" pitchFamily="49" charset="0"/>
                <a:cs typeface="Cascadia Code" panose="020B0609020000020004" pitchFamily="49" charset="0"/>
              </a:rPr>
              <a:t>IEnumerable&lt;(</a:t>
            </a:r>
            <a:r>
              <a:rPr lang="da-DK" sz="2000" dirty="0">
                <a:solidFill>
                  <a:srgbClr val="0000FF"/>
                </a:solidFill>
                <a:latin typeface="Cascadia Code" panose="020B0609020000020004" pitchFamily="49" charset="0"/>
                <a:cs typeface="Cascadia Code" panose="020B0609020000020004" pitchFamily="49" charset="0"/>
              </a:rPr>
              <a:t>float</a:t>
            </a:r>
            <a:r>
              <a:rPr lang="da-DK" sz="2000" dirty="0">
                <a:solidFill>
                  <a:srgbClr val="000000"/>
                </a:solidFill>
                <a:latin typeface="Cascadia Code" panose="020B0609020000020004" pitchFamily="49" charset="0"/>
                <a:cs typeface="Cascadia Code" panose="020B0609020000020004" pitchFamily="49" charset="0"/>
              </a:rPr>
              <a:t> x, </a:t>
            </a:r>
            <a:r>
              <a:rPr lang="da-DK" sz="2000" dirty="0">
                <a:solidFill>
                  <a:srgbClr val="0000FF"/>
                </a:solidFill>
                <a:latin typeface="Cascadia Code" panose="020B0609020000020004" pitchFamily="49" charset="0"/>
                <a:cs typeface="Cascadia Code" panose="020B0609020000020004" pitchFamily="49" charset="0"/>
              </a:rPr>
              <a:t>float</a:t>
            </a:r>
            <a:r>
              <a:rPr lang="da-DK" sz="2000" dirty="0">
                <a:solidFill>
                  <a:srgbClr val="000000"/>
                </a:solidFill>
                <a:latin typeface="Cascadia Code" panose="020B0609020000020004" pitchFamily="49" charset="0"/>
                <a:cs typeface="Cascadia Code" panose="020B0609020000020004" pitchFamily="49" charset="0"/>
              </a:rPr>
              <a:t> y)&gt; GenerateCoordinates()</a:t>
            </a:r>
          </a:p>
          <a:p>
            <a:r>
              <a:rPr lang="en-DK" sz="2000" dirty="0">
                <a:solidFill>
                  <a:srgbClr val="000000"/>
                </a:solidFill>
                <a:latin typeface="Cascadia Code" panose="020B0609020000020004" pitchFamily="49" charset="0"/>
                <a:cs typeface="Cascadia Code" panose="020B0609020000020004" pitchFamily="49" charset="0"/>
              </a:rPr>
              <a:t>{</a:t>
            </a:r>
          </a:p>
          <a:p>
            <a:r>
              <a:rPr lang="da-DK" sz="2000" dirty="0">
                <a:solidFill>
                  <a:srgbClr val="000000"/>
                </a:solidFill>
                <a:latin typeface="Cascadia Code" panose="020B0609020000020004" pitchFamily="49" charset="0"/>
                <a:cs typeface="Cascadia Code" panose="020B0609020000020004" pitchFamily="49" charset="0"/>
              </a:rPr>
              <a:t>    </a:t>
            </a:r>
            <a:r>
              <a:rPr lang="da-DK" sz="2000" dirty="0">
                <a:solidFill>
                  <a:srgbClr val="0000FF"/>
                </a:solidFill>
                <a:latin typeface="Cascadia Code" panose="020B0609020000020004" pitchFamily="49" charset="0"/>
                <a:cs typeface="Cascadia Code" panose="020B0609020000020004" pitchFamily="49" charset="0"/>
              </a:rPr>
              <a:t>yield</a:t>
            </a:r>
            <a:r>
              <a:rPr lang="da-DK" sz="2000" dirty="0">
                <a:solidFill>
                  <a:srgbClr val="000000"/>
                </a:solidFill>
                <a:latin typeface="Cascadia Code" panose="020B0609020000020004" pitchFamily="49" charset="0"/>
                <a:cs typeface="Cascadia Code" panose="020B0609020000020004" pitchFamily="49" charset="0"/>
              </a:rPr>
              <a:t> </a:t>
            </a:r>
            <a:r>
              <a:rPr lang="da-DK" sz="2000" dirty="0">
                <a:solidFill>
                  <a:srgbClr val="0000FF"/>
                </a:solidFill>
                <a:latin typeface="Cascadia Code" panose="020B0609020000020004" pitchFamily="49" charset="0"/>
                <a:cs typeface="Cascadia Code" panose="020B0609020000020004" pitchFamily="49" charset="0"/>
              </a:rPr>
              <a:t>return</a:t>
            </a:r>
            <a:r>
              <a:rPr lang="da-DK" sz="2000" dirty="0">
                <a:solidFill>
                  <a:srgbClr val="000000"/>
                </a:solidFill>
                <a:latin typeface="Cascadia Code" panose="020B0609020000020004" pitchFamily="49" charset="0"/>
                <a:cs typeface="Cascadia Code" panose="020B0609020000020004" pitchFamily="49" charset="0"/>
              </a:rPr>
              <a:t> (1.3f, 23.45f);</a:t>
            </a:r>
          </a:p>
          <a:p>
            <a:r>
              <a:rPr lang="en-DK" sz="2000" dirty="0">
                <a:solidFill>
                  <a:srgbClr val="000000"/>
                </a:solidFill>
                <a:latin typeface="Cascadia Code" panose="020B0609020000020004" pitchFamily="49" charset="0"/>
                <a:cs typeface="Cascadia Code" panose="020B0609020000020004" pitchFamily="49" charset="0"/>
              </a:rPr>
              <a:t>}</a:t>
            </a:r>
            <a:endParaRPr lang="en-DK" sz="2000" dirty="0">
              <a:latin typeface="Cascadia Code" panose="020B0609020000020004" pitchFamily="49" charset="0"/>
              <a:cs typeface="Cascadia Code" panose="020B0609020000020004" pitchFamily="49" charset="0"/>
            </a:endParaRPr>
          </a:p>
          <a:p>
            <a:endParaRPr lang="LID4096" sz="20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20003363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0ED43-9514-4468-B298-66B2CC314908}"/>
              </a:ext>
            </a:extLst>
          </p:cNvPr>
          <p:cNvSpPr>
            <a:spLocks noGrp="1"/>
          </p:cNvSpPr>
          <p:nvPr>
            <p:ph type="title"/>
          </p:nvPr>
        </p:nvSpPr>
        <p:spPr/>
        <p:txBody>
          <a:bodyPr/>
          <a:lstStyle/>
          <a:p>
            <a:r>
              <a:rPr lang="da-DK" dirty="0"/>
              <a:t>Extension methods 1/2</a:t>
            </a:r>
            <a:endParaRPr lang="LID4096" dirty="0"/>
          </a:p>
        </p:txBody>
      </p:sp>
      <p:sp>
        <p:nvSpPr>
          <p:cNvPr id="3" name="Text Placeholder 2">
            <a:extLst>
              <a:ext uri="{FF2B5EF4-FFF2-40B4-BE49-F238E27FC236}">
                <a16:creationId xmlns:a16="http://schemas.microsoft.com/office/drawing/2014/main" id="{170F43C1-9E00-4F8E-85FA-EC2886EAB80C}"/>
              </a:ext>
            </a:extLst>
          </p:cNvPr>
          <p:cNvSpPr>
            <a:spLocks noGrp="1"/>
          </p:cNvSpPr>
          <p:nvPr>
            <p:ph type="body" sz="quarter" idx="10"/>
          </p:nvPr>
        </p:nvSpPr>
        <p:spPr>
          <a:xfrm>
            <a:off x="588263" y="1436688"/>
            <a:ext cx="11018520" cy="5109091"/>
          </a:xfrm>
        </p:spPr>
        <p:txBody>
          <a:bodyPr/>
          <a:lstStyle/>
          <a:p>
            <a:r>
              <a:rPr lang="da-DK" sz="2000" dirty="0">
                <a:solidFill>
                  <a:srgbClr val="000000"/>
                </a:solidFill>
                <a:latin typeface="Cascadia Code" panose="020B0609020000020004" pitchFamily="49" charset="0"/>
                <a:cs typeface="Cascadia Code" panose="020B0609020000020004" pitchFamily="49" charset="0"/>
              </a:rPr>
              <a:t>IEnumerable&lt;City&gt; cities = </a:t>
            </a:r>
            <a:r>
              <a:rPr lang="da-DK" sz="2000" dirty="0">
                <a:solidFill>
                  <a:srgbClr val="0000FF"/>
                </a:solidFill>
                <a:latin typeface="Cascadia Code" panose="020B0609020000020004" pitchFamily="49" charset="0"/>
                <a:cs typeface="Cascadia Code" panose="020B0609020000020004" pitchFamily="49" charset="0"/>
              </a:rPr>
              <a:t>new</a:t>
            </a:r>
            <a:r>
              <a:rPr lang="da-DK" sz="2000" dirty="0">
                <a:solidFill>
                  <a:srgbClr val="000000"/>
                </a:solidFill>
                <a:latin typeface="Cascadia Code" panose="020B0609020000020004" pitchFamily="49" charset="0"/>
                <a:cs typeface="Cascadia Code" panose="020B0609020000020004" pitchFamily="49" charset="0"/>
              </a:rPr>
              <a:t>[]</a:t>
            </a:r>
          </a:p>
          <a:p>
            <a:r>
              <a:rPr lang="en-DK" sz="2000" dirty="0">
                <a:solidFill>
                  <a:srgbClr val="000000"/>
                </a:solidFill>
                <a:latin typeface="Cascadia Code" panose="020B0609020000020004" pitchFamily="49" charset="0"/>
                <a:cs typeface="Cascadia Code" panose="020B0609020000020004" pitchFamily="49" charset="0"/>
              </a:rPr>
              <a:t>{</a:t>
            </a:r>
          </a:p>
          <a:p>
            <a:r>
              <a:rPr lang="en-US" sz="2000" dirty="0">
                <a:solidFill>
                  <a:srgbClr val="000000"/>
                </a:solidFill>
                <a:latin typeface="Cascadia Code" panose="020B0609020000020004" pitchFamily="49" charset="0"/>
                <a:cs typeface="Cascadia Code" panose="020B0609020000020004" pitchFamily="49" charset="0"/>
              </a:rPr>
              <a:t>    </a:t>
            </a:r>
            <a:r>
              <a:rPr lang="en-US" sz="2000" dirty="0">
                <a:solidFill>
                  <a:srgbClr val="0000FF"/>
                </a:solidFill>
                <a:latin typeface="Cascadia Code" panose="020B0609020000020004" pitchFamily="49" charset="0"/>
                <a:cs typeface="Cascadia Code" panose="020B0609020000020004" pitchFamily="49" charset="0"/>
              </a:rPr>
              <a:t>new</a:t>
            </a:r>
            <a:r>
              <a:rPr lang="en-US" sz="2000" dirty="0">
                <a:solidFill>
                  <a:srgbClr val="000000"/>
                </a:solidFill>
                <a:latin typeface="Cascadia Code" panose="020B0609020000020004" pitchFamily="49" charset="0"/>
                <a:cs typeface="Cascadia Code" panose="020B0609020000020004" pitchFamily="49" charset="0"/>
              </a:rPr>
              <a:t> City { Id = 1, Name = </a:t>
            </a:r>
            <a:r>
              <a:rPr lang="en-US" sz="2000" dirty="0">
                <a:solidFill>
                  <a:srgbClr val="A31515"/>
                </a:solidFill>
                <a:latin typeface="Cascadia Code" panose="020B0609020000020004" pitchFamily="49" charset="0"/>
                <a:cs typeface="Cascadia Code" panose="020B0609020000020004" pitchFamily="49" charset="0"/>
              </a:rPr>
              <a:t>"Berlin"</a:t>
            </a:r>
            <a:r>
              <a:rPr lang="en-US" sz="2000" dirty="0">
                <a:solidFill>
                  <a:srgbClr val="000000"/>
                </a:solidFill>
                <a:latin typeface="Cascadia Code" panose="020B0609020000020004" pitchFamily="49" charset="0"/>
                <a:cs typeface="Cascadia Code" panose="020B0609020000020004" pitchFamily="49" charset="0"/>
              </a:rPr>
              <a:t> },</a:t>
            </a:r>
          </a:p>
          <a:p>
            <a:r>
              <a:rPr lang="en-US" sz="2000" dirty="0">
                <a:solidFill>
                  <a:srgbClr val="000000"/>
                </a:solidFill>
                <a:latin typeface="Cascadia Code" panose="020B0609020000020004" pitchFamily="49" charset="0"/>
                <a:cs typeface="Cascadia Code" panose="020B0609020000020004" pitchFamily="49" charset="0"/>
              </a:rPr>
              <a:t>    </a:t>
            </a:r>
            <a:r>
              <a:rPr lang="en-US" sz="2000" dirty="0">
                <a:solidFill>
                  <a:srgbClr val="0000FF"/>
                </a:solidFill>
                <a:latin typeface="Cascadia Code" panose="020B0609020000020004" pitchFamily="49" charset="0"/>
                <a:cs typeface="Cascadia Code" panose="020B0609020000020004" pitchFamily="49" charset="0"/>
              </a:rPr>
              <a:t>new</a:t>
            </a:r>
            <a:r>
              <a:rPr lang="en-US" sz="2000" dirty="0">
                <a:solidFill>
                  <a:srgbClr val="000000"/>
                </a:solidFill>
                <a:latin typeface="Cascadia Code" panose="020B0609020000020004" pitchFamily="49" charset="0"/>
                <a:cs typeface="Cascadia Code" panose="020B0609020000020004" pitchFamily="49" charset="0"/>
              </a:rPr>
              <a:t> City { Id = 2, Name = </a:t>
            </a:r>
            <a:r>
              <a:rPr lang="en-US" sz="2000" dirty="0">
                <a:solidFill>
                  <a:srgbClr val="A31515"/>
                </a:solidFill>
                <a:latin typeface="Cascadia Code" panose="020B0609020000020004" pitchFamily="49" charset="0"/>
                <a:cs typeface="Cascadia Code" panose="020B0609020000020004" pitchFamily="49" charset="0"/>
              </a:rPr>
              <a:t>"Hamburg"</a:t>
            </a:r>
            <a:r>
              <a:rPr lang="en-US" sz="2000" dirty="0">
                <a:solidFill>
                  <a:srgbClr val="000000"/>
                </a:solidFill>
                <a:latin typeface="Cascadia Code" panose="020B0609020000020004" pitchFamily="49" charset="0"/>
                <a:cs typeface="Cascadia Code" panose="020B0609020000020004" pitchFamily="49" charset="0"/>
              </a:rPr>
              <a:t> },</a:t>
            </a:r>
          </a:p>
          <a:p>
            <a:r>
              <a:rPr lang="en-US" sz="2000" dirty="0">
                <a:solidFill>
                  <a:srgbClr val="000000"/>
                </a:solidFill>
                <a:latin typeface="Cascadia Code" panose="020B0609020000020004" pitchFamily="49" charset="0"/>
                <a:cs typeface="Cascadia Code" panose="020B0609020000020004" pitchFamily="49" charset="0"/>
              </a:rPr>
              <a:t>    </a:t>
            </a:r>
            <a:r>
              <a:rPr lang="en-US" sz="2000" dirty="0">
                <a:solidFill>
                  <a:srgbClr val="0000FF"/>
                </a:solidFill>
                <a:latin typeface="Cascadia Code" panose="020B0609020000020004" pitchFamily="49" charset="0"/>
                <a:cs typeface="Cascadia Code" panose="020B0609020000020004" pitchFamily="49" charset="0"/>
              </a:rPr>
              <a:t>new</a:t>
            </a:r>
            <a:r>
              <a:rPr lang="en-US" sz="2000" dirty="0">
                <a:solidFill>
                  <a:srgbClr val="000000"/>
                </a:solidFill>
                <a:latin typeface="Cascadia Code" panose="020B0609020000020004" pitchFamily="49" charset="0"/>
                <a:cs typeface="Cascadia Code" panose="020B0609020000020004" pitchFamily="49" charset="0"/>
              </a:rPr>
              <a:t> City { Id = 3, Name = </a:t>
            </a:r>
            <a:r>
              <a:rPr lang="en-US" sz="2000" dirty="0">
                <a:solidFill>
                  <a:srgbClr val="A31515"/>
                </a:solidFill>
                <a:latin typeface="Cascadia Code" panose="020B0609020000020004" pitchFamily="49" charset="0"/>
                <a:cs typeface="Cascadia Code" panose="020B0609020000020004" pitchFamily="49" charset="0"/>
              </a:rPr>
              <a:t>"Frankfurt"</a:t>
            </a:r>
            <a:r>
              <a:rPr lang="en-US" sz="2000" dirty="0">
                <a:solidFill>
                  <a:srgbClr val="000000"/>
                </a:solidFill>
                <a:latin typeface="Cascadia Code" panose="020B0609020000020004" pitchFamily="49" charset="0"/>
                <a:cs typeface="Cascadia Code" panose="020B0609020000020004" pitchFamily="49" charset="0"/>
              </a:rPr>
              <a:t> }</a:t>
            </a:r>
          </a:p>
          <a:p>
            <a:r>
              <a:rPr lang="en-DK" sz="2000" dirty="0">
                <a:solidFill>
                  <a:srgbClr val="000000"/>
                </a:solidFill>
                <a:latin typeface="Cascadia Code" panose="020B0609020000020004" pitchFamily="49" charset="0"/>
                <a:cs typeface="Cascadia Code" panose="020B0609020000020004" pitchFamily="49" charset="0"/>
              </a:rPr>
              <a:t>};</a:t>
            </a:r>
          </a:p>
          <a:p>
            <a:endParaRPr lang="da-DK" sz="2000" dirty="0">
              <a:solidFill>
                <a:srgbClr val="0000FF"/>
              </a:solidFill>
              <a:latin typeface="Cascadia Code" panose="020B0609020000020004" pitchFamily="49" charset="0"/>
              <a:cs typeface="Cascadia Code" panose="020B0609020000020004" pitchFamily="49" charset="0"/>
            </a:endParaRPr>
          </a:p>
          <a:p>
            <a:r>
              <a:rPr lang="da-DK" sz="2000" dirty="0">
                <a:solidFill>
                  <a:srgbClr val="0000FF"/>
                </a:solidFill>
                <a:latin typeface="Cascadia Code" panose="020B0609020000020004" pitchFamily="49" charset="0"/>
                <a:cs typeface="Cascadia Code" panose="020B0609020000020004" pitchFamily="49" charset="0"/>
              </a:rPr>
              <a:t>var</a:t>
            </a:r>
            <a:r>
              <a:rPr lang="da-DK" sz="2000" dirty="0">
                <a:solidFill>
                  <a:srgbClr val="000000"/>
                </a:solidFill>
                <a:latin typeface="Cascadia Code" panose="020B0609020000020004" pitchFamily="49" charset="0"/>
                <a:cs typeface="Cascadia Code" panose="020B0609020000020004" pitchFamily="49" charset="0"/>
              </a:rPr>
              <a:t> count = cities.Count();</a:t>
            </a:r>
          </a:p>
          <a:p>
            <a:endParaRPr lang="en-DK" sz="2000" dirty="0">
              <a:solidFill>
                <a:srgbClr val="000000"/>
              </a:solidFill>
              <a:latin typeface="Cascadia Code" panose="020B0609020000020004" pitchFamily="49" charset="0"/>
              <a:cs typeface="Cascadia Code" panose="020B0609020000020004" pitchFamily="49" charset="0"/>
            </a:endParaRPr>
          </a:p>
          <a:p>
            <a:r>
              <a:rPr lang="da-DK" sz="2000" dirty="0">
                <a:solidFill>
                  <a:srgbClr val="0000FF"/>
                </a:solidFill>
                <a:latin typeface="Cascadia Code" panose="020B0609020000020004" pitchFamily="49" charset="0"/>
                <a:cs typeface="Cascadia Code" panose="020B0609020000020004" pitchFamily="49" charset="0"/>
              </a:rPr>
              <a:t>var</a:t>
            </a:r>
            <a:r>
              <a:rPr lang="da-DK" sz="2000" dirty="0">
                <a:solidFill>
                  <a:srgbClr val="000000"/>
                </a:solidFill>
                <a:latin typeface="Cascadia Code" panose="020B0609020000020004" pitchFamily="49" charset="0"/>
                <a:cs typeface="Cascadia Code" panose="020B0609020000020004" pitchFamily="49" charset="0"/>
              </a:rPr>
              <a:t> sorted = cities.OrderBy(c =&gt; c.Name);</a:t>
            </a:r>
          </a:p>
          <a:p>
            <a:endParaRPr lang="en-DK" sz="2000" dirty="0">
              <a:solidFill>
                <a:srgbClr val="000000"/>
              </a:solidFill>
              <a:latin typeface="Cascadia Code" panose="020B0609020000020004" pitchFamily="49" charset="0"/>
              <a:cs typeface="Cascadia Code" panose="020B0609020000020004" pitchFamily="49" charset="0"/>
            </a:endParaRPr>
          </a:p>
          <a:p>
            <a:r>
              <a:rPr lang="en-US" sz="2000" dirty="0">
                <a:solidFill>
                  <a:srgbClr val="0000FF"/>
                </a:solidFill>
                <a:latin typeface="Cascadia Code" panose="020B0609020000020004" pitchFamily="49" charset="0"/>
                <a:cs typeface="Cascadia Code" panose="020B0609020000020004" pitchFamily="49" charset="0"/>
              </a:rPr>
              <a:t>var</a:t>
            </a:r>
            <a:r>
              <a:rPr lang="en-US" sz="2000" dirty="0">
                <a:solidFill>
                  <a:srgbClr val="000000"/>
                </a:solidFill>
                <a:latin typeface="Cascadia Code" panose="020B0609020000020004" pitchFamily="49" charset="0"/>
                <a:cs typeface="Cascadia Code" panose="020B0609020000020004" pitchFamily="49" charset="0"/>
              </a:rPr>
              <a:t> filtered = </a:t>
            </a:r>
            <a:r>
              <a:rPr lang="en-US" sz="2000" dirty="0" err="1">
                <a:solidFill>
                  <a:srgbClr val="000000"/>
                </a:solidFill>
                <a:latin typeface="Cascadia Code" panose="020B0609020000020004" pitchFamily="49" charset="0"/>
                <a:cs typeface="Cascadia Code" panose="020B0609020000020004" pitchFamily="49" charset="0"/>
              </a:rPr>
              <a:t>cities.Where</a:t>
            </a:r>
            <a:r>
              <a:rPr lang="en-US" sz="2000" dirty="0">
                <a:solidFill>
                  <a:srgbClr val="000000"/>
                </a:solidFill>
                <a:latin typeface="Cascadia Code" panose="020B0609020000020004" pitchFamily="49" charset="0"/>
                <a:cs typeface="Cascadia Code" panose="020B0609020000020004" pitchFamily="49" charset="0"/>
              </a:rPr>
              <a:t>(c =&gt; </a:t>
            </a:r>
            <a:r>
              <a:rPr lang="en-US" sz="2000" dirty="0" err="1">
                <a:solidFill>
                  <a:srgbClr val="000000"/>
                </a:solidFill>
                <a:latin typeface="Cascadia Code" panose="020B0609020000020004" pitchFamily="49" charset="0"/>
                <a:cs typeface="Cascadia Code" panose="020B0609020000020004" pitchFamily="49" charset="0"/>
              </a:rPr>
              <a:t>c.Name.Contains</a:t>
            </a:r>
            <a:r>
              <a:rPr lang="en-US" sz="2000" dirty="0">
                <a:solidFill>
                  <a:srgbClr val="000000"/>
                </a:solidFill>
                <a:latin typeface="Cascadia Code" panose="020B0609020000020004" pitchFamily="49" charset="0"/>
                <a:cs typeface="Cascadia Code" panose="020B0609020000020004" pitchFamily="49" charset="0"/>
              </a:rPr>
              <a:t>(</a:t>
            </a:r>
            <a:r>
              <a:rPr lang="en-US" sz="2000" dirty="0">
                <a:solidFill>
                  <a:srgbClr val="A31515"/>
                </a:solidFill>
                <a:latin typeface="Cascadia Code" panose="020B0609020000020004" pitchFamily="49" charset="0"/>
                <a:cs typeface="Cascadia Code" panose="020B0609020000020004" pitchFamily="49" charset="0"/>
              </a:rPr>
              <a:t>"</a:t>
            </a:r>
            <a:r>
              <a:rPr lang="en-US" sz="2000" dirty="0" err="1">
                <a:solidFill>
                  <a:srgbClr val="A31515"/>
                </a:solidFill>
                <a:latin typeface="Cascadia Code" panose="020B0609020000020004" pitchFamily="49" charset="0"/>
                <a:cs typeface="Cascadia Code" panose="020B0609020000020004" pitchFamily="49" charset="0"/>
              </a:rPr>
              <a:t>i</a:t>
            </a:r>
            <a:r>
              <a:rPr lang="en-US" sz="2000" dirty="0">
                <a:solidFill>
                  <a:srgbClr val="A31515"/>
                </a:solidFill>
                <a:latin typeface="Cascadia Code" panose="020B0609020000020004" pitchFamily="49" charset="0"/>
                <a:cs typeface="Cascadia Code" panose="020B0609020000020004" pitchFamily="49" charset="0"/>
              </a:rPr>
              <a:t>"</a:t>
            </a:r>
            <a:r>
              <a:rPr lang="en-US" sz="2000" dirty="0">
                <a:solidFill>
                  <a:srgbClr val="000000"/>
                </a:solidFill>
                <a:latin typeface="Cascadia Code" panose="020B0609020000020004" pitchFamily="49" charset="0"/>
                <a:cs typeface="Cascadia Code" panose="020B0609020000020004" pitchFamily="49" charset="0"/>
              </a:rPr>
              <a:t>));</a:t>
            </a:r>
          </a:p>
          <a:p>
            <a:endParaRPr lang="en-DK" sz="2000" dirty="0">
              <a:solidFill>
                <a:srgbClr val="000000"/>
              </a:solidFill>
              <a:latin typeface="Cascadia Code" panose="020B0609020000020004" pitchFamily="49" charset="0"/>
              <a:cs typeface="Cascadia Code" panose="020B0609020000020004" pitchFamily="49" charset="0"/>
            </a:endParaRPr>
          </a:p>
          <a:p>
            <a:r>
              <a:rPr lang="en-US" sz="2000" dirty="0">
                <a:solidFill>
                  <a:srgbClr val="0000FF"/>
                </a:solidFill>
                <a:latin typeface="Cascadia Code" panose="020B0609020000020004" pitchFamily="49" charset="0"/>
                <a:cs typeface="Cascadia Code" panose="020B0609020000020004" pitchFamily="49" charset="0"/>
              </a:rPr>
              <a:t>var</a:t>
            </a:r>
            <a:r>
              <a:rPr lang="en-US" sz="2000" dirty="0">
                <a:solidFill>
                  <a:srgbClr val="000000"/>
                </a:solidFill>
                <a:latin typeface="Cascadia Code" panose="020B0609020000020004" pitchFamily="49" charset="0"/>
                <a:cs typeface="Cascadia Code" panose="020B0609020000020004" pitchFamily="49" charset="0"/>
              </a:rPr>
              <a:t> pick = </a:t>
            </a:r>
            <a:r>
              <a:rPr lang="en-US" sz="2000" dirty="0" err="1">
                <a:solidFill>
                  <a:srgbClr val="000000"/>
                </a:solidFill>
                <a:latin typeface="Cascadia Code" panose="020B0609020000020004" pitchFamily="49" charset="0"/>
                <a:cs typeface="Cascadia Code" panose="020B0609020000020004" pitchFamily="49" charset="0"/>
              </a:rPr>
              <a:t>cities.FirstOrDefault</a:t>
            </a:r>
            <a:r>
              <a:rPr lang="en-US" sz="2000" dirty="0">
                <a:solidFill>
                  <a:srgbClr val="000000"/>
                </a:solidFill>
                <a:latin typeface="Cascadia Code" panose="020B0609020000020004" pitchFamily="49" charset="0"/>
                <a:cs typeface="Cascadia Code" panose="020B0609020000020004" pitchFamily="49" charset="0"/>
              </a:rPr>
              <a:t>(c =&gt; </a:t>
            </a:r>
            <a:r>
              <a:rPr lang="en-US" sz="2000" dirty="0" err="1">
                <a:solidFill>
                  <a:srgbClr val="000000"/>
                </a:solidFill>
                <a:latin typeface="Cascadia Code" panose="020B0609020000020004" pitchFamily="49" charset="0"/>
                <a:cs typeface="Cascadia Code" panose="020B0609020000020004" pitchFamily="49" charset="0"/>
              </a:rPr>
              <a:t>c.Id</a:t>
            </a:r>
            <a:r>
              <a:rPr lang="en-US" sz="2000" dirty="0">
                <a:solidFill>
                  <a:srgbClr val="000000"/>
                </a:solidFill>
                <a:latin typeface="Cascadia Code" panose="020B0609020000020004" pitchFamily="49" charset="0"/>
                <a:cs typeface="Cascadia Code" panose="020B0609020000020004" pitchFamily="49" charset="0"/>
              </a:rPr>
              <a:t> == 2);</a:t>
            </a:r>
            <a:endParaRPr lang="LID4096" sz="20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426574815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8BDAE-8492-42EC-A155-83C6E28C6931}"/>
              </a:ext>
            </a:extLst>
          </p:cNvPr>
          <p:cNvSpPr>
            <a:spLocks noGrp="1"/>
          </p:cNvSpPr>
          <p:nvPr>
            <p:ph type="title"/>
          </p:nvPr>
        </p:nvSpPr>
        <p:spPr/>
        <p:txBody>
          <a:bodyPr/>
          <a:lstStyle/>
          <a:p>
            <a:r>
              <a:rPr lang="da-DK" dirty="0"/>
              <a:t>Extension methods 2/2</a:t>
            </a:r>
            <a:endParaRPr lang="LID4096" dirty="0"/>
          </a:p>
        </p:txBody>
      </p:sp>
      <p:sp>
        <p:nvSpPr>
          <p:cNvPr id="3" name="Text Placeholder 2">
            <a:extLst>
              <a:ext uri="{FF2B5EF4-FFF2-40B4-BE49-F238E27FC236}">
                <a16:creationId xmlns:a16="http://schemas.microsoft.com/office/drawing/2014/main" id="{E3704F21-D137-4380-B6DD-FB15E28FFE75}"/>
              </a:ext>
            </a:extLst>
          </p:cNvPr>
          <p:cNvSpPr>
            <a:spLocks noGrp="1"/>
          </p:cNvSpPr>
          <p:nvPr>
            <p:ph type="body" sz="quarter" idx="10"/>
          </p:nvPr>
        </p:nvSpPr>
        <p:spPr>
          <a:xfrm>
            <a:off x="588263" y="1436688"/>
            <a:ext cx="11018520" cy="4370427"/>
          </a:xfrm>
        </p:spPr>
        <p:txBody>
          <a:bodyPr/>
          <a:lstStyle/>
          <a:p>
            <a:endParaRPr lang="da-DK" sz="2000" dirty="0">
              <a:solidFill>
                <a:srgbClr val="0000FF"/>
              </a:solidFill>
              <a:latin typeface="Cascadia Code" panose="020B0609020000020004" pitchFamily="49" charset="0"/>
              <a:cs typeface="Cascadia Code" panose="020B0609020000020004" pitchFamily="49" charset="0"/>
            </a:endParaRPr>
          </a:p>
          <a:p>
            <a:endParaRPr lang="da-DK" sz="2000" dirty="0">
              <a:solidFill>
                <a:srgbClr val="0000FF"/>
              </a:solidFill>
              <a:latin typeface="Cascadia Code" panose="020B0609020000020004" pitchFamily="49" charset="0"/>
              <a:cs typeface="Cascadia Code" panose="020B0609020000020004" pitchFamily="49" charset="0"/>
            </a:endParaRPr>
          </a:p>
          <a:p>
            <a:r>
              <a:rPr lang="da-DK" sz="2000" dirty="0">
                <a:solidFill>
                  <a:srgbClr val="0000FF"/>
                </a:solidFill>
                <a:latin typeface="Cascadia Code" panose="020B0609020000020004" pitchFamily="49" charset="0"/>
                <a:cs typeface="Cascadia Code" panose="020B0609020000020004" pitchFamily="49" charset="0"/>
              </a:rPr>
              <a:t>public</a:t>
            </a:r>
            <a:r>
              <a:rPr lang="da-DK" sz="2000" dirty="0">
                <a:solidFill>
                  <a:srgbClr val="000000"/>
                </a:solidFill>
                <a:latin typeface="Cascadia Code" panose="020B0609020000020004" pitchFamily="49" charset="0"/>
                <a:cs typeface="Cascadia Code" panose="020B0609020000020004" pitchFamily="49" charset="0"/>
              </a:rPr>
              <a:t> </a:t>
            </a:r>
            <a:r>
              <a:rPr lang="da-DK" sz="2000" dirty="0">
                <a:solidFill>
                  <a:srgbClr val="0000FF"/>
                </a:solidFill>
                <a:latin typeface="Cascadia Code" panose="020B0609020000020004" pitchFamily="49" charset="0"/>
                <a:cs typeface="Cascadia Code" panose="020B0609020000020004" pitchFamily="49" charset="0"/>
              </a:rPr>
              <a:t>static</a:t>
            </a:r>
            <a:r>
              <a:rPr lang="da-DK" sz="2000" dirty="0">
                <a:solidFill>
                  <a:srgbClr val="000000"/>
                </a:solidFill>
                <a:latin typeface="Cascadia Code" panose="020B0609020000020004" pitchFamily="49" charset="0"/>
                <a:cs typeface="Cascadia Code" panose="020B0609020000020004" pitchFamily="49" charset="0"/>
              </a:rPr>
              <a:t> </a:t>
            </a:r>
            <a:r>
              <a:rPr lang="da-DK" sz="2000" dirty="0">
                <a:solidFill>
                  <a:srgbClr val="0000FF"/>
                </a:solidFill>
                <a:latin typeface="Cascadia Code" panose="020B0609020000020004" pitchFamily="49" charset="0"/>
                <a:cs typeface="Cascadia Code" panose="020B0609020000020004" pitchFamily="49" charset="0"/>
              </a:rPr>
              <a:t>class</a:t>
            </a:r>
            <a:r>
              <a:rPr lang="da-DK" sz="2000" dirty="0">
                <a:solidFill>
                  <a:srgbClr val="000000"/>
                </a:solidFill>
                <a:latin typeface="Cascadia Code" panose="020B0609020000020004" pitchFamily="49" charset="0"/>
                <a:cs typeface="Cascadia Code" panose="020B0609020000020004" pitchFamily="49" charset="0"/>
              </a:rPr>
              <a:t> </a:t>
            </a:r>
            <a:r>
              <a:rPr lang="da-DK" sz="2000" dirty="0">
                <a:solidFill>
                  <a:srgbClr val="2B91AF"/>
                </a:solidFill>
                <a:latin typeface="Cascadia Code" panose="020B0609020000020004" pitchFamily="49" charset="0"/>
                <a:cs typeface="Cascadia Code" panose="020B0609020000020004" pitchFamily="49" charset="0"/>
              </a:rPr>
              <a:t>Extensions</a:t>
            </a:r>
            <a:endParaRPr lang="da-DK" sz="2000" dirty="0">
              <a:solidFill>
                <a:srgbClr val="000000"/>
              </a:solidFill>
              <a:latin typeface="Cascadia Code" panose="020B0609020000020004" pitchFamily="49" charset="0"/>
              <a:cs typeface="Cascadia Code" panose="020B0609020000020004" pitchFamily="49" charset="0"/>
            </a:endParaRPr>
          </a:p>
          <a:p>
            <a:r>
              <a:rPr lang="en-DK" sz="2000" dirty="0">
                <a:solidFill>
                  <a:srgbClr val="000000"/>
                </a:solidFill>
                <a:latin typeface="Cascadia Code" panose="020B0609020000020004" pitchFamily="49" charset="0"/>
                <a:cs typeface="Cascadia Code" panose="020B0609020000020004" pitchFamily="49" charset="0"/>
              </a:rPr>
              <a:t>{</a:t>
            </a:r>
          </a:p>
          <a:p>
            <a:r>
              <a:rPr lang="en-US" sz="2000" dirty="0">
                <a:solidFill>
                  <a:srgbClr val="000000"/>
                </a:solidFill>
                <a:latin typeface="Cascadia Code" panose="020B0609020000020004" pitchFamily="49" charset="0"/>
                <a:cs typeface="Cascadia Code" panose="020B0609020000020004" pitchFamily="49" charset="0"/>
              </a:rPr>
              <a:t>    </a:t>
            </a:r>
            <a:r>
              <a:rPr lang="en-US" sz="2000" dirty="0">
                <a:solidFill>
                  <a:srgbClr val="0000FF"/>
                </a:solidFill>
                <a:latin typeface="Cascadia Code" panose="020B0609020000020004" pitchFamily="49" charset="0"/>
                <a:cs typeface="Cascadia Code" panose="020B0609020000020004" pitchFamily="49" charset="0"/>
              </a:rPr>
              <a:t>public</a:t>
            </a:r>
            <a:r>
              <a:rPr lang="en-US" sz="2000" dirty="0">
                <a:solidFill>
                  <a:srgbClr val="000000"/>
                </a:solidFill>
                <a:latin typeface="Cascadia Code" panose="020B0609020000020004" pitchFamily="49" charset="0"/>
                <a:cs typeface="Cascadia Code" panose="020B0609020000020004" pitchFamily="49" charset="0"/>
              </a:rPr>
              <a:t> </a:t>
            </a:r>
            <a:r>
              <a:rPr lang="en-US" sz="2000" dirty="0">
                <a:solidFill>
                  <a:srgbClr val="0000FF"/>
                </a:solidFill>
                <a:latin typeface="Cascadia Code" panose="020B0609020000020004" pitchFamily="49" charset="0"/>
                <a:cs typeface="Cascadia Code" panose="020B0609020000020004" pitchFamily="49" charset="0"/>
              </a:rPr>
              <a:t>static</a:t>
            </a:r>
            <a:r>
              <a:rPr lang="en-US" sz="2000" dirty="0">
                <a:solidFill>
                  <a:srgbClr val="000000"/>
                </a:solidFill>
                <a:latin typeface="Cascadia Code" panose="020B0609020000020004" pitchFamily="49" charset="0"/>
                <a:cs typeface="Cascadia Code" panose="020B0609020000020004" pitchFamily="49" charset="0"/>
              </a:rPr>
              <a:t> </a:t>
            </a:r>
            <a:r>
              <a:rPr lang="en-US" sz="2000" dirty="0">
                <a:solidFill>
                  <a:srgbClr val="0000FF"/>
                </a:solidFill>
                <a:latin typeface="Cascadia Code" panose="020B0609020000020004" pitchFamily="49" charset="0"/>
                <a:cs typeface="Cascadia Code" panose="020B0609020000020004" pitchFamily="49" charset="0"/>
              </a:rPr>
              <a:t>int</a:t>
            </a:r>
            <a:r>
              <a:rPr lang="en-US" sz="2000" dirty="0">
                <a:solidFill>
                  <a:srgbClr val="000000"/>
                </a:solidFill>
                <a:latin typeface="Cascadia Code" panose="020B0609020000020004" pitchFamily="49" charset="0"/>
                <a:cs typeface="Cascadia Code" panose="020B0609020000020004" pitchFamily="49" charset="0"/>
              </a:rPr>
              <a:t> </a:t>
            </a:r>
            <a:r>
              <a:rPr lang="en-US" sz="2000" dirty="0" err="1">
                <a:solidFill>
                  <a:srgbClr val="000000"/>
                </a:solidFill>
                <a:latin typeface="Cascadia Code" panose="020B0609020000020004" pitchFamily="49" charset="0"/>
                <a:cs typeface="Cascadia Code" panose="020B0609020000020004" pitchFamily="49" charset="0"/>
              </a:rPr>
              <a:t>WordCount</a:t>
            </a:r>
            <a:r>
              <a:rPr lang="en-US" sz="2000" dirty="0">
                <a:solidFill>
                  <a:srgbClr val="000000"/>
                </a:solidFill>
                <a:latin typeface="Cascadia Code" panose="020B0609020000020004" pitchFamily="49" charset="0"/>
                <a:cs typeface="Cascadia Code" panose="020B0609020000020004" pitchFamily="49" charset="0"/>
              </a:rPr>
              <a:t>(</a:t>
            </a:r>
            <a:r>
              <a:rPr lang="en-US" sz="2000" dirty="0">
                <a:solidFill>
                  <a:srgbClr val="0000FF"/>
                </a:solidFill>
                <a:latin typeface="Cascadia Code" panose="020B0609020000020004" pitchFamily="49" charset="0"/>
                <a:cs typeface="Cascadia Code" panose="020B0609020000020004" pitchFamily="49" charset="0"/>
              </a:rPr>
              <a:t>this</a:t>
            </a:r>
            <a:r>
              <a:rPr lang="en-US" sz="2000" dirty="0">
                <a:solidFill>
                  <a:srgbClr val="000000"/>
                </a:solidFill>
                <a:latin typeface="Cascadia Code" panose="020B0609020000020004" pitchFamily="49" charset="0"/>
                <a:cs typeface="Cascadia Code" panose="020B0609020000020004" pitchFamily="49" charset="0"/>
              </a:rPr>
              <a:t> </a:t>
            </a:r>
            <a:r>
              <a:rPr lang="en-US" sz="2000" dirty="0">
                <a:solidFill>
                  <a:srgbClr val="0000FF"/>
                </a:solidFill>
                <a:latin typeface="Cascadia Code" panose="020B0609020000020004" pitchFamily="49" charset="0"/>
                <a:cs typeface="Cascadia Code" panose="020B0609020000020004" pitchFamily="49" charset="0"/>
              </a:rPr>
              <a:t>string</a:t>
            </a:r>
            <a:r>
              <a:rPr lang="en-US" sz="2000" dirty="0">
                <a:solidFill>
                  <a:srgbClr val="000000"/>
                </a:solidFill>
                <a:latin typeface="Cascadia Code" panose="020B0609020000020004" pitchFamily="49" charset="0"/>
                <a:cs typeface="Cascadia Code" panose="020B0609020000020004" pitchFamily="49" charset="0"/>
              </a:rPr>
              <a:t> str)</a:t>
            </a:r>
          </a:p>
          <a:p>
            <a:r>
              <a:rPr lang="en-DK" sz="2000" dirty="0">
                <a:solidFill>
                  <a:srgbClr val="000000"/>
                </a:solidFill>
                <a:latin typeface="Cascadia Code" panose="020B0609020000020004" pitchFamily="49" charset="0"/>
                <a:cs typeface="Cascadia Code" panose="020B0609020000020004" pitchFamily="49" charset="0"/>
              </a:rPr>
              <a:t>    {</a:t>
            </a:r>
          </a:p>
          <a:p>
            <a:r>
              <a:rPr lang="da-DK" sz="2000" dirty="0">
                <a:solidFill>
                  <a:srgbClr val="000000"/>
                </a:solidFill>
                <a:latin typeface="Cascadia Code" panose="020B0609020000020004" pitchFamily="49" charset="0"/>
                <a:cs typeface="Cascadia Code" panose="020B0609020000020004" pitchFamily="49" charset="0"/>
              </a:rPr>
              <a:t>        </a:t>
            </a:r>
            <a:r>
              <a:rPr lang="da-DK" sz="2000" dirty="0">
                <a:solidFill>
                  <a:srgbClr val="0000FF"/>
                </a:solidFill>
                <a:latin typeface="Cascadia Code" panose="020B0609020000020004" pitchFamily="49" charset="0"/>
                <a:cs typeface="Cascadia Code" panose="020B0609020000020004" pitchFamily="49" charset="0"/>
              </a:rPr>
              <a:t>return</a:t>
            </a:r>
            <a:r>
              <a:rPr lang="da-DK" sz="2000" dirty="0">
                <a:solidFill>
                  <a:srgbClr val="000000"/>
                </a:solidFill>
                <a:latin typeface="Cascadia Code" panose="020B0609020000020004" pitchFamily="49" charset="0"/>
                <a:cs typeface="Cascadia Code" panose="020B0609020000020004" pitchFamily="49" charset="0"/>
              </a:rPr>
              <a:t> str.Split(</a:t>
            </a:r>
          </a:p>
          <a:p>
            <a:r>
              <a:rPr lang="da-DK" sz="2000" dirty="0">
                <a:solidFill>
                  <a:srgbClr val="000000"/>
                </a:solidFill>
                <a:latin typeface="Cascadia Code" panose="020B0609020000020004" pitchFamily="49" charset="0"/>
                <a:cs typeface="Cascadia Code" panose="020B0609020000020004" pitchFamily="49" charset="0"/>
              </a:rPr>
              <a:t>            </a:t>
            </a:r>
            <a:r>
              <a:rPr lang="da-DK" sz="2000" dirty="0">
                <a:solidFill>
                  <a:srgbClr val="0000FF"/>
                </a:solidFill>
                <a:latin typeface="Cascadia Code" panose="020B0609020000020004" pitchFamily="49" charset="0"/>
                <a:cs typeface="Cascadia Code" panose="020B0609020000020004" pitchFamily="49" charset="0"/>
              </a:rPr>
              <a:t>new</a:t>
            </a:r>
            <a:r>
              <a:rPr lang="da-DK" sz="2000" dirty="0">
                <a:solidFill>
                  <a:srgbClr val="000000"/>
                </a:solidFill>
                <a:latin typeface="Cascadia Code" panose="020B0609020000020004" pitchFamily="49" charset="0"/>
                <a:cs typeface="Cascadia Code" panose="020B0609020000020004" pitchFamily="49" charset="0"/>
              </a:rPr>
              <a:t> </a:t>
            </a:r>
            <a:r>
              <a:rPr lang="da-DK" sz="2000" dirty="0">
                <a:solidFill>
                  <a:srgbClr val="0000FF"/>
                </a:solidFill>
                <a:latin typeface="Cascadia Code" panose="020B0609020000020004" pitchFamily="49" charset="0"/>
                <a:cs typeface="Cascadia Code" panose="020B0609020000020004" pitchFamily="49" charset="0"/>
              </a:rPr>
              <a:t>char</a:t>
            </a:r>
            <a:r>
              <a:rPr lang="da-DK" sz="2000" dirty="0">
                <a:solidFill>
                  <a:srgbClr val="000000"/>
                </a:solidFill>
                <a:latin typeface="Cascadia Code" panose="020B0609020000020004" pitchFamily="49" charset="0"/>
                <a:cs typeface="Cascadia Code" panose="020B0609020000020004" pitchFamily="49" charset="0"/>
              </a:rPr>
              <a:t>[] { </a:t>
            </a:r>
            <a:r>
              <a:rPr lang="da-DK" sz="2000" dirty="0">
                <a:solidFill>
                  <a:srgbClr val="A31515"/>
                </a:solidFill>
                <a:latin typeface="Cascadia Code" panose="020B0609020000020004" pitchFamily="49" charset="0"/>
                <a:cs typeface="Cascadia Code" panose="020B0609020000020004" pitchFamily="49" charset="0"/>
              </a:rPr>
              <a:t>' '</a:t>
            </a:r>
            <a:r>
              <a:rPr lang="da-DK" sz="2000" dirty="0">
                <a:solidFill>
                  <a:srgbClr val="000000"/>
                </a:solidFill>
                <a:latin typeface="Cascadia Code" panose="020B0609020000020004" pitchFamily="49" charset="0"/>
                <a:cs typeface="Cascadia Code" panose="020B0609020000020004" pitchFamily="49" charset="0"/>
              </a:rPr>
              <a:t>, </a:t>
            </a:r>
            <a:r>
              <a:rPr lang="da-DK" sz="2000" dirty="0">
                <a:solidFill>
                  <a:srgbClr val="A31515"/>
                </a:solidFill>
                <a:latin typeface="Cascadia Code" panose="020B0609020000020004" pitchFamily="49" charset="0"/>
                <a:cs typeface="Cascadia Code" panose="020B0609020000020004" pitchFamily="49" charset="0"/>
              </a:rPr>
              <a:t>'.'</a:t>
            </a:r>
            <a:r>
              <a:rPr lang="da-DK" sz="2000" dirty="0">
                <a:solidFill>
                  <a:srgbClr val="000000"/>
                </a:solidFill>
                <a:latin typeface="Cascadia Code" panose="020B0609020000020004" pitchFamily="49" charset="0"/>
                <a:cs typeface="Cascadia Code" panose="020B0609020000020004" pitchFamily="49" charset="0"/>
              </a:rPr>
              <a:t>, </a:t>
            </a:r>
            <a:r>
              <a:rPr lang="da-DK" sz="2000" dirty="0">
                <a:solidFill>
                  <a:srgbClr val="A31515"/>
                </a:solidFill>
                <a:latin typeface="Cascadia Code" panose="020B0609020000020004" pitchFamily="49" charset="0"/>
                <a:cs typeface="Cascadia Code" panose="020B0609020000020004" pitchFamily="49" charset="0"/>
              </a:rPr>
              <a:t>'?'</a:t>
            </a:r>
            <a:r>
              <a:rPr lang="da-DK" sz="2000" dirty="0">
                <a:solidFill>
                  <a:srgbClr val="000000"/>
                </a:solidFill>
                <a:latin typeface="Cascadia Code" panose="020B0609020000020004" pitchFamily="49" charset="0"/>
                <a:cs typeface="Cascadia Code" panose="020B0609020000020004" pitchFamily="49" charset="0"/>
              </a:rPr>
              <a:t> }, </a:t>
            </a:r>
          </a:p>
          <a:p>
            <a:r>
              <a:rPr lang="da-DK" sz="2000" dirty="0">
                <a:solidFill>
                  <a:srgbClr val="000000"/>
                </a:solidFill>
                <a:latin typeface="Cascadia Code" panose="020B0609020000020004" pitchFamily="49" charset="0"/>
                <a:cs typeface="Cascadia Code" panose="020B0609020000020004" pitchFamily="49" charset="0"/>
              </a:rPr>
              <a:t>            StringSplitOptions.RemoveEmptyEntries).Length;</a:t>
            </a:r>
          </a:p>
          <a:p>
            <a:r>
              <a:rPr lang="en-DK" sz="2000" dirty="0">
                <a:solidFill>
                  <a:srgbClr val="000000"/>
                </a:solidFill>
                <a:latin typeface="Cascadia Code" panose="020B0609020000020004" pitchFamily="49" charset="0"/>
                <a:cs typeface="Cascadia Code" panose="020B0609020000020004" pitchFamily="49" charset="0"/>
              </a:rPr>
              <a:t>    }</a:t>
            </a:r>
          </a:p>
          <a:p>
            <a:r>
              <a:rPr lang="en-DK" sz="2000" dirty="0">
                <a:solidFill>
                  <a:srgbClr val="000000"/>
                </a:solidFill>
                <a:latin typeface="Cascadia Code" panose="020B0609020000020004" pitchFamily="49" charset="0"/>
                <a:cs typeface="Cascadia Code" panose="020B0609020000020004" pitchFamily="49" charset="0"/>
              </a:rPr>
              <a:t>}</a:t>
            </a:r>
            <a:endParaRPr lang="en-DK" sz="2000" dirty="0">
              <a:latin typeface="Cascadia Code" panose="020B0609020000020004" pitchFamily="49" charset="0"/>
              <a:cs typeface="Cascadia Code" panose="020B0609020000020004" pitchFamily="49" charset="0"/>
            </a:endParaRPr>
          </a:p>
          <a:p>
            <a:endParaRPr lang="LID4096" sz="20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71074418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BCB6-8654-42B2-B5CC-52CC7F1BAB6A}"/>
              </a:ext>
            </a:extLst>
          </p:cNvPr>
          <p:cNvSpPr>
            <a:spLocks noGrp="1"/>
          </p:cNvSpPr>
          <p:nvPr>
            <p:ph type="title"/>
          </p:nvPr>
        </p:nvSpPr>
        <p:spPr/>
        <p:txBody>
          <a:bodyPr/>
          <a:lstStyle/>
          <a:p>
            <a:r>
              <a:rPr lang="en-US" dirty="0"/>
              <a:t>LINQ</a:t>
            </a:r>
            <a:endParaRPr lang="LID4096" dirty="0"/>
          </a:p>
        </p:txBody>
      </p:sp>
      <p:sp>
        <p:nvSpPr>
          <p:cNvPr id="3" name="Text Placeholder 2">
            <a:extLst>
              <a:ext uri="{FF2B5EF4-FFF2-40B4-BE49-F238E27FC236}">
                <a16:creationId xmlns:a16="http://schemas.microsoft.com/office/drawing/2014/main" id="{EEA7FA73-6402-4B52-A041-A628085E981A}"/>
              </a:ext>
            </a:extLst>
          </p:cNvPr>
          <p:cNvSpPr>
            <a:spLocks noGrp="1"/>
          </p:cNvSpPr>
          <p:nvPr>
            <p:ph type="body" sz="quarter" idx="10"/>
          </p:nvPr>
        </p:nvSpPr>
        <p:spPr>
          <a:xfrm>
            <a:off x="588263" y="1436688"/>
            <a:ext cx="11018520" cy="4001095"/>
          </a:xfrm>
        </p:spPr>
        <p:txBody>
          <a:bodyPr/>
          <a:lstStyle/>
          <a:p>
            <a:r>
              <a:rPr lang="da-DK" sz="2000" dirty="0">
                <a:solidFill>
                  <a:srgbClr val="000000"/>
                </a:solidFill>
                <a:latin typeface="Cascadia Code" panose="020B0609020000020004" pitchFamily="49" charset="0"/>
                <a:cs typeface="Cascadia Code" panose="020B0609020000020004" pitchFamily="49" charset="0"/>
              </a:rPr>
              <a:t>IEnumerable&lt;City&gt; cities = </a:t>
            </a:r>
            <a:r>
              <a:rPr lang="da-DK" sz="2000" dirty="0">
                <a:solidFill>
                  <a:srgbClr val="0000FF"/>
                </a:solidFill>
                <a:latin typeface="Cascadia Code" panose="020B0609020000020004" pitchFamily="49" charset="0"/>
                <a:cs typeface="Cascadia Code" panose="020B0609020000020004" pitchFamily="49" charset="0"/>
              </a:rPr>
              <a:t>new</a:t>
            </a:r>
            <a:r>
              <a:rPr lang="da-DK" sz="2000" dirty="0">
                <a:solidFill>
                  <a:srgbClr val="000000"/>
                </a:solidFill>
                <a:latin typeface="Cascadia Code" panose="020B0609020000020004" pitchFamily="49" charset="0"/>
                <a:cs typeface="Cascadia Code" panose="020B0609020000020004" pitchFamily="49" charset="0"/>
              </a:rPr>
              <a:t>[]</a:t>
            </a:r>
          </a:p>
          <a:p>
            <a:r>
              <a:rPr lang="en-DK" sz="2000" dirty="0">
                <a:solidFill>
                  <a:srgbClr val="000000"/>
                </a:solidFill>
                <a:latin typeface="Cascadia Code" panose="020B0609020000020004" pitchFamily="49" charset="0"/>
                <a:cs typeface="Cascadia Code" panose="020B0609020000020004" pitchFamily="49" charset="0"/>
              </a:rPr>
              <a:t>{</a:t>
            </a:r>
          </a:p>
          <a:p>
            <a:r>
              <a:rPr lang="en-US" sz="2000" dirty="0">
                <a:solidFill>
                  <a:srgbClr val="000000"/>
                </a:solidFill>
                <a:latin typeface="Cascadia Code" panose="020B0609020000020004" pitchFamily="49" charset="0"/>
                <a:cs typeface="Cascadia Code" panose="020B0609020000020004" pitchFamily="49" charset="0"/>
              </a:rPr>
              <a:t>    </a:t>
            </a:r>
            <a:r>
              <a:rPr lang="en-US" sz="2000" dirty="0">
                <a:solidFill>
                  <a:srgbClr val="0000FF"/>
                </a:solidFill>
                <a:latin typeface="Cascadia Code" panose="020B0609020000020004" pitchFamily="49" charset="0"/>
                <a:cs typeface="Cascadia Code" panose="020B0609020000020004" pitchFamily="49" charset="0"/>
              </a:rPr>
              <a:t>new</a:t>
            </a:r>
            <a:r>
              <a:rPr lang="en-US" sz="2000" dirty="0">
                <a:solidFill>
                  <a:srgbClr val="000000"/>
                </a:solidFill>
                <a:latin typeface="Cascadia Code" panose="020B0609020000020004" pitchFamily="49" charset="0"/>
                <a:cs typeface="Cascadia Code" panose="020B0609020000020004" pitchFamily="49" charset="0"/>
              </a:rPr>
              <a:t> City { Id = 1, Name = </a:t>
            </a:r>
            <a:r>
              <a:rPr lang="en-US" sz="2000" dirty="0">
                <a:solidFill>
                  <a:srgbClr val="A31515"/>
                </a:solidFill>
                <a:latin typeface="Cascadia Code" panose="020B0609020000020004" pitchFamily="49" charset="0"/>
                <a:cs typeface="Cascadia Code" panose="020B0609020000020004" pitchFamily="49" charset="0"/>
              </a:rPr>
              <a:t>"Berlin"</a:t>
            </a:r>
            <a:r>
              <a:rPr lang="en-US" sz="2000" dirty="0">
                <a:solidFill>
                  <a:srgbClr val="000000"/>
                </a:solidFill>
                <a:latin typeface="Cascadia Code" panose="020B0609020000020004" pitchFamily="49" charset="0"/>
                <a:cs typeface="Cascadia Code" panose="020B0609020000020004" pitchFamily="49" charset="0"/>
              </a:rPr>
              <a:t> },</a:t>
            </a:r>
          </a:p>
          <a:p>
            <a:r>
              <a:rPr lang="en-US" sz="2000" dirty="0">
                <a:solidFill>
                  <a:srgbClr val="000000"/>
                </a:solidFill>
                <a:latin typeface="Cascadia Code" panose="020B0609020000020004" pitchFamily="49" charset="0"/>
                <a:cs typeface="Cascadia Code" panose="020B0609020000020004" pitchFamily="49" charset="0"/>
              </a:rPr>
              <a:t>    </a:t>
            </a:r>
            <a:r>
              <a:rPr lang="en-US" sz="2000" dirty="0">
                <a:solidFill>
                  <a:srgbClr val="0000FF"/>
                </a:solidFill>
                <a:latin typeface="Cascadia Code" panose="020B0609020000020004" pitchFamily="49" charset="0"/>
                <a:cs typeface="Cascadia Code" panose="020B0609020000020004" pitchFamily="49" charset="0"/>
              </a:rPr>
              <a:t>new</a:t>
            </a:r>
            <a:r>
              <a:rPr lang="en-US" sz="2000" dirty="0">
                <a:solidFill>
                  <a:srgbClr val="000000"/>
                </a:solidFill>
                <a:latin typeface="Cascadia Code" panose="020B0609020000020004" pitchFamily="49" charset="0"/>
                <a:cs typeface="Cascadia Code" panose="020B0609020000020004" pitchFamily="49" charset="0"/>
              </a:rPr>
              <a:t> City { Id = 2, Name = </a:t>
            </a:r>
            <a:r>
              <a:rPr lang="en-US" sz="2000" dirty="0">
                <a:solidFill>
                  <a:srgbClr val="A31515"/>
                </a:solidFill>
                <a:latin typeface="Cascadia Code" panose="020B0609020000020004" pitchFamily="49" charset="0"/>
                <a:cs typeface="Cascadia Code" panose="020B0609020000020004" pitchFamily="49" charset="0"/>
              </a:rPr>
              <a:t>"Hamburg"</a:t>
            </a:r>
            <a:r>
              <a:rPr lang="en-US" sz="2000" dirty="0">
                <a:solidFill>
                  <a:srgbClr val="000000"/>
                </a:solidFill>
                <a:latin typeface="Cascadia Code" panose="020B0609020000020004" pitchFamily="49" charset="0"/>
                <a:cs typeface="Cascadia Code" panose="020B0609020000020004" pitchFamily="49" charset="0"/>
              </a:rPr>
              <a:t> },</a:t>
            </a:r>
          </a:p>
          <a:p>
            <a:r>
              <a:rPr lang="en-US" sz="2000" dirty="0">
                <a:solidFill>
                  <a:srgbClr val="000000"/>
                </a:solidFill>
                <a:latin typeface="Cascadia Code" panose="020B0609020000020004" pitchFamily="49" charset="0"/>
                <a:cs typeface="Cascadia Code" panose="020B0609020000020004" pitchFamily="49" charset="0"/>
              </a:rPr>
              <a:t>    </a:t>
            </a:r>
            <a:r>
              <a:rPr lang="en-US" sz="2000" dirty="0">
                <a:solidFill>
                  <a:srgbClr val="0000FF"/>
                </a:solidFill>
                <a:latin typeface="Cascadia Code" panose="020B0609020000020004" pitchFamily="49" charset="0"/>
                <a:cs typeface="Cascadia Code" panose="020B0609020000020004" pitchFamily="49" charset="0"/>
              </a:rPr>
              <a:t>new</a:t>
            </a:r>
            <a:r>
              <a:rPr lang="en-US" sz="2000" dirty="0">
                <a:solidFill>
                  <a:srgbClr val="000000"/>
                </a:solidFill>
                <a:latin typeface="Cascadia Code" panose="020B0609020000020004" pitchFamily="49" charset="0"/>
                <a:cs typeface="Cascadia Code" panose="020B0609020000020004" pitchFamily="49" charset="0"/>
              </a:rPr>
              <a:t> City { Id = 3, Name = </a:t>
            </a:r>
            <a:r>
              <a:rPr lang="en-US" sz="2000" dirty="0">
                <a:solidFill>
                  <a:srgbClr val="A31515"/>
                </a:solidFill>
                <a:latin typeface="Cascadia Code" panose="020B0609020000020004" pitchFamily="49" charset="0"/>
                <a:cs typeface="Cascadia Code" panose="020B0609020000020004" pitchFamily="49" charset="0"/>
              </a:rPr>
              <a:t>"Frankfurt"</a:t>
            </a:r>
            <a:r>
              <a:rPr lang="en-US" sz="2000" dirty="0">
                <a:solidFill>
                  <a:srgbClr val="000000"/>
                </a:solidFill>
                <a:latin typeface="Cascadia Code" panose="020B0609020000020004" pitchFamily="49" charset="0"/>
                <a:cs typeface="Cascadia Code" panose="020B0609020000020004" pitchFamily="49" charset="0"/>
              </a:rPr>
              <a:t> }</a:t>
            </a:r>
          </a:p>
          <a:p>
            <a:r>
              <a:rPr lang="en-DK" sz="2000" dirty="0">
                <a:solidFill>
                  <a:srgbClr val="000000"/>
                </a:solidFill>
                <a:latin typeface="Cascadia Code" panose="020B0609020000020004" pitchFamily="49" charset="0"/>
                <a:cs typeface="Cascadia Code" panose="020B0609020000020004" pitchFamily="49" charset="0"/>
              </a:rPr>
              <a:t>};</a:t>
            </a:r>
          </a:p>
          <a:p>
            <a:endParaRPr lang="en-DK" sz="2000" dirty="0">
              <a:solidFill>
                <a:srgbClr val="000000"/>
              </a:solidFill>
              <a:latin typeface="Cascadia Code" panose="020B0609020000020004" pitchFamily="49" charset="0"/>
              <a:cs typeface="Cascadia Code" panose="020B0609020000020004" pitchFamily="49" charset="0"/>
            </a:endParaRPr>
          </a:p>
          <a:p>
            <a:r>
              <a:rPr lang="en-US" sz="2000" dirty="0">
                <a:solidFill>
                  <a:srgbClr val="0000FF"/>
                </a:solidFill>
                <a:latin typeface="Cascadia Code" panose="020B0609020000020004" pitchFamily="49" charset="0"/>
                <a:cs typeface="Cascadia Code" panose="020B0609020000020004" pitchFamily="49" charset="0"/>
              </a:rPr>
              <a:t>var</a:t>
            </a:r>
            <a:r>
              <a:rPr lang="en-US" sz="2000" dirty="0">
                <a:solidFill>
                  <a:srgbClr val="000000"/>
                </a:solidFill>
                <a:latin typeface="Cascadia Code" panose="020B0609020000020004" pitchFamily="49" charset="0"/>
                <a:cs typeface="Cascadia Code" panose="020B0609020000020004" pitchFamily="49" charset="0"/>
              </a:rPr>
              <a:t> sorted = </a:t>
            </a:r>
            <a:r>
              <a:rPr lang="en-US" sz="2000" dirty="0">
                <a:solidFill>
                  <a:srgbClr val="0000FF"/>
                </a:solidFill>
                <a:latin typeface="Cascadia Code" panose="020B0609020000020004" pitchFamily="49" charset="0"/>
                <a:cs typeface="Cascadia Code" panose="020B0609020000020004" pitchFamily="49" charset="0"/>
              </a:rPr>
              <a:t>from</a:t>
            </a:r>
            <a:r>
              <a:rPr lang="en-US" sz="2000" dirty="0">
                <a:solidFill>
                  <a:srgbClr val="000000"/>
                </a:solidFill>
                <a:latin typeface="Cascadia Code" panose="020B0609020000020004" pitchFamily="49" charset="0"/>
                <a:cs typeface="Cascadia Code" panose="020B0609020000020004" pitchFamily="49" charset="0"/>
              </a:rPr>
              <a:t> c </a:t>
            </a:r>
            <a:r>
              <a:rPr lang="en-US" sz="2000" dirty="0">
                <a:solidFill>
                  <a:srgbClr val="0000FF"/>
                </a:solidFill>
                <a:latin typeface="Cascadia Code" panose="020B0609020000020004" pitchFamily="49" charset="0"/>
                <a:cs typeface="Cascadia Code" panose="020B0609020000020004" pitchFamily="49" charset="0"/>
              </a:rPr>
              <a:t>in</a:t>
            </a:r>
            <a:r>
              <a:rPr lang="en-US" sz="2000" dirty="0">
                <a:solidFill>
                  <a:srgbClr val="000000"/>
                </a:solidFill>
                <a:latin typeface="Cascadia Code" panose="020B0609020000020004" pitchFamily="49" charset="0"/>
                <a:cs typeface="Cascadia Code" panose="020B0609020000020004" pitchFamily="49" charset="0"/>
              </a:rPr>
              <a:t> cities</a:t>
            </a:r>
          </a:p>
          <a:p>
            <a:r>
              <a:rPr lang="en-US" sz="2000" dirty="0">
                <a:solidFill>
                  <a:srgbClr val="000000"/>
                </a:solidFill>
                <a:latin typeface="Cascadia Code" panose="020B0609020000020004" pitchFamily="49" charset="0"/>
                <a:cs typeface="Cascadia Code" panose="020B0609020000020004" pitchFamily="49" charset="0"/>
              </a:rPr>
              <a:t>             </a:t>
            </a:r>
            <a:r>
              <a:rPr lang="en-US" sz="2000" dirty="0">
                <a:solidFill>
                  <a:srgbClr val="0000FF"/>
                </a:solidFill>
                <a:latin typeface="Cascadia Code" panose="020B0609020000020004" pitchFamily="49" charset="0"/>
                <a:cs typeface="Cascadia Code" panose="020B0609020000020004" pitchFamily="49" charset="0"/>
              </a:rPr>
              <a:t>where</a:t>
            </a:r>
            <a:r>
              <a:rPr lang="en-US" sz="2000" dirty="0">
                <a:solidFill>
                  <a:srgbClr val="000000"/>
                </a:solidFill>
                <a:latin typeface="Cascadia Code" panose="020B0609020000020004" pitchFamily="49" charset="0"/>
                <a:cs typeface="Cascadia Code" panose="020B0609020000020004" pitchFamily="49" charset="0"/>
              </a:rPr>
              <a:t> </a:t>
            </a:r>
            <a:r>
              <a:rPr lang="en-US" sz="2000" dirty="0" err="1">
                <a:solidFill>
                  <a:srgbClr val="000000"/>
                </a:solidFill>
                <a:latin typeface="Cascadia Code" panose="020B0609020000020004" pitchFamily="49" charset="0"/>
                <a:cs typeface="Cascadia Code" panose="020B0609020000020004" pitchFamily="49" charset="0"/>
              </a:rPr>
              <a:t>c.Name.Contains</a:t>
            </a:r>
            <a:r>
              <a:rPr lang="en-US" sz="2000" dirty="0">
                <a:solidFill>
                  <a:srgbClr val="000000"/>
                </a:solidFill>
                <a:latin typeface="Cascadia Code" panose="020B0609020000020004" pitchFamily="49" charset="0"/>
                <a:cs typeface="Cascadia Code" panose="020B0609020000020004" pitchFamily="49" charset="0"/>
              </a:rPr>
              <a:t>(</a:t>
            </a:r>
            <a:r>
              <a:rPr lang="en-US" sz="2000" dirty="0">
                <a:solidFill>
                  <a:srgbClr val="A31515"/>
                </a:solidFill>
                <a:latin typeface="Cascadia Code" panose="020B0609020000020004" pitchFamily="49" charset="0"/>
                <a:cs typeface="Cascadia Code" panose="020B0609020000020004" pitchFamily="49" charset="0"/>
              </a:rPr>
              <a:t>"</a:t>
            </a:r>
            <a:r>
              <a:rPr lang="en-US" sz="2000" dirty="0" err="1">
                <a:solidFill>
                  <a:srgbClr val="A31515"/>
                </a:solidFill>
                <a:latin typeface="Cascadia Code" panose="020B0609020000020004" pitchFamily="49" charset="0"/>
                <a:cs typeface="Cascadia Code" panose="020B0609020000020004" pitchFamily="49" charset="0"/>
              </a:rPr>
              <a:t>i</a:t>
            </a:r>
            <a:r>
              <a:rPr lang="en-US" sz="2000" dirty="0">
                <a:solidFill>
                  <a:srgbClr val="A31515"/>
                </a:solidFill>
                <a:latin typeface="Cascadia Code" panose="020B0609020000020004" pitchFamily="49" charset="0"/>
                <a:cs typeface="Cascadia Code" panose="020B0609020000020004" pitchFamily="49" charset="0"/>
              </a:rPr>
              <a:t>"</a:t>
            </a:r>
            <a:r>
              <a:rPr lang="en-US" sz="2000" dirty="0">
                <a:solidFill>
                  <a:srgbClr val="000000"/>
                </a:solidFill>
                <a:latin typeface="Cascadia Code" panose="020B0609020000020004" pitchFamily="49" charset="0"/>
                <a:cs typeface="Cascadia Code" panose="020B0609020000020004" pitchFamily="49" charset="0"/>
              </a:rPr>
              <a:t>)</a:t>
            </a:r>
          </a:p>
          <a:p>
            <a:r>
              <a:rPr lang="en-US" sz="2000" dirty="0">
                <a:solidFill>
                  <a:srgbClr val="000000"/>
                </a:solidFill>
                <a:latin typeface="Cascadia Code" panose="020B0609020000020004" pitchFamily="49" charset="0"/>
                <a:cs typeface="Cascadia Code" panose="020B0609020000020004" pitchFamily="49" charset="0"/>
              </a:rPr>
              <a:t>             </a:t>
            </a:r>
            <a:r>
              <a:rPr lang="en-US" sz="2000" dirty="0">
                <a:solidFill>
                  <a:srgbClr val="0000FF"/>
                </a:solidFill>
                <a:latin typeface="Cascadia Code" panose="020B0609020000020004" pitchFamily="49" charset="0"/>
                <a:cs typeface="Cascadia Code" panose="020B0609020000020004" pitchFamily="49" charset="0"/>
              </a:rPr>
              <a:t>select</a:t>
            </a:r>
            <a:r>
              <a:rPr lang="en-US" sz="2000" dirty="0">
                <a:solidFill>
                  <a:srgbClr val="000000"/>
                </a:solidFill>
                <a:latin typeface="Cascadia Code" panose="020B0609020000020004" pitchFamily="49" charset="0"/>
                <a:cs typeface="Cascadia Code" panose="020B0609020000020004" pitchFamily="49" charset="0"/>
              </a:rPr>
              <a:t> </a:t>
            </a:r>
            <a:r>
              <a:rPr lang="en-US" sz="2000" dirty="0">
                <a:solidFill>
                  <a:srgbClr val="0000FF"/>
                </a:solidFill>
                <a:latin typeface="Cascadia Code" panose="020B0609020000020004" pitchFamily="49" charset="0"/>
                <a:cs typeface="Cascadia Code" panose="020B0609020000020004" pitchFamily="49" charset="0"/>
              </a:rPr>
              <a:t>new</a:t>
            </a:r>
            <a:r>
              <a:rPr lang="en-US" sz="2000" dirty="0">
                <a:solidFill>
                  <a:srgbClr val="000000"/>
                </a:solidFill>
                <a:latin typeface="Cascadia Code" panose="020B0609020000020004" pitchFamily="49" charset="0"/>
                <a:cs typeface="Cascadia Code" panose="020B0609020000020004" pitchFamily="49" charset="0"/>
              </a:rPr>
              <a:t> { N = </a:t>
            </a:r>
            <a:r>
              <a:rPr lang="en-US" sz="2000" dirty="0" err="1">
                <a:solidFill>
                  <a:srgbClr val="000000"/>
                </a:solidFill>
                <a:latin typeface="Cascadia Code" panose="020B0609020000020004" pitchFamily="49" charset="0"/>
                <a:cs typeface="Cascadia Code" panose="020B0609020000020004" pitchFamily="49" charset="0"/>
              </a:rPr>
              <a:t>c.Name</a:t>
            </a:r>
            <a:r>
              <a:rPr lang="en-US" sz="2000" dirty="0">
                <a:solidFill>
                  <a:srgbClr val="000000"/>
                </a:solidFill>
                <a:latin typeface="Cascadia Code" panose="020B0609020000020004" pitchFamily="49" charset="0"/>
                <a:cs typeface="Cascadia Code" panose="020B0609020000020004" pitchFamily="49" charset="0"/>
              </a:rPr>
              <a:t> };</a:t>
            </a:r>
            <a:endParaRPr lang="en-DK" sz="2000" dirty="0">
              <a:latin typeface="Cascadia Code" panose="020B0609020000020004" pitchFamily="49" charset="0"/>
              <a:cs typeface="Cascadia Code" panose="020B0609020000020004" pitchFamily="49" charset="0"/>
            </a:endParaRPr>
          </a:p>
          <a:p>
            <a:endParaRPr lang="LID4096" sz="20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46689266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F75441-047F-413A-9DE7-BA59FCB95C77}"/>
              </a:ext>
            </a:extLst>
          </p:cNvPr>
          <p:cNvSpPr>
            <a:spLocks noGrp="1"/>
          </p:cNvSpPr>
          <p:nvPr>
            <p:ph type="title"/>
          </p:nvPr>
        </p:nvSpPr>
        <p:spPr/>
        <p:txBody>
          <a:bodyPr/>
          <a:lstStyle/>
          <a:p>
            <a:r>
              <a:rPr lang="en-US" dirty="0"/>
              <a:t>LINQ demo</a:t>
            </a:r>
            <a:endParaRPr lang="LID4096" dirty="0"/>
          </a:p>
        </p:txBody>
      </p:sp>
    </p:spTree>
    <p:extLst>
      <p:ext uri="{BB962C8B-B14F-4D97-AF65-F5344CB8AC3E}">
        <p14:creationId xmlns:p14="http://schemas.microsoft.com/office/powerpoint/2010/main" val="173817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a:t>Agenda</a:t>
            </a:r>
            <a:endParaRPr lang="LID4096" dirty="0"/>
          </a:p>
        </p:txBody>
      </p:sp>
      <p:sp>
        <p:nvSpPr>
          <p:cNvPr id="6" name="Text Placeholder 5">
            <a:extLst>
              <a:ext uri="{FF2B5EF4-FFF2-40B4-BE49-F238E27FC236}">
                <a16:creationId xmlns:a16="http://schemas.microsoft.com/office/drawing/2014/main" id="{6A59EDFA-CC39-42A8-90E7-5C0D634186F2}"/>
              </a:ext>
            </a:extLst>
          </p:cNvPr>
          <p:cNvSpPr>
            <a:spLocks noGrp="1"/>
          </p:cNvSpPr>
          <p:nvPr>
            <p:ph type="body" sz="quarter" idx="10"/>
          </p:nvPr>
        </p:nvSpPr>
        <p:spPr>
          <a:xfrm>
            <a:off x="586390" y="1434370"/>
            <a:ext cx="11018520" cy="4567404"/>
          </a:xfrm>
        </p:spPr>
        <p:txBody>
          <a:bodyPr/>
          <a:lstStyle/>
          <a:p>
            <a:r>
              <a:rPr lang="en-US" dirty="0"/>
              <a:t>Properties</a:t>
            </a:r>
          </a:p>
          <a:p>
            <a:r>
              <a:rPr lang="en-US" dirty="0"/>
              <a:t>Anonymous methods</a:t>
            </a:r>
          </a:p>
          <a:p>
            <a:r>
              <a:rPr lang="en-US" dirty="0"/>
              <a:t>Delegates</a:t>
            </a:r>
          </a:p>
          <a:p>
            <a:r>
              <a:rPr lang="en-US" dirty="0"/>
              <a:t>Lambda expressions</a:t>
            </a:r>
          </a:p>
          <a:p>
            <a:r>
              <a:rPr lang="en-US" dirty="0"/>
              <a:t>Local functions</a:t>
            </a:r>
          </a:p>
          <a:p>
            <a:r>
              <a:rPr lang="en-US" dirty="0"/>
              <a:t>Anonymous types</a:t>
            </a:r>
          </a:p>
          <a:p>
            <a:r>
              <a:rPr lang="en-US" dirty="0"/>
              <a:t>Tuples</a:t>
            </a:r>
          </a:p>
          <a:p>
            <a:r>
              <a:rPr lang="en-US" dirty="0"/>
              <a:t>Extension methods</a:t>
            </a:r>
          </a:p>
          <a:p>
            <a:r>
              <a:rPr lang="en-US" dirty="0"/>
              <a:t>LINQ</a:t>
            </a:r>
          </a:p>
        </p:txBody>
      </p:sp>
    </p:spTree>
    <p:extLst>
      <p:ext uri="{BB962C8B-B14F-4D97-AF65-F5344CB8AC3E}">
        <p14:creationId xmlns:p14="http://schemas.microsoft.com/office/powerpoint/2010/main" val="351102408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123DC-83B1-4EC4-B5F3-20D6520E00F6}"/>
              </a:ext>
            </a:extLst>
          </p:cNvPr>
          <p:cNvSpPr>
            <a:spLocks noGrp="1"/>
          </p:cNvSpPr>
          <p:nvPr>
            <p:ph type="title"/>
          </p:nvPr>
        </p:nvSpPr>
        <p:spPr/>
        <p:txBody>
          <a:bodyPr/>
          <a:lstStyle/>
          <a:p>
            <a:r>
              <a:rPr lang="en-US" dirty="0"/>
              <a:t>Properties 1/3</a:t>
            </a:r>
            <a:endParaRPr lang="LID4096" dirty="0"/>
          </a:p>
        </p:txBody>
      </p:sp>
      <p:sp>
        <p:nvSpPr>
          <p:cNvPr id="4" name="Text Placeholder 3">
            <a:extLst>
              <a:ext uri="{FF2B5EF4-FFF2-40B4-BE49-F238E27FC236}">
                <a16:creationId xmlns:a16="http://schemas.microsoft.com/office/drawing/2014/main" id="{F5DEBC83-0C2D-4865-8EE7-B58880DF6584}"/>
              </a:ext>
            </a:extLst>
          </p:cNvPr>
          <p:cNvSpPr>
            <a:spLocks noGrp="1"/>
          </p:cNvSpPr>
          <p:nvPr>
            <p:ph type="body" sz="quarter" idx="10"/>
          </p:nvPr>
        </p:nvSpPr>
        <p:spPr>
          <a:xfrm>
            <a:off x="588263" y="1436688"/>
            <a:ext cx="11018520" cy="2893100"/>
          </a:xfrm>
        </p:spPr>
        <p:txBody>
          <a:bodyPr/>
          <a:lstStyle/>
          <a:p>
            <a:endParaRPr lang="da-DK" sz="2000" dirty="0">
              <a:solidFill>
                <a:srgbClr val="0000FF"/>
              </a:solidFill>
              <a:latin typeface="Cascadia Code" panose="020B0609020000020004" pitchFamily="49" charset="0"/>
              <a:cs typeface="Cascadia Code" panose="020B0609020000020004" pitchFamily="49" charset="0"/>
            </a:endParaRPr>
          </a:p>
          <a:p>
            <a:endParaRPr lang="da-DK" sz="2000" dirty="0">
              <a:solidFill>
                <a:srgbClr val="0000FF"/>
              </a:solidFill>
              <a:latin typeface="Cascadia Code" panose="020B0609020000020004" pitchFamily="49" charset="0"/>
              <a:cs typeface="Cascadia Code" panose="020B0609020000020004" pitchFamily="49" charset="0"/>
            </a:endParaRPr>
          </a:p>
          <a:p>
            <a:endParaRPr lang="da-DK" sz="2000" dirty="0">
              <a:solidFill>
                <a:srgbClr val="0000FF"/>
              </a:solidFill>
              <a:latin typeface="Cascadia Code" panose="020B0609020000020004" pitchFamily="49" charset="0"/>
              <a:cs typeface="Cascadia Code" panose="020B0609020000020004" pitchFamily="49" charset="0"/>
            </a:endParaRPr>
          </a:p>
          <a:p>
            <a:r>
              <a:rPr lang="da-DK" sz="2000" dirty="0">
                <a:solidFill>
                  <a:srgbClr val="0000FF"/>
                </a:solidFill>
                <a:latin typeface="Cascadia Code" panose="020B0609020000020004" pitchFamily="49" charset="0"/>
                <a:cs typeface="Cascadia Code" panose="020B0609020000020004" pitchFamily="49" charset="0"/>
              </a:rPr>
              <a:t>public</a:t>
            </a:r>
            <a:r>
              <a:rPr lang="da-DK" sz="2000" dirty="0">
                <a:solidFill>
                  <a:srgbClr val="000000"/>
                </a:solidFill>
                <a:latin typeface="Cascadia Code" panose="020B0609020000020004" pitchFamily="49" charset="0"/>
                <a:cs typeface="Cascadia Code" panose="020B0609020000020004" pitchFamily="49" charset="0"/>
              </a:rPr>
              <a:t> </a:t>
            </a:r>
            <a:r>
              <a:rPr lang="da-DK" sz="2000" dirty="0">
                <a:solidFill>
                  <a:srgbClr val="0000FF"/>
                </a:solidFill>
                <a:latin typeface="Cascadia Code" panose="020B0609020000020004" pitchFamily="49" charset="0"/>
                <a:cs typeface="Cascadia Code" panose="020B0609020000020004" pitchFamily="49" charset="0"/>
              </a:rPr>
              <a:t>class</a:t>
            </a:r>
            <a:r>
              <a:rPr lang="da-DK" sz="2000" dirty="0">
                <a:solidFill>
                  <a:srgbClr val="000000"/>
                </a:solidFill>
                <a:latin typeface="Cascadia Code" panose="020B0609020000020004" pitchFamily="49" charset="0"/>
                <a:cs typeface="Cascadia Code" panose="020B0609020000020004" pitchFamily="49" charset="0"/>
              </a:rPr>
              <a:t> </a:t>
            </a:r>
            <a:r>
              <a:rPr lang="da-DK" sz="2000" dirty="0">
                <a:solidFill>
                  <a:srgbClr val="2B91AF"/>
                </a:solidFill>
                <a:latin typeface="Cascadia Code" panose="020B0609020000020004" pitchFamily="49" charset="0"/>
                <a:cs typeface="Cascadia Code" panose="020B0609020000020004" pitchFamily="49" charset="0"/>
              </a:rPr>
              <a:t>City</a:t>
            </a:r>
            <a:endParaRPr lang="da-DK" sz="2000" dirty="0">
              <a:solidFill>
                <a:srgbClr val="000000"/>
              </a:solidFill>
              <a:latin typeface="Cascadia Code" panose="020B0609020000020004" pitchFamily="49" charset="0"/>
              <a:cs typeface="Cascadia Code" panose="020B0609020000020004" pitchFamily="49" charset="0"/>
            </a:endParaRPr>
          </a:p>
          <a:p>
            <a:r>
              <a:rPr lang="en-DK" sz="2000" dirty="0">
                <a:solidFill>
                  <a:srgbClr val="000000"/>
                </a:solidFill>
                <a:latin typeface="Cascadia Code" panose="020B0609020000020004" pitchFamily="49" charset="0"/>
                <a:cs typeface="Cascadia Code" panose="020B0609020000020004" pitchFamily="49" charset="0"/>
              </a:rPr>
              <a:t>{</a:t>
            </a:r>
          </a:p>
          <a:p>
            <a:r>
              <a:rPr lang="en-US" sz="2000" dirty="0">
                <a:solidFill>
                  <a:srgbClr val="000000"/>
                </a:solidFill>
                <a:latin typeface="Cascadia Code" panose="020B0609020000020004" pitchFamily="49" charset="0"/>
                <a:cs typeface="Cascadia Code" panose="020B0609020000020004" pitchFamily="49" charset="0"/>
              </a:rPr>
              <a:t>    </a:t>
            </a:r>
            <a:r>
              <a:rPr lang="en-US" sz="2000" dirty="0">
                <a:solidFill>
                  <a:srgbClr val="0000FF"/>
                </a:solidFill>
                <a:latin typeface="Cascadia Code" panose="020B0609020000020004" pitchFamily="49" charset="0"/>
                <a:cs typeface="Cascadia Code" panose="020B0609020000020004" pitchFamily="49" charset="0"/>
              </a:rPr>
              <a:t>public</a:t>
            </a:r>
            <a:r>
              <a:rPr lang="en-US" sz="2000" dirty="0">
                <a:solidFill>
                  <a:srgbClr val="000000"/>
                </a:solidFill>
                <a:latin typeface="Cascadia Code" panose="020B0609020000020004" pitchFamily="49" charset="0"/>
                <a:cs typeface="Cascadia Code" panose="020B0609020000020004" pitchFamily="49" charset="0"/>
              </a:rPr>
              <a:t> </a:t>
            </a:r>
            <a:r>
              <a:rPr lang="en-US" sz="2000" dirty="0">
                <a:solidFill>
                  <a:srgbClr val="0000FF"/>
                </a:solidFill>
                <a:latin typeface="Cascadia Code" panose="020B0609020000020004" pitchFamily="49" charset="0"/>
                <a:cs typeface="Cascadia Code" panose="020B0609020000020004" pitchFamily="49" charset="0"/>
              </a:rPr>
              <a:t>int</a:t>
            </a:r>
            <a:r>
              <a:rPr lang="en-US" sz="2000" dirty="0">
                <a:solidFill>
                  <a:srgbClr val="000000"/>
                </a:solidFill>
                <a:latin typeface="Cascadia Code" panose="020B0609020000020004" pitchFamily="49" charset="0"/>
                <a:cs typeface="Cascadia Code" panose="020B0609020000020004" pitchFamily="49" charset="0"/>
              </a:rPr>
              <a:t> Id { </a:t>
            </a:r>
            <a:r>
              <a:rPr lang="en-US" sz="2000" dirty="0">
                <a:solidFill>
                  <a:srgbClr val="0000FF"/>
                </a:solidFill>
                <a:latin typeface="Cascadia Code" panose="020B0609020000020004" pitchFamily="49" charset="0"/>
                <a:cs typeface="Cascadia Code" panose="020B0609020000020004" pitchFamily="49" charset="0"/>
              </a:rPr>
              <a:t>get</a:t>
            </a:r>
            <a:r>
              <a:rPr lang="en-US" sz="2000" dirty="0">
                <a:solidFill>
                  <a:srgbClr val="000000"/>
                </a:solidFill>
                <a:latin typeface="Cascadia Code" panose="020B0609020000020004" pitchFamily="49" charset="0"/>
                <a:cs typeface="Cascadia Code" panose="020B0609020000020004" pitchFamily="49" charset="0"/>
              </a:rPr>
              <a:t>; </a:t>
            </a:r>
            <a:r>
              <a:rPr lang="en-US" sz="2000" dirty="0">
                <a:solidFill>
                  <a:srgbClr val="0000FF"/>
                </a:solidFill>
                <a:latin typeface="Cascadia Code" panose="020B0609020000020004" pitchFamily="49" charset="0"/>
                <a:cs typeface="Cascadia Code" panose="020B0609020000020004" pitchFamily="49" charset="0"/>
              </a:rPr>
              <a:t>set</a:t>
            </a:r>
            <a:r>
              <a:rPr lang="en-US" sz="2000" dirty="0">
                <a:solidFill>
                  <a:srgbClr val="000000"/>
                </a:solidFill>
                <a:latin typeface="Cascadia Code" panose="020B0609020000020004" pitchFamily="49" charset="0"/>
                <a:cs typeface="Cascadia Code" panose="020B0609020000020004" pitchFamily="49" charset="0"/>
              </a:rPr>
              <a:t>; }</a:t>
            </a:r>
          </a:p>
          <a:p>
            <a:r>
              <a:rPr lang="en-US" sz="2000" dirty="0">
                <a:solidFill>
                  <a:srgbClr val="000000"/>
                </a:solidFill>
                <a:latin typeface="Cascadia Code" panose="020B0609020000020004" pitchFamily="49" charset="0"/>
                <a:cs typeface="Cascadia Code" panose="020B0609020000020004" pitchFamily="49" charset="0"/>
              </a:rPr>
              <a:t>    </a:t>
            </a:r>
            <a:r>
              <a:rPr lang="en-US" sz="2000" dirty="0">
                <a:solidFill>
                  <a:srgbClr val="0000FF"/>
                </a:solidFill>
                <a:latin typeface="Cascadia Code" panose="020B0609020000020004" pitchFamily="49" charset="0"/>
                <a:cs typeface="Cascadia Code" panose="020B0609020000020004" pitchFamily="49" charset="0"/>
              </a:rPr>
              <a:t>public</a:t>
            </a:r>
            <a:r>
              <a:rPr lang="en-US" sz="2000" dirty="0">
                <a:solidFill>
                  <a:srgbClr val="000000"/>
                </a:solidFill>
                <a:latin typeface="Cascadia Code" panose="020B0609020000020004" pitchFamily="49" charset="0"/>
                <a:cs typeface="Cascadia Code" panose="020B0609020000020004" pitchFamily="49" charset="0"/>
              </a:rPr>
              <a:t> </a:t>
            </a:r>
            <a:r>
              <a:rPr lang="en-US" sz="2000" dirty="0">
                <a:solidFill>
                  <a:srgbClr val="0000FF"/>
                </a:solidFill>
                <a:latin typeface="Cascadia Code" panose="020B0609020000020004" pitchFamily="49" charset="0"/>
                <a:cs typeface="Cascadia Code" panose="020B0609020000020004" pitchFamily="49" charset="0"/>
              </a:rPr>
              <a:t>string</a:t>
            </a:r>
            <a:r>
              <a:rPr lang="en-US" sz="2000" dirty="0">
                <a:solidFill>
                  <a:srgbClr val="000000"/>
                </a:solidFill>
                <a:latin typeface="Cascadia Code" panose="020B0609020000020004" pitchFamily="49" charset="0"/>
                <a:cs typeface="Cascadia Code" panose="020B0609020000020004" pitchFamily="49" charset="0"/>
              </a:rPr>
              <a:t> Name { </a:t>
            </a:r>
            <a:r>
              <a:rPr lang="en-US" sz="2000" dirty="0">
                <a:solidFill>
                  <a:srgbClr val="0000FF"/>
                </a:solidFill>
                <a:latin typeface="Cascadia Code" panose="020B0609020000020004" pitchFamily="49" charset="0"/>
                <a:cs typeface="Cascadia Code" panose="020B0609020000020004" pitchFamily="49" charset="0"/>
              </a:rPr>
              <a:t>get</a:t>
            </a:r>
            <a:r>
              <a:rPr lang="en-US" sz="2000" dirty="0">
                <a:solidFill>
                  <a:srgbClr val="000000"/>
                </a:solidFill>
                <a:latin typeface="Cascadia Code" panose="020B0609020000020004" pitchFamily="49" charset="0"/>
                <a:cs typeface="Cascadia Code" panose="020B0609020000020004" pitchFamily="49" charset="0"/>
              </a:rPr>
              <a:t>; </a:t>
            </a:r>
            <a:r>
              <a:rPr lang="en-US" sz="2000" dirty="0">
                <a:solidFill>
                  <a:srgbClr val="0000FF"/>
                </a:solidFill>
                <a:latin typeface="Cascadia Code" panose="020B0609020000020004" pitchFamily="49" charset="0"/>
                <a:cs typeface="Cascadia Code" panose="020B0609020000020004" pitchFamily="49" charset="0"/>
              </a:rPr>
              <a:t>private set</a:t>
            </a:r>
            <a:r>
              <a:rPr lang="en-US" sz="2000" dirty="0">
                <a:solidFill>
                  <a:srgbClr val="000000"/>
                </a:solidFill>
                <a:latin typeface="Cascadia Code" panose="020B0609020000020004" pitchFamily="49" charset="0"/>
                <a:cs typeface="Cascadia Code" panose="020B0609020000020004" pitchFamily="49" charset="0"/>
              </a:rPr>
              <a:t>; } </a:t>
            </a:r>
          </a:p>
          <a:p>
            <a:r>
              <a:rPr lang="en-US" sz="2000" dirty="0">
                <a:solidFill>
                  <a:srgbClr val="000000"/>
                </a:solidFill>
                <a:latin typeface="Cascadia Code" panose="020B0609020000020004" pitchFamily="49" charset="0"/>
                <a:cs typeface="Cascadia Code" panose="020B0609020000020004" pitchFamily="49" charset="0"/>
              </a:rPr>
              <a:t>}</a:t>
            </a:r>
          </a:p>
        </p:txBody>
      </p:sp>
      <p:sp>
        <p:nvSpPr>
          <p:cNvPr id="5" name="Arrow: Left 4">
            <a:extLst>
              <a:ext uri="{FF2B5EF4-FFF2-40B4-BE49-F238E27FC236}">
                <a16:creationId xmlns:a16="http://schemas.microsoft.com/office/drawing/2014/main" id="{166F9B23-37B1-4127-869A-B7C7A6C02F86}"/>
              </a:ext>
            </a:extLst>
          </p:cNvPr>
          <p:cNvSpPr/>
          <p:nvPr/>
        </p:nvSpPr>
        <p:spPr bwMode="auto">
          <a:xfrm rot="18299530">
            <a:off x="3510281" y="1934664"/>
            <a:ext cx="1676400" cy="1219200"/>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Accessor</a:t>
            </a:r>
            <a:endParaRPr lang="LID4096"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Arrow: Left 6">
            <a:extLst>
              <a:ext uri="{FF2B5EF4-FFF2-40B4-BE49-F238E27FC236}">
                <a16:creationId xmlns:a16="http://schemas.microsoft.com/office/drawing/2014/main" id="{C0C997EE-1C41-494C-AF36-B3F9088A863D}"/>
              </a:ext>
            </a:extLst>
          </p:cNvPr>
          <p:cNvSpPr/>
          <p:nvPr/>
        </p:nvSpPr>
        <p:spPr bwMode="auto">
          <a:xfrm rot="3035342">
            <a:off x="6162040" y="3961584"/>
            <a:ext cx="1676400" cy="1219200"/>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Mutator</a:t>
            </a:r>
            <a:endParaRPr lang="LID4096"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3503629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C5201-B2FF-45F1-98D1-532F8F35377D}"/>
              </a:ext>
            </a:extLst>
          </p:cNvPr>
          <p:cNvSpPr>
            <a:spLocks noGrp="1"/>
          </p:cNvSpPr>
          <p:nvPr>
            <p:ph type="title"/>
          </p:nvPr>
        </p:nvSpPr>
        <p:spPr/>
        <p:txBody>
          <a:bodyPr/>
          <a:lstStyle/>
          <a:p>
            <a:r>
              <a:rPr lang="en-US" dirty="0"/>
              <a:t>Properties 2/3</a:t>
            </a:r>
            <a:endParaRPr lang="LID4096" dirty="0"/>
          </a:p>
        </p:txBody>
      </p:sp>
      <p:sp>
        <p:nvSpPr>
          <p:cNvPr id="3" name="Text Placeholder 2">
            <a:extLst>
              <a:ext uri="{FF2B5EF4-FFF2-40B4-BE49-F238E27FC236}">
                <a16:creationId xmlns:a16="http://schemas.microsoft.com/office/drawing/2014/main" id="{45BC3D32-3230-4DC7-B3CA-5E90219226F7}"/>
              </a:ext>
            </a:extLst>
          </p:cNvPr>
          <p:cNvSpPr>
            <a:spLocks noGrp="1"/>
          </p:cNvSpPr>
          <p:nvPr>
            <p:ph type="body" sz="quarter" idx="10"/>
          </p:nvPr>
        </p:nvSpPr>
        <p:spPr>
          <a:xfrm>
            <a:off x="588263" y="1436688"/>
            <a:ext cx="11018520" cy="4001095"/>
          </a:xfrm>
        </p:spPr>
        <p:txBody>
          <a:bodyPr/>
          <a:lstStyle/>
          <a:p>
            <a:endParaRPr lang="da-DK" sz="2000" dirty="0">
              <a:solidFill>
                <a:srgbClr val="0000FF"/>
              </a:solidFill>
              <a:latin typeface="Cascadia Code" panose="020B0609020000020004" pitchFamily="49" charset="0"/>
              <a:cs typeface="Cascadia Code" panose="020B0609020000020004" pitchFamily="49" charset="0"/>
            </a:endParaRPr>
          </a:p>
          <a:p>
            <a:endParaRPr lang="da-DK" sz="2000" dirty="0">
              <a:solidFill>
                <a:srgbClr val="0000FF"/>
              </a:solidFill>
              <a:latin typeface="Cascadia Code" panose="020B0609020000020004" pitchFamily="49" charset="0"/>
              <a:cs typeface="Cascadia Code" panose="020B0609020000020004" pitchFamily="49" charset="0"/>
            </a:endParaRPr>
          </a:p>
          <a:p>
            <a:r>
              <a:rPr lang="da-DK" sz="2000" dirty="0">
                <a:solidFill>
                  <a:srgbClr val="0000FF"/>
                </a:solidFill>
                <a:latin typeface="Cascadia Code" panose="020B0609020000020004" pitchFamily="49" charset="0"/>
                <a:cs typeface="Cascadia Code" panose="020B0609020000020004" pitchFamily="49" charset="0"/>
              </a:rPr>
              <a:t>public</a:t>
            </a:r>
            <a:r>
              <a:rPr lang="da-DK" sz="2000" dirty="0">
                <a:solidFill>
                  <a:srgbClr val="000000"/>
                </a:solidFill>
                <a:latin typeface="Cascadia Code" panose="020B0609020000020004" pitchFamily="49" charset="0"/>
                <a:cs typeface="Cascadia Code" panose="020B0609020000020004" pitchFamily="49" charset="0"/>
              </a:rPr>
              <a:t> </a:t>
            </a:r>
            <a:r>
              <a:rPr lang="da-DK" sz="2000" dirty="0">
                <a:solidFill>
                  <a:srgbClr val="0000FF"/>
                </a:solidFill>
                <a:latin typeface="Cascadia Code" panose="020B0609020000020004" pitchFamily="49" charset="0"/>
                <a:cs typeface="Cascadia Code" panose="020B0609020000020004" pitchFamily="49" charset="0"/>
              </a:rPr>
              <a:t>class</a:t>
            </a:r>
            <a:r>
              <a:rPr lang="da-DK" sz="2000" dirty="0">
                <a:solidFill>
                  <a:srgbClr val="000000"/>
                </a:solidFill>
                <a:latin typeface="Cascadia Code" panose="020B0609020000020004" pitchFamily="49" charset="0"/>
                <a:cs typeface="Cascadia Code" panose="020B0609020000020004" pitchFamily="49" charset="0"/>
              </a:rPr>
              <a:t> </a:t>
            </a:r>
            <a:r>
              <a:rPr lang="da-DK" sz="2000" dirty="0">
                <a:solidFill>
                  <a:srgbClr val="2B91AF"/>
                </a:solidFill>
                <a:latin typeface="Cascadia Code" panose="020B0609020000020004" pitchFamily="49" charset="0"/>
                <a:cs typeface="Cascadia Code" panose="020B0609020000020004" pitchFamily="49" charset="0"/>
              </a:rPr>
              <a:t>City</a:t>
            </a:r>
            <a:endParaRPr lang="da-DK" sz="2000" dirty="0">
              <a:solidFill>
                <a:srgbClr val="000000"/>
              </a:solidFill>
              <a:latin typeface="Cascadia Code" panose="020B0609020000020004" pitchFamily="49" charset="0"/>
              <a:cs typeface="Cascadia Code" panose="020B0609020000020004" pitchFamily="49" charset="0"/>
            </a:endParaRPr>
          </a:p>
          <a:p>
            <a:r>
              <a:rPr lang="en-DK" sz="2000" dirty="0">
                <a:solidFill>
                  <a:srgbClr val="000000"/>
                </a:solidFill>
                <a:latin typeface="Cascadia Code" panose="020B0609020000020004" pitchFamily="49" charset="0"/>
                <a:cs typeface="Cascadia Code" panose="020B0609020000020004" pitchFamily="49" charset="0"/>
              </a:rPr>
              <a:t>{</a:t>
            </a:r>
          </a:p>
          <a:p>
            <a:r>
              <a:rPr lang="da-DK" sz="2000" dirty="0">
                <a:solidFill>
                  <a:srgbClr val="000000"/>
                </a:solidFill>
                <a:latin typeface="Cascadia Code" panose="020B0609020000020004" pitchFamily="49" charset="0"/>
                <a:cs typeface="Cascadia Code" panose="020B0609020000020004" pitchFamily="49" charset="0"/>
              </a:rPr>
              <a:t>    </a:t>
            </a:r>
            <a:r>
              <a:rPr lang="da-DK" sz="2000" dirty="0">
                <a:solidFill>
                  <a:srgbClr val="0000FF"/>
                </a:solidFill>
                <a:latin typeface="Cascadia Code" panose="020B0609020000020004" pitchFamily="49" charset="0"/>
                <a:cs typeface="Cascadia Code" panose="020B0609020000020004" pitchFamily="49" charset="0"/>
              </a:rPr>
              <a:t>private</a:t>
            </a:r>
            <a:r>
              <a:rPr lang="da-DK" sz="2000" dirty="0">
                <a:solidFill>
                  <a:srgbClr val="000000"/>
                </a:solidFill>
                <a:latin typeface="Cascadia Code" panose="020B0609020000020004" pitchFamily="49" charset="0"/>
                <a:cs typeface="Cascadia Code" panose="020B0609020000020004" pitchFamily="49" charset="0"/>
              </a:rPr>
              <a:t> </a:t>
            </a:r>
            <a:r>
              <a:rPr lang="da-DK" sz="2000" dirty="0">
                <a:solidFill>
                  <a:srgbClr val="0000FF"/>
                </a:solidFill>
                <a:latin typeface="Cascadia Code" panose="020B0609020000020004" pitchFamily="49" charset="0"/>
                <a:cs typeface="Cascadia Code" panose="020B0609020000020004" pitchFamily="49" charset="0"/>
              </a:rPr>
              <a:t>int</a:t>
            </a:r>
            <a:r>
              <a:rPr lang="da-DK" sz="2000" dirty="0">
                <a:solidFill>
                  <a:srgbClr val="000000"/>
                </a:solidFill>
                <a:latin typeface="Cascadia Code" panose="020B0609020000020004" pitchFamily="49" charset="0"/>
                <a:cs typeface="Cascadia Code" panose="020B0609020000020004" pitchFamily="49" charset="0"/>
              </a:rPr>
              <a:t> _id;</a:t>
            </a:r>
          </a:p>
          <a:p>
            <a:r>
              <a:rPr lang="en-US" sz="2000" dirty="0">
                <a:solidFill>
                  <a:srgbClr val="000000"/>
                </a:solidFill>
                <a:latin typeface="Cascadia Code" panose="020B0609020000020004" pitchFamily="49" charset="0"/>
                <a:cs typeface="Cascadia Code" panose="020B0609020000020004" pitchFamily="49" charset="0"/>
              </a:rPr>
              <a:t>    </a:t>
            </a:r>
            <a:r>
              <a:rPr lang="en-US" sz="2000" dirty="0">
                <a:solidFill>
                  <a:srgbClr val="0000FF"/>
                </a:solidFill>
                <a:latin typeface="Cascadia Code" panose="020B0609020000020004" pitchFamily="49" charset="0"/>
                <a:cs typeface="Cascadia Code" panose="020B0609020000020004" pitchFamily="49" charset="0"/>
              </a:rPr>
              <a:t>public</a:t>
            </a:r>
            <a:r>
              <a:rPr lang="en-US" sz="2000" dirty="0">
                <a:solidFill>
                  <a:srgbClr val="000000"/>
                </a:solidFill>
                <a:latin typeface="Cascadia Code" panose="020B0609020000020004" pitchFamily="49" charset="0"/>
                <a:cs typeface="Cascadia Code" panose="020B0609020000020004" pitchFamily="49" charset="0"/>
              </a:rPr>
              <a:t> </a:t>
            </a:r>
            <a:r>
              <a:rPr lang="en-US" sz="2000" dirty="0">
                <a:solidFill>
                  <a:srgbClr val="0000FF"/>
                </a:solidFill>
                <a:latin typeface="Cascadia Code" panose="020B0609020000020004" pitchFamily="49" charset="0"/>
                <a:cs typeface="Cascadia Code" panose="020B0609020000020004" pitchFamily="49" charset="0"/>
              </a:rPr>
              <a:t>int</a:t>
            </a:r>
            <a:r>
              <a:rPr lang="en-US" sz="2000" dirty="0">
                <a:solidFill>
                  <a:srgbClr val="000000"/>
                </a:solidFill>
                <a:latin typeface="Cascadia Code" panose="020B0609020000020004" pitchFamily="49" charset="0"/>
                <a:cs typeface="Cascadia Code" panose="020B0609020000020004" pitchFamily="49" charset="0"/>
              </a:rPr>
              <a:t> Id { </a:t>
            </a:r>
            <a:r>
              <a:rPr lang="en-US" sz="2000" dirty="0">
                <a:solidFill>
                  <a:srgbClr val="0000FF"/>
                </a:solidFill>
                <a:latin typeface="Cascadia Code" panose="020B0609020000020004" pitchFamily="49" charset="0"/>
                <a:cs typeface="Cascadia Code" panose="020B0609020000020004" pitchFamily="49" charset="0"/>
              </a:rPr>
              <a:t>get</a:t>
            </a:r>
            <a:r>
              <a:rPr lang="en-US" sz="2000" dirty="0">
                <a:solidFill>
                  <a:srgbClr val="000000"/>
                </a:solidFill>
                <a:latin typeface="Cascadia Code" panose="020B0609020000020004" pitchFamily="49" charset="0"/>
                <a:cs typeface="Cascadia Code" panose="020B0609020000020004" pitchFamily="49" charset="0"/>
              </a:rPr>
              <a:t> =&gt; _id; </a:t>
            </a:r>
            <a:r>
              <a:rPr lang="en-US" sz="2000" dirty="0">
                <a:solidFill>
                  <a:srgbClr val="0000FF"/>
                </a:solidFill>
                <a:latin typeface="Cascadia Code" panose="020B0609020000020004" pitchFamily="49" charset="0"/>
                <a:cs typeface="Cascadia Code" panose="020B0609020000020004" pitchFamily="49" charset="0"/>
              </a:rPr>
              <a:t>set</a:t>
            </a:r>
            <a:r>
              <a:rPr lang="en-US" sz="2000" dirty="0">
                <a:solidFill>
                  <a:srgbClr val="000000"/>
                </a:solidFill>
                <a:latin typeface="Cascadia Code" panose="020B0609020000020004" pitchFamily="49" charset="0"/>
                <a:cs typeface="Cascadia Code" panose="020B0609020000020004" pitchFamily="49" charset="0"/>
              </a:rPr>
              <a:t> =&gt; _id = value; }</a:t>
            </a:r>
          </a:p>
          <a:p>
            <a:endParaRPr lang="en-DK" sz="2000" dirty="0">
              <a:solidFill>
                <a:srgbClr val="000000"/>
              </a:solidFill>
              <a:latin typeface="Cascadia Code" panose="020B0609020000020004" pitchFamily="49" charset="0"/>
              <a:cs typeface="Cascadia Code" panose="020B0609020000020004" pitchFamily="49" charset="0"/>
            </a:endParaRPr>
          </a:p>
          <a:p>
            <a:r>
              <a:rPr lang="da-DK" sz="2000" dirty="0">
                <a:solidFill>
                  <a:srgbClr val="000000"/>
                </a:solidFill>
                <a:latin typeface="Cascadia Code" panose="020B0609020000020004" pitchFamily="49" charset="0"/>
                <a:cs typeface="Cascadia Code" panose="020B0609020000020004" pitchFamily="49" charset="0"/>
              </a:rPr>
              <a:t>    </a:t>
            </a:r>
            <a:r>
              <a:rPr lang="da-DK" sz="2000" dirty="0">
                <a:solidFill>
                  <a:srgbClr val="0000FF"/>
                </a:solidFill>
                <a:latin typeface="Cascadia Code" panose="020B0609020000020004" pitchFamily="49" charset="0"/>
                <a:cs typeface="Cascadia Code" panose="020B0609020000020004" pitchFamily="49" charset="0"/>
              </a:rPr>
              <a:t>private</a:t>
            </a:r>
            <a:r>
              <a:rPr lang="da-DK" sz="2000" dirty="0">
                <a:solidFill>
                  <a:srgbClr val="000000"/>
                </a:solidFill>
                <a:latin typeface="Cascadia Code" panose="020B0609020000020004" pitchFamily="49" charset="0"/>
                <a:cs typeface="Cascadia Code" panose="020B0609020000020004" pitchFamily="49" charset="0"/>
              </a:rPr>
              <a:t> </a:t>
            </a:r>
            <a:r>
              <a:rPr lang="da-DK" sz="2000" dirty="0">
                <a:solidFill>
                  <a:srgbClr val="0000FF"/>
                </a:solidFill>
                <a:latin typeface="Cascadia Code" panose="020B0609020000020004" pitchFamily="49" charset="0"/>
                <a:cs typeface="Cascadia Code" panose="020B0609020000020004" pitchFamily="49" charset="0"/>
              </a:rPr>
              <a:t>string</a:t>
            </a:r>
            <a:r>
              <a:rPr lang="da-DK" sz="2000" dirty="0">
                <a:solidFill>
                  <a:srgbClr val="000000"/>
                </a:solidFill>
                <a:latin typeface="Cascadia Code" panose="020B0609020000020004" pitchFamily="49" charset="0"/>
                <a:cs typeface="Cascadia Code" panose="020B0609020000020004" pitchFamily="49" charset="0"/>
              </a:rPr>
              <a:t> _name;</a:t>
            </a:r>
          </a:p>
          <a:p>
            <a:r>
              <a:rPr lang="en-US" sz="2000" dirty="0">
                <a:solidFill>
                  <a:srgbClr val="000000"/>
                </a:solidFill>
                <a:latin typeface="Cascadia Code" panose="020B0609020000020004" pitchFamily="49" charset="0"/>
                <a:cs typeface="Cascadia Code" panose="020B0609020000020004" pitchFamily="49" charset="0"/>
              </a:rPr>
              <a:t>    </a:t>
            </a:r>
            <a:r>
              <a:rPr lang="en-US" sz="2000" dirty="0">
                <a:solidFill>
                  <a:srgbClr val="0000FF"/>
                </a:solidFill>
                <a:latin typeface="Cascadia Code" panose="020B0609020000020004" pitchFamily="49" charset="0"/>
                <a:cs typeface="Cascadia Code" panose="020B0609020000020004" pitchFamily="49" charset="0"/>
              </a:rPr>
              <a:t>public</a:t>
            </a:r>
            <a:r>
              <a:rPr lang="en-US" sz="2000" dirty="0">
                <a:solidFill>
                  <a:srgbClr val="000000"/>
                </a:solidFill>
                <a:latin typeface="Cascadia Code" panose="020B0609020000020004" pitchFamily="49" charset="0"/>
                <a:cs typeface="Cascadia Code" panose="020B0609020000020004" pitchFamily="49" charset="0"/>
              </a:rPr>
              <a:t> </a:t>
            </a:r>
            <a:r>
              <a:rPr lang="en-US" sz="2000" dirty="0">
                <a:solidFill>
                  <a:srgbClr val="0000FF"/>
                </a:solidFill>
                <a:latin typeface="Cascadia Code" panose="020B0609020000020004" pitchFamily="49" charset="0"/>
                <a:cs typeface="Cascadia Code" panose="020B0609020000020004" pitchFamily="49" charset="0"/>
              </a:rPr>
              <a:t>string</a:t>
            </a:r>
            <a:r>
              <a:rPr lang="en-US" sz="2000" dirty="0">
                <a:solidFill>
                  <a:srgbClr val="000000"/>
                </a:solidFill>
                <a:latin typeface="Cascadia Code" panose="020B0609020000020004" pitchFamily="49" charset="0"/>
                <a:cs typeface="Cascadia Code" panose="020B0609020000020004" pitchFamily="49" charset="0"/>
              </a:rPr>
              <a:t> Name { </a:t>
            </a:r>
            <a:r>
              <a:rPr lang="en-US" sz="2000" dirty="0">
                <a:solidFill>
                  <a:srgbClr val="0000FF"/>
                </a:solidFill>
                <a:latin typeface="Cascadia Code" panose="020B0609020000020004" pitchFamily="49" charset="0"/>
                <a:cs typeface="Cascadia Code" panose="020B0609020000020004" pitchFamily="49" charset="0"/>
              </a:rPr>
              <a:t>get</a:t>
            </a:r>
            <a:r>
              <a:rPr lang="en-US" sz="2000" dirty="0">
                <a:solidFill>
                  <a:srgbClr val="000000"/>
                </a:solidFill>
                <a:latin typeface="Cascadia Code" panose="020B0609020000020004" pitchFamily="49" charset="0"/>
                <a:cs typeface="Cascadia Code" panose="020B0609020000020004" pitchFamily="49" charset="0"/>
              </a:rPr>
              <a:t> =&gt; _name; </a:t>
            </a:r>
            <a:r>
              <a:rPr lang="en-US" sz="2000" dirty="0">
                <a:solidFill>
                  <a:srgbClr val="0000FF"/>
                </a:solidFill>
                <a:latin typeface="Cascadia Code" panose="020B0609020000020004" pitchFamily="49" charset="0"/>
                <a:cs typeface="Cascadia Code" panose="020B0609020000020004" pitchFamily="49" charset="0"/>
              </a:rPr>
              <a:t>set</a:t>
            </a:r>
            <a:r>
              <a:rPr lang="en-US" sz="2000" dirty="0">
                <a:solidFill>
                  <a:srgbClr val="000000"/>
                </a:solidFill>
                <a:latin typeface="Cascadia Code" panose="020B0609020000020004" pitchFamily="49" charset="0"/>
                <a:cs typeface="Cascadia Code" panose="020B0609020000020004" pitchFamily="49" charset="0"/>
              </a:rPr>
              <a:t> =&gt; _name = value; }</a:t>
            </a:r>
          </a:p>
          <a:p>
            <a:r>
              <a:rPr lang="en-DK" sz="2000" dirty="0">
                <a:solidFill>
                  <a:srgbClr val="000000"/>
                </a:solidFill>
                <a:latin typeface="Cascadia Code" panose="020B0609020000020004" pitchFamily="49" charset="0"/>
                <a:cs typeface="Cascadia Code" panose="020B0609020000020004" pitchFamily="49" charset="0"/>
              </a:rPr>
              <a:t>}</a:t>
            </a:r>
            <a:endParaRPr lang="en-DK" sz="2000" dirty="0">
              <a:latin typeface="Cascadia Code" panose="020B0609020000020004" pitchFamily="49" charset="0"/>
              <a:cs typeface="Cascadia Code" panose="020B0609020000020004" pitchFamily="49" charset="0"/>
            </a:endParaRPr>
          </a:p>
          <a:p>
            <a:endParaRPr lang="LID4096" sz="20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115777599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D4628-F6F3-467E-81E5-A963D02F7780}"/>
              </a:ext>
            </a:extLst>
          </p:cNvPr>
          <p:cNvSpPr>
            <a:spLocks noGrp="1"/>
          </p:cNvSpPr>
          <p:nvPr>
            <p:ph type="title"/>
          </p:nvPr>
        </p:nvSpPr>
        <p:spPr/>
        <p:txBody>
          <a:bodyPr/>
          <a:lstStyle/>
          <a:p>
            <a:r>
              <a:rPr lang="en-US" dirty="0"/>
              <a:t>Properties 3/3</a:t>
            </a:r>
            <a:endParaRPr lang="LID4096" dirty="0"/>
          </a:p>
        </p:txBody>
      </p:sp>
      <p:sp>
        <p:nvSpPr>
          <p:cNvPr id="3" name="Text Placeholder 2">
            <a:extLst>
              <a:ext uri="{FF2B5EF4-FFF2-40B4-BE49-F238E27FC236}">
                <a16:creationId xmlns:a16="http://schemas.microsoft.com/office/drawing/2014/main" id="{7489B2CA-BC7E-42EA-8692-376B6098DA90}"/>
              </a:ext>
            </a:extLst>
          </p:cNvPr>
          <p:cNvSpPr>
            <a:spLocks noGrp="1"/>
          </p:cNvSpPr>
          <p:nvPr>
            <p:ph type="body" sz="quarter" idx="10"/>
          </p:nvPr>
        </p:nvSpPr>
        <p:spPr>
          <a:xfrm>
            <a:off x="588263" y="1436688"/>
            <a:ext cx="11018520" cy="4739759"/>
          </a:xfrm>
        </p:spPr>
        <p:txBody>
          <a:bodyPr/>
          <a:lstStyle/>
          <a:p>
            <a:r>
              <a:rPr lang="da-DK" sz="2000" dirty="0">
                <a:solidFill>
                  <a:srgbClr val="0000FF"/>
                </a:solidFill>
                <a:latin typeface="Cascadia Code" panose="020B0609020000020004" pitchFamily="49" charset="0"/>
                <a:cs typeface="Cascadia Code" panose="020B0609020000020004" pitchFamily="49" charset="0"/>
              </a:rPr>
              <a:t>public</a:t>
            </a:r>
            <a:r>
              <a:rPr lang="da-DK" sz="2000" dirty="0">
                <a:solidFill>
                  <a:srgbClr val="000000"/>
                </a:solidFill>
                <a:latin typeface="Cascadia Code" panose="020B0609020000020004" pitchFamily="49" charset="0"/>
                <a:cs typeface="Cascadia Code" panose="020B0609020000020004" pitchFamily="49" charset="0"/>
              </a:rPr>
              <a:t> </a:t>
            </a:r>
            <a:r>
              <a:rPr lang="da-DK" sz="2000" dirty="0">
                <a:solidFill>
                  <a:srgbClr val="0000FF"/>
                </a:solidFill>
                <a:latin typeface="Cascadia Code" panose="020B0609020000020004" pitchFamily="49" charset="0"/>
                <a:cs typeface="Cascadia Code" panose="020B0609020000020004" pitchFamily="49" charset="0"/>
              </a:rPr>
              <a:t>class</a:t>
            </a:r>
            <a:r>
              <a:rPr lang="da-DK" sz="2000" dirty="0">
                <a:solidFill>
                  <a:srgbClr val="000000"/>
                </a:solidFill>
                <a:latin typeface="Cascadia Code" panose="020B0609020000020004" pitchFamily="49" charset="0"/>
                <a:cs typeface="Cascadia Code" panose="020B0609020000020004" pitchFamily="49" charset="0"/>
              </a:rPr>
              <a:t> </a:t>
            </a:r>
            <a:r>
              <a:rPr lang="da-DK" sz="2000" dirty="0">
                <a:solidFill>
                  <a:srgbClr val="2B91AF"/>
                </a:solidFill>
                <a:latin typeface="Cascadia Code" panose="020B0609020000020004" pitchFamily="49" charset="0"/>
                <a:cs typeface="Cascadia Code" panose="020B0609020000020004" pitchFamily="49" charset="0"/>
              </a:rPr>
              <a:t>City</a:t>
            </a:r>
            <a:endParaRPr lang="da-DK" sz="2000" dirty="0">
              <a:solidFill>
                <a:srgbClr val="000000"/>
              </a:solidFill>
              <a:latin typeface="Cascadia Code" panose="020B0609020000020004" pitchFamily="49" charset="0"/>
              <a:cs typeface="Cascadia Code" panose="020B0609020000020004" pitchFamily="49" charset="0"/>
            </a:endParaRPr>
          </a:p>
          <a:p>
            <a:r>
              <a:rPr lang="en-DK" sz="2000" dirty="0">
                <a:solidFill>
                  <a:srgbClr val="000000"/>
                </a:solidFill>
                <a:latin typeface="Cascadia Code" panose="020B0609020000020004" pitchFamily="49" charset="0"/>
                <a:cs typeface="Cascadia Code" panose="020B0609020000020004" pitchFamily="49" charset="0"/>
              </a:rPr>
              <a:t>{</a:t>
            </a:r>
          </a:p>
          <a:p>
            <a:r>
              <a:rPr lang="da-DK" sz="2000" dirty="0">
                <a:solidFill>
                  <a:srgbClr val="000000"/>
                </a:solidFill>
                <a:latin typeface="Cascadia Code" panose="020B0609020000020004" pitchFamily="49" charset="0"/>
                <a:cs typeface="Cascadia Code" panose="020B0609020000020004" pitchFamily="49" charset="0"/>
              </a:rPr>
              <a:t>    </a:t>
            </a:r>
            <a:r>
              <a:rPr lang="da-DK" sz="2000" dirty="0">
                <a:solidFill>
                  <a:srgbClr val="0000FF"/>
                </a:solidFill>
                <a:latin typeface="Cascadia Code" panose="020B0609020000020004" pitchFamily="49" charset="0"/>
                <a:cs typeface="Cascadia Code" panose="020B0609020000020004" pitchFamily="49" charset="0"/>
              </a:rPr>
              <a:t>private</a:t>
            </a:r>
            <a:r>
              <a:rPr lang="da-DK" sz="2000" dirty="0">
                <a:solidFill>
                  <a:srgbClr val="000000"/>
                </a:solidFill>
                <a:latin typeface="Cascadia Code" panose="020B0609020000020004" pitchFamily="49" charset="0"/>
                <a:cs typeface="Cascadia Code" panose="020B0609020000020004" pitchFamily="49" charset="0"/>
              </a:rPr>
              <a:t> </a:t>
            </a:r>
            <a:r>
              <a:rPr lang="da-DK" sz="2000" dirty="0">
                <a:solidFill>
                  <a:srgbClr val="0000FF"/>
                </a:solidFill>
                <a:latin typeface="Cascadia Code" panose="020B0609020000020004" pitchFamily="49" charset="0"/>
                <a:cs typeface="Cascadia Code" panose="020B0609020000020004" pitchFamily="49" charset="0"/>
              </a:rPr>
              <a:t>int</a:t>
            </a:r>
            <a:r>
              <a:rPr lang="da-DK" sz="2000" dirty="0">
                <a:solidFill>
                  <a:srgbClr val="000000"/>
                </a:solidFill>
                <a:latin typeface="Cascadia Code" panose="020B0609020000020004" pitchFamily="49" charset="0"/>
                <a:cs typeface="Cascadia Code" panose="020B0609020000020004" pitchFamily="49" charset="0"/>
              </a:rPr>
              <a:t> _id;</a:t>
            </a:r>
          </a:p>
          <a:p>
            <a:r>
              <a:rPr lang="da-DK" sz="2000" dirty="0">
                <a:solidFill>
                  <a:srgbClr val="000000"/>
                </a:solidFill>
                <a:latin typeface="Cascadia Code" panose="020B0609020000020004" pitchFamily="49" charset="0"/>
                <a:cs typeface="Cascadia Code" panose="020B0609020000020004" pitchFamily="49" charset="0"/>
              </a:rPr>
              <a:t>    </a:t>
            </a:r>
            <a:r>
              <a:rPr lang="da-DK" sz="2000" dirty="0">
                <a:solidFill>
                  <a:srgbClr val="0000FF"/>
                </a:solidFill>
                <a:latin typeface="Cascadia Code" panose="020B0609020000020004" pitchFamily="49" charset="0"/>
                <a:cs typeface="Cascadia Code" panose="020B0609020000020004" pitchFamily="49" charset="0"/>
              </a:rPr>
              <a:t>public</a:t>
            </a:r>
            <a:r>
              <a:rPr lang="da-DK" sz="2000" dirty="0">
                <a:solidFill>
                  <a:srgbClr val="000000"/>
                </a:solidFill>
                <a:latin typeface="Cascadia Code" panose="020B0609020000020004" pitchFamily="49" charset="0"/>
                <a:cs typeface="Cascadia Code" panose="020B0609020000020004" pitchFamily="49" charset="0"/>
              </a:rPr>
              <a:t> </a:t>
            </a:r>
            <a:r>
              <a:rPr lang="da-DK" sz="2000" dirty="0">
                <a:solidFill>
                  <a:srgbClr val="0000FF"/>
                </a:solidFill>
                <a:latin typeface="Cascadia Code" panose="020B0609020000020004" pitchFamily="49" charset="0"/>
                <a:cs typeface="Cascadia Code" panose="020B0609020000020004" pitchFamily="49" charset="0"/>
              </a:rPr>
              <a:t>int</a:t>
            </a:r>
            <a:r>
              <a:rPr lang="da-DK" sz="2000" dirty="0">
                <a:solidFill>
                  <a:srgbClr val="000000"/>
                </a:solidFill>
                <a:latin typeface="Cascadia Code" panose="020B0609020000020004" pitchFamily="49" charset="0"/>
                <a:cs typeface="Cascadia Code" panose="020B0609020000020004" pitchFamily="49" charset="0"/>
              </a:rPr>
              <a:t> Id</a:t>
            </a:r>
          </a:p>
          <a:p>
            <a:r>
              <a:rPr lang="en-DK" sz="2000" dirty="0">
                <a:solidFill>
                  <a:srgbClr val="000000"/>
                </a:solidFill>
                <a:latin typeface="Cascadia Code" panose="020B0609020000020004" pitchFamily="49" charset="0"/>
                <a:cs typeface="Cascadia Code" panose="020B0609020000020004" pitchFamily="49" charset="0"/>
              </a:rPr>
              <a:t>    {</a:t>
            </a:r>
          </a:p>
          <a:p>
            <a:r>
              <a:rPr lang="da-DK" sz="2000" dirty="0">
                <a:solidFill>
                  <a:srgbClr val="000000"/>
                </a:solidFill>
                <a:latin typeface="Cascadia Code" panose="020B0609020000020004" pitchFamily="49" charset="0"/>
                <a:cs typeface="Cascadia Code" panose="020B0609020000020004" pitchFamily="49" charset="0"/>
              </a:rPr>
              <a:t>        </a:t>
            </a:r>
            <a:r>
              <a:rPr lang="da-DK" sz="2000" dirty="0">
                <a:solidFill>
                  <a:srgbClr val="0000FF"/>
                </a:solidFill>
                <a:latin typeface="Cascadia Code" panose="020B0609020000020004" pitchFamily="49" charset="0"/>
                <a:cs typeface="Cascadia Code" panose="020B0609020000020004" pitchFamily="49" charset="0"/>
              </a:rPr>
              <a:t>get</a:t>
            </a:r>
            <a:r>
              <a:rPr lang="en-DK" sz="2000" dirty="0">
                <a:solidFill>
                  <a:srgbClr val="000000"/>
                </a:solidFill>
                <a:latin typeface="Cascadia Code" panose="020B0609020000020004" pitchFamily="49" charset="0"/>
                <a:cs typeface="Cascadia Code" panose="020B0609020000020004" pitchFamily="49" charset="0"/>
              </a:rPr>
              <a:t> </a:t>
            </a:r>
            <a:r>
              <a:rPr lang="en-US" sz="2000" dirty="0">
                <a:solidFill>
                  <a:srgbClr val="000000"/>
                </a:solidFill>
                <a:latin typeface="Cascadia Code" panose="020B0609020000020004" pitchFamily="49" charset="0"/>
                <a:cs typeface="Cascadia Code" panose="020B0609020000020004" pitchFamily="49" charset="0"/>
              </a:rPr>
              <a:t>=&gt;</a:t>
            </a:r>
            <a:r>
              <a:rPr lang="da-DK" sz="2000" dirty="0">
                <a:solidFill>
                  <a:srgbClr val="000000"/>
                </a:solidFill>
                <a:latin typeface="Cascadia Code" panose="020B0609020000020004" pitchFamily="49" charset="0"/>
                <a:cs typeface="Cascadia Code" panose="020B0609020000020004" pitchFamily="49" charset="0"/>
              </a:rPr>
              <a:t> _id;</a:t>
            </a:r>
            <a:endParaRPr lang="en-DK" sz="2000" dirty="0">
              <a:solidFill>
                <a:srgbClr val="000000"/>
              </a:solidFill>
              <a:latin typeface="Cascadia Code" panose="020B0609020000020004" pitchFamily="49" charset="0"/>
              <a:cs typeface="Cascadia Code" panose="020B0609020000020004" pitchFamily="49" charset="0"/>
            </a:endParaRPr>
          </a:p>
          <a:p>
            <a:r>
              <a:rPr lang="da-DK" sz="2000" dirty="0">
                <a:solidFill>
                  <a:srgbClr val="000000"/>
                </a:solidFill>
                <a:latin typeface="Cascadia Code" panose="020B0609020000020004" pitchFamily="49" charset="0"/>
                <a:cs typeface="Cascadia Code" panose="020B0609020000020004" pitchFamily="49" charset="0"/>
              </a:rPr>
              <a:t>        </a:t>
            </a:r>
            <a:r>
              <a:rPr lang="da-DK" sz="2000" dirty="0">
                <a:solidFill>
                  <a:srgbClr val="0000FF"/>
                </a:solidFill>
                <a:latin typeface="Cascadia Code" panose="020B0609020000020004" pitchFamily="49" charset="0"/>
                <a:cs typeface="Cascadia Code" panose="020B0609020000020004" pitchFamily="49" charset="0"/>
              </a:rPr>
              <a:t>set</a:t>
            </a:r>
            <a:endParaRPr lang="da-DK" sz="2000" dirty="0">
              <a:solidFill>
                <a:srgbClr val="000000"/>
              </a:solidFill>
              <a:latin typeface="Cascadia Code" panose="020B0609020000020004" pitchFamily="49" charset="0"/>
              <a:cs typeface="Cascadia Code" panose="020B0609020000020004" pitchFamily="49" charset="0"/>
            </a:endParaRPr>
          </a:p>
          <a:p>
            <a:r>
              <a:rPr lang="en-DK" sz="2000" dirty="0">
                <a:solidFill>
                  <a:srgbClr val="000000"/>
                </a:solidFill>
                <a:latin typeface="Cascadia Code" panose="020B0609020000020004" pitchFamily="49" charset="0"/>
                <a:cs typeface="Cascadia Code" panose="020B0609020000020004" pitchFamily="49" charset="0"/>
              </a:rPr>
              <a:t>        {</a:t>
            </a:r>
          </a:p>
          <a:p>
            <a:r>
              <a:rPr lang="en-US" sz="2000" dirty="0">
                <a:solidFill>
                  <a:srgbClr val="000000"/>
                </a:solidFill>
                <a:latin typeface="Cascadia Code" panose="020B0609020000020004" pitchFamily="49" charset="0"/>
                <a:cs typeface="Cascadia Code" panose="020B0609020000020004" pitchFamily="49" charset="0"/>
              </a:rPr>
              <a:t>            </a:t>
            </a:r>
            <a:r>
              <a:rPr lang="en-US" sz="2000" dirty="0">
                <a:solidFill>
                  <a:srgbClr val="008000"/>
                </a:solidFill>
                <a:latin typeface="Cascadia Code" panose="020B0609020000020004" pitchFamily="49" charset="0"/>
                <a:cs typeface="Cascadia Code" panose="020B0609020000020004" pitchFamily="49" charset="0"/>
              </a:rPr>
              <a:t>// Place setter validation logic here if required</a:t>
            </a:r>
            <a:endParaRPr lang="en-US" sz="2000" dirty="0">
              <a:solidFill>
                <a:srgbClr val="000000"/>
              </a:solidFill>
              <a:latin typeface="Cascadia Code" panose="020B0609020000020004" pitchFamily="49" charset="0"/>
              <a:cs typeface="Cascadia Code" panose="020B0609020000020004" pitchFamily="49" charset="0"/>
            </a:endParaRPr>
          </a:p>
          <a:p>
            <a:r>
              <a:rPr lang="da-DK" sz="2000" dirty="0">
                <a:solidFill>
                  <a:srgbClr val="000000"/>
                </a:solidFill>
                <a:latin typeface="Cascadia Code" panose="020B0609020000020004" pitchFamily="49" charset="0"/>
                <a:cs typeface="Cascadia Code" panose="020B0609020000020004" pitchFamily="49" charset="0"/>
              </a:rPr>
              <a:t>            _id = value;</a:t>
            </a:r>
          </a:p>
          <a:p>
            <a:r>
              <a:rPr lang="en-DK" sz="2000" dirty="0">
                <a:solidFill>
                  <a:srgbClr val="000000"/>
                </a:solidFill>
                <a:latin typeface="Cascadia Code" panose="020B0609020000020004" pitchFamily="49" charset="0"/>
                <a:cs typeface="Cascadia Code" panose="020B0609020000020004" pitchFamily="49" charset="0"/>
              </a:rPr>
              <a:t>        }</a:t>
            </a:r>
          </a:p>
          <a:p>
            <a:r>
              <a:rPr lang="en-DK" sz="2000" dirty="0">
                <a:solidFill>
                  <a:srgbClr val="000000"/>
                </a:solidFill>
                <a:latin typeface="Cascadia Code" panose="020B0609020000020004" pitchFamily="49" charset="0"/>
                <a:cs typeface="Cascadia Code" panose="020B0609020000020004" pitchFamily="49" charset="0"/>
              </a:rPr>
              <a:t>    }</a:t>
            </a:r>
          </a:p>
          <a:p>
            <a:r>
              <a:rPr lang="en-DK" sz="2000" dirty="0">
                <a:solidFill>
                  <a:srgbClr val="000000"/>
                </a:solidFill>
                <a:latin typeface="Cascadia Code" panose="020B0609020000020004" pitchFamily="49" charset="0"/>
                <a:cs typeface="Cascadia Code" panose="020B0609020000020004" pitchFamily="49" charset="0"/>
              </a:rPr>
              <a:t>}</a:t>
            </a:r>
            <a:endParaRPr lang="LID4096" sz="20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92657794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B7D-48CB-496F-B538-AFA86CB387BF}"/>
              </a:ext>
            </a:extLst>
          </p:cNvPr>
          <p:cNvSpPr>
            <a:spLocks noGrp="1"/>
          </p:cNvSpPr>
          <p:nvPr>
            <p:ph type="title"/>
          </p:nvPr>
        </p:nvSpPr>
        <p:spPr/>
        <p:txBody>
          <a:bodyPr/>
          <a:lstStyle/>
          <a:p>
            <a:r>
              <a:rPr lang="en-US" dirty="0"/>
              <a:t>Delegates</a:t>
            </a:r>
            <a:endParaRPr lang="LID4096" dirty="0"/>
          </a:p>
        </p:txBody>
      </p:sp>
      <p:sp>
        <p:nvSpPr>
          <p:cNvPr id="3" name="Text Placeholder 2">
            <a:extLst>
              <a:ext uri="{FF2B5EF4-FFF2-40B4-BE49-F238E27FC236}">
                <a16:creationId xmlns:a16="http://schemas.microsoft.com/office/drawing/2014/main" id="{4B0B2599-CC12-488E-8DBD-15650BEFE716}"/>
              </a:ext>
            </a:extLst>
          </p:cNvPr>
          <p:cNvSpPr>
            <a:spLocks noGrp="1"/>
          </p:cNvSpPr>
          <p:nvPr>
            <p:ph type="body" sz="quarter" idx="10"/>
          </p:nvPr>
        </p:nvSpPr>
        <p:spPr>
          <a:xfrm>
            <a:off x="588263" y="1436688"/>
            <a:ext cx="11018520" cy="4370427"/>
          </a:xfrm>
        </p:spPr>
        <p:txBody>
          <a:bodyPr/>
          <a:lstStyle/>
          <a:p>
            <a:endParaRPr lang="da-DK" sz="2000" dirty="0">
              <a:solidFill>
                <a:srgbClr val="0000FF"/>
              </a:solidFill>
              <a:latin typeface="Cascadia Code" panose="020B0609020000020004" pitchFamily="49" charset="0"/>
              <a:cs typeface="Cascadia Code" panose="020B0609020000020004" pitchFamily="49" charset="0"/>
            </a:endParaRPr>
          </a:p>
          <a:p>
            <a:r>
              <a:rPr lang="da-DK" sz="2000" dirty="0">
                <a:solidFill>
                  <a:srgbClr val="0000FF"/>
                </a:solidFill>
                <a:latin typeface="Cascadia Code" panose="020B0609020000020004" pitchFamily="49" charset="0"/>
                <a:cs typeface="Cascadia Code" panose="020B0609020000020004" pitchFamily="49" charset="0"/>
              </a:rPr>
              <a:t>public</a:t>
            </a:r>
            <a:r>
              <a:rPr lang="da-DK" sz="2000" dirty="0">
                <a:solidFill>
                  <a:srgbClr val="000000"/>
                </a:solidFill>
                <a:latin typeface="Cascadia Code" panose="020B0609020000020004" pitchFamily="49" charset="0"/>
                <a:cs typeface="Cascadia Code" panose="020B0609020000020004" pitchFamily="49" charset="0"/>
              </a:rPr>
              <a:t> </a:t>
            </a:r>
            <a:r>
              <a:rPr lang="da-DK" sz="2000" dirty="0">
                <a:solidFill>
                  <a:srgbClr val="0000FF"/>
                </a:solidFill>
                <a:latin typeface="Cascadia Code" panose="020B0609020000020004" pitchFamily="49" charset="0"/>
                <a:cs typeface="Cascadia Code" panose="020B0609020000020004" pitchFamily="49" charset="0"/>
              </a:rPr>
              <a:t>delegate</a:t>
            </a:r>
            <a:r>
              <a:rPr lang="da-DK" sz="2000" dirty="0">
                <a:solidFill>
                  <a:srgbClr val="000000"/>
                </a:solidFill>
                <a:latin typeface="Cascadia Code" panose="020B0609020000020004" pitchFamily="49" charset="0"/>
                <a:cs typeface="Cascadia Code" panose="020B0609020000020004" pitchFamily="49" charset="0"/>
              </a:rPr>
              <a:t> </a:t>
            </a:r>
            <a:r>
              <a:rPr lang="da-DK" sz="2000" dirty="0">
                <a:solidFill>
                  <a:srgbClr val="0000FF"/>
                </a:solidFill>
                <a:latin typeface="Cascadia Code" panose="020B0609020000020004" pitchFamily="49" charset="0"/>
                <a:cs typeface="Cascadia Code" panose="020B0609020000020004" pitchFamily="49" charset="0"/>
              </a:rPr>
              <a:t>int</a:t>
            </a:r>
            <a:r>
              <a:rPr lang="da-DK" sz="2000" dirty="0">
                <a:solidFill>
                  <a:srgbClr val="000000"/>
                </a:solidFill>
                <a:latin typeface="Cascadia Code" panose="020B0609020000020004" pitchFamily="49" charset="0"/>
                <a:cs typeface="Cascadia Code" panose="020B0609020000020004" pitchFamily="49" charset="0"/>
              </a:rPr>
              <a:t> </a:t>
            </a:r>
            <a:r>
              <a:rPr lang="da-DK" sz="2000" dirty="0">
                <a:solidFill>
                  <a:srgbClr val="2B91AF"/>
                </a:solidFill>
                <a:latin typeface="Cascadia Code" panose="020B0609020000020004" pitchFamily="49" charset="0"/>
                <a:cs typeface="Cascadia Code" panose="020B0609020000020004" pitchFamily="49" charset="0"/>
              </a:rPr>
              <a:t>BinaryOperation</a:t>
            </a:r>
            <a:r>
              <a:rPr lang="da-DK" sz="2000" dirty="0">
                <a:solidFill>
                  <a:srgbClr val="000000"/>
                </a:solidFill>
                <a:latin typeface="Cascadia Code" panose="020B0609020000020004" pitchFamily="49" charset="0"/>
                <a:cs typeface="Cascadia Code" panose="020B0609020000020004" pitchFamily="49" charset="0"/>
              </a:rPr>
              <a:t>(</a:t>
            </a:r>
            <a:r>
              <a:rPr lang="da-DK" sz="2000" dirty="0">
                <a:solidFill>
                  <a:srgbClr val="0000FF"/>
                </a:solidFill>
                <a:latin typeface="Cascadia Code" panose="020B0609020000020004" pitchFamily="49" charset="0"/>
                <a:cs typeface="Cascadia Code" panose="020B0609020000020004" pitchFamily="49" charset="0"/>
              </a:rPr>
              <a:t>int</a:t>
            </a:r>
            <a:r>
              <a:rPr lang="da-DK" sz="2000" dirty="0">
                <a:solidFill>
                  <a:srgbClr val="000000"/>
                </a:solidFill>
                <a:latin typeface="Cascadia Code" panose="020B0609020000020004" pitchFamily="49" charset="0"/>
                <a:cs typeface="Cascadia Code" panose="020B0609020000020004" pitchFamily="49" charset="0"/>
              </a:rPr>
              <a:t> x, </a:t>
            </a:r>
            <a:r>
              <a:rPr lang="da-DK" sz="2000" dirty="0">
                <a:solidFill>
                  <a:srgbClr val="0000FF"/>
                </a:solidFill>
                <a:latin typeface="Cascadia Code" panose="020B0609020000020004" pitchFamily="49" charset="0"/>
                <a:cs typeface="Cascadia Code" panose="020B0609020000020004" pitchFamily="49" charset="0"/>
              </a:rPr>
              <a:t>int</a:t>
            </a:r>
            <a:r>
              <a:rPr lang="da-DK" sz="2000" dirty="0">
                <a:solidFill>
                  <a:srgbClr val="000000"/>
                </a:solidFill>
                <a:latin typeface="Cascadia Code" panose="020B0609020000020004" pitchFamily="49" charset="0"/>
                <a:cs typeface="Cascadia Code" panose="020B0609020000020004" pitchFamily="49" charset="0"/>
              </a:rPr>
              <a:t> y);</a:t>
            </a:r>
          </a:p>
          <a:p>
            <a:endParaRPr lang="en-DK" sz="2000" dirty="0">
              <a:solidFill>
                <a:srgbClr val="000000"/>
              </a:solidFill>
              <a:latin typeface="Cascadia Code" panose="020B0609020000020004" pitchFamily="49" charset="0"/>
              <a:cs typeface="Cascadia Code" panose="020B0609020000020004" pitchFamily="49" charset="0"/>
            </a:endParaRPr>
          </a:p>
          <a:p>
            <a:r>
              <a:rPr lang="en-US" sz="2000" dirty="0">
                <a:solidFill>
                  <a:srgbClr val="0000FF"/>
                </a:solidFill>
                <a:latin typeface="Cascadia Code" panose="020B0609020000020004" pitchFamily="49" charset="0"/>
                <a:cs typeface="Cascadia Code" panose="020B0609020000020004" pitchFamily="49" charset="0"/>
              </a:rPr>
              <a:t>static</a:t>
            </a:r>
            <a:r>
              <a:rPr lang="en-US" sz="2000" dirty="0">
                <a:solidFill>
                  <a:srgbClr val="000000"/>
                </a:solidFill>
                <a:latin typeface="Cascadia Code" panose="020B0609020000020004" pitchFamily="49" charset="0"/>
                <a:cs typeface="Cascadia Code" panose="020B0609020000020004" pitchFamily="49" charset="0"/>
              </a:rPr>
              <a:t> </a:t>
            </a:r>
            <a:r>
              <a:rPr lang="en-US" sz="2000" dirty="0">
                <a:solidFill>
                  <a:srgbClr val="0000FF"/>
                </a:solidFill>
                <a:latin typeface="Cascadia Code" panose="020B0609020000020004" pitchFamily="49" charset="0"/>
                <a:cs typeface="Cascadia Code" panose="020B0609020000020004" pitchFamily="49" charset="0"/>
              </a:rPr>
              <a:t>void</a:t>
            </a:r>
            <a:r>
              <a:rPr lang="en-US" sz="2000" dirty="0">
                <a:solidFill>
                  <a:srgbClr val="000000"/>
                </a:solidFill>
                <a:latin typeface="Cascadia Code" panose="020B0609020000020004" pitchFamily="49" charset="0"/>
                <a:cs typeface="Cascadia Code" panose="020B0609020000020004" pitchFamily="49" charset="0"/>
              </a:rPr>
              <a:t> Main(</a:t>
            </a:r>
            <a:r>
              <a:rPr lang="en-US" sz="2000" dirty="0">
                <a:solidFill>
                  <a:srgbClr val="0000FF"/>
                </a:solidFill>
                <a:latin typeface="Cascadia Code" panose="020B0609020000020004" pitchFamily="49" charset="0"/>
                <a:cs typeface="Cascadia Code" panose="020B0609020000020004" pitchFamily="49" charset="0"/>
              </a:rPr>
              <a:t>string</a:t>
            </a:r>
            <a:r>
              <a:rPr lang="en-US" sz="2000" dirty="0">
                <a:solidFill>
                  <a:srgbClr val="000000"/>
                </a:solidFill>
                <a:latin typeface="Cascadia Code" panose="020B0609020000020004" pitchFamily="49" charset="0"/>
                <a:cs typeface="Cascadia Code" panose="020B0609020000020004" pitchFamily="49" charset="0"/>
              </a:rPr>
              <a:t>[] </a:t>
            </a:r>
            <a:r>
              <a:rPr lang="en-US" sz="2000" dirty="0" err="1">
                <a:solidFill>
                  <a:srgbClr val="000000"/>
                </a:solidFill>
                <a:latin typeface="Cascadia Code" panose="020B0609020000020004" pitchFamily="49" charset="0"/>
                <a:cs typeface="Cascadia Code" panose="020B0609020000020004" pitchFamily="49" charset="0"/>
              </a:rPr>
              <a:t>args</a:t>
            </a:r>
            <a:r>
              <a:rPr lang="en-US" sz="2000" dirty="0">
                <a:solidFill>
                  <a:srgbClr val="000000"/>
                </a:solidFill>
                <a:latin typeface="Cascadia Code" panose="020B0609020000020004" pitchFamily="49" charset="0"/>
                <a:cs typeface="Cascadia Code" panose="020B0609020000020004" pitchFamily="49" charset="0"/>
              </a:rPr>
              <a:t>)</a:t>
            </a:r>
          </a:p>
          <a:p>
            <a:r>
              <a:rPr lang="en-DK" sz="2000" dirty="0">
                <a:solidFill>
                  <a:srgbClr val="000000"/>
                </a:solidFill>
                <a:latin typeface="Cascadia Code" panose="020B0609020000020004" pitchFamily="49" charset="0"/>
                <a:cs typeface="Cascadia Code" panose="020B0609020000020004" pitchFamily="49" charset="0"/>
              </a:rPr>
              <a:t>{</a:t>
            </a:r>
          </a:p>
          <a:p>
            <a:r>
              <a:rPr lang="da-DK" sz="2000" dirty="0">
                <a:solidFill>
                  <a:srgbClr val="000000"/>
                </a:solidFill>
                <a:latin typeface="Cascadia Code" panose="020B0609020000020004" pitchFamily="49" charset="0"/>
                <a:cs typeface="Cascadia Code" panose="020B0609020000020004" pitchFamily="49" charset="0"/>
              </a:rPr>
              <a:t>    </a:t>
            </a:r>
            <a:r>
              <a:rPr lang="da-DK" sz="2000" dirty="0">
                <a:solidFill>
                  <a:srgbClr val="0000FF"/>
                </a:solidFill>
                <a:latin typeface="Cascadia Code" panose="020B0609020000020004" pitchFamily="49" charset="0"/>
                <a:cs typeface="Cascadia Code" panose="020B0609020000020004" pitchFamily="49" charset="0"/>
              </a:rPr>
              <a:t>var</a:t>
            </a:r>
            <a:r>
              <a:rPr lang="da-DK" sz="2000" dirty="0">
                <a:solidFill>
                  <a:srgbClr val="000000"/>
                </a:solidFill>
                <a:latin typeface="Cascadia Code" panose="020B0609020000020004" pitchFamily="49" charset="0"/>
                <a:cs typeface="Cascadia Code" panose="020B0609020000020004" pitchFamily="49" charset="0"/>
              </a:rPr>
              <a:t> add = </a:t>
            </a:r>
            <a:r>
              <a:rPr lang="da-DK" sz="2000" dirty="0">
                <a:solidFill>
                  <a:srgbClr val="0000FF"/>
                </a:solidFill>
                <a:latin typeface="Cascadia Code" panose="020B0609020000020004" pitchFamily="49" charset="0"/>
                <a:cs typeface="Cascadia Code" panose="020B0609020000020004" pitchFamily="49" charset="0"/>
              </a:rPr>
              <a:t>new</a:t>
            </a:r>
            <a:r>
              <a:rPr lang="da-DK" sz="2000" dirty="0">
                <a:solidFill>
                  <a:srgbClr val="000000"/>
                </a:solidFill>
                <a:latin typeface="Cascadia Code" panose="020B0609020000020004" pitchFamily="49" charset="0"/>
                <a:cs typeface="Cascadia Code" panose="020B0609020000020004" pitchFamily="49" charset="0"/>
              </a:rPr>
              <a:t> BinaryOperation(</a:t>
            </a:r>
          </a:p>
          <a:p>
            <a:r>
              <a:rPr lang="da-DK" sz="2000" dirty="0">
                <a:solidFill>
                  <a:srgbClr val="000000"/>
                </a:solidFill>
                <a:latin typeface="Cascadia Code" panose="020B0609020000020004" pitchFamily="49" charset="0"/>
                <a:cs typeface="Cascadia Code" panose="020B0609020000020004" pitchFamily="49" charset="0"/>
              </a:rPr>
              <a:t>        </a:t>
            </a:r>
            <a:r>
              <a:rPr lang="da-DK" sz="2000" dirty="0">
                <a:solidFill>
                  <a:srgbClr val="0000FF"/>
                </a:solidFill>
                <a:latin typeface="Cascadia Code" panose="020B0609020000020004" pitchFamily="49" charset="0"/>
                <a:cs typeface="Cascadia Code" panose="020B0609020000020004" pitchFamily="49" charset="0"/>
              </a:rPr>
              <a:t>delegate</a:t>
            </a:r>
            <a:r>
              <a:rPr lang="da-DK" sz="2000" dirty="0">
                <a:solidFill>
                  <a:srgbClr val="000000"/>
                </a:solidFill>
                <a:latin typeface="Cascadia Code" panose="020B0609020000020004" pitchFamily="49" charset="0"/>
                <a:cs typeface="Cascadia Code" panose="020B0609020000020004" pitchFamily="49" charset="0"/>
              </a:rPr>
              <a:t> (</a:t>
            </a:r>
            <a:r>
              <a:rPr lang="da-DK" sz="2000" dirty="0">
                <a:solidFill>
                  <a:srgbClr val="0000FF"/>
                </a:solidFill>
                <a:latin typeface="Cascadia Code" panose="020B0609020000020004" pitchFamily="49" charset="0"/>
                <a:cs typeface="Cascadia Code" panose="020B0609020000020004" pitchFamily="49" charset="0"/>
              </a:rPr>
              <a:t>int</a:t>
            </a:r>
            <a:r>
              <a:rPr lang="da-DK" sz="2000" dirty="0">
                <a:solidFill>
                  <a:srgbClr val="000000"/>
                </a:solidFill>
                <a:latin typeface="Cascadia Code" panose="020B0609020000020004" pitchFamily="49" charset="0"/>
                <a:cs typeface="Cascadia Code" panose="020B0609020000020004" pitchFamily="49" charset="0"/>
              </a:rPr>
              <a:t> x, </a:t>
            </a:r>
            <a:r>
              <a:rPr lang="da-DK" sz="2000" dirty="0">
                <a:solidFill>
                  <a:srgbClr val="0000FF"/>
                </a:solidFill>
                <a:latin typeface="Cascadia Code" panose="020B0609020000020004" pitchFamily="49" charset="0"/>
                <a:cs typeface="Cascadia Code" panose="020B0609020000020004" pitchFamily="49" charset="0"/>
              </a:rPr>
              <a:t>int</a:t>
            </a:r>
            <a:r>
              <a:rPr lang="da-DK" sz="2000" dirty="0">
                <a:solidFill>
                  <a:srgbClr val="000000"/>
                </a:solidFill>
                <a:latin typeface="Cascadia Code" panose="020B0609020000020004" pitchFamily="49" charset="0"/>
                <a:cs typeface="Cascadia Code" panose="020B0609020000020004" pitchFamily="49" charset="0"/>
              </a:rPr>
              <a:t> y)</a:t>
            </a:r>
          </a:p>
          <a:p>
            <a:r>
              <a:rPr lang="en-DK" sz="2000" dirty="0">
                <a:solidFill>
                  <a:srgbClr val="000000"/>
                </a:solidFill>
                <a:latin typeface="Cascadia Code" panose="020B0609020000020004" pitchFamily="49" charset="0"/>
                <a:cs typeface="Cascadia Code" panose="020B0609020000020004" pitchFamily="49" charset="0"/>
              </a:rPr>
              <a:t>        {</a:t>
            </a:r>
          </a:p>
          <a:p>
            <a:r>
              <a:rPr lang="da-DK" sz="2000" dirty="0">
                <a:solidFill>
                  <a:srgbClr val="000000"/>
                </a:solidFill>
                <a:latin typeface="Cascadia Code" panose="020B0609020000020004" pitchFamily="49" charset="0"/>
                <a:cs typeface="Cascadia Code" panose="020B0609020000020004" pitchFamily="49" charset="0"/>
              </a:rPr>
              <a:t>            </a:t>
            </a:r>
            <a:r>
              <a:rPr lang="da-DK" sz="2000" dirty="0">
                <a:solidFill>
                  <a:srgbClr val="0000FF"/>
                </a:solidFill>
                <a:latin typeface="Cascadia Code" panose="020B0609020000020004" pitchFamily="49" charset="0"/>
                <a:cs typeface="Cascadia Code" panose="020B0609020000020004" pitchFamily="49" charset="0"/>
              </a:rPr>
              <a:t>return</a:t>
            </a:r>
            <a:r>
              <a:rPr lang="da-DK" sz="2000" dirty="0">
                <a:solidFill>
                  <a:srgbClr val="000000"/>
                </a:solidFill>
                <a:latin typeface="Cascadia Code" panose="020B0609020000020004" pitchFamily="49" charset="0"/>
                <a:cs typeface="Cascadia Code" panose="020B0609020000020004" pitchFamily="49" charset="0"/>
              </a:rPr>
              <a:t> x + y;</a:t>
            </a:r>
          </a:p>
          <a:p>
            <a:r>
              <a:rPr lang="en-DK" sz="2000" dirty="0">
                <a:solidFill>
                  <a:srgbClr val="000000"/>
                </a:solidFill>
                <a:latin typeface="Cascadia Code" panose="020B0609020000020004" pitchFamily="49" charset="0"/>
                <a:cs typeface="Cascadia Code" panose="020B0609020000020004" pitchFamily="49" charset="0"/>
              </a:rPr>
              <a:t>        }</a:t>
            </a:r>
          </a:p>
          <a:p>
            <a:r>
              <a:rPr lang="en-DK" sz="2000" dirty="0">
                <a:solidFill>
                  <a:srgbClr val="000000"/>
                </a:solidFill>
                <a:latin typeface="Cascadia Code" panose="020B0609020000020004" pitchFamily="49" charset="0"/>
                <a:cs typeface="Cascadia Code" panose="020B0609020000020004" pitchFamily="49" charset="0"/>
              </a:rPr>
              <a:t>    );</a:t>
            </a:r>
          </a:p>
          <a:p>
            <a:r>
              <a:rPr lang="en-DK" sz="2000" dirty="0">
                <a:solidFill>
                  <a:srgbClr val="000000"/>
                </a:solidFill>
                <a:latin typeface="Cascadia Code" panose="020B0609020000020004" pitchFamily="49" charset="0"/>
                <a:cs typeface="Cascadia Code" panose="020B0609020000020004" pitchFamily="49" charset="0"/>
              </a:rPr>
              <a:t>}</a:t>
            </a:r>
            <a:endParaRPr lang="en-DK" sz="20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09309671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D9D239-887C-49FA-A821-A61A859CC476}"/>
              </a:ext>
            </a:extLst>
          </p:cNvPr>
          <p:cNvSpPr>
            <a:spLocks noGrp="1"/>
          </p:cNvSpPr>
          <p:nvPr>
            <p:ph type="title"/>
          </p:nvPr>
        </p:nvSpPr>
        <p:spPr/>
        <p:txBody>
          <a:bodyPr/>
          <a:lstStyle/>
          <a:p>
            <a:r>
              <a:rPr lang="en-US" dirty="0"/>
              <a:t>Delegates demo</a:t>
            </a:r>
            <a:endParaRPr lang="LID4096" dirty="0"/>
          </a:p>
        </p:txBody>
      </p:sp>
    </p:spTree>
    <p:extLst>
      <p:ext uri="{BB962C8B-B14F-4D97-AF65-F5344CB8AC3E}">
        <p14:creationId xmlns:p14="http://schemas.microsoft.com/office/powerpoint/2010/main" val="3729864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55BED-0D84-4C95-802B-BE29132CE7DC}"/>
              </a:ext>
            </a:extLst>
          </p:cNvPr>
          <p:cNvSpPr>
            <a:spLocks noGrp="1"/>
          </p:cNvSpPr>
          <p:nvPr>
            <p:ph type="title"/>
          </p:nvPr>
        </p:nvSpPr>
        <p:spPr/>
        <p:txBody>
          <a:bodyPr/>
          <a:lstStyle/>
          <a:p>
            <a:r>
              <a:rPr lang="en-US" dirty="0"/>
              <a:t>Lambda expressions</a:t>
            </a:r>
            <a:endParaRPr lang="LID4096" dirty="0"/>
          </a:p>
        </p:txBody>
      </p:sp>
      <p:sp>
        <p:nvSpPr>
          <p:cNvPr id="4" name="Text Placeholder 3">
            <a:extLst>
              <a:ext uri="{FF2B5EF4-FFF2-40B4-BE49-F238E27FC236}">
                <a16:creationId xmlns:a16="http://schemas.microsoft.com/office/drawing/2014/main" id="{E576D778-34D7-4D2F-930D-EE416B382D52}"/>
              </a:ext>
            </a:extLst>
          </p:cNvPr>
          <p:cNvSpPr>
            <a:spLocks noGrp="1"/>
          </p:cNvSpPr>
          <p:nvPr>
            <p:ph type="body" sz="quarter" idx="10"/>
          </p:nvPr>
        </p:nvSpPr>
        <p:spPr>
          <a:xfrm>
            <a:off x="588263" y="1436688"/>
            <a:ext cx="11018520" cy="3262432"/>
          </a:xfrm>
        </p:spPr>
        <p:txBody>
          <a:bodyPr/>
          <a:lstStyle/>
          <a:p>
            <a:endParaRPr lang="en-US" sz="2000" dirty="0">
              <a:solidFill>
                <a:srgbClr val="000000"/>
              </a:solidFill>
              <a:latin typeface="Cascadia Code" panose="020B0609020000020004" pitchFamily="49" charset="0"/>
              <a:cs typeface="Cascadia Code" panose="020B0609020000020004" pitchFamily="49" charset="0"/>
            </a:endParaRPr>
          </a:p>
          <a:p>
            <a:endParaRPr lang="en-US" sz="2000" dirty="0">
              <a:solidFill>
                <a:srgbClr val="000000"/>
              </a:solidFill>
              <a:latin typeface="Cascadia Code" panose="020B0609020000020004" pitchFamily="49" charset="0"/>
              <a:cs typeface="Cascadia Code" panose="020B0609020000020004" pitchFamily="49" charset="0"/>
            </a:endParaRPr>
          </a:p>
          <a:p>
            <a:endParaRPr lang="en-US" sz="2000" dirty="0">
              <a:solidFill>
                <a:srgbClr val="000000"/>
              </a:solidFill>
              <a:latin typeface="Cascadia Code" panose="020B0609020000020004" pitchFamily="49" charset="0"/>
              <a:cs typeface="Cascadia Code" panose="020B0609020000020004" pitchFamily="49" charset="0"/>
            </a:endParaRPr>
          </a:p>
          <a:p>
            <a:r>
              <a:rPr lang="en-US" sz="2000" dirty="0">
                <a:solidFill>
                  <a:srgbClr val="000000"/>
                </a:solidFill>
                <a:latin typeface="Cascadia Code" panose="020B0609020000020004" pitchFamily="49" charset="0"/>
                <a:cs typeface="Cascadia Code" panose="020B0609020000020004" pitchFamily="49" charset="0"/>
              </a:rPr>
              <a:t>Action&lt;</a:t>
            </a:r>
            <a:r>
              <a:rPr lang="en-US" sz="2000" dirty="0">
                <a:solidFill>
                  <a:srgbClr val="0000FF"/>
                </a:solidFill>
                <a:latin typeface="Cascadia Code" panose="020B0609020000020004" pitchFamily="49" charset="0"/>
                <a:cs typeface="Cascadia Code" panose="020B0609020000020004" pitchFamily="49" charset="0"/>
              </a:rPr>
              <a:t>string</a:t>
            </a:r>
            <a:r>
              <a:rPr lang="en-US" sz="2000" dirty="0">
                <a:solidFill>
                  <a:srgbClr val="000000"/>
                </a:solidFill>
                <a:latin typeface="Cascadia Code" panose="020B0609020000020004" pitchFamily="49" charset="0"/>
                <a:cs typeface="Cascadia Code" panose="020B0609020000020004" pitchFamily="49" charset="0"/>
              </a:rPr>
              <a:t>&gt; write = s =&gt; </a:t>
            </a:r>
            <a:r>
              <a:rPr lang="en-US" sz="2000" dirty="0" err="1">
                <a:solidFill>
                  <a:srgbClr val="000000"/>
                </a:solidFill>
                <a:latin typeface="Cascadia Code" panose="020B0609020000020004" pitchFamily="49" charset="0"/>
                <a:cs typeface="Cascadia Code" panose="020B0609020000020004" pitchFamily="49" charset="0"/>
              </a:rPr>
              <a:t>Console.WriteLine</a:t>
            </a:r>
            <a:r>
              <a:rPr lang="en-US" sz="2000" dirty="0">
                <a:solidFill>
                  <a:srgbClr val="000000"/>
                </a:solidFill>
                <a:latin typeface="Cascadia Code" panose="020B0609020000020004" pitchFamily="49" charset="0"/>
                <a:cs typeface="Cascadia Code" panose="020B0609020000020004" pitchFamily="49" charset="0"/>
              </a:rPr>
              <a:t>(s);</a:t>
            </a:r>
          </a:p>
          <a:p>
            <a:endParaRPr lang="en-DK" sz="2000" dirty="0">
              <a:solidFill>
                <a:srgbClr val="000000"/>
              </a:solidFill>
              <a:latin typeface="Cascadia Code" panose="020B0609020000020004" pitchFamily="49" charset="0"/>
              <a:cs typeface="Cascadia Code" panose="020B0609020000020004" pitchFamily="49" charset="0"/>
            </a:endParaRPr>
          </a:p>
          <a:p>
            <a:r>
              <a:rPr lang="en-US" sz="2000" dirty="0">
                <a:solidFill>
                  <a:srgbClr val="000000"/>
                </a:solidFill>
                <a:latin typeface="Cascadia Code" panose="020B0609020000020004" pitchFamily="49" charset="0"/>
                <a:cs typeface="Cascadia Code" panose="020B0609020000020004" pitchFamily="49" charset="0"/>
              </a:rPr>
              <a:t>Predicate&lt;City&gt; b = c =&gt; </a:t>
            </a:r>
            <a:r>
              <a:rPr lang="en-US" sz="2000" dirty="0" err="1">
                <a:solidFill>
                  <a:srgbClr val="000000"/>
                </a:solidFill>
                <a:latin typeface="Cascadia Code" panose="020B0609020000020004" pitchFamily="49" charset="0"/>
                <a:cs typeface="Cascadia Code" panose="020B0609020000020004" pitchFamily="49" charset="0"/>
              </a:rPr>
              <a:t>c.Name.StartsWith</a:t>
            </a:r>
            <a:r>
              <a:rPr lang="en-US" sz="2000" dirty="0">
                <a:solidFill>
                  <a:srgbClr val="000000"/>
                </a:solidFill>
                <a:latin typeface="Cascadia Code" panose="020B0609020000020004" pitchFamily="49" charset="0"/>
                <a:cs typeface="Cascadia Code" panose="020B0609020000020004" pitchFamily="49" charset="0"/>
              </a:rPr>
              <a:t>(</a:t>
            </a:r>
            <a:r>
              <a:rPr lang="en-US" sz="2000" dirty="0">
                <a:solidFill>
                  <a:srgbClr val="A31515"/>
                </a:solidFill>
                <a:latin typeface="Cascadia Code" panose="020B0609020000020004" pitchFamily="49" charset="0"/>
                <a:cs typeface="Cascadia Code" panose="020B0609020000020004" pitchFamily="49" charset="0"/>
              </a:rPr>
              <a:t>"B"</a:t>
            </a:r>
            <a:r>
              <a:rPr lang="en-US" sz="2000" dirty="0">
                <a:solidFill>
                  <a:srgbClr val="000000"/>
                </a:solidFill>
                <a:latin typeface="Cascadia Code" panose="020B0609020000020004" pitchFamily="49" charset="0"/>
                <a:cs typeface="Cascadia Code" panose="020B0609020000020004" pitchFamily="49" charset="0"/>
              </a:rPr>
              <a:t>);</a:t>
            </a:r>
          </a:p>
          <a:p>
            <a:endParaRPr lang="en-DK" sz="2000" dirty="0">
              <a:solidFill>
                <a:srgbClr val="000000"/>
              </a:solidFill>
              <a:latin typeface="Cascadia Code" panose="020B0609020000020004" pitchFamily="49" charset="0"/>
              <a:cs typeface="Cascadia Code" panose="020B0609020000020004" pitchFamily="49" charset="0"/>
            </a:endParaRPr>
          </a:p>
          <a:p>
            <a:r>
              <a:rPr lang="da-DK" sz="2000" dirty="0">
                <a:solidFill>
                  <a:srgbClr val="000000"/>
                </a:solidFill>
                <a:latin typeface="Cascadia Code" panose="020B0609020000020004" pitchFamily="49" charset="0"/>
                <a:cs typeface="Cascadia Code" panose="020B0609020000020004" pitchFamily="49" charset="0"/>
              </a:rPr>
              <a:t>Func&lt;</a:t>
            </a:r>
            <a:r>
              <a:rPr lang="da-DK" sz="2000" dirty="0">
                <a:solidFill>
                  <a:srgbClr val="0000FF"/>
                </a:solidFill>
                <a:latin typeface="Cascadia Code" panose="020B0609020000020004" pitchFamily="49" charset="0"/>
                <a:cs typeface="Cascadia Code" panose="020B0609020000020004" pitchFamily="49" charset="0"/>
              </a:rPr>
              <a:t>int</a:t>
            </a:r>
            <a:r>
              <a:rPr lang="da-DK" sz="2000" dirty="0">
                <a:solidFill>
                  <a:srgbClr val="000000"/>
                </a:solidFill>
                <a:latin typeface="Cascadia Code" panose="020B0609020000020004" pitchFamily="49" charset="0"/>
                <a:cs typeface="Cascadia Code" panose="020B0609020000020004" pitchFamily="49" charset="0"/>
              </a:rPr>
              <a:t>, </a:t>
            </a:r>
            <a:r>
              <a:rPr lang="da-DK" sz="2000" dirty="0">
                <a:solidFill>
                  <a:srgbClr val="0000FF"/>
                </a:solidFill>
                <a:latin typeface="Cascadia Code" panose="020B0609020000020004" pitchFamily="49" charset="0"/>
                <a:cs typeface="Cascadia Code" panose="020B0609020000020004" pitchFamily="49" charset="0"/>
              </a:rPr>
              <a:t>int</a:t>
            </a:r>
            <a:r>
              <a:rPr lang="da-DK" sz="2000" dirty="0">
                <a:solidFill>
                  <a:srgbClr val="000000"/>
                </a:solidFill>
                <a:latin typeface="Cascadia Code" panose="020B0609020000020004" pitchFamily="49" charset="0"/>
                <a:cs typeface="Cascadia Code" panose="020B0609020000020004" pitchFamily="49" charset="0"/>
              </a:rPr>
              <a:t>&gt; square = a =&gt; a * a;</a:t>
            </a:r>
          </a:p>
          <a:p>
            <a:endParaRPr lang="LID4096" sz="20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139542917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492AE-2491-447E-B341-E60BF3924A40}"/>
              </a:ext>
            </a:extLst>
          </p:cNvPr>
          <p:cNvSpPr>
            <a:spLocks noGrp="1"/>
          </p:cNvSpPr>
          <p:nvPr>
            <p:ph type="title"/>
          </p:nvPr>
        </p:nvSpPr>
        <p:spPr/>
        <p:txBody>
          <a:bodyPr/>
          <a:lstStyle/>
          <a:p>
            <a:r>
              <a:rPr lang="en-US" dirty="0"/>
              <a:t>(Local functions)</a:t>
            </a:r>
            <a:endParaRPr lang="LID4096" dirty="0"/>
          </a:p>
        </p:txBody>
      </p:sp>
      <p:sp>
        <p:nvSpPr>
          <p:cNvPr id="3" name="Text Placeholder 2">
            <a:extLst>
              <a:ext uri="{FF2B5EF4-FFF2-40B4-BE49-F238E27FC236}">
                <a16:creationId xmlns:a16="http://schemas.microsoft.com/office/drawing/2014/main" id="{2E126819-7E87-42A2-A3E4-FA03B6C9365D}"/>
              </a:ext>
            </a:extLst>
          </p:cNvPr>
          <p:cNvSpPr>
            <a:spLocks noGrp="1"/>
          </p:cNvSpPr>
          <p:nvPr>
            <p:ph type="body" sz="quarter" idx="10"/>
          </p:nvPr>
        </p:nvSpPr>
        <p:spPr>
          <a:xfrm>
            <a:off x="588263" y="1436688"/>
            <a:ext cx="11018520" cy="3631763"/>
          </a:xfrm>
        </p:spPr>
        <p:txBody>
          <a:bodyPr/>
          <a:lstStyle/>
          <a:p>
            <a:endParaRPr lang="en-US" sz="2000" dirty="0">
              <a:solidFill>
                <a:srgbClr val="0000FF"/>
              </a:solidFill>
              <a:latin typeface="Cascadia Code" panose="020B0609020000020004" pitchFamily="49" charset="0"/>
              <a:cs typeface="Cascadia Code" panose="020B0609020000020004" pitchFamily="49" charset="0"/>
            </a:endParaRPr>
          </a:p>
          <a:p>
            <a:endParaRPr lang="en-US" sz="2000" dirty="0">
              <a:solidFill>
                <a:srgbClr val="0000FF"/>
              </a:solidFill>
              <a:latin typeface="Cascadia Code" panose="020B0609020000020004" pitchFamily="49" charset="0"/>
              <a:cs typeface="Cascadia Code" panose="020B0609020000020004" pitchFamily="49" charset="0"/>
            </a:endParaRPr>
          </a:p>
          <a:p>
            <a:endParaRPr lang="en-US" sz="2000" dirty="0">
              <a:solidFill>
                <a:srgbClr val="0000FF"/>
              </a:solidFill>
              <a:latin typeface="Cascadia Code" panose="020B0609020000020004" pitchFamily="49" charset="0"/>
              <a:cs typeface="Cascadia Code" panose="020B0609020000020004" pitchFamily="49" charset="0"/>
            </a:endParaRPr>
          </a:p>
          <a:p>
            <a:r>
              <a:rPr lang="en-US" sz="2000" dirty="0">
                <a:solidFill>
                  <a:srgbClr val="0000FF"/>
                </a:solidFill>
                <a:latin typeface="Cascadia Code" panose="020B0609020000020004" pitchFamily="49" charset="0"/>
                <a:cs typeface="Cascadia Code" panose="020B0609020000020004" pitchFamily="49" charset="0"/>
              </a:rPr>
              <a:t>static</a:t>
            </a:r>
            <a:r>
              <a:rPr lang="en-US" sz="2000" dirty="0">
                <a:solidFill>
                  <a:srgbClr val="000000"/>
                </a:solidFill>
                <a:latin typeface="Cascadia Code" panose="020B0609020000020004" pitchFamily="49" charset="0"/>
                <a:cs typeface="Cascadia Code" panose="020B0609020000020004" pitchFamily="49" charset="0"/>
              </a:rPr>
              <a:t> </a:t>
            </a:r>
            <a:r>
              <a:rPr lang="en-US" sz="2000" dirty="0">
                <a:solidFill>
                  <a:srgbClr val="0000FF"/>
                </a:solidFill>
                <a:latin typeface="Cascadia Code" panose="020B0609020000020004" pitchFamily="49" charset="0"/>
                <a:cs typeface="Cascadia Code" panose="020B0609020000020004" pitchFamily="49" charset="0"/>
              </a:rPr>
              <a:t>void</a:t>
            </a:r>
            <a:r>
              <a:rPr lang="en-US" sz="2000" dirty="0">
                <a:solidFill>
                  <a:srgbClr val="000000"/>
                </a:solidFill>
                <a:latin typeface="Cascadia Code" panose="020B0609020000020004" pitchFamily="49" charset="0"/>
                <a:cs typeface="Cascadia Code" panose="020B0609020000020004" pitchFamily="49" charset="0"/>
              </a:rPr>
              <a:t> Main(</a:t>
            </a:r>
            <a:r>
              <a:rPr lang="en-US" sz="2000" dirty="0">
                <a:solidFill>
                  <a:srgbClr val="0000FF"/>
                </a:solidFill>
                <a:latin typeface="Cascadia Code" panose="020B0609020000020004" pitchFamily="49" charset="0"/>
                <a:cs typeface="Cascadia Code" panose="020B0609020000020004" pitchFamily="49" charset="0"/>
              </a:rPr>
              <a:t>string</a:t>
            </a:r>
            <a:r>
              <a:rPr lang="en-US" sz="2000" dirty="0">
                <a:solidFill>
                  <a:srgbClr val="000000"/>
                </a:solidFill>
                <a:latin typeface="Cascadia Code" panose="020B0609020000020004" pitchFamily="49" charset="0"/>
                <a:cs typeface="Cascadia Code" panose="020B0609020000020004" pitchFamily="49" charset="0"/>
              </a:rPr>
              <a:t>[] </a:t>
            </a:r>
            <a:r>
              <a:rPr lang="en-US" sz="2000" dirty="0" err="1">
                <a:solidFill>
                  <a:srgbClr val="000000"/>
                </a:solidFill>
                <a:latin typeface="Cascadia Code" panose="020B0609020000020004" pitchFamily="49" charset="0"/>
                <a:cs typeface="Cascadia Code" panose="020B0609020000020004" pitchFamily="49" charset="0"/>
              </a:rPr>
              <a:t>args</a:t>
            </a:r>
            <a:r>
              <a:rPr lang="en-US" sz="2000" dirty="0">
                <a:solidFill>
                  <a:srgbClr val="000000"/>
                </a:solidFill>
                <a:latin typeface="Cascadia Code" panose="020B0609020000020004" pitchFamily="49" charset="0"/>
                <a:cs typeface="Cascadia Code" panose="020B0609020000020004" pitchFamily="49" charset="0"/>
              </a:rPr>
              <a:t>)</a:t>
            </a:r>
          </a:p>
          <a:p>
            <a:r>
              <a:rPr lang="en-DK" sz="2000" dirty="0">
                <a:solidFill>
                  <a:srgbClr val="000000"/>
                </a:solidFill>
                <a:latin typeface="Cascadia Code" panose="020B0609020000020004" pitchFamily="49" charset="0"/>
                <a:cs typeface="Cascadia Code" panose="020B0609020000020004" pitchFamily="49" charset="0"/>
              </a:rPr>
              <a:t>{</a:t>
            </a:r>
          </a:p>
          <a:p>
            <a:r>
              <a:rPr lang="en-US" sz="2000" dirty="0">
                <a:solidFill>
                  <a:srgbClr val="000000"/>
                </a:solidFill>
                <a:latin typeface="Cascadia Code" panose="020B0609020000020004" pitchFamily="49" charset="0"/>
                <a:cs typeface="Cascadia Code" panose="020B0609020000020004" pitchFamily="49" charset="0"/>
              </a:rPr>
              <a:t>    </a:t>
            </a:r>
            <a:r>
              <a:rPr lang="en-US" sz="2000" dirty="0">
                <a:solidFill>
                  <a:srgbClr val="0000FF"/>
                </a:solidFill>
                <a:latin typeface="Cascadia Code" panose="020B0609020000020004" pitchFamily="49" charset="0"/>
                <a:cs typeface="Cascadia Code" panose="020B0609020000020004" pitchFamily="49" charset="0"/>
              </a:rPr>
              <a:t>int</a:t>
            </a:r>
            <a:r>
              <a:rPr lang="en-US" sz="2000" dirty="0">
                <a:solidFill>
                  <a:srgbClr val="000000"/>
                </a:solidFill>
                <a:latin typeface="Cascadia Code" panose="020B0609020000020004" pitchFamily="49" charset="0"/>
                <a:cs typeface="Cascadia Code" panose="020B0609020000020004" pitchFamily="49" charset="0"/>
              </a:rPr>
              <a:t> square(</a:t>
            </a:r>
            <a:r>
              <a:rPr lang="en-US" sz="2000" dirty="0">
                <a:solidFill>
                  <a:srgbClr val="0000FF"/>
                </a:solidFill>
                <a:latin typeface="Cascadia Code" panose="020B0609020000020004" pitchFamily="49" charset="0"/>
                <a:cs typeface="Cascadia Code" panose="020B0609020000020004" pitchFamily="49" charset="0"/>
              </a:rPr>
              <a:t>int</a:t>
            </a:r>
            <a:r>
              <a:rPr lang="en-US" sz="2000" dirty="0">
                <a:solidFill>
                  <a:srgbClr val="000000"/>
                </a:solidFill>
                <a:latin typeface="Cascadia Code" panose="020B0609020000020004" pitchFamily="49" charset="0"/>
                <a:cs typeface="Cascadia Code" panose="020B0609020000020004" pitchFamily="49" charset="0"/>
              </a:rPr>
              <a:t> a) { </a:t>
            </a:r>
            <a:r>
              <a:rPr lang="en-US" sz="2000" dirty="0">
                <a:solidFill>
                  <a:srgbClr val="0000FF"/>
                </a:solidFill>
                <a:latin typeface="Cascadia Code" panose="020B0609020000020004" pitchFamily="49" charset="0"/>
                <a:cs typeface="Cascadia Code" panose="020B0609020000020004" pitchFamily="49" charset="0"/>
              </a:rPr>
              <a:t>return</a:t>
            </a:r>
            <a:r>
              <a:rPr lang="en-US" sz="2000" dirty="0">
                <a:solidFill>
                  <a:srgbClr val="000000"/>
                </a:solidFill>
                <a:latin typeface="Cascadia Code" panose="020B0609020000020004" pitchFamily="49" charset="0"/>
                <a:cs typeface="Cascadia Code" panose="020B0609020000020004" pitchFamily="49" charset="0"/>
              </a:rPr>
              <a:t> a * a; };</a:t>
            </a:r>
          </a:p>
          <a:p>
            <a:endParaRPr lang="en-DK" sz="2000" dirty="0">
              <a:solidFill>
                <a:srgbClr val="000000"/>
              </a:solidFill>
              <a:latin typeface="Cascadia Code" panose="020B0609020000020004" pitchFamily="49" charset="0"/>
              <a:cs typeface="Cascadia Code" panose="020B0609020000020004" pitchFamily="49" charset="0"/>
            </a:endParaRPr>
          </a:p>
          <a:p>
            <a:r>
              <a:rPr lang="da-DK" sz="2000" dirty="0">
                <a:solidFill>
                  <a:srgbClr val="000000"/>
                </a:solidFill>
                <a:latin typeface="Cascadia Code" panose="020B0609020000020004" pitchFamily="49" charset="0"/>
                <a:cs typeface="Cascadia Code" panose="020B0609020000020004" pitchFamily="49" charset="0"/>
              </a:rPr>
              <a:t>    Console.WriteLine(square(16));</a:t>
            </a:r>
          </a:p>
          <a:p>
            <a:r>
              <a:rPr lang="en-DK" sz="2000" dirty="0">
                <a:solidFill>
                  <a:srgbClr val="000000"/>
                </a:solidFill>
                <a:latin typeface="Cascadia Code" panose="020B0609020000020004" pitchFamily="49" charset="0"/>
                <a:cs typeface="Cascadia Code" panose="020B0609020000020004" pitchFamily="49" charset="0"/>
              </a:rPr>
              <a:t>}</a:t>
            </a:r>
            <a:endParaRPr lang="en-DK" sz="2000" dirty="0">
              <a:latin typeface="Cascadia Code" panose="020B0609020000020004" pitchFamily="49" charset="0"/>
              <a:cs typeface="Cascadia Code" panose="020B0609020000020004" pitchFamily="49" charset="0"/>
            </a:endParaRPr>
          </a:p>
          <a:p>
            <a:endParaRPr lang="LID4096" sz="20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188431783"/>
      </p:ext>
    </p:extLst>
  </p:cSld>
  <p:clrMapOvr>
    <a:masterClrMapping/>
  </p:clrMapOvr>
  <p:transition>
    <p:fade/>
  </p:transition>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e4aa919a-b200-49cb-beca-4c7e0810321e"/>
    <ds:schemaRef ds:uri="06670dda-0291-4061-b6e0-f6c0cb392c51"/>
    <ds:schemaRef ds:uri="http://schemas.microsoft.com/office/2006/documentManagement/types"/>
    <ds:schemaRef ds:uri="http://schemas.microsoft.com/office/infopath/2007/PartnerControls"/>
    <ds:schemaRef ds:uri="http://purl.org/dc/dcmitype/"/>
    <ds:schemaRef ds:uri="http://schemas.microsoft.com/sharepoint/v3"/>
    <ds:schemaRef ds:uri="http://schemas.openxmlformats.org/package/2006/metadata/core-properties"/>
    <ds:schemaRef ds:uri="http://www.w3.org/XML/1998/namespace"/>
    <ds:schemaRef ds:uri="http://purl.org/dc/terms/"/>
    <ds:schemaRef ds:uri="965de625-df5b-42e9-a277-2113da4f1195"/>
  </ds:schemaRefs>
</ds:datastoreItem>
</file>

<file path=docProps/app.xml><?xml version="1.0" encoding="utf-8"?>
<Properties xmlns="http://schemas.openxmlformats.org/officeDocument/2006/extended-properties" xmlns:vt="http://schemas.openxmlformats.org/officeDocument/2006/docPropsVTypes">
  <TotalTime>334</TotalTime>
  <Words>644</Words>
  <Application>Microsoft Office PowerPoint</Application>
  <PresentationFormat>Widescreen</PresentationFormat>
  <Paragraphs>147</Paragraphs>
  <Slides>15</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Cascadia Code</vt:lpstr>
      <vt:lpstr>Consolas</vt:lpstr>
      <vt:lpstr>Segoe UI</vt:lpstr>
      <vt:lpstr>Segoe UI Semibold</vt:lpstr>
      <vt:lpstr>Wingdings</vt:lpstr>
      <vt:lpstr>White Template</vt:lpstr>
      <vt:lpstr>Black Template</vt:lpstr>
      <vt:lpstr>C♯ Lambdas and LINQ</vt:lpstr>
      <vt:lpstr>Agenda</vt:lpstr>
      <vt:lpstr>Properties 1/3</vt:lpstr>
      <vt:lpstr>Properties 2/3</vt:lpstr>
      <vt:lpstr>Properties 3/3</vt:lpstr>
      <vt:lpstr>Delegates</vt:lpstr>
      <vt:lpstr>Delegates demo</vt:lpstr>
      <vt:lpstr>Lambda expressions</vt:lpstr>
      <vt:lpstr>(Local functions)</vt:lpstr>
      <vt:lpstr>Anonymous types</vt:lpstr>
      <vt:lpstr>(Tuples)</vt:lpstr>
      <vt:lpstr>Extension methods 1/2</vt:lpstr>
      <vt:lpstr>Extension methods 2/2</vt:lpstr>
      <vt:lpstr>LINQ</vt:lpstr>
      <vt:lpstr>LINQ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Test-Driven C♯</dc:title>
  <dc:creator>Rasmus Lystrøm</dc:creator>
  <cp:lastModifiedBy>Rasmus Lystrøm</cp:lastModifiedBy>
  <cp:revision>17</cp:revision>
  <dcterms:created xsi:type="dcterms:W3CDTF">2020-08-26T05:21:41Z</dcterms:created>
  <dcterms:modified xsi:type="dcterms:W3CDTF">2020-09-08T19:02:53Z</dcterms:modified>
</cp:coreProperties>
</file>