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64" r:id="rId7"/>
    <p:sldId id="1698" r:id="rId8"/>
    <p:sldId id="1724" r:id="rId9"/>
    <p:sldId id="1725" r:id="rId10"/>
    <p:sldId id="1708" r:id="rId11"/>
    <p:sldId id="1714" r:id="rId12"/>
    <p:sldId id="1726" r:id="rId13"/>
    <p:sldId id="1723" r:id="rId14"/>
    <p:sldId id="1715" r:id="rId15"/>
    <p:sldId id="1716" r:id="rId16"/>
    <p:sldId id="1720" r:id="rId17"/>
    <p:sldId id="1687" r:id="rId18"/>
    <p:sldId id="1710" r:id="rId19"/>
    <p:sldId id="1709" r:id="rId20"/>
    <p:sldId id="1705" r:id="rId21"/>
    <p:sldId id="1711" r:id="rId22"/>
    <p:sldId id="1718" r:id="rId23"/>
    <p:sldId id="1719" r:id="rId24"/>
    <p:sldId id="1712" r:id="rId25"/>
    <p:sldId id="1713" r:id="rId26"/>
    <p:sldId id="1721" r:id="rId27"/>
    <p:sldId id="172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8"/>
            <p14:sldId id="1724"/>
            <p14:sldId id="1725"/>
            <p14:sldId id="1708"/>
            <p14:sldId id="1714"/>
            <p14:sldId id="1726"/>
            <p14:sldId id="1723"/>
            <p14:sldId id="1715"/>
            <p14:sldId id="1716"/>
            <p14:sldId id="1720"/>
            <p14:sldId id="1687"/>
            <p14:sldId id="1710"/>
            <p14:sldId id="1709"/>
            <p14:sldId id="1705"/>
            <p14:sldId id="1711"/>
            <p14:sldId id="1718"/>
            <p14:sldId id="1719"/>
            <p14:sldId id="1712"/>
            <p14:sldId id="1713"/>
            <p14:sldId id="1721"/>
            <p14:sldId id="172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76" d="100"/>
          <a:sy n="76" d="100"/>
        </p:scale>
        <p:origin x="27" y="639"/>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9/15/2020 10:23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9/15/2020 10:19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9/15/2020 10:19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ef/core/querying/related-data/lazy" TargetMode="Externa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nsights.stackoverflow.com/survey/2020#most-popular-technologies" TargetMode="Externa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hyperlink" Target="https://docs.microsoft.com/en-us/sql/database-engine/configure-windows/sql-server-express-localdb" TargetMode="External"/><Relationship Id="rId1" Type="http://schemas.openxmlformats.org/officeDocument/2006/relationships/slideLayout" Target="../slideLayouts/slideLayout38.xml"/><Relationship Id="rId4" Type="http://schemas.openxmlformats.org/officeDocument/2006/relationships/hyperlink" Target="https://docs.microsoft.com/en-us/sql/linux/quickstart-install-connect-dock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sz="3600" dirty="0"/>
              <a:t>C</a:t>
            </a:r>
            <a:r>
              <a:rPr lang="en-US" sz="3600" baseline="30000" dirty="0"/>
              <a:t>♯</a:t>
            </a:r>
            <a:br>
              <a:rPr lang="en-US" sz="3600" dirty="0"/>
            </a:br>
            <a:r>
              <a:rPr lang="en-US" sz="3600" dirty="0"/>
              <a:t>Data Access</a:t>
            </a:r>
            <a:br>
              <a:rPr lang="en-US" sz="3600" dirty="0"/>
            </a:br>
            <a:r>
              <a:rPr lang="en-US" sz="3600" dirty="0"/>
              <a:t>and</a:t>
            </a:r>
            <a:br>
              <a:rPr lang="en-US" sz="3600" dirty="0"/>
            </a:br>
            <a:r>
              <a:rPr lang="en-US" sz="3600" dirty="0"/>
              <a:t>Entity Framework Core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1046440"/>
          </a:xfrm>
        </p:spPr>
        <p:txBody>
          <a:bodyPr/>
          <a:lstStyle/>
          <a:p>
            <a:r>
              <a:rPr lang="da-DK" sz="2000" b="0" dirty="0">
                <a:solidFill>
                  <a:srgbClr val="D4D4D4"/>
                </a:solidFill>
                <a:effectLst/>
                <a:latin typeface=" Cascadia Code PL"/>
              </a:rPr>
              <a:t>dotnet user-secrets init</a:t>
            </a:r>
          </a:p>
          <a:p>
            <a:r>
              <a:rPr lang="da-DK" sz="2000" b="0" dirty="0">
                <a:solidFill>
                  <a:srgbClr val="D4D4D4"/>
                </a:solidFill>
                <a:effectLst/>
                <a:latin typeface=" Cascadia Code PL"/>
              </a:rPr>
              <a:t>dotnet user-secrets </a:t>
            </a:r>
            <a:r>
              <a:rPr lang="da-DK" sz="2000" b="0" dirty="0">
                <a:solidFill>
                  <a:srgbClr val="DCDCAA"/>
                </a:solidFill>
                <a:effectLst/>
                <a:latin typeface=" Cascadia Code PL"/>
              </a:rPr>
              <a:t>set</a:t>
            </a:r>
            <a:r>
              <a:rPr lang="da-DK" sz="2000" b="0" dirty="0">
                <a:solidFill>
                  <a:srgbClr val="D4D4D4"/>
                </a:solidFill>
                <a:effectLst/>
                <a:latin typeface=" Cascadia Code PL"/>
              </a:rPr>
              <a:t> </a:t>
            </a:r>
            <a:r>
              <a:rPr lang="da-DK" sz="2000" b="0" dirty="0">
                <a:solidFill>
                  <a:srgbClr val="CE9178"/>
                </a:solidFill>
                <a:effectLst/>
                <a:latin typeface=" Cascadia Code PL"/>
              </a:rPr>
              <a:t>"ConnectionStrings:ConnectionString"</a:t>
            </a:r>
            <a:r>
              <a:rPr lang="da-DK" sz="2000" b="0" dirty="0">
                <a:solidFill>
                  <a:srgbClr val="D4D4D4"/>
                </a:solidFill>
                <a:effectLst/>
                <a:latin typeface=" Cascadia Code PL"/>
              </a:rPr>
              <a:t> </a:t>
            </a:r>
            <a:r>
              <a:rPr lang="da-DK" sz="2000" b="0" dirty="0">
                <a:solidFill>
                  <a:srgbClr val="CE9178"/>
                </a:solidFill>
                <a:effectLst/>
                <a:latin typeface=" Cascadia Code PL"/>
              </a:rPr>
              <a:t>"..."</a:t>
            </a:r>
            <a:endParaRPr lang="da-DK" sz="2000" b="0" dirty="0">
              <a:solidFill>
                <a:srgbClr val="D4D4D4"/>
              </a:solidFill>
              <a:effectLst/>
              <a:latin typeface=" Cascadia Code PL"/>
            </a:endParaRPr>
          </a:p>
          <a:p>
            <a:r>
              <a:rPr lang="da-DK" sz="2000" b="0" dirty="0">
                <a:solidFill>
                  <a:srgbClr val="D4D4D4"/>
                </a:solidFill>
                <a:effectLst/>
                <a:latin typeface=" Cascadia Code PL"/>
              </a:rPr>
              <a:t>dotnet add package Microsoft.Extensions.Configuration.UserSecrets</a:t>
            </a:r>
          </a:p>
        </p:txBody>
      </p:sp>
    </p:spTree>
    <p:extLst>
      <p:ext uri="{BB962C8B-B14F-4D97-AF65-F5344CB8AC3E}">
        <p14:creationId xmlns:p14="http://schemas.microsoft.com/office/powerpoint/2010/main" val="2242407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2880789"/>
          </a:xfrm>
        </p:spPr>
        <p:txBody>
          <a:bodyPr/>
          <a:lstStyle/>
          <a:p>
            <a:r>
              <a:rPr lang="da-DK" sz="1800" b="0" dirty="0">
                <a:solidFill>
                  <a:srgbClr val="569CD6"/>
                </a:solidFill>
                <a:effectLst/>
                <a:latin typeface=" Cascadia Code PL"/>
              </a:rPr>
              <a:t>using</a:t>
            </a:r>
            <a:r>
              <a:rPr lang="da-DK" sz="1800" b="0" dirty="0">
                <a:solidFill>
                  <a:srgbClr val="D4D4D4"/>
                </a:solidFill>
                <a:effectLst/>
                <a:latin typeface=" Cascadia Code PL"/>
              </a:rPr>
              <a:t> Microsoft.Extensions.Configuration;</a:t>
            </a:r>
          </a:p>
          <a:p>
            <a:endParaRPr lang="da-DK" sz="1800" dirty="0">
              <a:solidFill>
                <a:srgbClr val="D4D4D4"/>
              </a:solidFill>
              <a:latin typeface=" Cascadia Code PL"/>
            </a:endParaRPr>
          </a:p>
          <a:p>
            <a:r>
              <a:rPr lang="da-DK" sz="1800" b="0" dirty="0">
                <a:solidFill>
                  <a:srgbClr val="D4D4D4"/>
                </a:solidFill>
                <a:effectLst/>
                <a:latin typeface=" Cascadia Code PL"/>
              </a:rPr>
              <a:t>...</a:t>
            </a:r>
          </a:p>
          <a:p>
            <a:endParaRPr lang="da-DK" sz="1800" dirty="0">
              <a:solidFill>
                <a:srgbClr val="D4D4D4"/>
              </a:solidFill>
              <a:latin typeface=" Cascadia Code PL"/>
            </a:endParaRPr>
          </a:p>
          <a:p>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a:solidFill>
                  <a:srgbClr val="9CDCFE"/>
                </a:solidFill>
                <a:effectLst/>
                <a:latin typeface=" Cascadia Code PL"/>
              </a:rPr>
              <a:t>configuration</a:t>
            </a:r>
            <a:r>
              <a:rPr lang="en-US" sz="1800" b="0" dirty="0">
                <a:solidFill>
                  <a:srgbClr val="D4D4D4"/>
                </a:solidFill>
                <a:effectLst/>
                <a:latin typeface=" Cascadia Code PL"/>
              </a:rPr>
              <a:t> = </a:t>
            </a:r>
            <a:r>
              <a:rPr lang="en-US" sz="1800" b="0" dirty="0">
                <a:solidFill>
                  <a:srgbClr val="569CD6"/>
                </a:solidFill>
                <a:effectLst/>
                <a:latin typeface=" Cascadia Code PL"/>
              </a:rPr>
              <a:t>new</a:t>
            </a:r>
            <a:r>
              <a:rPr lang="en-US" sz="1800" b="0" dirty="0">
                <a:solidFill>
                  <a:srgbClr val="D4D4D4"/>
                </a:solidFill>
                <a:effectLst/>
                <a:latin typeface=" Cascadia Code PL"/>
              </a:rPr>
              <a:t> </a:t>
            </a:r>
            <a:r>
              <a:rPr lang="en-US" sz="1800" b="0" dirty="0" err="1">
                <a:solidFill>
                  <a:srgbClr val="4EC9B0"/>
                </a:solidFill>
                <a:effectLst/>
                <a:latin typeface=" Cascadia Code PL"/>
              </a:rPr>
              <a:t>ConfigurationBuilder</a:t>
            </a:r>
            <a:r>
              <a:rPr lang="en-US" sz="1800" b="0" dirty="0">
                <a:solidFill>
                  <a:srgbClr val="D4D4D4"/>
                </a:solidFill>
                <a:effectLst/>
                <a:latin typeface=" Cascadia Code PL"/>
              </a:rPr>
              <a:t>()</a:t>
            </a:r>
          </a:p>
          <a:p>
            <a:r>
              <a:rPr lang="en-US" sz="1800" b="0" dirty="0">
                <a:solidFill>
                  <a:srgbClr val="D4D4D4"/>
                </a:solidFill>
                <a:effectLst/>
                <a:latin typeface=" Cascadia Code PL"/>
              </a:rPr>
              <a:t>    .</a:t>
            </a:r>
            <a:r>
              <a:rPr lang="en-US" sz="1800" b="0" dirty="0" err="1">
                <a:solidFill>
                  <a:srgbClr val="DCDCAA"/>
                </a:solidFill>
                <a:effectLst/>
                <a:latin typeface=" Cascadia Code PL"/>
              </a:rPr>
              <a:t>AddUserSecrets</a:t>
            </a:r>
            <a:r>
              <a:rPr lang="en-US" sz="1800" b="0" dirty="0">
                <a:solidFill>
                  <a:srgbClr val="D4D4D4"/>
                </a:solidFill>
                <a:effectLst/>
                <a:latin typeface=" Cascadia Code PL"/>
              </a:rPr>
              <a:t>(</a:t>
            </a:r>
            <a:r>
              <a:rPr lang="en-US" sz="1800" b="0" dirty="0" err="1">
                <a:solidFill>
                  <a:srgbClr val="569CD6"/>
                </a:solidFill>
                <a:effectLst/>
                <a:latin typeface=" Cascadia Code PL"/>
              </a:rPr>
              <a:t>typeof</a:t>
            </a:r>
            <a:r>
              <a:rPr lang="en-US" sz="1800" b="0" dirty="0">
                <a:solidFill>
                  <a:srgbClr val="D4D4D4"/>
                </a:solidFill>
                <a:effectLst/>
                <a:latin typeface=" Cascadia Code PL"/>
              </a:rPr>
              <a:t>(</a:t>
            </a:r>
            <a:r>
              <a:rPr lang="en-US" sz="1800" b="0" dirty="0">
                <a:solidFill>
                  <a:srgbClr val="4EC9B0"/>
                </a:solidFill>
                <a:effectLst/>
                <a:latin typeface=" Cascadia Code PL"/>
              </a:rPr>
              <a:t>Program</a:t>
            </a:r>
            <a:r>
              <a:rPr lang="en-US" sz="1800" b="0" dirty="0">
                <a:solidFill>
                  <a:srgbClr val="D4D4D4"/>
                </a:solidFill>
                <a:effectLst/>
                <a:latin typeface=" Cascadia Code PL"/>
              </a:rPr>
              <a:t>).Assembly)</a:t>
            </a:r>
          </a:p>
          <a:p>
            <a:r>
              <a:rPr lang="en-US" sz="1800" b="0" dirty="0">
                <a:solidFill>
                  <a:srgbClr val="D4D4D4"/>
                </a:solidFill>
                <a:effectLst/>
                <a:latin typeface=" Cascadia Code PL"/>
              </a:rPr>
              <a:t>    .</a:t>
            </a:r>
            <a:r>
              <a:rPr lang="en-US" sz="1800" b="0" dirty="0">
                <a:solidFill>
                  <a:srgbClr val="DCDCAA"/>
                </a:solidFill>
                <a:effectLst/>
                <a:latin typeface=" Cascadia Code PL"/>
              </a:rPr>
              <a:t>Build</a:t>
            </a:r>
            <a:r>
              <a:rPr lang="en-US" sz="1800" b="0" dirty="0">
                <a:solidFill>
                  <a:srgbClr val="D4D4D4"/>
                </a:solidFill>
                <a:effectLst/>
                <a:latin typeface=" Cascadia Code PL"/>
              </a:rPr>
              <a:t>();</a:t>
            </a:r>
          </a:p>
          <a:p>
            <a:br>
              <a:rPr lang="en-US" sz="1800" b="0" dirty="0">
                <a:solidFill>
                  <a:srgbClr val="D4D4D4"/>
                </a:solidFill>
                <a:effectLst/>
                <a:latin typeface=" Cascadia Code PL"/>
              </a:rPr>
            </a:br>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err="1">
                <a:solidFill>
                  <a:srgbClr val="9CDCFE"/>
                </a:solidFill>
                <a:effectLst/>
                <a:latin typeface=" Cascadia Code PL"/>
              </a:rPr>
              <a:t>connectionString</a:t>
            </a:r>
            <a:r>
              <a:rPr lang="en-US" sz="1800" b="0" dirty="0">
                <a:solidFill>
                  <a:srgbClr val="D4D4D4"/>
                </a:solidFill>
                <a:effectLst/>
                <a:latin typeface=" Cascadia Code PL"/>
              </a:rPr>
              <a:t> = </a:t>
            </a:r>
            <a:r>
              <a:rPr lang="en-US" sz="1800" b="0" dirty="0" err="1">
                <a:solidFill>
                  <a:srgbClr val="9CDCFE"/>
                </a:solidFill>
                <a:effectLst/>
                <a:latin typeface=" Cascadia Code PL"/>
              </a:rPr>
              <a:t>configuration</a:t>
            </a:r>
            <a:r>
              <a:rPr lang="en-US" sz="1800" b="0" dirty="0" err="1">
                <a:solidFill>
                  <a:srgbClr val="D4D4D4"/>
                </a:solidFill>
                <a:effectLst/>
                <a:latin typeface=" Cascadia Code PL"/>
              </a:rPr>
              <a:t>.</a:t>
            </a:r>
            <a:r>
              <a:rPr lang="en-US" sz="1800" b="0" dirty="0" err="1">
                <a:solidFill>
                  <a:srgbClr val="DCDCAA"/>
                </a:solidFill>
                <a:effectLst/>
                <a:latin typeface=" Cascadia Code PL"/>
              </a:rPr>
              <a:t>GetConnectionString</a:t>
            </a:r>
            <a:r>
              <a:rPr lang="en-US" sz="1800" b="0" dirty="0">
                <a:solidFill>
                  <a:srgbClr val="D4D4D4"/>
                </a:solidFill>
                <a:effectLst/>
                <a:latin typeface=" Cascadia Code PL"/>
              </a:rPr>
              <a:t>(</a:t>
            </a:r>
            <a:r>
              <a:rPr lang="en-US" sz="1800" b="0" dirty="0">
                <a:solidFill>
                  <a:srgbClr val="CE9178"/>
                </a:solidFill>
                <a:effectLst/>
                <a:latin typeface=" Cascadia Code PL"/>
              </a:rPr>
              <a:t>"</a:t>
            </a:r>
            <a:r>
              <a:rPr lang="en-US" sz="1800" b="0" dirty="0" err="1">
                <a:solidFill>
                  <a:srgbClr val="CE9178"/>
                </a:solidFill>
                <a:effectLst/>
                <a:latin typeface=" Cascadia Code PL"/>
              </a:rPr>
              <a:t>ConnectionString</a:t>
            </a:r>
            <a:r>
              <a:rPr lang="en-US" sz="1800" b="0" dirty="0">
                <a:solidFill>
                  <a:srgbClr val="CE9178"/>
                </a:solidFill>
                <a:effectLst/>
                <a:latin typeface=" Cascadia Code PL"/>
              </a:rPr>
              <a:t>"</a:t>
            </a:r>
            <a:r>
              <a:rPr lang="en-US" sz="1800" b="0" dirty="0">
                <a:solidFill>
                  <a:srgbClr val="D4D4D4"/>
                </a:solidFill>
                <a:effectLst/>
                <a:latin typeface=" Cascadia Code PL"/>
              </a:rPr>
              <a:t>);</a:t>
            </a:r>
          </a:p>
        </p:txBody>
      </p:sp>
    </p:spTree>
    <p:extLst>
      <p:ext uri="{BB962C8B-B14F-4D97-AF65-F5344CB8AC3E}">
        <p14:creationId xmlns:p14="http://schemas.microsoft.com/office/powerpoint/2010/main" val="18734891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Old School SQL</a:t>
            </a:r>
            <a:endParaRPr lang="LID4096" dirty="0"/>
          </a:p>
        </p:txBody>
      </p:sp>
    </p:spTree>
    <p:extLst>
      <p:ext uri="{BB962C8B-B14F-4D97-AF65-F5344CB8AC3E}">
        <p14:creationId xmlns:p14="http://schemas.microsoft.com/office/powerpoint/2010/main" val="2905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Old School SQL</a:t>
            </a:r>
            <a:endParaRPr lang="LID4096" dirty="0"/>
          </a:p>
        </p:txBody>
      </p:sp>
      <p:sp>
        <p:nvSpPr>
          <p:cNvPr id="5" name="Text Placeholder 4">
            <a:extLst>
              <a:ext uri="{FF2B5EF4-FFF2-40B4-BE49-F238E27FC236}">
                <a16:creationId xmlns:a16="http://schemas.microsoft.com/office/drawing/2014/main" id="{1720E450-7EAD-4FC6-B503-4DBAC6C89E99}"/>
              </a:ext>
            </a:extLst>
          </p:cNvPr>
          <p:cNvSpPr>
            <a:spLocks noGrp="1"/>
          </p:cNvSpPr>
          <p:nvPr>
            <p:ph type="body" sz="quarter" idx="10"/>
          </p:nvPr>
        </p:nvSpPr>
        <p:spPr>
          <a:xfrm>
            <a:off x="588263" y="1436688"/>
            <a:ext cx="11018520" cy="430887"/>
          </a:xfrm>
        </p:spPr>
        <p:txBody>
          <a:bodyPr/>
          <a:lstStyle/>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System.Data.SqlClient</a:t>
            </a:r>
            <a:endParaRPr lang="LID4096"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SQL Injection</a:t>
            </a:r>
            <a:endParaRPr lang="LID4096" dirty="0"/>
          </a:p>
        </p:txBody>
      </p:sp>
    </p:spTree>
    <p:extLst>
      <p:ext uri="{BB962C8B-B14F-4D97-AF65-F5344CB8AC3E}">
        <p14:creationId xmlns:p14="http://schemas.microsoft.com/office/powerpoint/2010/main" val="141603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Injection</a:t>
            </a:r>
            <a:endParaRPr lang="LID4096" dirty="0"/>
          </a:p>
        </p:txBody>
      </p:sp>
      <p:sp>
        <p:nvSpPr>
          <p:cNvPr id="3" name="Text Placeholder 2">
            <a:extLst>
              <a:ext uri="{FF2B5EF4-FFF2-40B4-BE49-F238E27FC236}">
                <a16:creationId xmlns:a16="http://schemas.microsoft.com/office/drawing/2014/main" id="{5F96F862-373B-4647-AAC7-A8F7EBA1DC92}"/>
              </a:ext>
            </a:extLst>
          </p:cNvPr>
          <p:cNvSpPr>
            <a:spLocks noGrp="1"/>
          </p:cNvSpPr>
          <p:nvPr>
            <p:ph type="body" sz="quarter" idx="10"/>
          </p:nvPr>
        </p:nvSpPr>
        <p:spPr>
          <a:xfrm>
            <a:off x="586390" y="1434370"/>
            <a:ext cx="11018520" cy="4912114"/>
          </a:xfrm>
        </p:spPr>
        <p:txBody>
          <a:bodyPr/>
          <a:lstStyle/>
          <a:p>
            <a:r>
              <a:rPr lang="en-US" dirty="0"/>
              <a:t>A </a:t>
            </a:r>
            <a:r>
              <a:rPr lang="en-US" b="1" dirty="0"/>
              <a:t>SQL injection </a:t>
            </a:r>
            <a:r>
              <a:rPr lang="en-US" dirty="0"/>
              <a:t>attack consists of insertion or “injection” of a SQL query via the input data from the client to the application. </a:t>
            </a:r>
          </a:p>
          <a:p>
            <a:endParaRPr lang="en-US" dirty="0"/>
          </a:p>
          <a:p>
            <a:r>
              <a:rPr lang="en-US" dirty="0"/>
              <a:t>A successful SQL injection exploit can:</a:t>
            </a:r>
          </a:p>
          <a:p>
            <a:endParaRPr lang="en-US" dirty="0"/>
          </a:p>
          <a:p>
            <a:pPr marL="457200" indent="-457200">
              <a:buFont typeface="Arial" panose="020B0604020202020204" pitchFamily="34" charset="0"/>
              <a:buChar char="•"/>
            </a:pPr>
            <a:r>
              <a:rPr lang="en-US" dirty="0"/>
              <a:t>read sensitive data from the database, </a:t>
            </a:r>
          </a:p>
          <a:p>
            <a:pPr marL="457200" indent="-457200">
              <a:buFont typeface="Arial" panose="020B0604020202020204" pitchFamily="34" charset="0"/>
              <a:buChar char="•"/>
            </a:pPr>
            <a:r>
              <a:rPr lang="en-US" dirty="0"/>
              <a:t>modify database data (Insert/Update/Delete), </a:t>
            </a:r>
          </a:p>
          <a:p>
            <a:pPr marL="457200" indent="-457200">
              <a:buFont typeface="Arial" panose="020B0604020202020204" pitchFamily="34" charset="0"/>
              <a:buChar char="•"/>
            </a:pPr>
            <a:r>
              <a:rPr lang="en-US" dirty="0"/>
              <a:t>execute administration operations on the database (such as shutdown the DBMS), </a:t>
            </a:r>
          </a:p>
          <a:p>
            <a:pPr marL="457200" indent="-457200">
              <a:buFont typeface="Arial" panose="020B0604020202020204" pitchFamily="34" charset="0"/>
              <a:buChar char="•"/>
            </a:pPr>
            <a:r>
              <a:rPr lang="en-US" dirty="0"/>
              <a:t>or worse</a:t>
            </a:r>
          </a:p>
        </p:txBody>
      </p:sp>
      <p:sp>
        <p:nvSpPr>
          <p:cNvPr id="7" name="TextBox 6">
            <a:extLst>
              <a:ext uri="{FF2B5EF4-FFF2-40B4-BE49-F238E27FC236}">
                <a16:creationId xmlns:a16="http://schemas.microsoft.com/office/drawing/2014/main" id="{2D4F1ECE-E2BD-4D4B-9BE7-178AEA1C5B0E}"/>
              </a:ext>
            </a:extLst>
          </p:cNvPr>
          <p:cNvSpPr txBox="1"/>
          <p:nvPr/>
        </p:nvSpPr>
        <p:spPr>
          <a:xfrm>
            <a:off x="5340350" y="6346484"/>
            <a:ext cx="6738620" cy="363946"/>
          </a:xfrm>
          <a:prstGeom prst="rect">
            <a:avLst/>
          </a:prstGeom>
          <a:noFill/>
        </p:spPr>
        <p:txBody>
          <a:bodyPr wrap="square">
            <a:spAutoFit/>
          </a:bodyPr>
          <a:lstStyle/>
          <a:p>
            <a:pPr algn="r"/>
            <a:r>
              <a:rPr lang="da-DK" dirty="0">
                <a:hlinkClick r:id="rId2"/>
              </a:rPr>
              <a:t>https://owasp.org/www-community/attacks/SQL_Injection</a:t>
            </a:r>
            <a:endParaRPr lang="LID4096" dirty="0"/>
          </a:p>
        </p:txBody>
      </p:sp>
    </p:spTree>
    <p:extLst>
      <p:ext uri="{BB962C8B-B14F-4D97-AF65-F5344CB8AC3E}">
        <p14:creationId xmlns:p14="http://schemas.microsoft.com/office/powerpoint/2010/main" val="24040621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err="1"/>
              <a:t>IDisposable</a:t>
            </a:r>
            <a:endParaRPr lang="LID4096" dirty="0"/>
          </a:p>
        </p:txBody>
      </p:sp>
    </p:spTree>
    <p:extLst>
      <p:ext uri="{BB962C8B-B14F-4D97-AF65-F5344CB8AC3E}">
        <p14:creationId xmlns:p14="http://schemas.microsoft.com/office/powerpoint/2010/main" val="97913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4050340"/>
          </a:xfrm>
        </p:spPr>
        <p:txBody>
          <a:bodyPr/>
          <a:lstStyle/>
          <a:p>
            <a:r>
              <a:rPr lang="da-DK" sz="2800" b="0" dirty="0">
                <a:solidFill>
                  <a:srgbClr val="C586C0"/>
                </a:solidFill>
                <a:effectLst/>
                <a:latin typeface=" Cascadia Code PL"/>
              </a:rPr>
              <a:t>try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p>
          <a:p>
            <a:r>
              <a:rPr lang="da-DK" sz="2800" b="0" dirty="0">
                <a:solidFill>
                  <a:srgbClr val="D4D4D4"/>
                </a:solidFill>
                <a:effectLst/>
                <a:latin typeface=" Cascadia Code PL"/>
              </a:rPr>
              <a:t>}</a:t>
            </a:r>
          </a:p>
          <a:p>
            <a:r>
              <a:rPr lang="da-DK" sz="2800" b="0" dirty="0">
                <a:solidFill>
                  <a:srgbClr val="C586C0"/>
                </a:solidFill>
                <a:effectLst/>
                <a:latin typeface=" Cascadia Code PL"/>
              </a:rPr>
              <a:t>finally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r>
              <a:rPr lang="da-DK" sz="2800" b="0" dirty="0">
                <a:solidFill>
                  <a:srgbClr val="9CDCFE"/>
                </a:solidFill>
                <a:effectLst/>
                <a:latin typeface=" Cascadia Code PL"/>
              </a:rPr>
              <a:t>resource</a:t>
            </a:r>
            <a:r>
              <a:rPr lang="da-DK" sz="2800" b="0" dirty="0">
                <a:solidFill>
                  <a:srgbClr val="D4D4D4"/>
                </a:solidFill>
                <a:effectLst/>
                <a:latin typeface=" Cascadia Code PL"/>
              </a:rPr>
              <a:t>.</a:t>
            </a:r>
            <a:r>
              <a:rPr lang="da-DK" sz="2800" b="0" dirty="0">
                <a:solidFill>
                  <a:srgbClr val="DCDCAA"/>
                </a:solidFill>
                <a:effectLst/>
                <a:latin typeface=" Cascadia Code PL"/>
              </a:rPr>
              <a:t>Dispose</a:t>
            </a:r>
            <a:r>
              <a:rPr lang="da-DK" sz="2800" b="0" dirty="0">
                <a:solidFill>
                  <a:srgbClr val="D4D4D4"/>
                </a:solidFill>
                <a:effectLst/>
                <a:latin typeface=" Cascadia Code PL"/>
              </a:rPr>
              <a:t>();</a:t>
            </a:r>
          </a:p>
          <a:p>
            <a:r>
              <a:rPr lang="da-DK" sz="2800" b="0" dirty="0">
                <a:solidFill>
                  <a:srgbClr val="D4D4D4"/>
                </a:solidFill>
                <a:effectLst/>
                <a:latin typeface=" Cascadia Code PL"/>
              </a:rPr>
              <a:t>}</a:t>
            </a:r>
          </a:p>
        </p:txBody>
      </p:sp>
    </p:spTree>
    <p:extLst>
      <p:ext uri="{BB962C8B-B14F-4D97-AF65-F5344CB8AC3E}">
        <p14:creationId xmlns:p14="http://schemas.microsoft.com/office/powerpoint/2010/main" val="42344023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resource1</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r>
              <a:rPr lang="en-US" b="0" dirty="0">
                <a:solidFill>
                  <a:srgbClr val="D4D4D4"/>
                </a:solidFill>
                <a:effectLst/>
                <a:latin typeface=" Cascadia Code PL"/>
              </a:rPr>
              <a:t>{</a:t>
            </a:r>
          </a:p>
          <a:p>
            <a:r>
              <a:rPr lang="en-US" b="0" dirty="0">
                <a:solidFill>
                  <a:srgbClr val="D4D4D4"/>
                </a:solidFill>
                <a:effectLst/>
                <a:latin typeface=" Cascadia Code PL"/>
              </a:rPr>
              <a:t>    ...</a:t>
            </a:r>
          </a:p>
          <a:p>
            <a:r>
              <a:rPr lang="en-US" b="0" dirty="0">
                <a:solidFill>
                  <a:srgbClr val="D4D4D4"/>
                </a:solidFill>
                <a:effectLst/>
                <a:latin typeface=" Cascadia Code PL"/>
              </a:rPr>
              <a:t>}</a:t>
            </a:r>
          </a:p>
        </p:txBody>
      </p:sp>
    </p:spTree>
    <p:extLst>
      <p:ext uri="{BB962C8B-B14F-4D97-AF65-F5344CB8AC3E}">
        <p14:creationId xmlns:p14="http://schemas.microsoft.com/office/powerpoint/2010/main" val="41286603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endParaRPr lang="en-US" b="0" dirty="0">
              <a:solidFill>
                <a:srgbClr val="D4D4D4"/>
              </a:solidFill>
              <a:effectLst/>
              <a:latin typeface=" Cascadia Code PL"/>
            </a:endParaRPr>
          </a:p>
          <a:p>
            <a:r>
              <a:rPr lang="en-US"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9065895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3533275"/>
          </a:xfrm>
        </p:spPr>
        <p:txBody>
          <a:bodyPr/>
          <a:lstStyle/>
          <a:p>
            <a:r>
              <a:rPr lang="en-US" dirty="0"/>
              <a:t>Databases (SQL Server)</a:t>
            </a:r>
          </a:p>
          <a:p>
            <a:r>
              <a:rPr lang="en-US" dirty="0"/>
              <a:t>Secrets</a:t>
            </a:r>
          </a:p>
          <a:p>
            <a:r>
              <a:rPr lang="en-US" dirty="0"/>
              <a:t>Old school SQL</a:t>
            </a:r>
          </a:p>
          <a:p>
            <a:r>
              <a:rPr lang="en-US" dirty="0"/>
              <a:t>The </a:t>
            </a:r>
            <a:r>
              <a:rPr lang="en-US" dirty="0" err="1"/>
              <a:t>IDisposable</a:t>
            </a:r>
            <a:r>
              <a:rPr lang="en-US" dirty="0"/>
              <a:t> interface</a:t>
            </a:r>
          </a:p>
          <a:p>
            <a:r>
              <a:rPr lang="en-US" dirty="0"/>
              <a:t>SQL Injection</a:t>
            </a:r>
          </a:p>
          <a:p>
            <a:r>
              <a:rPr lang="en-US" dirty="0"/>
              <a:t>Entity Framework Core</a:t>
            </a:r>
          </a:p>
          <a:p>
            <a:r>
              <a:rPr lang="en-US" dirty="0"/>
              <a:t>Lazy vs. Eager Loading</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Entity Framework Core</a:t>
            </a:r>
            <a:endParaRPr lang="LID4096" dirty="0"/>
          </a:p>
        </p:txBody>
      </p:sp>
    </p:spTree>
    <p:extLst>
      <p:ext uri="{BB962C8B-B14F-4D97-AF65-F5344CB8AC3E}">
        <p14:creationId xmlns:p14="http://schemas.microsoft.com/office/powerpoint/2010/main" val="17102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Entity Framework Core</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415772"/>
          </a:xfrm>
        </p:spPr>
        <p:txBody>
          <a:bodyPr/>
          <a:lstStyle/>
          <a:p>
            <a:r>
              <a:rPr lang="da-DK" sz="2000" b="0" dirty="0">
                <a:solidFill>
                  <a:srgbClr val="D4D4D4"/>
                </a:solidFill>
                <a:effectLst/>
                <a:latin typeface=" Cascadia Code PL"/>
              </a:rPr>
              <a:t>dotnet tool install --global dotnet-ef --version 5.0.0-*</a:t>
            </a:r>
          </a:p>
          <a:p>
            <a:r>
              <a:rPr lang="da-DK" sz="2000" b="0" dirty="0">
                <a:solidFill>
                  <a:srgbClr val="D4D4D4"/>
                </a:solidFill>
                <a:effectLst/>
                <a:latin typeface=" Cascadia Code PL"/>
              </a:rPr>
              <a:t>dotnet add package Microsoft.EntityFrameworkCore.Design --version 5.0.0-*</a:t>
            </a:r>
          </a:p>
          <a:p>
            <a:r>
              <a:rPr lang="da-DK" sz="2000" b="0" dirty="0">
                <a:solidFill>
                  <a:srgbClr val="D4D4D4"/>
                </a:solidFill>
                <a:effectLst/>
                <a:latin typeface=" Cascadia Code PL"/>
              </a:rPr>
              <a:t>dotnet ef migrations add InitialCreate </a:t>
            </a:r>
          </a:p>
          <a:p>
            <a:r>
              <a:rPr lang="da-DK" sz="2000" b="0" dirty="0">
                <a:solidFill>
                  <a:srgbClr val="D4D4D4"/>
                </a:solidFill>
                <a:effectLst/>
                <a:latin typeface=" Cascadia Code PL"/>
              </a:rPr>
              <a:t>dotnet ef database update</a:t>
            </a:r>
          </a:p>
        </p:txBody>
      </p:sp>
    </p:spTree>
    <p:extLst>
      <p:ext uri="{BB962C8B-B14F-4D97-AF65-F5344CB8AC3E}">
        <p14:creationId xmlns:p14="http://schemas.microsoft.com/office/powerpoint/2010/main" val="36541272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Lazy Loading</a:t>
            </a:r>
            <a:endParaRPr lang="LID4096" dirty="0"/>
          </a:p>
        </p:txBody>
      </p:sp>
      <p:sp>
        <p:nvSpPr>
          <p:cNvPr id="5" name="TextBox 4">
            <a:extLst>
              <a:ext uri="{FF2B5EF4-FFF2-40B4-BE49-F238E27FC236}">
                <a16:creationId xmlns:a16="http://schemas.microsoft.com/office/drawing/2014/main" id="{1DEA0D8E-2EDC-4C79-BC29-A6A163094617}"/>
              </a:ext>
            </a:extLst>
          </p:cNvPr>
          <p:cNvSpPr txBox="1"/>
          <p:nvPr/>
        </p:nvSpPr>
        <p:spPr>
          <a:xfrm>
            <a:off x="4272280" y="6199861"/>
            <a:ext cx="7715250" cy="363946"/>
          </a:xfrm>
          <a:prstGeom prst="rect">
            <a:avLst/>
          </a:prstGeom>
          <a:noFill/>
        </p:spPr>
        <p:txBody>
          <a:bodyPr wrap="square">
            <a:spAutoFit/>
          </a:bodyPr>
          <a:lstStyle/>
          <a:p>
            <a:pPr algn="r"/>
            <a:r>
              <a:rPr lang="da-DK" dirty="0">
                <a:hlinkClick r:id="rId2"/>
              </a:rPr>
              <a:t>https://docs.microsoft.com/en-us/ef/core/querying/related-data/lazy</a:t>
            </a:r>
            <a:endParaRPr lang="LID4096" dirty="0"/>
          </a:p>
        </p:txBody>
      </p:sp>
    </p:spTree>
    <p:extLst>
      <p:ext uri="{BB962C8B-B14F-4D97-AF65-F5344CB8AC3E}">
        <p14:creationId xmlns:p14="http://schemas.microsoft.com/office/powerpoint/2010/main" val="228983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Lazy Loading</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938992"/>
          </a:xfrm>
        </p:spPr>
        <p:txBody>
          <a:bodyPr/>
          <a:lstStyle/>
          <a:p>
            <a:r>
              <a:rPr lang="da-DK" sz="1800" b="0" dirty="0">
                <a:solidFill>
                  <a:srgbClr val="D4D4D4"/>
                </a:solidFill>
                <a:effectLst/>
                <a:latin typeface=" Cascadia Code PL"/>
              </a:rPr>
              <a:t>dotnet add package Microsoft.EntityFrameworkCore.Proxies</a:t>
            </a:r>
          </a:p>
          <a:p>
            <a:endParaRPr lang="da-DK" sz="1800" dirty="0">
              <a:solidFill>
                <a:srgbClr val="D4D4D4"/>
              </a:solidFill>
              <a:latin typeface=" Cascadia Code PL"/>
            </a:endParaRPr>
          </a:p>
          <a:p>
            <a:r>
              <a:rPr lang="da-DK" sz="1800" b="0" dirty="0">
                <a:solidFill>
                  <a:srgbClr val="569CD6"/>
                </a:solidFill>
                <a:effectLst/>
                <a:latin typeface=" Cascadia Code PL"/>
              </a:rPr>
              <a:t>protected</a:t>
            </a:r>
            <a:r>
              <a:rPr lang="da-DK" sz="1800" b="0" dirty="0">
                <a:solidFill>
                  <a:srgbClr val="D4D4D4"/>
                </a:solidFill>
                <a:effectLst/>
                <a:latin typeface=" Cascadia Code PL"/>
              </a:rPr>
              <a:t> </a:t>
            </a:r>
            <a:r>
              <a:rPr lang="da-DK" sz="1800" b="0" dirty="0">
                <a:solidFill>
                  <a:srgbClr val="569CD6"/>
                </a:solidFill>
                <a:effectLst/>
                <a:latin typeface=" Cascadia Code PL"/>
              </a:rPr>
              <a:t>override</a:t>
            </a:r>
            <a:r>
              <a:rPr lang="da-DK" sz="1800" b="0" dirty="0">
                <a:solidFill>
                  <a:srgbClr val="D4D4D4"/>
                </a:solidFill>
                <a:effectLst/>
                <a:latin typeface=" Cascadia Code PL"/>
              </a:rPr>
              <a:t> </a:t>
            </a:r>
            <a:r>
              <a:rPr lang="da-DK" sz="1800" b="0" dirty="0">
                <a:solidFill>
                  <a:srgbClr val="569CD6"/>
                </a:solidFill>
                <a:effectLst/>
                <a:latin typeface=" Cascadia Code PL"/>
              </a:rPr>
              <a:t>void</a:t>
            </a:r>
            <a:r>
              <a:rPr lang="da-DK" sz="1800" b="0" dirty="0">
                <a:solidFill>
                  <a:srgbClr val="D4D4D4"/>
                </a:solidFill>
                <a:effectLst/>
                <a:latin typeface=" Cascadia Code PL"/>
              </a:rPr>
              <a:t> </a:t>
            </a:r>
            <a:r>
              <a:rPr lang="da-DK" sz="1800" b="0" dirty="0">
                <a:solidFill>
                  <a:srgbClr val="DCDCAA"/>
                </a:solidFill>
                <a:effectLst/>
                <a:latin typeface=" Cascadia Code PL"/>
              </a:rPr>
              <a:t>OnConfiguring2</a:t>
            </a:r>
            <a:r>
              <a:rPr lang="da-DK" sz="1800" b="0" dirty="0">
                <a:solidFill>
                  <a:srgbClr val="D4D4D4"/>
                </a:solidFill>
                <a:effectLst/>
                <a:latin typeface=" Cascadia Code PL"/>
              </a:rPr>
              <a:t>(</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p>
          <a:p>
            <a:r>
              <a:rPr lang="da-DK" sz="1800" b="0" dirty="0">
                <a:solidFill>
                  <a:srgbClr val="D4D4D4"/>
                </a:solidFill>
                <a:effectLst/>
                <a:latin typeface=" Cascadia Code PL"/>
              </a:rPr>
              <a:t>    =&gt;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r>
              <a:rPr lang="da-DK" sz="1800" b="0" dirty="0">
                <a:solidFill>
                  <a:srgbClr val="9CDCFE"/>
                </a:solidFill>
                <a:effectLst/>
                <a:latin typeface=" Cascadia Code PL"/>
              </a:rPr>
              <a:t>UseLazyLoadingProxies</a:t>
            </a:r>
            <a:r>
              <a:rPr lang="da-DK" sz="1800" b="0" dirty="0">
                <a:solidFill>
                  <a:srgbClr val="D4D4D4"/>
                </a:solidFill>
                <a:effectLst/>
                <a:latin typeface=" Cascadia Code PL"/>
              </a:rPr>
              <a:t>()</a:t>
            </a:r>
          </a:p>
          <a:p>
            <a:r>
              <a:rPr lang="da-DK" sz="1800" b="0" dirty="0">
                <a:solidFill>
                  <a:srgbClr val="D4D4D4"/>
                </a:solidFill>
                <a:effectLst/>
                <a:latin typeface=" Cascadia Code PL"/>
              </a:rPr>
              <a:t>                     .</a:t>
            </a:r>
            <a:r>
              <a:rPr lang="da-DK" sz="1800" b="0" dirty="0">
                <a:solidFill>
                  <a:srgbClr val="9CDCFE"/>
                </a:solidFill>
                <a:effectLst/>
                <a:latin typeface=" Cascadia Code PL"/>
              </a:rPr>
              <a:t>UseSqlServer</a:t>
            </a:r>
            <a:r>
              <a:rPr lang="da-DK" sz="1800" b="0" dirty="0">
                <a:solidFill>
                  <a:srgbClr val="D4D4D4"/>
                </a:solidFill>
                <a:effectLst/>
                <a:latin typeface=" Cascadia Code PL"/>
              </a:rPr>
              <a:t>(...);</a:t>
            </a:r>
          </a:p>
          <a:p>
            <a:endParaRPr lang="da-DK" sz="1800" b="0" dirty="0">
              <a:solidFill>
                <a:srgbClr val="D4D4D4"/>
              </a:solidFill>
              <a:effectLst/>
              <a:latin typeface=" Cascadia Code PL"/>
            </a:endParaRPr>
          </a:p>
        </p:txBody>
      </p:sp>
    </p:spTree>
    <p:extLst>
      <p:ext uri="{BB962C8B-B14F-4D97-AF65-F5344CB8AC3E}">
        <p14:creationId xmlns:p14="http://schemas.microsoft.com/office/powerpoint/2010/main" val="2174583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42754F-00C1-4DC3-841E-3FB48E48016A}"/>
              </a:ext>
            </a:extLst>
          </p:cNvPr>
          <p:cNvPicPr>
            <a:picLocks noChangeAspect="1"/>
          </p:cNvPicPr>
          <p:nvPr/>
        </p:nvPicPr>
        <p:blipFill rotWithShape="1">
          <a:blip r:embed="rId2"/>
          <a:srcRect l="13259" r="19990" b="-1"/>
          <a:stretch/>
        </p:blipFill>
        <p:spPr>
          <a:xfrm>
            <a:off x="5334000" y="10"/>
            <a:ext cx="6858000" cy="6857990"/>
          </a:xfrm>
          <a:prstGeom prst="rect">
            <a:avLst/>
          </a:prstGeom>
          <a:noFill/>
        </p:spPr>
      </p:pic>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a:xfrm>
            <a:off x="588263" y="585788"/>
            <a:ext cx="4159950" cy="5683249"/>
          </a:xfrm>
        </p:spPr>
        <p:txBody>
          <a:bodyPr wrap="square" anchor="ctr">
            <a:normAutofit/>
          </a:bodyPr>
          <a:lstStyle/>
          <a:p>
            <a:r>
              <a:rPr lang="en-US" dirty="0"/>
              <a:t>Databases</a:t>
            </a:r>
            <a:endParaRPr lang="LID4096" dirty="0"/>
          </a:p>
        </p:txBody>
      </p:sp>
    </p:spTree>
    <p:extLst>
      <p:ext uri="{BB962C8B-B14F-4D97-AF65-F5344CB8AC3E}">
        <p14:creationId xmlns:p14="http://schemas.microsoft.com/office/powerpoint/2010/main" val="13391540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140F-AD66-474E-9D96-ADF2C2B22362}"/>
              </a:ext>
            </a:extLst>
          </p:cNvPr>
          <p:cNvSpPr>
            <a:spLocks noGrp="1"/>
          </p:cNvSpPr>
          <p:nvPr>
            <p:ph type="title"/>
          </p:nvPr>
        </p:nvSpPr>
        <p:spPr/>
        <p:txBody>
          <a:bodyPr/>
          <a:lstStyle/>
          <a:p>
            <a:r>
              <a:rPr lang="en-US" dirty="0"/>
              <a:t>Databases</a:t>
            </a:r>
            <a:endParaRPr lang="LID4096" dirty="0"/>
          </a:p>
        </p:txBody>
      </p:sp>
      <p:sp>
        <p:nvSpPr>
          <p:cNvPr id="6" name="Text Placeholder 5">
            <a:extLst>
              <a:ext uri="{FF2B5EF4-FFF2-40B4-BE49-F238E27FC236}">
                <a16:creationId xmlns:a16="http://schemas.microsoft.com/office/drawing/2014/main" id="{292F7DE4-B0E6-4931-AA1D-D49C84D3AB43}"/>
              </a:ext>
            </a:extLst>
          </p:cNvPr>
          <p:cNvSpPr>
            <a:spLocks noGrp="1"/>
          </p:cNvSpPr>
          <p:nvPr>
            <p:ph type="body" sz="quarter" idx="10"/>
          </p:nvPr>
        </p:nvSpPr>
        <p:spPr>
          <a:xfrm>
            <a:off x="584200" y="1435100"/>
            <a:ext cx="5212080" cy="5109091"/>
          </a:xfrm>
        </p:spPr>
        <p:txBody>
          <a:bodyPr/>
          <a:lstStyle/>
          <a:p>
            <a:r>
              <a:rPr lang="en-US" dirty="0"/>
              <a:t>Relational (SQL)</a:t>
            </a:r>
          </a:p>
          <a:p>
            <a:endParaRPr lang="en-US" dirty="0"/>
          </a:p>
          <a:p>
            <a:r>
              <a:rPr lang="en-US" dirty="0"/>
              <a:t>Microsoft SQL Server</a:t>
            </a:r>
          </a:p>
          <a:p>
            <a:r>
              <a:rPr lang="en-US" dirty="0"/>
              <a:t>Oracle Database</a:t>
            </a:r>
          </a:p>
          <a:p>
            <a:r>
              <a:rPr lang="en-US" dirty="0"/>
              <a:t>IBM Db2</a:t>
            </a:r>
            <a:endParaRPr lang="LID4096" dirty="0"/>
          </a:p>
          <a:p>
            <a:r>
              <a:rPr lang="en-US" dirty="0"/>
              <a:t>MySQL</a:t>
            </a:r>
          </a:p>
          <a:p>
            <a:r>
              <a:rPr lang="en-US" dirty="0"/>
              <a:t>MariaDB</a:t>
            </a:r>
          </a:p>
          <a:p>
            <a:r>
              <a:rPr lang="en-US" dirty="0"/>
              <a:t>PostgreSQL</a:t>
            </a:r>
          </a:p>
          <a:p>
            <a:r>
              <a:rPr lang="en-US" dirty="0"/>
              <a:t>SQLite</a:t>
            </a:r>
          </a:p>
        </p:txBody>
      </p:sp>
      <p:sp>
        <p:nvSpPr>
          <p:cNvPr id="7" name="Text Placeholder 6">
            <a:extLst>
              <a:ext uri="{FF2B5EF4-FFF2-40B4-BE49-F238E27FC236}">
                <a16:creationId xmlns:a16="http://schemas.microsoft.com/office/drawing/2014/main" id="{FC04A98E-4F01-4F1B-ABA4-98BAF6AA445B}"/>
              </a:ext>
            </a:extLst>
          </p:cNvPr>
          <p:cNvSpPr>
            <a:spLocks noGrp="1"/>
          </p:cNvSpPr>
          <p:nvPr>
            <p:ph type="body" sz="quarter" idx="12"/>
          </p:nvPr>
        </p:nvSpPr>
        <p:spPr>
          <a:xfrm>
            <a:off x="6397171" y="1435100"/>
            <a:ext cx="5212080" cy="4524315"/>
          </a:xfrm>
        </p:spPr>
        <p:txBody>
          <a:bodyPr/>
          <a:lstStyle/>
          <a:p>
            <a:r>
              <a:rPr lang="en-US" dirty="0"/>
              <a:t>Document (NoSQL)</a:t>
            </a:r>
          </a:p>
          <a:p>
            <a:endParaRPr lang="en-US" dirty="0"/>
          </a:p>
          <a:p>
            <a:r>
              <a:rPr lang="da-DK" dirty="0"/>
              <a:t>Azure Cosmos DB</a:t>
            </a:r>
          </a:p>
          <a:p>
            <a:r>
              <a:rPr lang="da-DK" dirty="0"/>
              <a:t>Amazon DynamoDB</a:t>
            </a:r>
          </a:p>
          <a:p>
            <a:r>
              <a:rPr lang="da-DK" dirty="0"/>
              <a:t>MongoDB</a:t>
            </a:r>
          </a:p>
          <a:p>
            <a:r>
              <a:rPr lang="da-DK" dirty="0"/>
              <a:t>Couchbase</a:t>
            </a:r>
          </a:p>
          <a:p>
            <a:r>
              <a:rPr lang="da-DK" dirty="0"/>
              <a:t>Redis</a:t>
            </a:r>
          </a:p>
          <a:p>
            <a:r>
              <a:rPr lang="da-DK" dirty="0"/>
              <a:t>Elasticsearch</a:t>
            </a:r>
            <a:endParaRPr lang="LID4096" dirty="0"/>
          </a:p>
        </p:txBody>
      </p:sp>
    </p:spTree>
    <p:extLst>
      <p:ext uri="{BB962C8B-B14F-4D97-AF65-F5344CB8AC3E}">
        <p14:creationId xmlns:p14="http://schemas.microsoft.com/office/powerpoint/2010/main" val="40520856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5BDA4D-CAFE-4A48-BB8B-A66B8923BE30}"/>
              </a:ext>
            </a:extLst>
          </p:cNvPr>
          <p:cNvSpPr txBox="1"/>
          <p:nvPr/>
        </p:nvSpPr>
        <p:spPr>
          <a:xfrm>
            <a:off x="584200" y="3535540"/>
            <a:ext cx="4162425" cy="2733497"/>
          </a:xfrm>
          <a:prstGeom prst="rect">
            <a:avLst/>
          </a:prstGeom>
        </p:spPr>
        <p:txBody>
          <a:bodyPr vert="horz" wrap="square" lIns="0" tIns="0" rIns="0" bIns="0" rtlCol="0">
            <a:normAutofit/>
          </a:bodyPr>
          <a:lstStyle/>
          <a:p>
            <a:pPr defTabSz="932742">
              <a:spcBef>
                <a:spcPct val="20000"/>
              </a:spcBef>
              <a:buSzPct val="90000"/>
            </a:pPr>
            <a:r>
              <a:rPr lang="en-US" sz="2200" kern="1200" spc="0" baseline="0">
                <a:gradFill>
                  <a:gsLst>
                    <a:gs pos="1250">
                      <a:schemeClr val="tx1"/>
                    </a:gs>
                    <a:gs pos="100000">
                      <a:schemeClr val="tx1"/>
                    </a:gs>
                  </a:gsLst>
                  <a:lin ang="5400000" scaled="0"/>
                </a:gradFill>
                <a:latin typeface="+mn-lt"/>
                <a:ea typeface="+mn-ea"/>
                <a:cs typeface="Segoe UI" panose="020B0502040204020203" pitchFamily="34" charset="0"/>
                <a:hlinkClick r:id="rId2"/>
              </a:rPr>
              <a:t>https://insights.stackoverflow.com/survey/2020#most-popular-technologies</a:t>
            </a:r>
            <a:endParaRPr lang="en-US" sz="2200" kern="1200" spc="0" baseline="0">
              <a:gradFill>
                <a:gsLst>
                  <a:gs pos="1250">
                    <a:schemeClr val="tx1"/>
                  </a:gs>
                  <a:gs pos="100000">
                    <a:schemeClr val="tx1"/>
                  </a:gs>
                </a:gsLst>
                <a:lin ang="5400000" scaled="0"/>
              </a:gradFill>
              <a:latin typeface="+mn-lt"/>
              <a:ea typeface="+mn-ea"/>
              <a:cs typeface="Segoe UI" panose="020B0502040204020203" pitchFamily="34" charset="0"/>
            </a:endParaRPr>
          </a:p>
        </p:txBody>
      </p:sp>
      <p:pic>
        <p:nvPicPr>
          <p:cNvPr id="8" name="Picture 7">
            <a:extLst>
              <a:ext uri="{FF2B5EF4-FFF2-40B4-BE49-F238E27FC236}">
                <a16:creationId xmlns:a16="http://schemas.microsoft.com/office/drawing/2014/main" id="{07ECAC7A-E804-488A-8833-3C1E5DA62874}"/>
              </a:ext>
            </a:extLst>
          </p:cNvPr>
          <p:cNvPicPr>
            <a:picLocks noChangeAspect="1"/>
          </p:cNvPicPr>
          <p:nvPr/>
        </p:nvPicPr>
        <p:blipFill>
          <a:blip r:embed="rId3"/>
          <a:stretch>
            <a:fillRect/>
          </a:stretch>
        </p:blipFill>
        <p:spPr>
          <a:xfrm>
            <a:off x="5334000" y="951547"/>
            <a:ext cx="6858000" cy="4954906"/>
          </a:xfrm>
          <a:prstGeom prst="rect">
            <a:avLst/>
          </a:prstGeom>
          <a:noFill/>
        </p:spPr>
      </p:pic>
      <p:sp>
        <p:nvSpPr>
          <p:cNvPr id="2" name="Title 1">
            <a:extLst>
              <a:ext uri="{FF2B5EF4-FFF2-40B4-BE49-F238E27FC236}">
                <a16:creationId xmlns:a16="http://schemas.microsoft.com/office/drawing/2014/main" id="{91B7B5A6-0834-4490-8D71-77D6EC72C9FD}"/>
              </a:ext>
            </a:extLst>
          </p:cNvPr>
          <p:cNvSpPr>
            <a:spLocks noGrp="1"/>
          </p:cNvSpPr>
          <p:nvPr>
            <p:ph type="title"/>
          </p:nvPr>
        </p:nvSpPr>
        <p:spPr>
          <a:xfrm>
            <a:off x="588263" y="588963"/>
            <a:ext cx="4158362" cy="2535236"/>
          </a:xfrm>
        </p:spPr>
        <p:txBody>
          <a:bodyPr vert="horz" wrap="square" lIns="0" tIns="0" rIns="0" bIns="0" rtlCol="0" anchor="b">
            <a:normAutofit/>
          </a:bodyPr>
          <a:lstStyle/>
          <a:p>
            <a:r>
              <a:rPr lang="en-US" b="0" kern="1200" cap="none" spc="-50" baseline="0">
                <a:ln w="3175">
                  <a:noFill/>
                </a:ln>
                <a:effectLst/>
                <a:latin typeface="+mj-lt"/>
                <a:ea typeface="+mn-ea"/>
                <a:cs typeface="Segoe UI" pitchFamily="34" charset="0"/>
              </a:rPr>
              <a:t>Most popular databases</a:t>
            </a:r>
          </a:p>
        </p:txBody>
      </p:sp>
    </p:spTree>
    <p:extLst>
      <p:ext uri="{BB962C8B-B14F-4D97-AF65-F5344CB8AC3E}">
        <p14:creationId xmlns:p14="http://schemas.microsoft.com/office/powerpoint/2010/main" val="32197343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284250"/>
          </a:xfrm>
        </p:spPr>
        <p:txBody>
          <a:bodyPr/>
          <a:lstStyle/>
          <a:p>
            <a:r>
              <a:rPr lang="da-DK" sz="2400" dirty="0"/>
              <a:t>Windows only: SQL Server Express LocalDB</a:t>
            </a:r>
          </a:p>
          <a:p>
            <a:r>
              <a:rPr lang="da-DK" sz="2400" dirty="0">
                <a:hlinkClick r:id="rId2"/>
              </a:rPr>
              <a:t>https://docs.microsoft.com/en-us/sql/database-engine/configure-windows/sql-server-express-localdb</a:t>
            </a:r>
            <a:endParaRPr lang="da-DK" sz="2400" dirty="0"/>
          </a:p>
          <a:p>
            <a:endParaRPr lang="da-DK" sz="2400" dirty="0"/>
          </a:p>
          <a:p>
            <a:r>
              <a:rPr lang="da-DK" sz="2400" dirty="0"/>
              <a:t>All (prefered): SQL Server in a container</a:t>
            </a:r>
          </a:p>
          <a:p>
            <a:r>
              <a:rPr lang="da-DK" sz="2400" dirty="0"/>
              <a:t>Get docker:</a:t>
            </a:r>
          </a:p>
          <a:p>
            <a:r>
              <a:rPr lang="da-DK" sz="2400" dirty="0">
                <a:hlinkClick r:id="rId3"/>
              </a:rPr>
              <a:t>https://docs.docker.com/get-docker/</a:t>
            </a:r>
            <a:r>
              <a:rPr lang="da-DK" sz="2400" dirty="0"/>
              <a:t> </a:t>
            </a:r>
          </a:p>
          <a:p>
            <a:endParaRPr lang="da-DK" sz="2400" dirty="0"/>
          </a:p>
          <a:p>
            <a:r>
              <a:rPr lang="da-DK" sz="2400" dirty="0"/>
              <a:t>Run container:</a:t>
            </a:r>
          </a:p>
          <a:p>
            <a:r>
              <a:rPr lang="da-DK" sz="2400" dirty="0">
                <a:hlinkClick r:id="rId4"/>
              </a:rPr>
              <a:t>https://docs.microsoft.com/en-us/sql/linux/quickstart-install-connect-docker</a:t>
            </a:r>
            <a:endParaRPr lang="da-DK" sz="2400" dirty="0"/>
          </a:p>
        </p:txBody>
      </p:sp>
    </p:spTree>
    <p:extLst>
      <p:ext uri="{BB962C8B-B14F-4D97-AF65-F5344CB8AC3E}">
        <p14:creationId xmlns:p14="http://schemas.microsoft.com/office/powerpoint/2010/main" val="29652608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8263" y="1436688"/>
            <a:ext cx="11018520" cy="3767185"/>
          </a:xfrm>
        </p:spPr>
        <p:txBody>
          <a:bodyPr/>
          <a:lstStyle/>
          <a:p>
            <a:r>
              <a:rPr lang="da-DK" sz="2400" b="0" dirty="0">
                <a:solidFill>
                  <a:srgbClr val="D4D4D4"/>
                </a:solidFill>
                <a:effectLst/>
                <a:latin typeface=" Cascadia Code PL"/>
              </a:rPr>
              <a:t>docker pull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endParaRPr lang="da-DK" sz="2400" dirty="0">
              <a:solidFill>
                <a:srgbClr val="D4D4D4"/>
              </a:solidFill>
              <a:latin typeface=" Cascadia Code PL"/>
            </a:endParaRPr>
          </a:p>
          <a:p>
            <a:r>
              <a:rPr lang="da-DK" sz="2400" b="0" dirty="0">
                <a:solidFill>
                  <a:srgbClr val="9CDCFE"/>
                </a:solidFill>
                <a:effectLst/>
                <a:latin typeface=" Cascadia Code PL"/>
              </a:rPr>
              <a:t>$password</a:t>
            </a:r>
            <a:r>
              <a:rPr lang="da-DK" sz="2400" b="0" dirty="0">
                <a:solidFill>
                  <a:srgbClr val="D4D4D4"/>
                </a:solidFill>
                <a:effectLst/>
                <a:latin typeface=" Cascadia Code PL"/>
              </a:rPr>
              <a:t> = </a:t>
            </a:r>
            <a:r>
              <a:rPr lang="da-DK" sz="2400" b="0" dirty="0">
                <a:solidFill>
                  <a:srgbClr val="DCDCAA"/>
                </a:solidFill>
                <a:effectLst/>
                <a:latin typeface=" Cascadia Code PL"/>
              </a:rPr>
              <a:t>New-Guid</a:t>
            </a:r>
            <a:endParaRPr lang="da-DK" sz="2400" b="0" dirty="0">
              <a:solidFill>
                <a:srgbClr val="D4D4D4"/>
              </a:solidFill>
              <a:effectLst/>
              <a:latin typeface=" Cascadia Code PL"/>
            </a:endParaRPr>
          </a:p>
          <a:p>
            <a:br>
              <a:rPr lang="da-DK" sz="2400" b="0" dirty="0">
                <a:solidFill>
                  <a:srgbClr val="D4D4D4"/>
                </a:solidFill>
                <a:effectLst/>
                <a:latin typeface=" Cascadia Code PL"/>
              </a:rPr>
            </a:br>
            <a:r>
              <a:rPr lang="da-DK" sz="2400" b="0" dirty="0">
                <a:solidFill>
                  <a:srgbClr val="D4D4D4"/>
                </a:solidFill>
                <a:effectLst/>
                <a:latin typeface=" Cascadia Code PL"/>
              </a:rPr>
              <a:t>docker run -e </a:t>
            </a:r>
            <a:r>
              <a:rPr lang="da-DK" sz="2400" b="0" dirty="0">
                <a:solidFill>
                  <a:srgbClr val="CE9178"/>
                </a:solidFill>
                <a:effectLst/>
                <a:latin typeface=" Cascadia Code PL"/>
              </a:rPr>
              <a:t>"ACCEPT_EULA=Y"</a:t>
            </a:r>
            <a:r>
              <a:rPr lang="da-DK" sz="2400" b="0" dirty="0">
                <a:solidFill>
                  <a:srgbClr val="D4D4D4"/>
                </a:solidFill>
                <a:effectLst/>
                <a:latin typeface=" Cascadia Code PL"/>
              </a:rPr>
              <a:t> -e </a:t>
            </a:r>
            <a:r>
              <a:rPr lang="da-DK" sz="2400" b="0" dirty="0">
                <a:solidFill>
                  <a:srgbClr val="CE9178"/>
                </a:solidFill>
                <a:effectLst/>
                <a:latin typeface=" Cascadia Code PL"/>
              </a:rPr>
              <a:t>"SA_PASSWORD=</a:t>
            </a:r>
            <a:r>
              <a:rPr lang="da-DK" sz="2400" b="0" dirty="0">
                <a:solidFill>
                  <a:srgbClr val="9CDCFE"/>
                </a:solidFill>
                <a:effectLst/>
                <a:latin typeface=" Cascadia Code PL"/>
              </a:rPr>
              <a:t>$password</a:t>
            </a:r>
            <a:r>
              <a:rPr lang="da-DK" sz="2400" b="0" dirty="0">
                <a:solidFill>
                  <a:srgbClr val="CE9178"/>
                </a:solidFill>
                <a:effectLst/>
                <a:latin typeface=" Cascadia Code PL"/>
              </a:rPr>
              <a:t>"</a:t>
            </a:r>
            <a:r>
              <a:rPr lang="da-DK" sz="2400" b="0" dirty="0">
                <a:solidFill>
                  <a:srgbClr val="D4D4D4"/>
                </a:solidFill>
                <a:effectLst/>
                <a:latin typeface=" Cascadia Code PL"/>
              </a:rPr>
              <a:t> `</a:t>
            </a:r>
          </a:p>
          <a:p>
            <a:r>
              <a:rPr lang="da-DK" sz="2400" b="0" dirty="0">
                <a:solidFill>
                  <a:srgbClr val="D4D4D4"/>
                </a:solidFill>
                <a:effectLst/>
                <a:latin typeface=" Cascadia Code PL"/>
              </a:rPr>
              <a:t>    -p </a:t>
            </a:r>
            <a:r>
              <a:rPr lang="da-DK" sz="2400" b="0" dirty="0">
                <a:solidFill>
                  <a:srgbClr val="B5CEA8"/>
                </a:solidFill>
                <a:effectLst/>
                <a:latin typeface=" Cascadia Code PL"/>
              </a:rPr>
              <a:t>1433</a:t>
            </a:r>
            <a:r>
              <a:rPr lang="da-DK" sz="2400" b="0" dirty="0">
                <a:solidFill>
                  <a:srgbClr val="D4D4D4"/>
                </a:solidFill>
                <a:effectLst/>
                <a:latin typeface=" Cascadia Code PL"/>
              </a:rPr>
              <a:t>:</a:t>
            </a:r>
            <a:r>
              <a:rPr lang="da-DK" sz="2400" b="0" dirty="0">
                <a:solidFill>
                  <a:srgbClr val="B5CEA8"/>
                </a:solidFill>
                <a:effectLst/>
                <a:latin typeface=" Cascadia Code PL"/>
              </a:rPr>
              <a:t>1433</a:t>
            </a:r>
            <a:r>
              <a:rPr lang="da-DK" sz="2400" b="0" dirty="0">
                <a:solidFill>
                  <a:srgbClr val="D4D4D4"/>
                </a:solidFill>
                <a:effectLst/>
                <a:latin typeface=" Cascadia Code PL"/>
              </a:rPr>
              <a:t> `</a:t>
            </a:r>
          </a:p>
          <a:p>
            <a:r>
              <a:rPr lang="da-DK" sz="2400" b="0" dirty="0">
                <a:solidFill>
                  <a:srgbClr val="D4D4D4"/>
                </a:solidFill>
                <a:effectLst/>
                <a:latin typeface=" Cascadia Code PL"/>
              </a:rPr>
              <a:t>    -d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br>
              <a:rPr lang="da-DK" sz="2400" b="0" dirty="0">
                <a:solidFill>
                  <a:srgbClr val="D4D4D4"/>
                </a:solidFill>
                <a:effectLst/>
                <a:latin typeface=" Cascadia Code PL"/>
              </a:rPr>
            </a:br>
            <a:endParaRPr lang="da-DK" sz="2400" b="0" dirty="0">
              <a:solidFill>
                <a:srgbClr val="D4D4D4"/>
              </a:solidFill>
              <a:effectLst/>
              <a:latin typeface=" Cascadia Code PL"/>
            </a:endParaRPr>
          </a:p>
        </p:txBody>
      </p:sp>
    </p:spTree>
    <p:extLst>
      <p:ext uri="{BB962C8B-B14F-4D97-AF65-F5344CB8AC3E}">
        <p14:creationId xmlns:p14="http://schemas.microsoft.com/office/powerpoint/2010/main" val="4483127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662EF-65FA-401D-9289-DCBA45612AC6}"/>
              </a:ext>
            </a:extLst>
          </p:cNvPr>
          <p:cNvSpPr>
            <a:spLocks noGrp="1"/>
          </p:cNvSpPr>
          <p:nvPr>
            <p:ph type="title"/>
          </p:nvPr>
        </p:nvSpPr>
        <p:spPr>
          <a:xfrm>
            <a:off x="588263" y="2425541"/>
            <a:ext cx="4167887" cy="1107996"/>
          </a:xfrm>
        </p:spPr>
        <p:txBody>
          <a:bodyPr wrap="square" anchor="b">
            <a:normAutofit/>
          </a:bodyPr>
          <a:lstStyle/>
          <a:p>
            <a:r>
              <a:rPr lang="en-US" dirty="0"/>
              <a:t>SQL Server Demo</a:t>
            </a:r>
            <a:endParaRPr lang="LID4096" dirty="0"/>
          </a:p>
        </p:txBody>
      </p:sp>
      <p:sp>
        <p:nvSpPr>
          <p:cNvPr id="6" name="Text Placeholder 2">
            <a:extLst>
              <a:ext uri="{FF2B5EF4-FFF2-40B4-BE49-F238E27FC236}">
                <a16:creationId xmlns:a16="http://schemas.microsoft.com/office/drawing/2014/main" id="{92E32A15-B6A3-4D31-BE3B-FBDC6C485E78}"/>
              </a:ext>
            </a:extLst>
          </p:cNvPr>
          <p:cNvSpPr>
            <a:spLocks noGrp="1"/>
          </p:cNvSpPr>
          <p:nvPr>
            <p:ph type="body" sz="quarter" idx="12"/>
          </p:nvPr>
        </p:nvSpPr>
        <p:spPr>
          <a:xfrm>
            <a:off x="582042" y="3962400"/>
            <a:ext cx="4164583" cy="338554"/>
          </a:xfrm>
        </p:spPr>
        <p:txBody>
          <a:bodyPr/>
          <a:lstStyle/>
          <a:p>
            <a:r>
              <a:rPr lang="en-US" dirty="0"/>
              <a:t>SQL Server Docker Container</a:t>
            </a:r>
          </a:p>
        </p:txBody>
      </p:sp>
    </p:spTree>
    <p:extLst>
      <p:ext uri="{BB962C8B-B14F-4D97-AF65-F5344CB8AC3E}">
        <p14:creationId xmlns:p14="http://schemas.microsoft.com/office/powerpoint/2010/main" val="357451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6B372-AF71-4969-8B87-867480473B93}"/>
              </a:ext>
            </a:extLst>
          </p:cNvPr>
          <p:cNvPicPr>
            <a:picLocks noChangeAspect="1"/>
          </p:cNvPicPr>
          <p:nvPr/>
        </p:nvPicPr>
        <p:blipFill rotWithShape="1">
          <a:blip r:embed="rId2"/>
          <a:srcRect l="4948" r="28301" b="-1"/>
          <a:stretch/>
        </p:blipFill>
        <p:spPr>
          <a:xfrm>
            <a:off x="5334000" y="10"/>
            <a:ext cx="6858000" cy="6857990"/>
          </a:xfrm>
          <a:prstGeom prst="rect">
            <a:avLst/>
          </a:prstGeom>
          <a:noFill/>
        </p:spPr>
      </p:pic>
      <p:sp>
        <p:nvSpPr>
          <p:cNvPr id="2" name="Title 1">
            <a:extLst>
              <a:ext uri="{FF2B5EF4-FFF2-40B4-BE49-F238E27FC236}">
                <a16:creationId xmlns:a16="http://schemas.microsoft.com/office/drawing/2014/main" id="{C0073F43-445E-4501-8DCF-7FE3A934BC0A}"/>
              </a:ext>
            </a:extLst>
          </p:cNvPr>
          <p:cNvSpPr>
            <a:spLocks noGrp="1"/>
          </p:cNvSpPr>
          <p:nvPr>
            <p:ph type="title"/>
          </p:nvPr>
        </p:nvSpPr>
        <p:spPr>
          <a:xfrm>
            <a:off x="588263" y="2996526"/>
            <a:ext cx="4163125" cy="3272512"/>
          </a:xfrm>
        </p:spPr>
        <p:txBody>
          <a:bodyPr wrap="square" anchor="t">
            <a:normAutofit/>
          </a:bodyPr>
          <a:lstStyle/>
          <a:p>
            <a:r>
              <a:rPr lang="en-US" dirty="0"/>
              <a:t>Secrets</a:t>
            </a:r>
            <a:endParaRPr lang="LID4096" dirty="0"/>
          </a:p>
        </p:txBody>
      </p:sp>
    </p:spTree>
    <p:extLst>
      <p:ext uri="{BB962C8B-B14F-4D97-AF65-F5344CB8AC3E}">
        <p14:creationId xmlns:p14="http://schemas.microsoft.com/office/powerpoint/2010/main" val="1355764069"/>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dcf5ddc1-fb1d-440f-849a-6450bddbaed7"/>
    <ds:schemaRef ds:uri="http://purl.org/dc/dcmitype/"/>
    <ds:schemaRef ds:uri="http://purl.org/dc/terms/"/>
    <ds:schemaRef ds:uri="http://purl.org/dc/elements/1.1/"/>
    <ds:schemaRef ds:uri="965de625-df5b-42e9-a277-2113da4f119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TotalTime>
  <Words>567</Words>
  <Application>Microsoft Office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 Cascadia Code PL</vt:lpstr>
      <vt:lpstr>Arial</vt:lpstr>
      <vt:lpstr>Cascadia Code PL</vt:lpstr>
      <vt:lpstr>Consolas</vt:lpstr>
      <vt:lpstr>Segoe UI</vt:lpstr>
      <vt:lpstr>Segoe UI Semibold</vt:lpstr>
      <vt:lpstr>Wingdings</vt:lpstr>
      <vt:lpstr>White Template</vt:lpstr>
      <vt:lpstr>Black Template</vt:lpstr>
      <vt:lpstr>C♯ Data Access and Entity Framework Core</vt:lpstr>
      <vt:lpstr>Agenda</vt:lpstr>
      <vt:lpstr>Databases</vt:lpstr>
      <vt:lpstr>Databases</vt:lpstr>
      <vt:lpstr>Most popular databases</vt:lpstr>
      <vt:lpstr>SQL Server</vt:lpstr>
      <vt:lpstr>SQL Server</vt:lpstr>
      <vt:lpstr>SQL Server Demo</vt:lpstr>
      <vt:lpstr>Secrets</vt:lpstr>
      <vt:lpstr>Secrets</vt:lpstr>
      <vt:lpstr>Secrets</vt:lpstr>
      <vt:lpstr>Old School SQL</vt:lpstr>
      <vt:lpstr>Old School SQL</vt:lpstr>
      <vt:lpstr>SQL Injection</vt:lpstr>
      <vt:lpstr>SQL Injection</vt:lpstr>
      <vt:lpstr>IDisposable</vt:lpstr>
      <vt:lpstr>IDisposable</vt:lpstr>
      <vt:lpstr>IDisposable</vt:lpstr>
      <vt:lpstr>IDisposable</vt:lpstr>
      <vt:lpstr>Entity Framework Core</vt:lpstr>
      <vt:lpstr>Entity Framework Core</vt:lpstr>
      <vt:lpstr>Lazy Loading</vt:lpstr>
      <vt:lpstr>Lazy 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Data Access and Entity Framework Core</dc:title>
  <dc:creator>Rasmus Lystrøm</dc:creator>
  <cp:lastModifiedBy>Rasmus Lystrøm</cp:lastModifiedBy>
  <cp:revision>1</cp:revision>
  <dcterms:created xsi:type="dcterms:W3CDTF">2020-09-15T20:41:31Z</dcterms:created>
  <dcterms:modified xsi:type="dcterms:W3CDTF">2020-09-15T20:51:02Z</dcterms:modified>
</cp:coreProperties>
</file>