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54"/>
  </p:notesMasterIdLst>
  <p:handoutMasterIdLst>
    <p:handoutMasterId r:id="rId55"/>
  </p:handoutMasterIdLst>
  <p:sldIdLst>
    <p:sldId id="1663" r:id="rId6"/>
    <p:sldId id="1677" r:id="rId7"/>
    <p:sldId id="1695" r:id="rId8"/>
    <p:sldId id="1685" r:id="rId9"/>
    <p:sldId id="1699" r:id="rId10"/>
    <p:sldId id="1700" r:id="rId11"/>
    <p:sldId id="1697" r:id="rId12"/>
    <p:sldId id="1734" r:id="rId13"/>
    <p:sldId id="1735" r:id="rId14"/>
    <p:sldId id="1736" r:id="rId15"/>
    <p:sldId id="1733" r:id="rId16"/>
    <p:sldId id="1687" r:id="rId17"/>
    <p:sldId id="1701" r:id="rId18"/>
    <p:sldId id="1702" r:id="rId19"/>
    <p:sldId id="1703" r:id="rId20"/>
    <p:sldId id="1729" r:id="rId21"/>
    <p:sldId id="1696" r:id="rId22"/>
    <p:sldId id="1730" r:id="rId23"/>
    <p:sldId id="1731" r:id="rId24"/>
    <p:sldId id="1732" r:id="rId25"/>
    <p:sldId id="1705" r:id="rId26"/>
    <p:sldId id="1689" r:id="rId27"/>
    <p:sldId id="1706" r:id="rId28"/>
    <p:sldId id="1707" r:id="rId29"/>
    <p:sldId id="1714" r:id="rId30"/>
    <p:sldId id="1741" r:id="rId31"/>
    <p:sldId id="1710" r:id="rId32"/>
    <p:sldId id="1711" r:id="rId33"/>
    <p:sldId id="1737" r:id="rId34"/>
    <p:sldId id="1738" r:id="rId35"/>
    <p:sldId id="1712" r:id="rId36"/>
    <p:sldId id="1713" r:id="rId37"/>
    <p:sldId id="1683" r:id="rId38"/>
    <p:sldId id="1715" r:id="rId39"/>
    <p:sldId id="1716" r:id="rId40"/>
    <p:sldId id="1728" r:id="rId41"/>
    <p:sldId id="1717" r:id="rId42"/>
    <p:sldId id="1722" r:id="rId43"/>
    <p:sldId id="1726" r:id="rId44"/>
    <p:sldId id="1718" r:id="rId45"/>
    <p:sldId id="1719" r:id="rId46"/>
    <p:sldId id="1721" r:id="rId47"/>
    <p:sldId id="1720" r:id="rId48"/>
    <p:sldId id="1723" r:id="rId49"/>
    <p:sldId id="1724" r:id="rId50"/>
    <p:sldId id="1725" r:id="rId51"/>
    <p:sldId id="1739" r:id="rId52"/>
    <p:sldId id="1740" r:id="rId5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695"/>
            <p14:sldId id="1685"/>
            <p14:sldId id="1699"/>
            <p14:sldId id="1700"/>
            <p14:sldId id="1697"/>
            <p14:sldId id="1734"/>
            <p14:sldId id="1735"/>
            <p14:sldId id="1736"/>
            <p14:sldId id="1733"/>
            <p14:sldId id="1687"/>
            <p14:sldId id="1701"/>
            <p14:sldId id="1702"/>
            <p14:sldId id="1703"/>
            <p14:sldId id="1729"/>
            <p14:sldId id="1696"/>
            <p14:sldId id="1730"/>
            <p14:sldId id="1731"/>
            <p14:sldId id="1732"/>
            <p14:sldId id="1705"/>
            <p14:sldId id="1689"/>
            <p14:sldId id="1706"/>
            <p14:sldId id="1707"/>
            <p14:sldId id="1714"/>
            <p14:sldId id="1741"/>
            <p14:sldId id="1710"/>
            <p14:sldId id="1711"/>
            <p14:sldId id="1737"/>
            <p14:sldId id="1738"/>
            <p14:sldId id="1712"/>
            <p14:sldId id="1713"/>
            <p14:sldId id="1683"/>
            <p14:sldId id="1715"/>
            <p14:sldId id="1716"/>
            <p14:sldId id="1728"/>
            <p14:sldId id="1717"/>
            <p14:sldId id="1722"/>
            <p14:sldId id="1726"/>
            <p14:sldId id="1718"/>
            <p14:sldId id="1719"/>
            <p14:sldId id="1721"/>
            <p14:sldId id="1720"/>
            <p14:sldId id="1723"/>
            <p14:sldId id="1724"/>
            <p14:sldId id="1725"/>
            <p14:sldId id="1739"/>
            <p14:sldId id="174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B01"/>
    <a:srgbClr val="FFFFFF"/>
    <a:srgbClr val="30E5D0"/>
    <a:srgbClr val="000000"/>
    <a:srgbClr val="0078D4"/>
    <a:srgbClr val="50E6FF"/>
    <a:srgbClr val="A92E01"/>
    <a:srgbClr val="C13501"/>
    <a:srgbClr val="FF9349"/>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01" autoAdjust="0"/>
  </p:normalViewPr>
  <p:slideViewPr>
    <p:cSldViewPr snapToGrid="0">
      <p:cViewPr varScale="1">
        <p:scale>
          <a:sx n="76" d="100"/>
          <a:sy n="76" d="100"/>
        </p:scale>
        <p:origin x="27" y="927"/>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10/7/2020 10:12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10/7/2020 7:53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10/7/2020 7:53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3schools.com/xml/xml_soap.asp" TargetMode="Externa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2" Type="http://schemas.openxmlformats.org/officeDocument/2006/relationships/hyperlink" Target="https://www.ibm.com/support/knowledgecenter/en/SS9H2Y_7.7.0/com.ibm.dp.doc/json_jsonxconversionexample.html" TargetMode="Externa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tools.ietf.org/html/rfc2324" TargetMode="External"/><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hyperlink" Target="https://futurama.com/api/characters" TargetMode="Externa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hyperlink" Target="https://futurama.com/api/characters/42" TargetMode="Externa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grpc/grpc"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www.w3schools.com/xml/xml_soap.asp" TargetMode="Externa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en-US" dirty="0"/>
              <a:t>JSON and the REST</a:t>
            </a:r>
            <a:br>
              <a:rPr lang="en-US" dirty="0"/>
            </a:br>
            <a:r>
              <a:rPr lang="en-US" dirty="0"/>
              <a:t>ASP.NET Core</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96EA-D1C1-456B-B223-B6B6533BBD42}"/>
              </a:ext>
            </a:extLst>
          </p:cNvPr>
          <p:cNvSpPr>
            <a:spLocks noGrp="1"/>
          </p:cNvSpPr>
          <p:nvPr>
            <p:ph type="title"/>
          </p:nvPr>
        </p:nvSpPr>
        <p:spPr/>
        <p:txBody>
          <a:bodyPr/>
          <a:lstStyle/>
          <a:p>
            <a:r>
              <a:rPr lang="en-US" dirty="0"/>
              <a:t>SOAP response</a:t>
            </a:r>
            <a:endParaRPr lang="LID4096" dirty="0"/>
          </a:p>
        </p:txBody>
      </p:sp>
      <p:sp>
        <p:nvSpPr>
          <p:cNvPr id="3" name="Text Placeholder 2">
            <a:extLst>
              <a:ext uri="{FF2B5EF4-FFF2-40B4-BE49-F238E27FC236}">
                <a16:creationId xmlns:a16="http://schemas.microsoft.com/office/drawing/2014/main" id="{065E790F-4C84-4DB9-A2F9-A8796E4C378C}"/>
              </a:ext>
            </a:extLst>
          </p:cNvPr>
          <p:cNvSpPr>
            <a:spLocks noGrp="1"/>
          </p:cNvSpPr>
          <p:nvPr>
            <p:ph type="body" sz="quarter" idx="10"/>
          </p:nvPr>
        </p:nvSpPr>
        <p:spPr>
          <a:xfrm>
            <a:off x="588263" y="1436688"/>
            <a:ext cx="11018520" cy="4001095"/>
          </a:xfrm>
        </p:spPr>
        <p:txBody>
          <a:bodyPr/>
          <a:lstStyle/>
          <a:p>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?xml</a:t>
            </a:r>
            <a:r>
              <a:rPr lang="da-DK" sz="2000" b="0" i="0" dirty="0">
                <a:solidFill>
                  <a:srgbClr val="FF0000"/>
                </a:solidFill>
                <a:effectLst/>
                <a:latin typeface="Cascadia Code PL" panose="020B0609020000020004" pitchFamily="49" charset="0"/>
                <a:cs typeface="Cascadia Code PL" panose="020B0609020000020004" pitchFamily="49" charset="0"/>
              </a:rPr>
              <a:t> version</a:t>
            </a:r>
            <a:r>
              <a:rPr lang="da-DK" sz="2000" b="0" i="0" dirty="0">
                <a:solidFill>
                  <a:srgbClr val="0000CD"/>
                </a:solidFill>
                <a:effectLst/>
                <a:latin typeface="Cascadia Code PL" panose="020B0609020000020004" pitchFamily="49" charset="0"/>
                <a:cs typeface="Cascadia Code PL" panose="020B0609020000020004" pitchFamily="49" charset="0"/>
              </a:rPr>
              <a:t>="1.0"</a:t>
            </a:r>
            <a:r>
              <a:rPr lang="da-DK" sz="2000" b="0" i="0" dirty="0">
                <a:solidFill>
                  <a:srgbClr val="FF0000"/>
                </a:solidFill>
                <a:effectLst/>
                <a:latin typeface="Cascadia Code PL" panose="020B0609020000020004" pitchFamily="49" charset="0"/>
                <a:cs typeface="Cascadia Code PL" panose="020B0609020000020004" pitchFamily="49" charset="0"/>
              </a:rPr>
              <a:t>?</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soap:Envelope</a:t>
            </a:r>
            <a:br>
              <a:rPr lang="da-DK" sz="2000" b="0" i="0" dirty="0">
                <a:solidFill>
                  <a:srgbClr val="FF0000"/>
                </a:solidFill>
                <a:effectLst/>
                <a:latin typeface="Cascadia Code PL" panose="020B0609020000020004" pitchFamily="49" charset="0"/>
                <a:cs typeface="Cascadia Code PL" panose="020B0609020000020004" pitchFamily="49" charset="0"/>
              </a:rPr>
            </a:br>
            <a:r>
              <a:rPr lang="da-DK" sz="2000" b="0" i="0" dirty="0" err="1">
                <a:solidFill>
                  <a:srgbClr val="FF0000"/>
                </a:solidFill>
                <a:effectLst/>
                <a:latin typeface="Cascadia Code PL" panose="020B0609020000020004" pitchFamily="49" charset="0"/>
                <a:cs typeface="Cascadia Code PL" panose="020B0609020000020004" pitchFamily="49" charset="0"/>
              </a:rPr>
              <a:t>xmlns:soap</a:t>
            </a:r>
            <a:r>
              <a:rPr lang="da-DK" sz="2000" b="0" i="0" dirty="0">
                <a:solidFill>
                  <a:srgbClr val="0000CD"/>
                </a:solidFill>
                <a:effectLst/>
                <a:latin typeface="Cascadia Code PL" panose="020B0609020000020004" pitchFamily="49" charset="0"/>
                <a:cs typeface="Cascadia Code PL" panose="020B0609020000020004" pitchFamily="49" charset="0"/>
              </a:rPr>
              <a:t>="http://www.w3.org/2003/05/soap-envelope/"</a:t>
            </a:r>
            <a:br>
              <a:rPr lang="da-DK" sz="2000" b="0" i="0" dirty="0">
                <a:solidFill>
                  <a:srgbClr val="FF0000"/>
                </a:solidFill>
                <a:effectLst/>
                <a:latin typeface="Cascadia Code PL" panose="020B0609020000020004" pitchFamily="49" charset="0"/>
                <a:cs typeface="Cascadia Code PL" panose="020B0609020000020004" pitchFamily="49" charset="0"/>
              </a:rPr>
            </a:br>
            <a:r>
              <a:rPr lang="da-DK" sz="2000" b="0" i="0" dirty="0" err="1">
                <a:solidFill>
                  <a:srgbClr val="FF0000"/>
                </a:solidFill>
                <a:effectLst/>
                <a:latin typeface="Cascadia Code PL" panose="020B0609020000020004" pitchFamily="49" charset="0"/>
                <a:cs typeface="Cascadia Code PL" panose="020B0609020000020004" pitchFamily="49" charset="0"/>
              </a:rPr>
              <a:t>soap:encodingStyle</a:t>
            </a:r>
            <a:r>
              <a:rPr lang="da-DK" sz="2000" b="0" i="0" dirty="0">
                <a:solidFill>
                  <a:srgbClr val="0000CD"/>
                </a:solidFill>
                <a:effectLst/>
                <a:latin typeface="Cascadia Code PL" panose="020B0609020000020004" pitchFamily="49" charset="0"/>
                <a:cs typeface="Cascadia Code PL" panose="020B0609020000020004" pitchFamily="49" charset="0"/>
              </a:rPr>
              <a:t>="http://www.w3.org/2003/05/soap-encoding"&gt;</a:t>
            </a:r>
            <a:br>
              <a:rPr lang="da-DK" sz="2000" dirty="0">
                <a:latin typeface="Cascadia Code PL" panose="020B0609020000020004" pitchFamily="49" charset="0"/>
                <a:cs typeface="Cascadia Code PL" panose="020B0609020000020004" pitchFamily="49" charset="0"/>
              </a:rPr>
            </a:b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soap:Body</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r>
              <a:rPr lang="da-DK" sz="2000" b="0" i="0" dirty="0">
                <a:solidFill>
                  <a:srgbClr val="000000"/>
                </a:solidFill>
                <a:effectLst/>
                <a:latin typeface="Cascadia Code PL" panose="020B0609020000020004" pitchFamily="49" charset="0"/>
                <a:cs typeface="Cascadia Code PL" panose="020B0609020000020004" pitchFamily="49" charset="0"/>
              </a:rPr>
              <a:t>  </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m:GetPriceResponse</a:t>
            </a:r>
            <a:r>
              <a:rPr lang="da-DK" sz="2000" b="0" i="0" dirty="0">
                <a:solidFill>
                  <a:srgbClr val="FF0000"/>
                </a:solidFill>
                <a:effectLst/>
                <a:latin typeface="Cascadia Code PL" panose="020B0609020000020004" pitchFamily="49" charset="0"/>
                <a:cs typeface="Cascadia Code PL" panose="020B0609020000020004" pitchFamily="49" charset="0"/>
              </a:rPr>
              <a:t> </a:t>
            </a:r>
            <a:r>
              <a:rPr lang="da-DK" sz="2000" b="0" i="0" dirty="0" err="1">
                <a:solidFill>
                  <a:srgbClr val="FF0000"/>
                </a:solidFill>
                <a:effectLst/>
                <a:latin typeface="Cascadia Code PL" panose="020B0609020000020004" pitchFamily="49" charset="0"/>
                <a:cs typeface="Cascadia Code PL" panose="020B0609020000020004" pitchFamily="49" charset="0"/>
              </a:rPr>
              <a:t>xmlns:m</a:t>
            </a:r>
            <a:r>
              <a:rPr lang="da-DK" sz="2000" b="0" i="0" dirty="0">
                <a:solidFill>
                  <a:srgbClr val="0000CD"/>
                </a:solidFill>
                <a:effectLst/>
                <a:latin typeface="Cascadia Code PL" panose="020B0609020000020004" pitchFamily="49" charset="0"/>
                <a:cs typeface="Cascadia Code PL" panose="020B0609020000020004" pitchFamily="49" charset="0"/>
              </a:rPr>
              <a:t>="https://www.w3schools.com/prices"&gt;</a:t>
            </a:r>
            <a:br>
              <a:rPr lang="da-DK" sz="2000" dirty="0">
                <a:latin typeface="Cascadia Code PL" panose="020B0609020000020004" pitchFamily="49" charset="0"/>
                <a:cs typeface="Cascadia Code PL" panose="020B0609020000020004" pitchFamily="49" charset="0"/>
              </a:rPr>
            </a:br>
            <a:r>
              <a:rPr lang="da-DK" sz="2000" b="0" i="0" dirty="0">
                <a:solidFill>
                  <a:srgbClr val="000000"/>
                </a:solidFill>
                <a:effectLst/>
                <a:latin typeface="Cascadia Code PL" panose="020B0609020000020004" pitchFamily="49" charset="0"/>
                <a:cs typeface="Cascadia Code PL" panose="020B0609020000020004" pitchFamily="49" charset="0"/>
              </a:rPr>
              <a:t>    </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m:Price</a:t>
            </a:r>
            <a:r>
              <a:rPr lang="da-DK" sz="2000" b="0" i="0" dirty="0">
                <a:solidFill>
                  <a:srgbClr val="0000CD"/>
                </a:solidFill>
                <a:effectLst/>
                <a:latin typeface="Cascadia Code PL" panose="020B0609020000020004" pitchFamily="49" charset="0"/>
                <a:cs typeface="Cascadia Code PL" panose="020B0609020000020004" pitchFamily="49" charset="0"/>
              </a:rPr>
              <a:t>&gt;</a:t>
            </a:r>
            <a:r>
              <a:rPr lang="da-DK" sz="2000" b="0" i="0" dirty="0">
                <a:solidFill>
                  <a:srgbClr val="000000"/>
                </a:solidFill>
                <a:effectLst/>
                <a:latin typeface="Cascadia Code PL" panose="020B0609020000020004" pitchFamily="49" charset="0"/>
                <a:cs typeface="Cascadia Code PL" panose="020B0609020000020004" pitchFamily="49" charset="0"/>
              </a:rPr>
              <a:t>1.90</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m:Price</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r>
              <a:rPr lang="da-DK" sz="2000" b="0" i="0" dirty="0">
                <a:solidFill>
                  <a:srgbClr val="000000"/>
                </a:solidFill>
                <a:effectLst/>
                <a:latin typeface="Cascadia Code PL" panose="020B0609020000020004" pitchFamily="49" charset="0"/>
                <a:cs typeface="Cascadia Code PL" panose="020B0609020000020004" pitchFamily="49" charset="0"/>
              </a:rPr>
              <a:t>  </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m:GetPriceResponse</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soap:Body</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soap:Envelope</a:t>
            </a:r>
            <a:r>
              <a:rPr lang="da-DK" sz="2000" b="0" i="0" dirty="0">
                <a:solidFill>
                  <a:srgbClr val="0000CD"/>
                </a:solidFill>
                <a:effectLst/>
                <a:latin typeface="Cascadia Code PL" panose="020B0609020000020004" pitchFamily="49" charset="0"/>
                <a:cs typeface="Cascadia Code PL" panose="020B0609020000020004" pitchFamily="49" charset="0"/>
              </a:rPr>
              <a:t>&gt;</a:t>
            </a:r>
            <a:endParaRPr lang="LID4096" sz="2000" dirty="0">
              <a:latin typeface="Cascadia Code PL" panose="020B0609020000020004" pitchFamily="49" charset="0"/>
              <a:cs typeface="Cascadia Code PL" panose="020B0609020000020004" pitchFamily="49" charset="0"/>
            </a:endParaRPr>
          </a:p>
        </p:txBody>
      </p:sp>
      <p:sp>
        <p:nvSpPr>
          <p:cNvPr id="5" name="TextBox 4">
            <a:extLst>
              <a:ext uri="{FF2B5EF4-FFF2-40B4-BE49-F238E27FC236}">
                <a16:creationId xmlns:a16="http://schemas.microsoft.com/office/drawing/2014/main" id="{54747003-27A5-4743-85A1-A72DC1163477}"/>
              </a:ext>
            </a:extLst>
          </p:cNvPr>
          <p:cNvSpPr txBox="1"/>
          <p:nvPr/>
        </p:nvSpPr>
        <p:spPr>
          <a:xfrm>
            <a:off x="5243830" y="6259467"/>
            <a:ext cx="6738620" cy="363946"/>
          </a:xfrm>
          <a:prstGeom prst="rect">
            <a:avLst/>
          </a:prstGeom>
          <a:noFill/>
        </p:spPr>
        <p:txBody>
          <a:bodyPr wrap="square">
            <a:spAutoFit/>
          </a:bodyPr>
          <a:lstStyle/>
          <a:p>
            <a:pPr algn="r"/>
            <a:r>
              <a:rPr lang="da-DK" dirty="0"/>
              <a:t>Source: </a:t>
            </a:r>
            <a:r>
              <a:rPr lang="da-DK" dirty="0">
                <a:hlinkClick r:id="rId2"/>
              </a:rPr>
              <a:t>https://www.w3schools.com/xml/xml_soap.asp</a:t>
            </a:r>
            <a:endParaRPr lang="LID4096" dirty="0"/>
          </a:p>
        </p:txBody>
      </p:sp>
    </p:spTree>
    <p:extLst>
      <p:ext uri="{BB962C8B-B14F-4D97-AF65-F5344CB8AC3E}">
        <p14:creationId xmlns:p14="http://schemas.microsoft.com/office/powerpoint/2010/main" val="523693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JSON</a:t>
            </a:r>
            <a:endParaRPr lang="LID4096" dirty="0"/>
          </a:p>
        </p:txBody>
      </p:sp>
    </p:spTree>
    <p:extLst>
      <p:ext uri="{BB962C8B-B14F-4D97-AF65-F5344CB8AC3E}">
        <p14:creationId xmlns:p14="http://schemas.microsoft.com/office/powerpoint/2010/main" val="24215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JSON</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2548390"/>
          </a:xfrm>
        </p:spPr>
        <p:txBody>
          <a:bodyPr/>
          <a:lstStyle/>
          <a:p>
            <a:r>
              <a:rPr lang="en-US" sz="3600" dirty="0"/>
              <a:t>JavaScript Object Notation</a:t>
            </a:r>
          </a:p>
          <a:p>
            <a:r>
              <a:rPr lang="en-US" sz="3600" dirty="0"/>
              <a:t>Lightweight text-data interchange format</a:t>
            </a:r>
          </a:p>
          <a:p>
            <a:r>
              <a:rPr lang="en-US" sz="3600" dirty="0"/>
              <a:t>Language independent (uses JavaScript syntax)</a:t>
            </a:r>
          </a:p>
          <a:p>
            <a:r>
              <a:rPr lang="en-US" sz="3600" dirty="0"/>
              <a:t>"Self-describing" and easy to understand</a:t>
            </a:r>
          </a:p>
        </p:txBody>
      </p:sp>
    </p:spTree>
    <p:extLst>
      <p:ext uri="{BB962C8B-B14F-4D97-AF65-F5344CB8AC3E}">
        <p14:creationId xmlns:p14="http://schemas.microsoft.com/office/powerpoint/2010/main" val="586281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JSON Syntax</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877985"/>
          </a:xfrm>
        </p:spPr>
        <p:txBody>
          <a:bodyPr/>
          <a:lstStyle/>
          <a:p>
            <a:r>
              <a:rPr lang="en-US" sz="3600" dirty="0"/>
              <a:t>(subset of the JavaScript object notation syntax)</a:t>
            </a:r>
          </a:p>
          <a:p>
            <a:endParaRPr lang="en-US" sz="3600" dirty="0"/>
          </a:p>
          <a:p>
            <a:r>
              <a:rPr lang="en-US" sz="3600" dirty="0"/>
              <a:t>Data is in name/value pairs</a:t>
            </a:r>
          </a:p>
          <a:p>
            <a:r>
              <a:rPr lang="en-US" sz="3600" dirty="0"/>
              <a:t>Data is separated by commas</a:t>
            </a:r>
          </a:p>
          <a:p>
            <a:r>
              <a:rPr lang="en-US" sz="3600" dirty="0"/>
              <a:t>Curly braces hold objects</a:t>
            </a:r>
          </a:p>
          <a:p>
            <a:r>
              <a:rPr lang="en-US" sz="3600" dirty="0"/>
              <a:t>Square brackets hold arrays</a:t>
            </a:r>
          </a:p>
        </p:txBody>
      </p:sp>
    </p:spTree>
    <p:extLst>
      <p:ext uri="{BB962C8B-B14F-4D97-AF65-F5344CB8AC3E}">
        <p14:creationId xmlns:p14="http://schemas.microsoft.com/office/powerpoint/2010/main" val="3278201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JSON Name/Value Pairs</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5022914"/>
          </a:xfrm>
        </p:spPr>
        <p:txBody>
          <a:bodyPr/>
          <a:lstStyle/>
          <a:p>
            <a:r>
              <a:rPr lang="en-US" sz="3200" dirty="0"/>
              <a:t>A name/value pair consists of a field name (in double quotes), followed by a colon, followed by a value:</a:t>
            </a:r>
          </a:p>
          <a:p>
            <a:endParaRPr lang="en-US" sz="3200" dirty="0"/>
          </a:p>
          <a:p>
            <a:pPr algn="ctr"/>
            <a:r>
              <a:rPr lang="da-DK" sz="3200" b="1" dirty="0">
                <a:solidFill>
                  <a:schemeClr val="tx1">
                    <a:lumMod val="95000"/>
                  </a:schemeClr>
                </a:solidFill>
                <a:latin typeface="Consolas" panose="020B0609020204030204" pitchFamily="49" charset="0"/>
              </a:rPr>
              <a:t>"firstName": "John"</a:t>
            </a:r>
            <a:endParaRPr lang="en-US" sz="3200" dirty="0">
              <a:latin typeface="Consolas" panose="020B0609020204030204" pitchFamily="49" charset="0"/>
            </a:endParaRPr>
          </a:p>
          <a:p>
            <a:endParaRPr lang="en-US" sz="3200" dirty="0"/>
          </a:p>
          <a:p>
            <a:r>
              <a:rPr lang="en-US" sz="3200" dirty="0"/>
              <a:t>This is simple to understand, and equals to the JavaScript statement:</a:t>
            </a:r>
          </a:p>
          <a:p>
            <a:endParaRPr lang="en-US" sz="3200" dirty="0"/>
          </a:p>
          <a:p>
            <a:pPr algn="ctr"/>
            <a:r>
              <a:rPr lang="da-DK" sz="3200" b="1" dirty="0">
                <a:solidFill>
                  <a:schemeClr val="tx1">
                    <a:lumMod val="95000"/>
                  </a:schemeClr>
                </a:solidFill>
                <a:latin typeface="Consolas" panose="020B0609020204030204" pitchFamily="49" charset="0"/>
              </a:rPr>
              <a:t>firstName = "John"</a:t>
            </a:r>
            <a:endParaRPr lang="en-US" sz="3200" dirty="0"/>
          </a:p>
        </p:txBody>
      </p:sp>
    </p:spTree>
    <p:extLst>
      <p:ext uri="{BB962C8B-B14F-4D97-AF65-F5344CB8AC3E}">
        <p14:creationId xmlns:p14="http://schemas.microsoft.com/office/powerpoint/2010/main" val="3213169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JSON Data Types</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447098"/>
          </a:xfrm>
        </p:spPr>
        <p:txBody>
          <a:bodyPr/>
          <a:lstStyle/>
          <a:p>
            <a:r>
              <a:rPr lang="en-US" sz="3200" dirty="0"/>
              <a:t>Number (integer or floating point)</a:t>
            </a:r>
          </a:p>
          <a:p>
            <a:r>
              <a:rPr lang="en-US" sz="3200" dirty="0"/>
              <a:t>String (in double quotes)</a:t>
            </a:r>
          </a:p>
          <a:p>
            <a:r>
              <a:rPr lang="en-US" sz="3200" dirty="0"/>
              <a:t>Boolean (true or false)</a:t>
            </a:r>
          </a:p>
          <a:p>
            <a:r>
              <a:rPr lang="en-US" sz="3200" dirty="0"/>
              <a:t>Array (in square brackets)</a:t>
            </a:r>
          </a:p>
          <a:p>
            <a:r>
              <a:rPr lang="en-US" sz="3200" dirty="0"/>
              <a:t>Object (in curly brackets)</a:t>
            </a:r>
          </a:p>
          <a:p>
            <a:r>
              <a:rPr lang="en-US" sz="3200" dirty="0"/>
              <a:t>null</a:t>
            </a:r>
          </a:p>
        </p:txBody>
      </p:sp>
    </p:spTree>
    <p:extLst>
      <p:ext uri="{BB962C8B-B14F-4D97-AF65-F5344CB8AC3E}">
        <p14:creationId xmlns:p14="http://schemas.microsoft.com/office/powerpoint/2010/main" val="35648284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31EB05-12FD-4FDA-9A87-7B0844FEC8B1}"/>
              </a:ext>
            </a:extLst>
          </p:cNvPr>
          <p:cNvSpPr>
            <a:spLocks noGrp="1"/>
          </p:cNvSpPr>
          <p:nvPr>
            <p:ph type="title"/>
          </p:nvPr>
        </p:nvSpPr>
        <p:spPr/>
        <p:txBody>
          <a:bodyPr/>
          <a:lstStyle/>
          <a:p>
            <a:r>
              <a:rPr lang="en-US" dirty="0"/>
              <a:t>Examples</a:t>
            </a:r>
            <a:endParaRPr lang="LID4096" dirty="0"/>
          </a:p>
        </p:txBody>
      </p:sp>
      <p:sp>
        <p:nvSpPr>
          <p:cNvPr id="3" name="Text Placeholder 2">
            <a:extLst>
              <a:ext uri="{FF2B5EF4-FFF2-40B4-BE49-F238E27FC236}">
                <a16:creationId xmlns:a16="http://schemas.microsoft.com/office/drawing/2014/main" id="{9FD7FC99-6DF5-49E3-AC69-81946D93E0BF}"/>
              </a:ext>
            </a:extLst>
          </p:cNvPr>
          <p:cNvSpPr>
            <a:spLocks noGrp="1"/>
          </p:cNvSpPr>
          <p:nvPr>
            <p:ph type="body" sz="quarter" idx="10"/>
          </p:nvPr>
        </p:nvSpPr>
        <p:spPr>
          <a:xfrm>
            <a:off x="588263" y="1436688"/>
            <a:ext cx="11018520" cy="5343001"/>
          </a:xfrm>
        </p:spPr>
        <p:txBody>
          <a:bodyPr/>
          <a:lstStyle/>
          <a:p>
            <a:r>
              <a:rPr lang="da-DK" b="0" dirty="0">
                <a:solidFill>
                  <a:srgbClr val="D4D4D4"/>
                </a:solidFill>
                <a:effectLst/>
                <a:latin typeface=" Cascadia Code PL"/>
              </a:rPr>
              <a:t>{ </a:t>
            </a:r>
            <a:r>
              <a:rPr lang="da-DK" b="0" dirty="0">
                <a:solidFill>
                  <a:srgbClr val="9CDCFE"/>
                </a:solidFill>
                <a:effectLst/>
                <a:latin typeface=" Cascadia Code PL"/>
              </a:rPr>
              <a:t>"</a:t>
            </a:r>
            <a:r>
              <a:rPr lang="da-DK" b="0" dirty="0" err="1">
                <a:solidFill>
                  <a:srgbClr val="9CDCFE"/>
                </a:solidFill>
                <a:effectLst/>
                <a:latin typeface=" Cascadia Code PL"/>
              </a:rPr>
              <a:t>alterEgo</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CE9178"/>
                </a:solidFill>
                <a:effectLst/>
                <a:latin typeface=" Cascadia Code PL"/>
              </a:rPr>
              <a:t>"Batman"</a:t>
            </a:r>
            <a:r>
              <a:rPr lang="da-DK" b="0" dirty="0">
                <a:solidFill>
                  <a:srgbClr val="D4D4D4"/>
                </a:solidFill>
                <a:effectLst/>
                <a:latin typeface=" Cascadia Code PL"/>
              </a:rPr>
              <a:t>, </a:t>
            </a:r>
            <a:r>
              <a:rPr lang="da-DK" b="0" dirty="0">
                <a:solidFill>
                  <a:srgbClr val="9CDCFE"/>
                </a:solidFill>
                <a:effectLst/>
                <a:latin typeface=" Cascadia Code PL"/>
              </a:rPr>
              <a:t>"</a:t>
            </a:r>
            <a:r>
              <a:rPr lang="da-DK" b="0" dirty="0" err="1">
                <a:solidFill>
                  <a:srgbClr val="9CDCFE"/>
                </a:solidFill>
                <a:effectLst/>
                <a:latin typeface=" Cascadia Code PL"/>
              </a:rPr>
              <a:t>firstAppearance</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B5CEA8"/>
                </a:solidFill>
                <a:effectLst/>
                <a:latin typeface=" Cascadia Code PL"/>
              </a:rPr>
              <a:t>1939</a:t>
            </a:r>
            <a:r>
              <a:rPr lang="da-DK" b="0" dirty="0">
                <a:solidFill>
                  <a:srgbClr val="D4D4D4"/>
                </a:solidFill>
                <a:effectLst/>
                <a:latin typeface=" Cascadia Code PL"/>
              </a:rPr>
              <a:t> }</a:t>
            </a:r>
          </a:p>
          <a:p>
            <a:br>
              <a:rPr lang="da-DK" b="0" dirty="0">
                <a:solidFill>
                  <a:srgbClr val="D4D4D4"/>
                </a:solidFill>
                <a:effectLst/>
                <a:latin typeface=" Cascadia Code PL"/>
              </a:rPr>
            </a:br>
            <a:r>
              <a:rPr lang="da-DK" b="0" dirty="0">
                <a:solidFill>
                  <a:srgbClr val="D4D4D4"/>
                </a:solidFill>
                <a:effectLst/>
                <a:latin typeface=" Cascadia Code PL"/>
              </a:rPr>
              <a:t>[</a:t>
            </a:r>
          </a:p>
          <a:p>
            <a:r>
              <a:rPr lang="da-DK" b="0" dirty="0">
                <a:solidFill>
                  <a:srgbClr val="D4D4D4"/>
                </a:solidFill>
                <a:effectLst/>
                <a:latin typeface=" Cascadia Code PL"/>
              </a:rPr>
              <a:t>  { </a:t>
            </a:r>
            <a:r>
              <a:rPr lang="da-DK" b="0" dirty="0">
                <a:solidFill>
                  <a:srgbClr val="9CDCFE"/>
                </a:solidFill>
                <a:effectLst/>
                <a:latin typeface=" Cascadia Code PL"/>
              </a:rPr>
              <a:t>"</a:t>
            </a:r>
            <a:r>
              <a:rPr lang="da-DK" b="0" dirty="0" err="1">
                <a:solidFill>
                  <a:srgbClr val="9CDCFE"/>
                </a:solidFill>
                <a:effectLst/>
                <a:latin typeface=" Cascadia Code PL"/>
              </a:rPr>
              <a:t>firstName</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CE9178"/>
                </a:solidFill>
                <a:effectLst/>
                <a:latin typeface=" Cascadia Code PL"/>
              </a:rPr>
              <a:t>"John"</a:t>
            </a:r>
            <a:r>
              <a:rPr lang="da-DK" b="0" dirty="0">
                <a:solidFill>
                  <a:srgbClr val="D4D4D4"/>
                </a:solidFill>
                <a:effectLst/>
                <a:latin typeface=" Cascadia Code PL"/>
              </a:rPr>
              <a:t>, </a:t>
            </a:r>
            <a:r>
              <a:rPr lang="da-DK" b="0" dirty="0">
                <a:solidFill>
                  <a:srgbClr val="9CDCFE"/>
                </a:solidFill>
                <a:effectLst/>
                <a:latin typeface=" Cascadia Code PL"/>
              </a:rPr>
              <a:t>"</a:t>
            </a:r>
            <a:r>
              <a:rPr lang="da-DK" b="0" dirty="0" err="1">
                <a:solidFill>
                  <a:srgbClr val="9CDCFE"/>
                </a:solidFill>
                <a:effectLst/>
                <a:latin typeface=" Cascadia Code PL"/>
              </a:rPr>
              <a:t>lastName</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CE9178"/>
                </a:solidFill>
                <a:effectLst/>
                <a:latin typeface=" Cascadia Code PL"/>
              </a:rPr>
              <a:t>"</a:t>
            </a:r>
            <a:r>
              <a:rPr lang="da-DK" b="0" dirty="0" err="1">
                <a:solidFill>
                  <a:srgbClr val="CE9178"/>
                </a:solidFill>
                <a:effectLst/>
                <a:latin typeface=" Cascadia Code PL"/>
              </a:rPr>
              <a:t>Doe</a:t>
            </a:r>
            <a:r>
              <a:rPr lang="da-DK" b="0" dirty="0">
                <a:solidFill>
                  <a:srgbClr val="CE9178"/>
                </a:solidFill>
                <a:effectLst/>
                <a:latin typeface=" Cascadia Code PL"/>
              </a:rPr>
              <a:t>"</a:t>
            </a:r>
            <a:r>
              <a:rPr lang="da-DK" b="0" dirty="0">
                <a:solidFill>
                  <a:srgbClr val="D4D4D4"/>
                </a:solidFill>
                <a:effectLst/>
                <a:latin typeface=" Cascadia Code PL"/>
              </a:rPr>
              <a:t> },</a:t>
            </a:r>
          </a:p>
          <a:p>
            <a:r>
              <a:rPr lang="da-DK" b="0" dirty="0">
                <a:solidFill>
                  <a:srgbClr val="D4D4D4"/>
                </a:solidFill>
                <a:effectLst/>
                <a:latin typeface=" Cascadia Code PL"/>
              </a:rPr>
              <a:t>  { </a:t>
            </a:r>
            <a:r>
              <a:rPr lang="da-DK" b="0" dirty="0">
                <a:solidFill>
                  <a:srgbClr val="9CDCFE"/>
                </a:solidFill>
                <a:effectLst/>
                <a:latin typeface=" Cascadia Code PL"/>
              </a:rPr>
              <a:t>"</a:t>
            </a:r>
            <a:r>
              <a:rPr lang="da-DK" b="0" dirty="0" err="1">
                <a:solidFill>
                  <a:srgbClr val="9CDCFE"/>
                </a:solidFill>
                <a:effectLst/>
                <a:latin typeface=" Cascadia Code PL"/>
              </a:rPr>
              <a:t>firstName</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CE9178"/>
                </a:solidFill>
                <a:effectLst/>
                <a:latin typeface=" Cascadia Code PL"/>
              </a:rPr>
              <a:t>"Jane"</a:t>
            </a:r>
            <a:r>
              <a:rPr lang="da-DK" b="0" dirty="0">
                <a:solidFill>
                  <a:srgbClr val="D4D4D4"/>
                </a:solidFill>
                <a:effectLst/>
                <a:latin typeface=" Cascadia Code PL"/>
              </a:rPr>
              <a:t>, </a:t>
            </a:r>
            <a:r>
              <a:rPr lang="da-DK" b="0" dirty="0">
                <a:solidFill>
                  <a:srgbClr val="9CDCFE"/>
                </a:solidFill>
                <a:effectLst/>
                <a:latin typeface=" Cascadia Code PL"/>
              </a:rPr>
              <a:t>"</a:t>
            </a:r>
            <a:r>
              <a:rPr lang="da-DK" b="0" dirty="0" err="1">
                <a:solidFill>
                  <a:srgbClr val="9CDCFE"/>
                </a:solidFill>
                <a:effectLst/>
                <a:latin typeface=" Cascadia Code PL"/>
              </a:rPr>
              <a:t>lastName</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CE9178"/>
                </a:solidFill>
                <a:effectLst/>
                <a:latin typeface=" Cascadia Code PL"/>
              </a:rPr>
              <a:t>"</a:t>
            </a:r>
            <a:r>
              <a:rPr lang="da-DK" b="0" dirty="0" err="1">
                <a:solidFill>
                  <a:srgbClr val="CE9178"/>
                </a:solidFill>
                <a:effectLst/>
                <a:latin typeface=" Cascadia Code PL"/>
              </a:rPr>
              <a:t>Doe</a:t>
            </a:r>
            <a:r>
              <a:rPr lang="da-DK" b="0" dirty="0">
                <a:solidFill>
                  <a:srgbClr val="CE9178"/>
                </a:solidFill>
                <a:effectLst/>
                <a:latin typeface=" Cascadia Code PL"/>
              </a:rPr>
              <a:t>"</a:t>
            </a:r>
            <a:r>
              <a:rPr lang="da-DK" b="0" dirty="0">
                <a:solidFill>
                  <a:srgbClr val="D4D4D4"/>
                </a:solidFill>
                <a:effectLst/>
                <a:latin typeface=" Cascadia Code PL"/>
              </a:rPr>
              <a:t> },</a:t>
            </a:r>
          </a:p>
          <a:p>
            <a:r>
              <a:rPr lang="da-DK" b="0" dirty="0">
                <a:solidFill>
                  <a:srgbClr val="D4D4D4"/>
                </a:solidFill>
                <a:effectLst/>
                <a:latin typeface=" Cascadia Code PL"/>
              </a:rPr>
              <a:t>  { </a:t>
            </a:r>
            <a:r>
              <a:rPr lang="da-DK" b="0" dirty="0">
                <a:solidFill>
                  <a:srgbClr val="9CDCFE"/>
                </a:solidFill>
                <a:effectLst/>
                <a:latin typeface=" Cascadia Code PL"/>
              </a:rPr>
              <a:t>"</a:t>
            </a:r>
            <a:r>
              <a:rPr lang="da-DK" b="0" dirty="0" err="1">
                <a:solidFill>
                  <a:srgbClr val="9CDCFE"/>
                </a:solidFill>
                <a:effectLst/>
                <a:latin typeface=" Cascadia Code PL"/>
              </a:rPr>
              <a:t>firstName</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CE9178"/>
                </a:solidFill>
                <a:effectLst/>
                <a:latin typeface=" Cascadia Code PL"/>
              </a:rPr>
              <a:t>"John"</a:t>
            </a:r>
            <a:r>
              <a:rPr lang="da-DK" b="0" dirty="0">
                <a:solidFill>
                  <a:srgbClr val="D4D4D4"/>
                </a:solidFill>
                <a:effectLst/>
                <a:latin typeface=" Cascadia Code PL"/>
              </a:rPr>
              <a:t>, </a:t>
            </a:r>
            <a:r>
              <a:rPr lang="da-DK" b="0" dirty="0">
                <a:solidFill>
                  <a:srgbClr val="9CDCFE"/>
                </a:solidFill>
                <a:effectLst/>
                <a:latin typeface=" Cascadia Code PL"/>
              </a:rPr>
              <a:t>"</a:t>
            </a:r>
            <a:r>
              <a:rPr lang="da-DK" b="0" dirty="0" err="1">
                <a:solidFill>
                  <a:srgbClr val="9CDCFE"/>
                </a:solidFill>
                <a:effectLst/>
                <a:latin typeface=" Cascadia Code PL"/>
              </a:rPr>
              <a:t>lastName</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CE9178"/>
                </a:solidFill>
                <a:effectLst/>
                <a:latin typeface=" Cascadia Code PL"/>
              </a:rPr>
              <a:t>"Smith"</a:t>
            </a:r>
            <a:r>
              <a:rPr lang="da-DK" b="0" dirty="0">
                <a:solidFill>
                  <a:srgbClr val="D4D4D4"/>
                </a:solidFill>
                <a:effectLst/>
                <a:latin typeface=" Cascadia Code PL"/>
              </a:rPr>
              <a:t> }</a:t>
            </a:r>
          </a:p>
          <a:p>
            <a:r>
              <a:rPr lang="da-DK" b="0" dirty="0">
                <a:solidFill>
                  <a:srgbClr val="D4D4D4"/>
                </a:solidFill>
                <a:effectLst/>
                <a:latin typeface=" Cascadia Code PL"/>
              </a:rPr>
              <a:t>]</a:t>
            </a:r>
          </a:p>
          <a:p>
            <a:br>
              <a:rPr lang="da-DK" b="0" dirty="0">
                <a:solidFill>
                  <a:srgbClr val="D4D4D4"/>
                </a:solidFill>
                <a:effectLst/>
                <a:latin typeface=" Cascadia Code PL"/>
              </a:rPr>
            </a:br>
            <a:r>
              <a:rPr lang="da-DK" b="0" dirty="0" err="1">
                <a:solidFill>
                  <a:srgbClr val="569CD6"/>
                </a:solidFill>
                <a:effectLst/>
                <a:latin typeface=" Cascadia Code PL"/>
              </a:rPr>
              <a:t>null</a:t>
            </a:r>
            <a:endParaRPr lang="da-DK" b="0" dirty="0">
              <a:solidFill>
                <a:srgbClr val="D4D4D4"/>
              </a:solidFill>
              <a:effectLst/>
              <a:latin typeface=" Cascadia Code PL"/>
            </a:endParaRPr>
          </a:p>
          <a:p>
            <a:br>
              <a:rPr lang="da-DK" b="0" dirty="0">
                <a:solidFill>
                  <a:srgbClr val="D4D4D4"/>
                </a:solidFill>
                <a:effectLst/>
                <a:latin typeface=" Cascadia Code PL"/>
              </a:rPr>
            </a:br>
            <a:r>
              <a:rPr lang="da-DK" b="0" dirty="0">
                <a:solidFill>
                  <a:srgbClr val="CE9178"/>
                </a:solidFill>
                <a:effectLst/>
                <a:latin typeface=" Cascadia Code PL"/>
              </a:rPr>
              <a:t>"John </a:t>
            </a:r>
            <a:r>
              <a:rPr lang="da-DK" b="0" dirty="0" err="1">
                <a:solidFill>
                  <a:srgbClr val="CE9178"/>
                </a:solidFill>
                <a:effectLst/>
                <a:latin typeface=" Cascadia Code PL"/>
              </a:rPr>
              <a:t>Doe</a:t>
            </a:r>
            <a:r>
              <a:rPr lang="da-DK" b="0" dirty="0">
                <a:solidFill>
                  <a:srgbClr val="CE9178"/>
                </a:solidFill>
                <a:effectLst/>
                <a:latin typeface=" Cascadia Code PL"/>
              </a:rPr>
              <a:t>"</a:t>
            </a:r>
            <a:endParaRPr lang="da-DK" b="0" dirty="0">
              <a:solidFill>
                <a:srgbClr val="D4D4D4"/>
              </a:solidFill>
              <a:effectLst/>
              <a:latin typeface=" Cascadia Code PL"/>
            </a:endParaRPr>
          </a:p>
        </p:txBody>
      </p:sp>
    </p:spTree>
    <p:extLst>
      <p:ext uri="{BB962C8B-B14F-4D97-AF65-F5344CB8AC3E}">
        <p14:creationId xmlns:p14="http://schemas.microsoft.com/office/powerpoint/2010/main" val="4891894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Best of both worlds?</a:t>
            </a:r>
            <a:endParaRPr lang="LID4096" dirty="0"/>
          </a:p>
        </p:txBody>
      </p:sp>
      <p:sp>
        <p:nvSpPr>
          <p:cNvPr id="2" name="Text Placeholder 1">
            <a:extLst>
              <a:ext uri="{FF2B5EF4-FFF2-40B4-BE49-F238E27FC236}">
                <a16:creationId xmlns:a16="http://schemas.microsoft.com/office/drawing/2014/main" id="{3821F7BF-A2CE-4637-A87D-BE4F5421E02B}"/>
              </a:ext>
            </a:extLst>
          </p:cNvPr>
          <p:cNvSpPr>
            <a:spLocks noGrp="1"/>
          </p:cNvSpPr>
          <p:nvPr>
            <p:ph type="body" sz="quarter" idx="12"/>
          </p:nvPr>
        </p:nvSpPr>
        <p:spPr>
          <a:xfrm>
            <a:off x="585216" y="3977319"/>
            <a:ext cx="9144000" cy="677108"/>
          </a:xfrm>
        </p:spPr>
        <p:txBody>
          <a:bodyPr/>
          <a:lstStyle/>
          <a:p>
            <a:r>
              <a:rPr lang="da-DK" dirty="0">
                <a:hlinkClick r:id="rId2"/>
              </a:rPr>
              <a:t>https://www.ibm.com/support/knowledgecenter/en/SS9H2Y_7.7.0/com.ibm.dp.doc/json_jsonxconversionexample.html</a:t>
            </a:r>
            <a:r>
              <a:rPr lang="da-DK" dirty="0"/>
              <a:t> </a:t>
            </a:r>
          </a:p>
        </p:txBody>
      </p:sp>
    </p:spTree>
    <p:extLst>
      <p:ext uri="{BB962C8B-B14F-4D97-AF65-F5344CB8AC3E}">
        <p14:creationId xmlns:p14="http://schemas.microsoft.com/office/powerpoint/2010/main" val="55485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35960A-42FB-44FF-953D-3EF93B72E97D}"/>
              </a:ext>
            </a:extLst>
          </p:cNvPr>
          <p:cNvSpPr>
            <a:spLocks noGrp="1"/>
          </p:cNvSpPr>
          <p:nvPr>
            <p:ph type="title"/>
          </p:nvPr>
        </p:nvSpPr>
        <p:spPr/>
        <p:txBody>
          <a:bodyPr/>
          <a:lstStyle/>
          <a:p>
            <a:r>
              <a:rPr lang="en-US" dirty="0"/>
              <a:t>YAML</a:t>
            </a:r>
            <a:endParaRPr lang="LID4096" dirty="0"/>
          </a:p>
        </p:txBody>
      </p:sp>
    </p:spTree>
    <p:extLst>
      <p:ext uri="{BB962C8B-B14F-4D97-AF65-F5344CB8AC3E}">
        <p14:creationId xmlns:p14="http://schemas.microsoft.com/office/powerpoint/2010/main" val="14452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8057E2-43D0-4FBE-A08B-189EFACC0332}"/>
              </a:ext>
            </a:extLst>
          </p:cNvPr>
          <p:cNvSpPr>
            <a:spLocks noGrp="1"/>
          </p:cNvSpPr>
          <p:nvPr>
            <p:ph type="title"/>
          </p:nvPr>
        </p:nvSpPr>
        <p:spPr/>
        <p:txBody>
          <a:bodyPr/>
          <a:lstStyle/>
          <a:p>
            <a:r>
              <a:rPr lang="en-US" dirty="0"/>
              <a:t>YAML</a:t>
            </a:r>
            <a:endParaRPr lang="LID4096" dirty="0"/>
          </a:p>
        </p:txBody>
      </p:sp>
      <p:sp>
        <p:nvSpPr>
          <p:cNvPr id="4" name="Text Placeholder 3">
            <a:extLst>
              <a:ext uri="{FF2B5EF4-FFF2-40B4-BE49-F238E27FC236}">
                <a16:creationId xmlns:a16="http://schemas.microsoft.com/office/drawing/2014/main" id="{2E5F99C1-F8C8-4DF7-A3D1-FF919A79973E}"/>
              </a:ext>
            </a:extLst>
          </p:cNvPr>
          <p:cNvSpPr>
            <a:spLocks noGrp="1"/>
          </p:cNvSpPr>
          <p:nvPr>
            <p:ph type="body" sz="quarter" idx="10"/>
          </p:nvPr>
        </p:nvSpPr>
        <p:spPr>
          <a:xfrm>
            <a:off x="586390" y="1434370"/>
            <a:ext cx="11018520" cy="3964162"/>
          </a:xfrm>
        </p:spPr>
        <p:txBody>
          <a:bodyPr/>
          <a:lstStyle/>
          <a:p>
            <a:r>
              <a:rPr lang="da-DK" dirty="0"/>
              <a:t>YAML Ain't Markup Language</a:t>
            </a:r>
          </a:p>
          <a:p>
            <a:endParaRPr lang="en-US" dirty="0"/>
          </a:p>
          <a:p>
            <a:r>
              <a:rPr lang="en-US" dirty="0"/>
              <a:t>Human-readable data-serialization language.</a:t>
            </a:r>
          </a:p>
          <a:p>
            <a:endParaRPr lang="en-US" dirty="0"/>
          </a:p>
          <a:p>
            <a:r>
              <a:rPr lang="en-US" dirty="0"/>
              <a:t>It is commonly used for configuration files and in applications where data is being stored or transmitted.</a:t>
            </a:r>
          </a:p>
          <a:p>
            <a:endParaRPr lang="en-US" dirty="0"/>
          </a:p>
          <a:p>
            <a:r>
              <a:rPr lang="en-US" dirty="0"/>
              <a:t>Superset of JSON</a:t>
            </a:r>
            <a:endParaRPr lang="LID4096" dirty="0"/>
          </a:p>
        </p:txBody>
      </p:sp>
    </p:spTree>
    <p:extLst>
      <p:ext uri="{BB962C8B-B14F-4D97-AF65-F5344CB8AC3E}">
        <p14:creationId xmlns:p14="http://schemas.microsoft.com/office/powerpoint/2010/main" val="42555879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4050340"/>
          </a:xfrm>
        </p:spPr>
        <p:txBody>
          <a:bodyPr/>
          <a:lstStyle/>
          <a:p>
            <a:r>
              <a:rPr lang="en-US" dirty="0"/>
              <a:t>XML</a:t>
            </a:r>
          </a:p>
          <a:p>
            <a:r>
              <a:rPr lang="en-US" dirty="0"/>
              <a:t>SOAP</a:t>
            </a:r>
          </a:p>
          <a:p>
            <a:r>
              <a:rPr lang="en-US" dirty="0"/>
              <a:t>JSON</a:t>
            </a:r>
          </a:p>
          <a:p>
            <a:r>
              <a:rPr lang="en-US" dirty="0"/>
              <a:t>YAML</a:t>
            </a:r>
          </a:p>
          <a:p>
            <a:r>
              <a:rPr lang="en-US" dirty="0"/>
              <a:t>REST</a:t>
            </a:r>
          </a:p>
          <a:p>
            <a:r>
              <a:rPr lang="en-US" dirty="0"/>
              <a:t>ASP.NET Core</a:t>
            </a:r>
          </a:p>
          <a:p>
            <a:r>
              <a:rPr lang="en-US" dirty="0"/>
              <a:t>Web API with ASP.NET Core</a:t>
            </a:r>
          </a:p>
          <a:p>
            <a:r>
              <a:rPr lang="en-US" dirty="0" err="1"/>
              <a:t>gRPC</a:t>
            </a:r>
            <a:endParaRPr lang="en-US" dirty="0"/>
          </a:p>
        </p:txBody>
      </p:sp>
    </p:spTree>
    <p:extLst>
      <p:ext uri="{BB962C8B-B14F-4D97-AF65-F5344CB8AC3E}">
        <p14:creationId xmlns:p14="http://schemas.microsoft.com/office/powerpoint/2010/main" val="32005946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4B13DD-DE88-454D-881A-55512F1EBB35}"/>
              </a:ext>
            </a:extLst>
          </p:cNvPr>
          <p:cNvSpPr>
            <a:spLocks noGrp="1"/>
          </p:cNvSpPr>
          <p:nvPr>
            <p:ph type="title"/>
          </p:nvPr>
        </p:nvSpPr>
        <p:spPr/>
        <p:txBody>
          <a:bodyPr/>
          <a:lstStyle/>
          <a:p>
            <a:r>
              <a:rPr lang="en-US" dirty="0"/>
              <a:t>Examples</a:t>
            </a:r>
            <a:endParaRPr lang="LID4096" dirty="0"/>
          </a:p>
        </p:txBody>
      </p:sp>
      <p:sp>
        <p:nvSpPr>
          <p:cNvPr id="5" name="Text Placeholder 4">
            <a:extLst>
              <a:ext uri="{FF2B5EF4-FFF2-40B4-BE49-F238E27FC236}">
                <a16:creationId xmlns:a16="http://schemas.microsoft.com/office/drawing/2014/main" id="{AE472F0E-EC95-4C62-8304-FFB56E127C80}"/>
              </a:ext>
            </a:extLst>
          </p:cNvPr>
          <p:cNvSpPr>
            <a:spLocks noGrp="1"/>
          </p:cNvSpPr>
          <p:nvPr>
            <p:ph type="body" sz="quarter" idx="10"/>
          </p:nvPr>
        </p:nvSpPr>
        <p:spPr>
          <a:xfrm>
            <a:off x="588263" y="1436688"/>
            <a:ext cx="11018520" cy="4050340"/>
          </a:xfrm>
        </p:spPr>
        <p:txBody>
          <a:bodyPr/>
          <a:lstStyle/>
          <a:p>
            <a:r>
              <a:rPr lang="en-US" b="0" dirty="0">
                <a:solidFill>
                  <a:srgbClr val="569CD6"/>
                </a:solidFill>
                <a:effectLst/>
                <a:latin typeface=" Cascadia Code PL"/>
              </a:rPr>
              <a:t>people</a:t>
            </a:r>
            <a:r>
              <a:rPr lang="en-US" b="0" dirty="0">
                <a:solidFill>
                  <a:srgbClr val="D4D4D4"/>
                </a:solidFill>
                <a:effectLst/>
                <a:latin typeface=" Cascadia Code PL"/>
              </a:rPr>
              <a:t>:</a:t>
            </a:r>
          </a:p>
          <a:p>
            <a:r>
              <a:rPr lang="en-US" b="0" dirty="0">
                <a:solidFill>
                  <a:srgbClr val="D4D4D4"/>
                </a:solidFill>
                <a:effectLst/>
                <a:latin typeface=" Cascadia Code PL"/>
              </a:rPr>
              <a:t>- </a:t>
            </a:r>
            <a:r>
              <a:rPr lang="en-US" b="0" dirty="0" err="1">
                <a:solidFill>
                  <a:srgbClr val="569CD6"/>
                </a:solidFill>
                <a:effectLst/>
                <a:latin typeface=" Cascadia Code PL"/>
              </a:rPr>
              <a:t>first_name</a:t>
            </a:r>
            <a:r>
              <a:rPr lang="en-US" b="0" dirty="0">
                <a:solidFill>
                  <a:srgbClr val="D4D4D4"/>
                </a:solidFill>
                <a:effectLst/>
                <a:latin typeface=" Cascadia Code PL"/>
              </a:rPr>
              <a:t>: </a:t>
            </a:r>
            <a:r>
              <a:rPr lang="en-US" b="0" dirty="0">
                <a:solidFill>
                  <a:srgbClr val="CE9178"/>
                </a:solidFill>
                <a:effectLst/>
                <a:latin typeface=" Cascadia Code PL"/>
              </a:rPr>
              <a:t>John</a:t>
            </a:r>
            <a:endParaRPr lang="en-US" b="0" dirty="0">
              <a:solidFill>
                <a:srgbClr val="D4D4D4"/>
              </a:solidFill>
              <a:effectLst/>
              <a:latin typeface=" Cascadia Code PL"/>
            </a:endParaRPr>
          </a:p>
          <a:p>
            <a:r>
              <a:rPr lang="en-US" b="0" dirty="0">
                <a:solidFill>
                  <a:srgbClr val="D4D4D4"/>
                </a:solidFill>
                <a:effectLst/>
                <a:latin typeface=" Cascadia Code PL"/>
              </a:rPr>
              <a:t>  </a:t>
            </a:r>
            <a:r>
              <a:rPr lang="en-US" b="0" dirty="0" err="1">
                <a:solidFill>
                  <a:srgbClr val="569CD6"/>
                </a:solidFill>
                <a:effectLst/>
                <a:latin typeface=" Cascadia Code PL"/>
              </a:rPr>
              <a:t>last_name</a:t>
            </a:r>
            <a:r>
              <a:rPr lang="en-US" b="0" dirty="0">
                <a:solidFill>
                  <a:srgbClr val="D4D4D4"/>
                </a:solidFill>
                <a:effectLst/>
                <a:latin typeface=" Cascadia Code PL"/>
              </a:rPr>
              <a:t>: </a:t>
            </a:r>
            <a:r>
              <a:rPr lang="en-US" b="0" dirty="0">
                <a:solidFill>
                  <a:srgbClr val="CE9178"/>
                </a:solidFill>
                <a:effectLst/>
                <a:latin typeface=" Cascadia Code PL"/>
              </a:rPr>
              <a:t>Doe</a:t>
            </a:r>
            <a:endParaRPr lang="en-US" b="0" dirty="0">
              <a:solidFill>
                <a:srgbClr val="D4D4D4"/>
              </a:solidFill>
              <a:effectLst/>
              <a:latin typeface=" Cascadia Code PL"/>
            </a:endParaRPr>
          </a:p>
          <a:p>
            <a:r>
              <a:rPr lang="en-US" b="0" dirty="0">
                <a:solidFill>
                  <a:srgbClr val="D4D4D4"/>
                </a:solidFill>
                <a:effectLst/>
                <a:latin typeface=" Cascadia Code PL"/>
              </a:rPr>
              <a:t>- </a:t>
            </a:r>
            <a:r>
              <a:rPr lang="en-US" b="0" dirty="0" err="1">
                <a:solidFill>
                  <a:srgbClr val="569CD6"/>
                </a:solidFill>
                <a:effectLst/>
                <a:latin typeface=" Cascadia Code PL"/>
              </a:rPr>
              <a:t>first_name</a:t>
            </a:r>
            <a:r>
              <a:rPr lang="en-US" b="0" dirty="0">
                <a:solidFill>
                  <a:srgbClr val="D4D4D4"/>
                </a:solidFill>
                <a:effectLst/>
                <a:latin typeface=" Cascadia Code PL"/>
              </a:rPr>
              <a:t>: </a:t>
            </a:r>
            <a:r>
              <a:rPr lang="en-US" b="0" dirty="0">
                <a:solidFill>
                  <a:srgbClr val="CE9178"/>
                </a:solidFill>
                <a:effectLst/>
                <a:latin typeface=" Cascadia Code PL"/>
              </a:rPr>
              <a:t>Jane</a:t>
            </a:r>
            <a:endParaRPr lang="en-US" b="0" dirty="0">
              <a:solidFill>
                <a:srgbClr val="D4D4D4"/>
              </a:solidFill>
              <a:effectLst/>
              <a:latin typeface=" Cascadia Code PL"/>
            </a:endParaRPr>
          </a:p>
          <a:p>
            <a:r>
              <a:rPr lang="en-US" b="0" dirty="0">
                <a:solidFill>
                  <a:srgbClr val="D4D4D4"/>
                </a:solidFill>
                <a:effectLst/>
                <a:latin typeface=" Cascadia Code PL"/>
              </a:rPr>
              <a:t>  </a:t>
            </a:r>
            <a:r>
              <a:rPr lang="en-US" b="0" dirty="0" err="1">
                <a:solidFill>
                  <a:srgbClr val="569CD6"/>
                </a:solidFill>
                <a:effectLst/>
                <a:latin typeface=" Cascadia Code PL"/>
              </a:rPr>
              <a:t>last_name</a:t>
            </a:r>
            <a:r>
              <a:rPr lang="en-US" b="0" dirty="0">
                <a:solidFill>
                  <a:srgbClr val="D4D4D4"/>
                </a:solidFill>
                <a:effectLst/>
                <a:latin typeface=" Cascadia Code PL"/>
              </a:rPr>
              <a:t>: </a:t>
            </a:r>
            <a:r>
              <a:rPr lang="en-US" b="0" dirty="0">
                <a:solidFill>
                  <a:srgbClr val="CE9178"/>
                </a:solidFill>
                <a:effectLst/>
                <a:latin typeface=" Cascadia Code PL"/>
              </a:rPr>
              <a:t>Doe</a:t>
            </a:r>
            <a:endParaRPr lang="en-US" b="0" dirty="0">
              <a:solidFill>
                <a:srgbClr val="D4D4D4"/>
              </a:solidFill>
              <a:effectLst/>
              <a:latin typeface=" Cascadia Code PL"/>
            </a:endParaRPr>
          </a:p>
          <a:p>
            <a:r>
              <a:rPr lang="en-US" b="0" dirty="0">
                <a:solidFill>
                  <a:srgbClr val="D4D4D4"/>
                </a:solidFill>
                <a:effectLst/>
                <a:latin typeface=" Cascadia Code PL"/>
              </a:rPr>
              <a:t>- </a:t>
            </a:r>
            <a:r>
              <a:rPr lang="en-US" b="0" dirty="0" err="1">
                <a:solidFill>
                  <a:srgbClr val="569CD6"/>
                </a:solidFill>
                <a:effectLst/>
                <a:latin typeface=" Cascadia Code PL"/>
              </a:rPr>
              <a:t>first_name</a:t>
            </a:r>
            <a:r>
              <a:rPr lang="en-US" b="0" dirty="0">
                <a:solidFill>
                  <a:srgbClr val="D4D4D4"/>
                </a:solidFill>
                <a:effectLst/>
                <a:latin typeface=" Cascadia Code PL"/>
              </a:rPr>
              <a:t>: </a:t>
            </a:r>
            <a:r>
              <a:rPr lang="en-US" b="0" dirty="0">
                <a:solidFill>
                  <a:srgbClr val="CE9178"/>
                </a:solidFill>
                <a:effectLst/>
                <a:latin typeface=" Cascadia Code PL"/>
              </a:rPr>
              <a:t>John</a:t>
            </a:r>
            <a:endParaRPr lang="en-US" b="0" dirty="0">
              <a:solidFill>
                <a:srgbClr val="D4D4D4"/>
              </a:solidFill>
              <a:effectLst/>
              <a:latin typeface=" Cascadia Code PL"/>
            </a:endParaRPr>
          </a:p>
          <a:p>
            <a:r>
              <a:rPr lang="en-US" b="0" dirty="0">
                <a:solidFill>
                  <a:srgbClr val="D4D4D4"/>
                </a:solidFill>
                <a:effectLst/>
                <a:latin typeface=" Cascadia Code PL"/>
              </a:rPr>
              <a:t>  </a:t>
            </a:r>
            <a:r>
              <a:rPr lang="en-US" b="0" dirty="0" err="1">
                <a:solidFill>
                  <a:srgbClr val="569CD6"/>
                </a:solidFill>
                <a:effectLst/>
                <a:latin typeface=" Cascadia Code PL"/>
              </a:rPr>
              <a:t>last_name</a:t>
            </a:r>
            <a:r>
              <a:rPr lang="en-US" b="0" dirty="0">
                <a:solidFill>
                  <a:srgbClr val="D4D4D4"/>
                </a:solidFill>
                <a:effectLst/>
                <a:latin typeface=" Cascadia Code PL"/>
              </a:rPr>
              <a:t>: </a:t>
            </a:r>
            <a:r>
              <a:rPr lang="en-US" b="0" dirty="0">
                <a:solidFill>
                  <a:srgbClr val="CE9178"/>
                </a:solidFill>
                <a:effectLst/>
                <a:latin typeface=" Cascadia Code PL"/>
              </a:rPr>
              <a:t>Smith</a:t>
            </a:r>
            <a:endParaRPr lang="en-US" b="0" dirty="0">
              <a:solidFill>
                <a:srgbClr val="D4D4D4"/>
              </a:solidFill>
              <a:effectLst/>
              <a:latin typeface=" Cascadia Code PL"/>
            </a:endParaRPr>
          </a:p>
          <a:p>
            <a:endParaRPr lang="en-US" b="0" dirty="0">
              <a:solidFill>
                <a:srgbClr val="D4D4D4"/>
              </a:solidFill>
              <a:effectLst/>
              <a:latin typeface=" Cascadia Code PL"/>
            </a:endParaRPr>
          </a:p>
        </p:txBody>
      </p:sp>
    </p:spTree>
    <p:extLst>
      <p:ext uri="{BB962C8B-B14F-4D97-AF65-F5344CB8AC3E}">
        <p14:creationId xmlns:p14="http://schemas.microsoft.com/office/powerpoint/2010/main" val="11687924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REST</a:t>
            </a:r>
            <a:endParaRPr lang="LID4096" dirty="0"/>
          </a:p>
        </p:txBody>
      </p:sp>
      <p:sp>
        <p:nvSpPr>
          <p:cNvPr id="2" name="Text Placeholder 1">
            <a:extLst>
              <a:ext uri="{FF2B5EF4-FFF2-40B4-BE49-F238E27FC236}">
                <a16:creationId xmlns:a16="http://schemas.microsoft.com/office/drawing/2014/main" id="{3821F7BF-A2CE-4637-A87D-BE4F5421E02B}"/>
              </a:ext>
            </a:extLst>
          </p:cNvPr>
          <p:cNvSpPr>
            <a:spLocks noGrp="1"/>
          </p:cNvSpPr>
          <p:nvPr>
            <p:ph type="body" sz="quarter" idx="12"/>
          </p:nvPr>
        </p:nvSpPr>
        <p:spPr>
          <a:xfrm>
            <a:off x="585216" y="3977319"/>
            <a:ext cx="9144000" cy="338554"/>
          </a:xfrm>
        </p:spPr>
        <p:txBody>
          <a:bodyPr/>
          <a:lstStyle/>
          <a:p>
            <a:r>
              <a:rPr lang="da-DK" dirty="0"/>
              <a:t>REpresentational State Transfer</a:t>
            </a:r>
          </a:p>
        </p:txBody>
      </p:sp>
      <p:sp>
        <p:nvSpPr>
          <p:cNvPr id="3" name="Rectangle: Rounded Corners 2">
            <a:extLst>
              <a:ext uri="{FF2B5EF4-FFF2-40B4-BE49-F238E27FC236}">
                <a16:creationId xmlns:a16="http://schemas.microsoft.com/office/drawing/2014/main" id="{E81FCE71-CBBC-4D50-9646-B373F7195F67}"/>
              </a:ext>
            </a:extLst>
          </p:cNvPr>
          <p:cNvSpPr/>
          <p:nvPr/>
        </p:nvSpPr>
        <p:spPr bwMode="auto">
          <a:xfrm>
            <a:off x="2344420" y="1554480"/>
            <a:ext cx="7503160" cy="374904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600" dirty="0">
                <a:gradFill>
                  <a:gsLst>
                    <a:gs pos="0">
                      <a:srgbClr val="FFFFFF"/>
                    </a:gs>
                    <a:gs pos="100000">
                      <a:srgbClr val="FFFFFF"/>
                    </a:gs>
                  </a:gsLst>
                  <a:lin ang="5400000" scaled="0"/>
                </a:gradFill>
                <a:ea typeface="Segoe UI" pitchFamily="34" charset="0"/>
                <a:cs typeface="Segoe UI" pitchFamily="34" charset="0"/>
              </a:rPr>
              <a:t>http://</a:t>
            </a:r>
            <a:endParaRPr lang="LID4096" sz="166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0720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52816-A315-4C5E-A620-391C613BD5E2}"/>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r>
              <a:rPr lang="da-DK" sz="2800" b="1" dirty="0">
                <a:gradFill>
                  <a:gsLst>
                    <a:gs pos="1250">
                      <a:schemeClr val="tx1"/>
                    </a:gs>
                    <a:gs pos="100000">
                      <a:schemeClr val="tx1"/>
                    </a:gs>
                  </a:gsLst>
                  <a:lin ang="5400000" scaled="0"/>
                </a:gradFill>
              </a:rPr>
              <a:t>URI</a:t>
            </a:r>
            <a:r>
              <a:rPr lang="da-DK" sz="2800" dirty="0">
                <a:gradFill>
                  <a:gsLst>
                    <a:gs pos="1250">
                      <a:schemeClr val="tx1"/>
                    </a:gs>
                    <a:gs pos="100000">
                      <a:schemeClr val="tx1"/>
                    </a:gs>
                  </a:gsLst>
                  <a:lin ang="5400000" scaled="0"/>
                </a:gradFill>
              </a:rPr>
              <a:t>: string</a:t>
            </a:r>
          </a:p>
          <a:p>
            <a:r>
              <a:rPr lang="da-DK" b="1" dirty="0"/>
              <a:t>(Query)</a:t>
            </a:r>
            <a:r>
              <a:rPr lang="da-DK" dirty="0"/>
              <a:t>: key/value pairs</a:t>
            </a:r>
            <a:endParaRPr lang="da-DK" sz="2800" dirty="0">
              <a:gradFill>
                <a:gsLst>
                  <a:gs pos="1250">
                    <a:schemeClr val="tx1"/>
                  </a:gs>
                  <a:gs pos="100000">
                    <a:schemeClr val="tx1"/>
                  </a:gs>
                </a:gsLst>
                <a:lin ang="5400000" scaled="0"/>
              </a:gradFill>
            </a:endParaRPr>
          </a:p>
          <a:p>
            <a:r>
              <a:rPr lang="da-DK" sz="2800" b="1" dirty="0">
                <a:gradFill>
                  <a:gsLst>
                    <a:gs pos="1250">
                      <a:schemeClr val="tx1"/>
                    </a:gs>
                    <a:gs pos="100000">
                      <a:schemeClr val="tx1"/>
                    </a:gs>
                  </a:gsLst>
                  <a:lin ang="5400000" scaled="0"/>
                </a:gradFill>
              </a:rPr>
              <a:t>Method</a:t>
            </a:r>
            <a:r>
              <a:rPr lang="da-DK" sz="2800" dirty="0">
                <a:gradFill>
                  <a:gsLst>
                    <a:gs pos="1250">
                      <a:schemeClr val="tx1"/>
                    </a:gs>
                    <a:gs pos="100000">
                      <a:schemeClr val="tx1"/>
                    </a:gs>
                  </a:gsLst>
                  <a:lin ang="5400000" scaled="0"/>
                </a:gradFill>
              </a:rPr>
              <a:t>: string</a:t>
            </a:r>
          </a:p>
          <a:p>
            <a:r>
              <a:rPr lang="da-DK" sz="2800" b="1" dirty="0">
                <a:gradFill>
                  <a:gsLst>
                    <a:gs pos="1250">
                      <a:schemeClr val="tx1"/>
                    </a:gs>
                    <a:gs pos="100000">
                      <a:schemeClr val="tx1"/>
                    </a:gs>
                  </a:gsLst>
                  <a:lin ang="5400000" scaled="0"/>
                </a:gradFill>
              </a:rPr>
              <a:t>Header</a:t>
            </a:r>
            <a:r>
              <a:rPr lang="da-DK" sz="2800" dirty="0">
                <a:gradFill>
                  <a:gsLst>
                    <a:gs pos="1250">
                      <a:schemeClr val="tx1"/>
                    </a:gs>
                    <a:gs pos="100000">
                      <a:schemeClr val="tx1"/>
                    </a:gs>
                  </a:gsLst>
                  <a:lin ang="5400000" scaled="0"/>
                </a:gradFill>
              </a:rPr>
              <a:t>: key/</a:t>
            </a:r>
            <a:r>
              <a:rPr lang="da-DK" sz="2800" dirty="0" err="1">
                <a:gradFill>
                  <a:gsLst>
                    <a:gs pos="1250">
                      <a:schemeClr val="tx1"/>
                    </a:gs>
                    <a:gs pos="100000">
                      <a:schemeClr val="tx1"/>
                    </a:gs>
                  </a:gsLst>
                  <a:lin ang="5400000" scaled="0"/>
                </a:gradFill>
              </a:rPr>
              <a:t>value</a:t>
            </a:r>
            <a:r>
              <a:rPr lang="da-DK" sz="2800" dirty="0">
                <a:gradFill>
                  <a:gsLst>
                    <a:gs pos="1250">
                      <a:schemeClr val="tx1"/>
                    </a:gs>
                    <a:gs pos="100000">
                      <a:schemeClr val="tx1"/>
                    </a:gs>
                  </a:gsLst>
                  <a:lin ang="5400000" scaled="0"/>
                </a:gradFill>
              </a:rPr>
              <a:t> pairs</a:t>
            </a:r>
          </a:p>
          <a:p>
            <a:r>
              <a:rPr lang="da-DK" sz="2800" b="1" dirty="0">
                <a:gradFill>
                  <a:gsLst>
                    <a:gs pos="1250">
                      <a:schemeClr val="tx1"/>
                    </a:gs>
                    <a:gs pos="100000">
                      <a:schemeClr val="tx1"/>
                    </a:gs>
                  </a:gsLst>
                  <a:lin ang="5400000" scaled="0"/>
                </a:gradFill>
              </a:rPr>
              <a:t>Body</a:t>
            </a:r>
            <a:r>
              <a:rPr lang="da-DK" sz="2800" dirty="0">
                <a:gradFill>
                  <a:gsLst>
                    <a:gs pos="1250">
                      <a:schemeClr val="tx1"/>
                    </a:gs>
                    <a:gs pos="100000">
                      <a:schemeClr val="tx1"/>
                    </a:gs>
                  </a:gsLst>
                  <a:lin ang="5400000" scaled="0"/>
                </a:gradFill>
              </a:rPr>
              <a:t>: string/binary</a:t>
            </a:r>
          </a:p>
        </p:txBody>
      </p:sp>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585788"/>
            <a:ext cx="3182027" cy="5683250"/>
          </a:xfrm>
          <a:prstGeom prst="rect">
            <a:avLst/>
          </a:prstGeom>
        </p:spPr>
        <p:txBody>
          <a:bodyPr wrap="square" anchor="ctr">
            <a:normAutofit/>
          </a:bodyPr>
          <a:lstStyle/>
          <a:p>
            <a:r>
              <a:rPr lang="da-DK" sz="3600" dirty="0">
                <a:solidFill>
                  <a:schemeClr val="tx1"/>
                </a:solidFill>
              </a:rPr>
              <a:t>HTTP request</a:t>
            </a:r>
            <a:endParaRPr lang="LID4096" sz="3600" dirty="0">
              <a:solidFill>
                <a:schemeClr val="tx1"/>
              </a:solidFill>
            </a:endParaRPr>
          </a:p>
        </p:txBody>
      </p:sp>
    </p:spTree>
    <p:extLst>
      <p:ext uri="{BB962C8B-B14F-4D97-AF65-F5344CB8AC3E}">
        <p14:creationId xmlns:p14="http://schemas.microsoft.com/office/powerpoint/2010/main" val="20935327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52816-A315-4C5E-A620-391C613BD5E2}"/>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r>
              <a:rPr lang="en-US" sz="2800" b="1">
                <a:gradFill>
                  <a:gsLst>
                    <a:gs pos="1250">
                      <a:schemeClr val="tx1"/>
                    </a:gs>
                    <a:gs pos="100000">
                      <a:schemeClr val="tx1"/>
                    </a:gs>
                  </a:gsLst>
                  <a:lin ang="5400000" scaled="0"/>
                </a:gradFill>
              </a:rPr>
              <a:t>Status-Code: </a:t>
            </a:r>
            <a:r>
              <a:rPr lang="en-US" sz="2800">
                <a:gradFill>
                  <a:gsLst>
                    <a:gs pos="1250">
                      <a:schemeClr val="tx1"/>
                    </a:gs>
                    <a:gs pos="100000">
                      <a:schemeClr val="tx1"/>
                    </a:gs>
                  </a:gsLst>
                  <a:lin ang="5400000" scaled="0"/>
                </a:gradFill>
              </a:rPr>
              <a:t>number</a:t>
            </a:r>
          </a:p>
          <a:p>
            <a:r>
              <a:rPr lang="en-US" sz="2800" b="1">
                <a:gradFill>
                  <a:gsLst>
                    <a:gs pos="1250">
                      <a:schemeClr val="tx1"/>
                    </a:gs>
                    <a:gs pos="100000">
                      <a:schemeClr val="tx1"/>
                    </a:gs>
                  </a:gsLst>
                  <a:lin ang="5400000" scaled="0"/>
                </a:gradFill>
              </a:rPr>
              <a:t>Header: </a:t>
            </a:r>
            <a:r>
              <a:rPr lang="en-US" sz="2800">
                <a:gradFill>
                  <a:gsLst>
                    <a:gs pos="1250">
                      <a:schemeClr val="tx1"/>
                    </a:gs>
                    <a:gs pos="100000">
                      <a:schemeClr val="tx1"/>
                    </a:gs>
                  </a:gsLst>
                  <a:lin ang="5400000" scaled="0"/>
                </a:gradFill>
              </a:rPr>
              <a:t>key/value pairs</a:t>
            </a:r>
          </a:p>
          <a:p>
            <a:r>
              <a:rPr lang="en-US" sz="2800" b="1">
                <a:gradFill>
                  <a:gsLst>
                    <a:gs pos="1250">
                      <a:schemeClr val="tx1"/>
                    </a:gs>
                    <a:gs pos="100000">
                      <a:schemeClr val="tx1"/>
                    </a:gs>
                  </a:gsLst>
                  <a:lin ang="5400000" scaled="0"/>
                </a:gradFill>
              </a:rPr>
              <a:t>Body: </a:t>
            </a:r>
            <a:r>
              <a:rPr lang="en-US" sz="2800">
                <a:gradFill>
                  <a:gsLst>
                    <a:gs pos="1250">
                      <a:schemeClr val="tx1"/>
                    </a:gs>
                    <a:gs pos="100000">
                      <a:schemeClr val="tx1"/>
                    </a:gs>
                  </a:gsLst>
                  <a:lin ang="5400000" scaled="0"/>
                </a:gradFill>
              </a:rPr>
              <a:t>string/binary</a:t>
            </a:r>
          </a:p>
        </p:txBody>
      </p:sp>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585788"/>
            <a:ext cx="3182027" cy="5683250"/>
          </a:xfrm>
          <a:prstGeom prst="rect">
            <a:avLst/>
          </a:prstGeom>
        </p:spPr>
        <p:txBody>
          <a:bodyPr wrap="square" anchor="ctr">
            <a:normAutofit/>
          </a:bodyPr>
          <a:lstStyle/>
          <a:p>
            <a:r>
              <a:rPr lang="da-DK" sz="3600" dirty="0">
                <a:solidFill>
                  <a:schemeClr val="tx1"/>
                </a:solidFill>
              </a:rPr>
              <a:t>HTTP response</a:t>
            </a:r>
            <a:endParaRPr lang="LID4096" sz="3600" dirty="0">
              <a:solidFill>
                <a:schemeClr val="tx1"/>
              </a:solidFill>
            </a:endParaRPr>
          </a:p>
        </p:txBody>
      </p:sp>
    </p:spTree>
    <p:extLst>
      <p:ext uri="{BB962C8B-B14F-4D97-AF65-F5344CB8AC3E}">
        <p14:creationId xmlns:p14="http://schemas.microsoft.com/office/powerpoint/2010/main" val="5340677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457200"/>
            <a:ext cx="11018520" cy="553998"/>
          </a:xfrm>
        </p:spPr>
        <p:txBody>
          <a:bodyPr wrap="square" anchor="t">
            <a:normAutofit/>
          </a:bodyPr>
          <a:lstStyle/>
          <a:p>
            <a:r>
              <a:rPr lang="en-US" altLang="da-DK" dirty="0"/>
              <a:t>REST</a:t>
            </a:r>
            <a:endParaRPr lang="LID4096" dirty="0"/>
          </a:p>
        </p:txBody>
      </p:sp>
      <p:sp>
        <p:nvSpPr>
          <p:cNvPr id="3" name="Content Placeholder 2">
            <a:extLst>
              <a:ext uri="{FF2B5EF4-FFF2-40B4-BE49-F238E27FC236}">
                <a16:creationId xmlns:a16="http://schemas.microsoft.com/office/drawing/2014/main" id="{91E52816-A315-4C5E-A620-391C613BD5E2}"/>
              </a:ext>
            </a:extLst>
          </p:cNvPr>
          <p:cNvSpPr>
            <a:spLocks noGrp="1"/>
          </p:cNvSpPr>
          <p:nvPr>
            <p:ph sz="quarter" idx="12"/>
          </p:nvPr>
        </p:nvSpPr>
        <p:spPr>
          <a:xfrm>
            <a:off x="584200" y="1435100"/>
            <a:ext cx="5211763" cy="4833938"/>
          </a:xfrm>
        </p:spPr>
        <p:txBody>
          <a:bodyPr wrap="square">
            <a:normAutofit/>
          </a:bodyPr>
          <a:lstStyle/>
          <a:p>
            <a:pPr marL="0" indent="0">
              <a:buNone/>
            </a:pPr>
            <a:r>
              <a:rPr lang="en-US" altLang="da-DK" dirty="0"/>
              <a:t>Maps your CRUD actions to HTTP verbs</a:t>
            </a:r>
          </a:p>
        </p:txBody>
      </p:sp>
      <p:graphicFrame>
        <p:nvGraphicFramePr>
          <p:cNvPr id="4" name="Table 3">
            <a:extLst>
              <a:ext uri="{FF2B5EF4-FFF2-40B4-BE49-F238E27FC236}">
                <a16:creationId xmlns:a16="http://schemas.microsoft.com/office/drawing/2014/main" id="{1F225702-20FA-49A6-9094-E0F040604484}"/>
              </a:ext>
            </a:extLst>
          </p:cNvPr>
          <p:cNvGraphicFramePr>
            <a:graphicFrameLocks noGrp="1"/>
          </p:cNvGraphicFramePr>
          <p:nvPr>
            <p:extLst>
              <p:ext uri="{D42A27DB-BD31-4B8C-83A1-F6EECF244321}">
                <p14:modId xmlns:p14="http://schemas.microsoft.com/office/powerpoint/2010/main" val="3841941910"/>
              </p:ext>
            </p:extLst>
          </p:nvPr>
        </p:nvGraphicFramePr>
        <p:xfrm>
          <a:off x="6389688" y="1944047"/>
          <a:ext cx="5219701" cy="3816048"/>
        </p:xfrm>
        <a:graphic>
          <a:graphicData uri="http://schemas.openxmlformats.org/drawingml/2006/table">
            <a:tbl>
              <a:tblPr firstRow="1" bandRow="1">
                <a:tableStyleId>{5C22544A-7EE6-4342-B048-85BDC9FD1C3A}</a:tableStyleId>
              </a:tblPr>
              <a:tblGrid>
                <a:gridCol w="3319339">
                  <a:extLst>
                    <a:ext uri="{9D8B030D-6E8A-4147-A177-3AD203B41FA5}">
                      <a16:colId xmlns:a16="http://schemas.microsoft.com/office/drawing/2014/main" val="20000"/>
                    </a:ext>
                  </a:extLst>
                </a:gridCol>
                <a:gridCol w="1900362">
                  <a:extLst>
                    <a:ext uri="{9D8B030D-6E8A-4147-A177-3AD203B41FA5}">
                      <a16:colId xmlns:a16="http://schemas.microsoft.com/office/drawing/2014/main" val="20001"/>
                    </a:ext>
                  </a:extLst>
                </a:gridCol>
              </a:tblGrid>
              <a:tr h="636008">
                <a:tc>
                  <a:txBody>
                    <a:bodyPr/>
                    <a:lstStyle/>
                    <a:p>
                      <a:r>
                        <a:rPr lang="en-US" sz="2800"/>
                        <a:t>Action</a:t>
                      </a:r>
                    </a:p>
                  </a:txBody>
                  <a:tcPr marL="146760" marR="146760" marT="73380" marB="73380"/>
                </a:tc>
                <a:tc>
                  <a:txBody>
                    <a:bodyPr/>
                    <a:lstStyle/>
                    <a:p>
                      <a:r>
                        <a:rPr lang="en-US" sz="2800"/>
                        <a:t>Verb</a:t>
                      </a:r>
                    </a:p>
                  </a:txBody>
                  <a:tcPr marL="146760" marR="146760" marT="73380" marB="73380"/>
                </a:tc>
                <a:extLst>
                  <a:ext uri="{0D108BD9-81ED-4DB2-BD59-A6C34878D82A}">
                    <a16:rowId xmlns:a16="http://schemas.microsoft.com/office/drawing/2014/main" val="10000"/>
                  </a:ext>
                </a:extLst>
              </a:tr>
              <a:tr h="636008">
                <a:tc>
                  <a:txBody>
                    <a:bodyPr/>
                    <a:lstStyle/>
                    <a:p>
                      <a:r>
                        <a:rPr lang="en-US" sz="2800"/>
                        <a:t>Create</a:t>
                      </a:r>
                      <a:endParaRPr lang="en-US" sz="2800">
                        <a:solidFill>
                          <a:schemeClr val="tx1"/>
                        </a:solidFill>
                      </a:endParaRPr>
                    </a:p>
                  </a:txBody>
                  <a:tcPr marL="146760" marR="146760" marT="73380" marB="73380"/>
                </a:tc>
                <a:tc>
                  <a:txBody>
                    <a:bodyPr/>
                    <a:lstStyle/>
                    <a:p>
                      <a:r>
                        <a:rPr lang="en-US" sz="2800"/>
                        <a:t>POST</a:t>
                      </a:r>
                      <a:endParaRPr lang="en-US" sz="2800">
                        <a:solidFill>
                          <a:schemeClr val="tx1"/>
                        </a:solidFill>
                      </a:endParaRPr>
                    </a:p>
                  </a:txBody>
                  <a:tcPr marL="146760" marR="146760" marT="73380" marB="73380"/>
                </a:tc>
                <a:extLst>
                  <a:ext uri="{0D108BD9-81ED-4DB2-BD59-A6C34878D82A}">
                    <a16:rowId xmlns:a16="http://schemas.microsoft.com/office/drawing/2014/main" val="10001"/>
                  </a:ext>
                </a:extLst>
              </a:tr>
              <a:tr h="636008">
                <a:tc>
                  <a:txBody>
                    <a:bodyPr/>
                    <a:lstStyle/>
                    <a:p>
                      <a:r>
                        <a:rPr lang="en-US" sz="2800"/>
                        <a:t>Read (Retrieve)</a:t>
                      </a:r>
                      <a:endParaRPr lang="en-US" sz="2800">
                        <a:solidFill>
                          <a:schemeClr val="tx1"/>
                        </a:solidFill>
                      </a:endParaRPr>
                    </a:p>
                  </a:txBody>
                  <a:tcPr marL="146760" marR="146760" marT="73380" marB="73380"/>
                </a:tc>
                <a:tc>
                  <a:txBody>
                    <a:bodyPr/>
                    <a:lstStyle/>
                    <a:p>
                      <a:r>
                        <a:rPr lang="en-US" sz="2800"/>
                        <a:t>GET</a:t>
                      </a:r>
                      <a:endParaRPr lang="en-US" sz="2800">
                        <a:solidFill>
                          <a:schemeClr val="tx1"/>
                        </a:solidFill>
                      </a:endParaRPr>
                    </a:p>
                  </a:txBody>
                  <a:tcPr marL="146760" marR="146760" marT="73380" marB="73380"/>
                </a:tc>
                <a:extLst>
                  <a:ext uri="{0D108BD9-81ED-4DB2-BD59-A6C34878D82A}">
                    <a16:rowId xmlns:a16="http://schemas.microsoft.com/office/drawing/2014/main" val="10002"/>
                  </a:ext>
                </a:extLst>
              </a:tr>
              <a:tr h="636008">
                <a:tc>
                  <a:txBody>
                    <a:bodyPr/>
                    <a:lstStyle/>
                    <a:p>
                      <a:r>
                        <a:rPr lang="en-US" sz="2800"/>
                        <a:t>Update (Replace)</a:t>
                      </a:r>
                      <a:endParaRPr lang="en-US" sz="2800">
                        <a:solidFill>
                          <a:schemeClr val="tx1"/>
                        </a:solidFill>
                      </a:endParaRPr>
                    </a:p>
                  </a:txBody>
                  <a:tcPr marL="146760" marR="146760" marT="73380" marB="73380"/>
                </a:tc>
                <a:tc>
                  <a:txBody>
                    <a:bodyPr/>
                    <a:lstStyle/>
                    <a:p>
                      <a:r>
                        <a:rPr lang="en-US" sz="2800"/>
                        <a:t>PUT</a:t>
                      </a:r>
                      <a:endParaRPr lang="en-US" sz="2800">
                        <a:solidFill>
                          <a:schemeClr val="tx1"/>
                        </a:solidFill>
                      </a:endParaRPr>
                    </a:p>
                  </a:txBody>
                  <a:tcPr marL="146760" marR="146760" marT="73380" marB="73380"/>
                </a:tc>
                <a:extLst>
                  <a:ext uri="{0D108BD9-81ED-4DB2-BD59-A6C34878D82A}">
                    <a16:rowId xmlns:a16="http://schemas.microsoft.com/office/drawing/2014/main" val="10003"/>
                  </a:ext>
                </a:extLst>
              </a:tr>
              <a:tr h="636008">
                <a:tc>
                  <a:txBody>
                    <a:bodyPr/>
                    <a:lstStyle/>
                    <a:p>
                      <a:r>
                        <a:rPr lang="da-DK" sz="2800"/>
                        <a:t>Update (Modify)</a:t>
                      </a:r>
                      <a:endParaRPr lang="en-US" sz="2800">
                        <a:solidFill>
                          <a:schemeClr val="tx1"/>
                        </a:solidFill>
                      </a:endParaRPr>
                    </a:p>
                  </a:txBody>
                  <a:tcPr marL="146760" marR="146760" marT="73380" marB="73380"/>
                </a:tc>
                <a:tc>
                  <a:txBody>
                    <a:bodyPr/>
                    <a:lstStyle/>
                    <a:p>
                      <a:r>
                        <a:rPr lang="da-DK" sz="2800"/>
                        <a:t>PATCH</a:t>
                      </a:r>
                      <a:endParaRPr lang="en-US" sz="2800">
                        <a:solidFill>
                          <a:schemeClr val="tx1"/>
                        </a:solidFill>
                      </a:endParaRPr>
                    </a:p>
                  </a:txBody>
                  <a:tcPr marL="146760" marR="146760" marT="73380" marB="73380"/>
                </a:tc>
                <a:extLst>
                  <a:ext uri="{0D108BD9-81ED-4DB2-BD59-A6C34878D82A}">
                    <a16:rowId xmlns:a16="http://schemas.microsoft.com/office/drawing/2014/main" val="489029403"/>
                  </a:ext>
                </a:extLst>
              </a:tr>
              <a:tr h="636008">
                <a:tc>
                  <a:txBody>
                    <a:bodyPr/>
                    <a:lstStyle/>
                    <a:p>
                      <a:r>
                        <a:rPr lang="en-US" sz="2800"/>
                        <a:t>Delete</a:t>
                      </a:r>
                      <a:endParaRPr lang="en-US" sz="2800">
                        <a:solidFill>
                          <a:schemeClr val="tx1"/>
                        </a:solidFill>
                      </a:endParaRPr>
                    </a:p>
                  </a:txBody>
                  <a:tcPr marL="146760" marR="146760" marT="73380" marB="73380"/>
                </a:tc>
                <a:tc>
                  <a:txBody>
                    <a:bodyPr/>
                    <a:lstStyle/>
                    <a:p>
                      <a:r>
                        <a:rPr lang="en-US" sz="2800"/>
                        <a:t>DELETE</a:t>
                      </a:r>
                      <a:endParaRPr lang="en-US" sz="2800">
                        <a:solidFill>
                          <a:schemeClr val="tx1"/>
                        </a:solidFill>
                      </a:endParaRPr>
                    </a:p>
                  </a:txBody>
                  <a:tcPr marL="146760" marR="146760" marT="73380" marB="7338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5545071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457200"/>
            <a:ext cx="11018520" cy="553998"/>
          </a:xfrm>
        </p:spPr>
        <p:txBody>
          <a:bodyPr wrap="square" anchor="t">
            <a:normAutofit/>
          </a:bodyPr>
          <a:lstStyle/>
          <a:p>
            <a:pPr>
              <a:lnSpc>
                <a:spcPct val="90000"/>
              </a:lnSpc>
            </a:pPr>
            <a:r>
              <a:rPr lang="da-DK" altLang="da-DK" sz="2000"/>
              <a:t>HTTP status codes</a:t>
            </a:r>
            <a:br>
              <a:rPr lang="da-DK" altLang="da-DK" sz="2000"/>
            </a:br>
            <a:endParaRPr lang="LID4096" sz="2000"/>
          </a:p>
        </p:txBody>
      </p:sp>
      <p:graphicFrame>
        <p:nvGraphicFramePr>
          <p:cNvPr id="7" name="Table 8">
            <a:extLst>
              <a:ext uri="{FF2B5EF4-FFF2-40B4-BE49-F238E27FC236}">
                <a16:creationId xmlns:a16="http://schemas.microsoft.com/office/drawing/2014/main" id="{1F977A47-54FF-4382-BAAE-9A8F4FBECA94}"/>
              </a:ext>
            </a:extLst>
          </p:cNvPr>
          <p:cNvGraphicFramePr>
            <a:graphicFrameLocks noGrp="1"/>
          </p:cNvGraphicFramePr>
          <p:nvPr>
            <p:ph sz="quarter" idx="4294967295"/>
            <p:extLst>
              <p:ext uri="{D42A27DB-BD31-4B8C-83A1-F6EECF244321}">
                <p14:modId xmlns:p14="http://schemas.microsoft.com/office/powerpoint/2010/main" val="2126982546"/>
              </p:ext>
            </p:extLst>
          </p:nvPr>
        </p:nvGraphicFramePr>
        <p:xfrm>
          <a:off x="701675" y="1476375"/>
          <a:ext cx="5637212" cy="4751388"/>
        </p:xfrm>
        <a:graphic>
          <a:graphicData uri="http://schemas.openxmlformats.org/drawingml/2006/table">
            <a:tbl>
              <a:tblPr firstRow="1">
                <a:tableStyleId>{5C22544A-7EE6-4342-B048-85BDC9FD1C3A}</a:tableStyleId>
              </a:tblPr>
              <a:tblGrid>
                <a:gridCol w="1196307">
                  <a:extLst>
                    <a:ext uri="{9D8B030D-6E8A-4147-A177-3AD203B41FA5}">
                      <a16:colId xmlns:a16="http://schemas.microsoft.com/office/drawing/2014/main" val="596979221"/>
                    </a:ext>
                  </a:extLst>
                </a:gridCol>
                <a:gridCol w="4440905">
                  <a:extLst>
                    <a:ext uri="{9D8B030D-6E8A-4147-A177-3AD203B41FA5}">
                      <a16:colId xmlns:a16="http://schemas.microsoft.com/office/drawing/2014/main" val="885659956"/>
                    </a:ext>
                  </a:extLst>
                </a:gridCol>
              </a:tblGrid>
              <a:tr h="527932">
                <a:tc>
                  <a:txBody>
                    <a:bodyPr/>
                    <a:lstStyle/>
                    <a:p>
                      <a:r>
                        <a:rPr lang="da-DK" sz="1800"/>
                        <a:t>Code</a:t>
                      </a:r>
                      <a:endParaRPr lang="LID4096" sz="1800"/>
                    </a:p>
                  </a:txBody>
                  <a:tcPr marL="92419" marR="92419" marT="46209" marB="46209"/>
                </a:tc>
                <a:tc>
                  <a:txBody>
                    <a:bodyPr/>
                    <a:lstStyle/>
                    <a:p>
                      <a:r>
                        <a:rPr lang="da-DK" sz="1800"/>
                        <a:t>Meaning</a:t>
                      </a:r>
                      <a:endParaRPr lang="LID4096" sz="1800"/>
                    </a:p>
                  </a:txBody>
                  <a:tcPr marL="92419" marR="92419" marT="46209" marB="46209"/>
                </a:tc>
                <a:extLst>
                  <a:ext uri="{0D108BD9-81ED-4DB2-BD59-A6C34878D82A}">
                    <a16:rowId xmlns:a16="http://schemas.microsoft.com/office/drawing/2014/main" val="1412630097"/>
                  </a:ext>
                </a:extLst>
              </a:tr>
              <a:tr h="527932">
                <a:tc>
                  <a:txBody>
                    <a:bodyPr/>
                    <a:lstStyle/>
                    <a:p>
                      <a:r>
                        <a:rPr lang="da-DK" sz="1800"/>
                        <a:t>200</a:t>
                      </a:r>
                      <a:endParaRPr lang="LID4096" sz="1800"/>
                    </a:p>
                  </a:txBody>
                  <a:tcPr marL="92419" marR="92419" marT="46209" marB="46209"/>
                </a:tc>
                <a:tc>
                  <a:txBody>
                    <a:bodyPr/>
                    <a:lstStyle/>
                    <a:p>
                      <a:r>
                        <a:rPr lang="da-DK" sz="1800"/>
                        <a:t>OK</a:t>
                      </a:r>
                      <a:endParaRPr lang="LID4096" sz="1800"/>
                    </a:p>
                  </a:txBody>
                  <a:tcPr marL="92419" marR="92419" marT="46209" marB="46209"/>
                </a:tc>
                <a:extLst>
                  <a:ext uri="{0D108BD9-81ED-4DB2-BD59-A6C34878D82A}">
                    <a16:rowId xmlns:a16="http://schemas.microsoft.com/office/drawing/2014/main" val="1965826220"/>
                  </a:ext>
                </a:extLst>
              </a:tr>
              <a:tr h="527932">
                <a:tc>
                  <a:txBody>
                    <a:bodyPr/>
                    <a:lstStyle/>
                    <a:p>
                      <a:r>
                        <a:rPr lang="da-DK" sz="1800"/>
                        <a:t>201</a:t>
                      </a:r>
                      <a:endParaRPr lang="LID4096" sz="1800"/>
                    </a:p>
                  </a:txBody>
                  <a:tcPr marL="92419" marR="92419" marT="46209" marB="46209"/>
                </a:tc>
                <a:tc>
                  <a:txBody>
                    <a:bodyPr/>
                    <a:lstStyle/>
                    <a:p>
                      <a:r>
                        <a:rPr lang="da-DK" sz="1800"/>
                        <a:t>Created</a:t>
                      </a:r>
                      <a:endParaRPr lang="LID4096" sz="1800"/>
                    </a:p>
                  </a:txBody>
                  <a:tcPr marL="92419" marR="92419" marT="46209" marB="46209"/>
                </a:tc>
                <a:extLst>
                  <a:ext uri="{0D108BD9-81ED-4DB2-BD59-A6C34878D82A}">
                    <a16:rowId xmlns:a16="http://schemas.microsoft.com/office/drawing/2014/main" val="1224152718"/>
                  </a:ext>
                </a:extLst>
              </a:tr>
              <a:tr h="527932">
                <a:tc>
                  <a:txBody>
                    <a:bodyPr/>
                    <a:lstStyle/>
                    <a:p>
                      <a:r>
                        <a:rPr lang="da-DK" sz="1800"/>
                        <a:t>202</a:t>
                      </a:r>
                      <a:endParaRPr lang="LID4096" sz="1800"/>
                    </a:p>
                  </a:txBody>
                  <a:tcPr marL="92419" marR="92419" marT="46209" marB="46209"/>
                </a:tc>
                <a:tc>
                  <a:txBody>
                    <a:bodyPr/>
                    <a:lstStyle/>
                    <a:p>
                      <a:r>
                        <a:rPr lang="da-DK" sz="1800"/>
                        <a:t>Accepted</a:t>
                      </a:r>
                      <a:endParaRPr lang="LID4096" sz="1800"/>
                    </a:p>
                  </a:txBody>
                  <a:tcPr marL="92419" marR="92419" marT="46209" marB="46209"/>
                </a:tc>
                <a:extLst>
                  <a:ext uri="{0D108BD9-81ED-4DB2-BD59-A6C34878D82A}">
                    <a16:rowId xmlns:a16="http://schemas.microsoft.com/office/drawing/2014/main" val="2338843554"/>
                  </a:ext>
                </a:extLst>
              </a:tr>
              <a:tr h="527932">
                <a:tc>
                  <a:txBody>
                    <a:bodyPr/>
                    <a:lstStyle/>
                    <a:p>
                      <a:r>
                        <a:rPr lang="da-DK" sz="1800"/>
                        <a:t>204</a:t>
                      </a:r>
                      <a:endParaRPr lang="LID4096" sz="1800"/>
                    </a:p>
                  </a:txBody>
                  <a:tcPr marL="92419" marR="92419" marT="46209" marB="46209"/>
                </a:tc>
                <a:tc>
                  <a:txBody>
                    <a:bodyPr/>
                    <a:lstStyle/>
                    <a:p>
                      <a:r>
                        <a:rPr lang="da-DK" sz="1800"/>
                        <a:t>No Content</a:t>
                      </a:r>
                      <a:endParaRPr lang="LID4096" sz="1800"/>
                    </a:p>
                  </a:txBody>
                  <a:tcPr marL="92419" marR="92419" marT="46209" marB="46209"/>
                </a:tc>
                <a:extLst>
                  <a:ext uri="{0D108BD9-81ED-4DB2-BD59-A6C34878D82A}">
                    <a16:rowId xmlns:a16="http://schemas.microsoft.com/office/drawing/2014/main" val="694754543"/>
                  </a:ext>
                </a:extLst>
              </a:tr>
              <a:tr h="527932">
                <a:tc>
                  <a:txBody>
                    <a:bodyPr/>
                    <a:lstStyle/>
                    <a:p>
                      <a:r>
                        <a:rPr lang="da-DK" sz="1800"/>
                        <a:t>301</a:t>
                      </a:r>
                      <a:endParaRPr lang="LID4096" sz="1800"/>
                    </a:p>
                  </a:txBody>
                  <a:tcPr marL="92419" marR="92419" marT="46209" marB="46209"/>
                </a:tc>
                <a:tc>
                  <a:txBody>
                    <a:bodyPr/>
                    <a:lstStyle/>
                    <a:p>
                      <a:r>
                        <a:rPr lang="en-US" sz="1800"/>
                        <a:t>Moved Permanently</a:t>
                      </a:r>
                      <a:endParaRPr lang="en-US" sz="1800">
                        <a:solidFill>
                          <a:schemeClr val="tx1"/>
                        </a:solidFill>
                      </a:endParaRPr>
                    </a:p>
                  </a:txBody>
                  <a:tcPr marL="92419" marR="92419" marT="46209" marB="46209"/>
                </a:tc>
                <a:extLst>
                  <a:ext uri="{0D108BD9-81ED-4DB2-BD59-A6C34878D82A}">
                    <a16:rowId xmlns:a16="http://schemas.microsoft.com/office/drawing/2014/main" val="330335000"/>
                  </a:ext>
                </a:extLst>
              </a:tr>
              <a:tr h="527932">
                <a:tc>
                  <a:txBody>
                    <a:bodyPr/>
                    <a:lstStyle/>
                    <a:p>
                      <a:r>
                        <a:rPr lang="da-DK" sz="1800"/>
                        <a:t>302</a:t>
                      </a:r>
                      <a:endParaRPr lang="LID4096" sz="1800"/>
                    </a:p>
                  </a:txBody>
                  <a:tcPr marL="92419" marR="92419" marT="46209" marB="46209"/>
                </a:tc>
                <a:tc>
                  <a:txBody>
                    <a:bodyPr/>
                    <a:lstStyle/>
                    <a:p>
                      <a:r>
                        <a:rPr lang="en-US" sz="1800"/>
                        <a:t>Found (Previously "Moved temporarily")</a:t>
                      </a:r>
                      <a:endParaRPr lang="en-US" sz="1800">
                        <a:solidFill>
                          <a:schemeClr val="tx1"/>
                        </a:solidFill>
                      </a:endParaRPr>
                    </a:p>
                  </a:txBody>
                  <a:tcPr marL="92419" marR="92419" marT="46209" marB="46209"/>
                </a:tc>
                <a:extLst>
                  <a:ext uri="{0D108BD9-81ED-4DB2-BD59-A6C34878D82A}">
                    <a16:rowId xmlns:a16="http://schemas.microsoft.com/office/drawing/2014/main" val="581735152"/>
                  </a:ext>
                </a:extLst>
              </a:tr>
              <a:tr h="527932">
                <a:tc>
                  <a:txBody>
                    <a:bodyPr/>
                    <a:lstStyle/>
                    <a:p>
                      <a:r>
                        <a:rPr lang="da-DK" sz="1800"/>
                        <a:t>307</a:t>
                      </a:r>
                      <a:endParaRPr lang="LID4096" sz="1800"/>
                    </a:p>
                  </a:txBody>
                  <a:tcPr marL="92419" marR="92419" marT="46209" marB="46209"/>
                </a:tc>
                <a:tc>
                  <a:txBody>
                    <a:bodyPr/>
                    <a:lstStyle/>
                    <a:p>
                      <a:r>
                        <a:rPr lang="en-US" sz="1800"/>
                        <a:t>Temporary Redirect</a:t>
                      </a:r>
                      <a:endParaRPr lang="en-US" sz="1800">
                        <a:solidFill>
                          <a:schemeClr val="tx1"/>
                        </a:solidFill>
                      </a:endParaRPr>
                    </a:p>
                  </a:txBody>
                  <a:tcPr marL="92419" marR="92419" marT="46209" marB="46209"/>
                </a:tc>
                <a:extLst>
                  <a:ext uri="{0D108BD9-81ED-4DB2-BD59-A6C34878D82A}">
                    <a16:rowId xmlns:a16="http://schemas.microsoft.com/office/drawing/2014/main" val="3931452977"/>
                  </a:ext>
                </a:extLst>
              </a:tr>
              <a:tr h="527932">
                <a:tc>
                  <a:txBody>
                    <a:bodyPr/>
                    <a:lstStyle/>
                    <a:p>
                      <a:r>
                        <a:rPr lang="da-DK" sz="1800"/>
                        <a:t>308</a:t>
                      </a:r>
                      <a:endParaRPr lang="LID4096" sz="1800"/>
                    </a:p>
                  </a:txBody>
                  <a:tcPr marL="92419" marR="92419" marT="46209" marB="46209"/>
                </a:tc>
                <a:tc>
                  <a:txBody>
                    <a:bodyPr/>
                    <a:lstStyle/>
                    <a:p>
                      <a:r>
                        <a:rPr lang="en-US" sz="1800"/>
                        <a:t>Permanent Redirect</a:t>
                      </a:r>
                      <a:endParaRPr lang="en-US" sz="1800">
                        <a:solidFill>
                          <a:schemeClr val="tx1"/>
                        </a:solidFill>
                      </a:endParaRPr>
                    </a:p>
                  </a:txBody>
                  <a:tcPr marL="92419" marR="92419" marT="46209" marB="46209"/>
                </a:tc>
                <a:extLst>
                  <a:ext uri="{0D108BD9-81ED-4DB2-BD59-A6C34878D82A}">
                    <a16:rowId xmlns:a16="http://schemas.microsoft.com/office/drawing/2014/main" val="3640263822"/>
                  </a:ext>
                </a:extLst>
              </a:tr>
            </a:tbl>
          </a:graphicData>
        </a:graphic>
      </p:graphicFrame>
      <p:graphicFrame>
        <p:nvGraphicFramePr>
          <p:cNvPr id="15" name="Table 8">
            <a:extLst>
              <a:ext uri="{FF2B5EF4-FFF2-40B4-BE49-F238E27FC236}">
                <a16:creationId xmlns:a16="http://schemas.microsoft.com/office/drawing/2014/main" id="{D130AFD5-91FE-4EFC-A4B1-C0D359D99A3F}"/>
              </a:ext>
            </a:extLst>
          </p:cNvPr>
          <p:cNvGraphicFramePr>
            <a:graphicFrameLocks noGrp="1"/>
          </p:cNvGraphicFramePr>
          <p:nvPr>
            <p:ph sz="quarter" idx="4294967295"/>
            <p:extLst>
              <p:ext uri="{D42A27DB-BD31-4B8C-83A1-F6EECF244321}">
                <p14:modId xmlns:p14="http://schemas.microsoft.com/office/powerpoint/2010/main" val="4107037079"/>
              </p:ext>
            </p:extLst>
          </p:nvPr>
        </p:nvGraphicFramePr>
        <p:xfrm>
          <a:off x="6421438" y="1476375"/>
          <a:ext cx="5064124" cy="4751388"/>
        </p:xfrm>
        <a:graphic>
          <a:graphicData uri="http://schemas.openxmlformats.org/drawingml/2006/table">
            <a:tbl>
              <a:tblPr firstRow="1">
                <a:tableStyleId>{69C7853C-536D-4A76-A0AE-DD22124D55A5}</a:tableStyleId>
              </a:tblPr>
              <a:tblGrid>
                <a:gridCol w="1074688">
                  <a:extLst>
                    <a:ext uri="{9D8B030D-6E8A-4147-A177-3AD203B41FA5}">
                      <a16:colId xmlns:a16="http://schemas.microsoft.com/office/drawing/2014/main" val="596979221"/>
                    </a:ext>
                  </a:extLst>
                </a:gridCol>
                <a:gridCol w="3989436">
                  <a:extLst>
                    <a:ext uri="{9D8B030D-6E8A-4147-A177-3AD203B41FA5}">
                      <a16:colId xmlns:a16="http://schemas.microsoft.com/office/drawing/2014/main" val="885659956"/>
                    </a:ext>
                  </a:extLst>
                </a:gridCol>
              </a:tblGrid>
              <a:tr h="395949">
                <a:tc>
                  <a:txBody>
                    <a:bodyPr/>
                    <a:lstStyle/>
                    <a:p>
                      <a:r>
                        <a:rPr lang="da-DK" sz="1600"/>
                        <a:t>Code</a:t>
                      </a:r>
                      <a:endParaRPr lang="LID4096" sz="1600"/>
                    </a:p>
                  </a:txBody>
                  <a:tcPr marL="83023" marR="83023" marT="41512" marB="41512"/>
                </a:tc>
                <a:tc>
                  <a:txBody>
                    <a:bodyPr/>
                    <a:lstStyle/>
                    <a:p>
                      <a:r>
                        <a:rPr lang="da-DK" sz="1600"/>
                        <a:t>Meaning</a:t>
                      </a:r>
                      <a:endParaRPr lang="LID4096" sz="1600"/>
                    </a:p>
                  </a:txBody>
                  <a:tcPr marL="83023" marR="83023" marT="41512" marB="41512"/>
                </a:tc>
                <a:extLst>
                  <a:ext uri="{0D108BD9-81ED-4DB2-BD59-A6C34878D82A}">
                    <a16:rowId xmlns:a16="http://schemas.microsoft.com/office/drawing/2014/main" val="1412630097"/>
                  </a:ext>
                </a:extLst>
              </a:tr>
              <a:tr h="395949">
                <a:tc>
                  <a:txBody>
                    <a:bodyPr/>
                    <a:lstStyle/>
                    <a:p>
                      <a:r>
                        <a:rPr lang="da-DK" sz="1600"/>
                        <a:t>400</a:t>
                      </a:r>
                      <a:endParaRPr lang="LID4096" sz="1600"/>
                    </a:p>
                  </a:txBody>
                  <a:tcPr marL="83023" marR="83023" marT="41512" marB="41512"/>
                </a:tc>
                <a:tc>
                  <a:txBody>
                    <a:bodyPr/>
                    <a:lstStyle/>
                    <a:p>
                      <a:r>
                        <a:rPr lang="da-DK" sz="1600"/>
                        <a:t>Bad Request</a:t>
                      </a:r>
                      <a:endParaRPr lang="LID4096" sz="1600"/>
                    </a:p>
                  </a:txBody>
                  <a:tcPr marL="83023" marR="83023" marT="41512" marB="41512"/>
                </a:tc>
                <a:extLst>
                  <a:ext uri="{0D108BD9-81ED-4DB2-BD59-A6C34878D82A}">
                    <a16:rowId xmlns:a16="http://schemas.microsoft.com/office/drawing/2014/main" val="1965826220"/>
                  </a:ext>
                </a:extLst>
              </a:tr>
              <a:tr h="395949">
                <a:tc>
                  <a:txBody>
                    <a:bodyPr/>
                    <a:lstStyle/>
                    <a:p>
                      <a:r>
                        <a:rPr lang="da-DK" sz="1600"/>
                        <a:t>401</a:t>
                      </a:r>
                      <a:endParaRPr lang="LID4096" sz="1600"/>
                    </a:p>
                  </a:txBody>
                  <a:tcPr marL="83023" marR="83023" marT="41512" marB="41512"/>
                </a:tc>
                <a:tc>
                  <a:txBody>
                    <a:bodyPr/>
                    <a:lstStyle/>
                    <a:p>
                      <a:r>
                        <a:rPr lang="en-US" sz="1600"/>
                        <a:t>Unauthorized</a:t>
                      </a:r>
                      <a:endParaRPr lang="LID4096" sz="1600"/>
                    </a:p>
                  </a:txBody>
                  <a:tcPr marL="83023" marR="83023" marT="41512" marB="41512"/>
                </a:tc>
                <a:extLst>
                  <a:ext uri="{0D108BD9-81ED-4DB2-BD59-A6C34878D82A}">
                    <a16:rowId xmlns:a16="http://schemas.microsoft.com/office/drawing/2014/main" val="1224152718"/>
                  </a:ext>
                </a:extLst>
              </a:tr>
              <a:tr h="395949">
                <a:tc>
                  <a:txBody>
                    <a:bodyPr/>
                    <a:lstStyle/>
                    <a:p>
                      <a:r>
                        <a:rPr lang="da-DK" sz="1600"/>
                        <a:t>403</a:t>
                      </a:r>
                      <a:endParaRPr lang="LID4096" sz="1600"/>
                    </a:p>
                  </a:txBody>
                  <a:tcPr marL="83023" marR="83023" marT="41512" marB="41512"/>
                </a:tc>
                <a:tc>
                  <a:txBody>
                    <a:bodyPr/>
                    <a:lstStyle/>
                    <a:p>
                      <a:r>
                        <a:rPr lang="da-DK" sz="1600"/>
                        <a:t>Forbidden</a:t>
                      </a:r>
                      <a:endParaRPr lang="LID4096" sz="1600"/>
                    </a:p>
                  </a:txBody>
                  <a:tcPr marL="83023" marR="83023" marT="41512" marB="41512"/>
                </a:tc>
                <a:extLst>
                  <a:ext uri="{0D108BD9-81ED-4DB2-BD59-A6C34878D82A}">
                    <a16:rowId xmlns:a16="http://schemas.microsoft.com/office/drawing/2014/main" val="2338843554"/>
                  </a:ext>
                </a:extLst>
              </a:tr>
              <a:tr h="395949">
                <a:tc>
                  <a:txBody>
                    <a:bodyPr/>
                    <a:lstStyle/>
                    <a:p>
                      <a:r>
                        <a:rPr lang="da-DK" sz="1600"/>
                        <a:t>404</a:t>
                      </a:r>
                      <a:endParaRPr lang="LID4096" sz="1600"/>
                    </a:p>
                  </a:txBody>
                  <a:tcPr marL="83023" marR="83023" marT="41512" marB="41512"/>
                </a:tc>
                <a:tc>
                  <a:txBody>
                    <a:bodyPr/>
                    <a:lstStyle/>
                    <a:p>
                      <a:r>
                        <a:rPr lang="da-DK" sz="1600"/>
                        <a:t>Not Found</a:t>
                      </a:r>
                      <a:endParaRPr lang="LID4096" sz="1600"/>
                    </a:p>
                  </a:txBody>
                  <a:tcPr marL="83023" marR="83023" marT="41512" marB="41512"/>
                </a:tc>
                <a:extLst>
                  <a:ext uri="{0D108BD9-81ED-4DB2-BD59-A6C34878D82A}">
                    <a16:rowId xmlns:a16="http://schemas.microsoft.com/office/drawing/2014/main" val="694754543"/>
                  </a:ext>
                </a:extLst>
              </a:tr>
              <a:tr h="395949">
                <a:tc>
                  <a:txBody>
                    <a:bodyPr/>
                    <a:lstStyle/>
                    <a:p>
                      <a:r>
                        <a:rPr lang="da-DK" sz="1600"/>
                        <a:t>409</a:t>
                      </a:r>
                      <a:endParaRPr lang="LID4096" sz="1600"/>
                    </a:p>
                  </a:txBody>
                  <a:tcPr marL="83023" marR="83023" marT="41512" marB="41512"/>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a:t>Conflict</a:t>
                      </a:r>
                      <a:endParaRPr lang="en-US" sz="1600">
                        <a:solidFill>
                          <a:schemeClr val="tx1"/>
                        </a:solidFill>
                      </a:endParaRPr>
                    </a:p>
                  </a:txBody>
                  <a:tcPr marL="83023" marR="83023" marT="41512" marB="41512"/>
                </a:tc>
                <a:extLst>
                  <a:ext uri="{0D108BD9-81ED-4DB2-BD59-A6C34878D82A}">
                    <a16:rowId xmlns:a16="http://schemas.microsoft.com/office/drawing/2014/main" val="330335000"/>
                  </a:ext>
                </a:extLst>
              </a:tr>
              <a:tr h="395949">
                <a:tc>
                  <a:txBody>
                    <a:bodyPr/>
                    <a:lstStyle/>
                    <a:p>
                      <a:r>
                        <a:rPr lang="da-DK" sz="1600"/>
                        <a:t>415</a:t>
                      </a:r>
                      <a:endParaRPr lang="LID4096" sz="1600"/>
                    </a:p>
                  </a:txBody>
                  <a:tcPr marL="83023" marR="83023" marT="41512" marB="41512"/>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1"/>
                          </a:solidFill>
                        </a:rPr>
                        <a:t>Unsupported Media Type </a:t>
                      </a:r>
                    </a:p>
                  </a:txBody>
                  <a:tcPr marL="83023" marR="83023" marT="41512" marB="41512"/>
                </a:tc>
                <a:extLst>
                  <a:ext uri="{0D108BD9-81ED-4DB2-BD59-A6C34878D82A}">
                    <a16:rowId xmlns:a16="http://schemas.microsoft.com/office/drawing/2014/main" val="2368791002"/>
                  </a:ext>
                </a:extLst>
              </a:tr>
              <a:tr h="395949">
                <a:tc>
                  <a:txBody>
                    <a:bodyPr/>
                    <a:lstStyle/>
                    <a:p>
                      <a:r>
                        <a:rPr lang="en-US" sz="1600" dirty="0"/>
                        <a:t>418</a:t>
                      </a:r>
                      <a:endParaRPr lang="LID4096" sz="1600" dirty="0"/>
                    </a:p>
                  </a:txBody>
                  <a:tcPr marL="83023" marR="83023" marT="41512" marB="41512"/>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1"/>
                          </a:solidFill>
                        </a:rPr>
                        <a:t>I’m a Teapot</a:t>
                      </a:r>
                    </a:p>
                  </a:txBody>
                  <a:tcPr marL="83023" marR="83023" marT="41512" marB="41512"/>
                </a:tc>
                <a:extLst>
                  <a:ext uri="{0D108BD9-81ED-4DB2-BD59-A6C34878D82A}">
                    <a16:rowId xmlns:a16="http://schemas.microsoft.com/office/drawing/2014/main" val="4014804930"/>
                  </a:ext>
                </a:extLst>
              </a:tr>
              <a:tr h="395949">
                <a:tc>
                  <a:txBody>
                    <a:bodyPr/>
                    <a:lstStyle/>
                    <a:p>
                      <a:r>
                        <a:rPr lang="da-DK" sz="1600" dirty="0"/>
                        <a:t>422</a:t>
                      </a:r>
                      <a:endParaRPr lang="LID4096" sz="1600" dirty="0"/>
                    </a:p>
                  </a:txBody>
                  <a:tcPr marL="83023" marR="83023" marT="41512" marB="41512"/>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err="1">
                          <a:solidFill>
                            <a:schemeClr val="tx1"/>
                          </a:solidFill>
                        </a:rPr>
                        <a:t>Unprocessable</a:t>
                      </a:r>
                      <a:r>
                        <a:rPr lang="en-US" sz="1600" dirty="0">
                          <a:solidFill>
                            <a:schemeClr val="tx1"/>
                          </a:solidFill>
                        </a:rPr>
                        <a:t> Entity</a:t>
                      </a:r>
                    </a:p>
                  </a:txBody>
                  <a:tcPr marL="83023" marR="83023" marT="41512" marB="41512"/>
                </a:tc>
                <a:extLst>
                  <a:ext uri="{0D108BD9-81ED-4DB2-BD59-A6C34878D82A}">
                    <a16:rowId xmlns:a16="http://schemas.microsoft.com/office/drawing/2014/main" val="4162519136"/>
                  </a:ext>
                </a:extLst>
              </a:tr>
              <a:tr h="395949">
                <a:tc>
                  <a:txBody>
                    <a:bodyPr/>
                    <a:lstStyle/>
                    <a:p>
                      <a:r>
                        <a:rPr lang="en-US" sz="1600"/>
                        <a:t>500</a:t>
                      </a:r>
                      <a:endParaRPr lang="LID4096" sz="1600"/>
                    </a:p>
                  </a:txBody>
                  <a:tcPr marL="83023" marR="83023" marT="41512" marB="41512"/>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Internal Server Error</a:t>
                      </a:r>
                      <a:endParaRPr lang="en-US" sz="1600" dirty="0">
                        <a:solidFill>
                          <a:schemeClr val="tx1"/>
                        </a:solidFill>
                      </a:endParaRPr>
                    </a:p>
                  </a:txBody>
                  <a:tcPr marL="83023" marR="83023" marT="41512" marB="41512"/>
                </a:tc>
                <a:extLst>
                  <a:ext uri="{0D108BD9-81ED-4DB2-BD59-A6C34878D82A}">
                    <a16:rowId xmlns:a16="http://schemas.microsoft.com/office/drawing/2014/main" val="2066038758"/>
                  </a:ext>
                </a:extLst>
              </a:tr>
              <a:tr h="395949">
                <a:tc>
                  <a:txBody>
                    <a:bodyPr/>
                    <a:lstStyle/>
                    <a:p>
                      <a:r>
                        <a:rPr lang="da-DK" sz="1600"/>
                        <a:t>501</a:t>
                      </a:r>
                      <a:endParaRPr lang="LID4096" sz="1600"/>
                    </a:p>
                  </a:txBody>
                  <a:tcPr marL="83023" marR="83023" marT="41512" marB="41512"/>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Not Implemented</a:t>
                      </a:r>
                      <a:endParaRPr lang="en-US" sz="1600" dirty="0">
                        <a:solidFill>
                          <a:schemeClr val="tx1"/>
                        </a:solidFill>
                      </a:endParaRPr>
                    </a:p>
                  </a:txBody>
                  <a:tcPr marL="83023" marR="83023" marT="41512" marB="41512"/>
                </a:tc>
                <a:extLst>
                  <a:ext uri="{0D108BD9-81ED-4DB2-BD59-A6C34878D82A}">
                    <a16:rowId xmlns:a16="http://schemas.microsoft.com/office/drawing/2014/main" val="832163816"/>
                  </a:ext>
                </a:extLst>
              </a:tr>
              <a:tr h="395949">
                <a:tc>
                  <a:txBody>
                    <a:bodyPr/>
                    <a:lstStyle/>
                    <a:p>
                      <a:r>
                        <a:rPr lang="da-DK" sz="1600" dirty="0"/>
                        <a:t>503</a:t>
                      </a:r>
                      <a:endParaRPr lang="LID4096" sz="1600" dirty="0"/>
                    </a:p>
                  </a:txBody>
                  <a:tcPr marL="83023" marR="83023" marT="41512" marB="41512"/>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Service Unavailable</a:t>
                      </a:r>
                      <a:endParaRPr lang="en-US" sz="1600" dirty="0">
                        <a:solidFill>
                          <a:schemeClr val="tx1"/>
                        </a:solidFill>
                      </a:endParaRPr>
                    </a:p>
                  </a:txBody>
                  <a:tcPr marL="83023" marR="83023" marT="41512" marB="41512"/>
                </a:tc>
                <a:extLst>
                  <a:ext uri="{0D108BD9-81ED-4DB2-BD59-A6C34878D82A}">
                    <a16:rowId xmlns:a16="http://schemas.microsoft.com/office/drawing/2014/main" val="219047642"/>
                  </a:ext>
                </a:extLst>
              </a:tr>
            </a:tbl>
          </a:graphicData>
        </a:graphic>
      </p:graphicFrame>
    </p:spTree>
    <p:extLst>
      <p:ext uri="{BB962C8B-B14F-4D97-AF65-F5344CB8AC3E}">
        <p14:creationId xmlns:p14="http://schemas.microsoft.com/office/powerpoint/2010/main" val="30375471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3FC-8FB4-44B2-BCE2-55D566B147ED}"/>
              </a:ext>
            </a:extLst>
          </p:cNvPr>
          <p:cNvSpPr>
            <a:spLocks noGrp="1"/>
          </p:cNvSpPr>
          <p:nvPr>
            <p:ph type="title"/>
          </p:nvPr>
        </p:nvSpPr>
        <p:spPr>
          <a:xfrm>
            <a:off x="588263" y="457200"/>
            <a:ext cx="11018520" cy="553998"/>
          </a:xfrm>
        </p:spPr>
        <p:txBody>
          <a:bodyPr wrap="square" anchor="t">
            <a:normAutofit/>
          </a:bodyPr>
          <a:lstStyle/>
          <a:p>
            <a:r>
              <a:rPr lang="en-US" dirty="0"/>
              <a:t>RFC2324: Hyper Text Coffee Pot Control Protocol</a:t>
            </a:r>
            <a:endParaRPr lang="LID4096" dirty="0"/>
          </a:p>
        </p:txBody>
      </p:sp>
      <p:pic>
        <p:nvPicPr>
          <p:cNvPr id="5" name="Picture 4" descr="Text&#10;&#10;Description automatically generated">
            <a:extLst>
              <a:ext uri="{FF2B5EF4-FFF2-40B4-BE49-F238E27FC236}">
                <a16:creationId xmlns:a16="http://schemas.microsoft.com/office/drawing/2014/main" id="{D3F03A13-953E-4AE3-8DE8-CAC20434B70F}"/>
              </a:ext>
            </a:extLst>
          </p:cNvPr>
          <p:cNvPicPr>
            <a:picLocks noChangeAspect="1"/>
          </p:cNvPicPr>
          <p:nvPr/>
        </p:nvPicPr>
        <p:blipFill>
          <a:blip r:embed="rId2"/>
          <a:stretch>
            <a:fillRect/>
          </a:stretch>
        </p:blipFill>
        <p:spPr>
          <a:xfrm>
            <a:off x="1738721" y="1435100"/>
            <a:ext cx="8709796" cy="4833938"/>
          </a:xfrm>
          <a:prstGeom prst="rect">
            <a:avLst/>
          </a:prstGeom>
          <a:noFill/>
        </p:spPr>
      </p:pic>
      <p:sp>
        <p:nvSpPr>
          <p:cNvPr id="7" name="TextBox 6">
            <a:extLst>
              <a:ext uri="{FF2B5EF4-FFF2-40B4-BE49-F238E27FC236}">
                <a16:creationId xmlns:a16="http://schemas.microsoft.com/office/drawing/2014/main" id="{7BA0D11F-A8C9-4FA8-82B8-5852CAE47DB3}"/>
              </a:ext>
            </a:extLst>
          </p:cNvPr>
          <p:cNvSpPr txBox="1"/>
          <p:nvPr/>
        </p:nvSpPr>
        <p:spPr>
          <a:xfrm>
            <a:off x="5218430" y="6269038"/>
            <a:ext cx="6738620" cy="363946"/>
          </a:xfrm>
          <a:prstGeom prst="rect">
            <a:avLst/>
          </a:prstGeom>
          <a:noFill/>
        </p:spPr>
        <p:txBody>
          <a:bodyPr wrap="square">
            <a:spAutoFit/>
          </a:bodyPr>
          <a:lstStyle/>
          <a:p>
            <a:pPr algn="r"/>
            <a:r>
              <a:rPr lang="da-DK" dirty="0"/>
              <a:t>Source: </a:t>
            </a:r>
            <a:r>
              <a:rPr lang="da-DK" dirty="0">
                <a:hlinkClick r:id="rId3"/>
              </a:rPr>
              <a:t>https://tools.ietf.org/html/rfc2324</a:t>
            </a:r>
            <a:endParaRPr lang="LID4096" dirty="0"/>
          </a:p>
        </p:txBody>
      </p:sp>
    </p:spTree>
    <p:extLst>
      <p:ext uri="{BB962C8B-B14F-4D97-AF65-F5344CB8AC3E}">
        <p14:creationId xmlns:p14="http://schemas.microsoft.com/office/powerpoint/2010/main" val="73279078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prstGeom prst="rect">
            <a:avLst/>
          </a:prstGeom>
        </p:spPr>
        <p:txBody>
          <a:bodyPr wrap="square" anchor="ctr">
            <a:normAutofit/>
          </a:bodyPr>
          <a:lstStyle/>
          <a:p>
            <a:r>
              <a:rPr lang="en-US" altLang="da-DK" dirty="0"/>
              <a:t>HTTP headers</a:t>
            </a:r>
            <a:endParaRPr lang="LID4096" sz="3600" dirty="0">
              <a:gradFill>
                <a:gsLst>
                  <a:gs pos="1250">
                    <a:schemeClr val="tx1"/>
                  </a:gs>
                  <a:gs pos="100000">
                    <a:schemeClr val="tx1"/>
                  </a:gs>
                </a:gsLst>
                <a:lin ang="5400000" scaled="0"/>
              </a:gradFill>
            </a:endParaRPr>
          </a:p>
        </p:txBody>
      </p:sp>
      <p:graphicFrame>
        <p:nvGraphicFramePr>
          <p:cNvPr id="5" name="Content Placeholder 4">
            <a:extLst>
              <a:ext uri="{FF2B5EF4-FFF2-40B4-BE49-F238E27FC236}">
                <a16:creationId xmlns:a16="http://schemas.microsoft.com/office/drawing/2014/main" id="{FAB5CA7C-AC7F-4ED3-B6FD-A08352E9EFF4}"/>
              </a:ext>
            </a:extLst>
          </p:cNvPr>
          <p:cNvGraphicFramePr>
            <a:graphicFrameLocks noGrp="1"/>
          </p:cNvGraphicFramePr>
          <p:nvPr>
            <p:ph sz="quarter" idx="10"/>
            <p:extLst>
              <p:ext uri="{D42A27DB-BD31-4B8C-83A1-F6EECF244321}">
                <p14:modId xmlns:p14="http://schemas.microsoft.com/office/powerpoint/2010/main" val="689130856"/>
              </p:ext>
            </p:extLst>
          </p:nvPr>
        </p:nvGraphicFramePr>
        <p:xfrm>
          <a:off x="1843904" y="1435100"/>
          <a:ext cx="8504193" cy="4754829"/>
        </p:xfrm>
        <a:graphic>
          <a:graphicData uri="http://schemas.openxmlformats.org/drawingml/2006/table">
            <a:tbl>
              <a:tblPr firstRow="1">
                <a:tableStyleId>{5C22544A-7EE6-4342-B048-85BDC9FD1C3A}</a:tableStyleId>
              </a:tblPr>
              <a:tblGrid>
                <a:gridCol w="1691804">
                  <a:extLst>
                    <a:ext uri="{9D8B030D-6E8A-4147-A177-3AD203B41FA5}">
                      <a16:colId xmlns:a16="http://schemas.microsoft.com/office/drawing/2014/main" val="3829694350"/>
                    </a:ext>
                  </a:extLst>
                </a:gridCol>
                <a:gridCol w="3017487">
                  <a:extLst>
                    <a:ext uri="{9D8B030D-6E8A-4147-A177-3AD203B41FA5}">
                      <a16:colId xmlns:a16="http://schemas.microsoft.com/office/drawing/2014/main" val="2362995855"/>
                    </a:ext>
                  </a:extLst>
                </a:gridCol>
                <a:gridCol w="3794902">
                  <a:extLst>
                    <a:ext uri="{9D8B030D-6E8A-4147-A177-3AD203B41FA5}">
                      <a16:colId xmlns:a16="http://schemas.microsoft.com/office/drawing/2014/main" val="507840010"/>
                    </a:ext>
                  </a:extLst>
                </a:gridCol>
              </a:tblGrid>
              <a:tr h="387840">
                <a:tc>
                  <a:txBody>
                    <a:bodyPr/>
                    <a:lstStyle/>
                    <a:p>
                      <a:pPr algn="l" fontAlgn="base"/>
                      <a:r>
                        <a:rPr lang="da-DK" sz="1600" cap="none" baseline="0" dirty="0">
                          <a:effectLst/>
                        </a:rPr>
                        <a:t>Header Field</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err="1">
                          <a:effectLst/>
                        </a:rPr>
                        <a:t>Description</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a:effectLst/>
                        </a:rPr>
                        <a:t>Examples</a:t>
                      </a:r>
                      <a:endParaRPr lang="da-DK" sz="1600" b="1" cap="none" baseline="0" dirty="0">
                        <a:effectLst/>
                        <a:latin typeface="+mn-lt"/>
                      </a:endParaRPr>
                    </a:p>
                  </a:txBody>
                  <a:tcPr marL="72000" marR="72000" marT="72000" marB="72000" anchor="ctr"/>
                </a:tc>
                <a:extLst>
                  <a:ext uri="{0D108BD9-81ED-4DB2-BD59-A6C34878D82A}">
                    <a16:rowId xmlns:a16="http://schemas.microsoft.com/office/drawing/2014/main" val="4112392412"/>
                  </a:ext>
                </a:extLst>
              </a:tr>
              <a:tr h="1455663">
                <a:tc>
                  <a:txBody>
                    <a:bodyPr/>
                    <a:lstStyle/>
                    <a:p>
                      <a:pPr algn="l" fontAlgn="base"/>
                      <a:r>
                        <a:rPr lang="da-DK" sz="1600" dirty="0">
                          <a:effectLst/>
                        </a:rPr>
                        <a:t>Accept</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Content-Types that are acceptable for the response</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a:effectLst/>
                        </a:rPr>
                        <a:t>text/plain</a:t>
                      </a:r>
                    </a:p>
                    <a:p>
                      <a:pPr algn="l" fontAlgn="base"/>
                      <a:r>
                        <a:rPr lang="da-DK" sz="1600" dirty="0">
                          <a:effectLst/>
                        </a:rPr>
                        <a:t>application/json</a:t>
                      </a:r>
                    </a:p>
                    <a:p>
                      <a:pPr algn="l" fontAlgn="base"/>
                      <a:r>
                        <a:rPr lang="da-DK" sz="1600" baseline="0" dirty="0">
                          <a:effectLst/>
                        </a:rPr>
                        <a:t>application/xml</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4265508800"/>
                  </a:ext>
                </a:extLst>
              </a:tr>
              <a:tr h="1455663">
                <a:tc>
                  <a:txBody>
                    <a:bodyPr/>
                    <a:lstStyle/>
                    <a:p>
                      <a:pPr algn="l" fontAlgn="base"/>
                      <a:r>
                        <a:rPr lang="da-DK" sz="1600" dirty="0">
                          <a:effectLst/>
                        </a:rPr>
                        <a:t>Content-Type</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The media type of the body of the request (POST, PUT, and PATCH)</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err="1">
                          <a:effectLst/>
                        </a:rPr>
                        <a:t>application</a:t>
                      </a:r>
                      <a:r>
                        <a:rPr lang="da-DK" sz="1600" dirty="0">
                          <a:effectLst/>
                        </a:rPr>
                        <a:t>/x-www-form-</a:t>
                      </a:r>
                      <a:r>
                        <a:rPr lang="da-DK" sz="1600" dirty="0" err="1">
                          <a:effectLst/>
                        </a:rPr>
                        <a:t>urlencoded</a:t>
                      </a:r>
                      <a:endParaRPr lang="da-DK" sz="1600" dirty="0">
                        <a:effectLst/>
                      </a:endParaRPr>
                    </a:p>
                    <a:p>
                      <a:pPr algn="l" fontAlgn="base"/>
                      <a:r>
                        <a:rPr lang="da-DK" sz="1600" dirty="0">
                          <a:effectLst/>
                        </a:rPr>
                        <a:t>application/json</a:t>
                      </a:r>
                      <a:r>
                        <a:rPr lang="da-DK" sz="1800" kern="1200" dirty="0">
                          <a:effectLst/>
                        </a:rPr>
                        <a:t>; charset=utf-8</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3334777227"/>
                  </a:ext>
                </a:extLst>
              </a:tr>
              <a:tr h="1455663">
                <a:tc>
                  <a:txBody>
                    <a:bodyPr/>
                    <a:lstStyle/>
                    <a:p>
                      <a:pPr algn="l" fontAlgn="base"/>
                      <a:r>
                        <a:rPr lang="da-DK" sz="1600" dirty="0" err="1">
                          <a:effectLst/>
                        </a:rPr>
                        <a:t>Authorization</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Authentication credentials for HTTP authentication</a:t>
                      </a:r>
                      <a:endParaRPr lang="en-US" sz="1600" b="0" dirty="0">
                        <a:solidFill>
                          <a:srgbClr val="000000"/>
                        </a:solidFill>
                        <a:effectLst/>
                        <a:latin typeface="+mn-lt"/>
                      </a:endParaRPr>
                    </a:p>
                  </a:txBody>
                  <a:tcPr marL="72000" marR="72000" marT="72000" marB="72000" anchor="ctr"/>
                </a:tc>
                <a:tc>
                  <a:txBody>
                    <a:bodyPr/>
                    <a:lstStyle/>
                    <a:p>
                      <a:pPr algn="l" fontAlgn="base"/>
                      <a:r>
                        <a:rPr lang="en-US" sz="1600" dirty="0">
                          <a:effectLst/>
                        </a:rPr>
                        <a:t>Bearer </a:t>
                      </a:r>
                      <a:r>
                        <a:rPr lang="en-US" sz="1600" dirty="0" err="1">
                          <a:effectLst/>
                        </a:rPr>
                        <a:t>ey</a:t>
                      </a:r>
                      <a:r>
                        <a:rPr lang="en-US" sz="1600" dirty="0">
                          <a:effectLst/>
                        </a:rPr>
                        <a:t>…</a:t>
                      </a:r>
                      <a:endParaRPr lang="en-US"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645420641"/>
                  </a:ext>
                </a:extLst>
              </a:tr>
            </a:tbl>
          </a:graphicData>
        </a:graphic>
      </p:graphicFrame>
    </p:spTree>
    <p:extLst>
      <p:ext uri="{BB962C8B-B14F-4D97-AF65-F5344CB8AC3E}">
        <p14:creationId xmlns:p14="http://schemas.microsoft.com/office/powerpoint/2010/main" val="340405509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prstGeom prst="rect">
            <a:avLst/>
          </a:prstGeom>
        </p:spPr>
        <p:txBody>
          <a:bodyPr wrap="square" anchor="ctr">
            <a:normAutofit/>
          </a:bodyPr>
          <a:lstStyle/>
          <a:p>
            <a:r>
              <a:rPr lang="en-US" altLang="da-DK" dirty="0"/>
              <a:t>Why REST?</a:t>
            </a:r>
            <a:endParaRPr lang="LID4096" sz="3600" dirty="0">
              <a:gradFill>
                <a:gsLst>
                  <a:gs pos="1250">
                    <a:schemeClr val="tx1"/>
                  </a:gs>
                  <a:gs pos="100000">
                    <a:schemeClr val="tx1"/>
                  </a:gs>
                </a:gsLst>
                <a:lin ang="5400000" scaled="0"/>
              </a:gradFill>
            </a:endParaRPr>
          </a:p>
        </p:txBody>
      </p:sp>
      <p:sp>
        <p:nvSpPr>
          <p:cNvPr id="4" name="Content Placeholder 3">
            <a:extLst>
              <a:ext uri="{FF2B5EF4-FFF2-40B4-BE49-F238E27FC236}">
                <a16:creationId xmlns:a16="http://schemas.microsoft.com/office/drawing/2014/main" id="{33118A33-8AF7-4F48-9885-502FC98B932A}"/>
              </a:ext>
            </a:extLst>
          </p:cNvPr>
          <p:cNvSpPr>
            <a:spLocks noGrp="1"/>
          </p:cNvSpPr>
          <p:nvPr>
            <p:ph type="body" sz="quarter" idx="10"/>
          </p:nvPr>
        </p:nvSpPr>
        <p:spPr>
          <a:xfrm>
            <a:off x="586390" y="1434370"/>
            <a:ext cx="11018520" cy="3016210"/>
          </a:xfrm>
        </p:spPr>
        <p:txBody>
          <a:bodyPr/>
          <a:lstStyle/>
          <a:p>
            <a:pPr marL="0" indent="0">
              <a:buNone/>
            </a:pPr>
            <a:r>
              <a:rPr lang="en-US" altLang="da-DK" dirty="0"/>
              <a:t>Simple, both conceptually and programmatically</a:t>
            </a:r>
          </a:p>
          <a:p>
            <a:pPr marL="0" indent="0">
              <a:buNone/>
            </a:pPr>
            <a:endParaRPr lang="en-US" altLang="da-DK" dirty="0"/>
          </a:p>
          <a:p>
            <a:pPr marL="0" indent="0">
              <a:buNone/>
            </a:pPr>
            <a:r>
              <a:rPr lang="en-US" altLang="da-DK" dirty="0"/>
              <a:t>Simpler and cleaner than SOAP</a:t>
            </a:r>
          </a:p>
          <a:p>
            <a:pPr marL="0" indent="0">
              <a:buNone/>
            </a:pPr>
            <a:endParaRPr lang="en-US" altLang="da-DK" dirty="0"/>
          </a:p>
          <a:p>
            <a:pPr marL="0" indent="0">
              <a:buNone/>
            </a:pPr>
            <a:r>
              <a:rPr lang="en-US" altLang="da-DK" dirty="0"/>
              <a:t>REST is the new black</a:t>
            </a:r>
          </a:p>
          <a:p>
            <a:endParaRPr lang="LID4096" dirty="0"/>
          </a:p>
        </p:txBody>
      </p:sp>
    </p:spTree>
    <p:extLst>
      <p:ext uri="{BB962C8B-B14F-4D97-AF65-F5344CB8AC3E}">
        <p14:creationId xmlns:p14="http://schemas.microsoft.com/office/powerpoint/2010/main" val="428772955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REST </a:t>
            </a:r>
            <a:r>
              <a:rPr lang="da-DK" dirty="0" err="1"/>
              <a:t>request</a:t>
            </a:r>
            <a:endParaRPr lang="LID4096" dirty="0"/>
          </a:p>
        </p:txBody>
      </p:sp>
      <p:sp>
        <p:nvSpPr>
          <p:cNvPr id="3" name="Text Placeholder 2">
            <a:extLst>
              <a:ext uri="{FF2B5EF4-FFF2-40B4-BE49-F238E27FC236}">
                <a16:creationId xmlns:a16="http://schemas.microsoft.com/office/drawing/2014/main" id="{F3D429ED-A906-4947-9DCC-EA9CA9C5F2ED}"/>
              </a:ext>
            </a:extLst>
          </p:cNvPr>
          <p:cNvSpPr>
            <a:spLocks noGrp="1"/>
          </p:cNvSpPr>
          <p:nvPr>
            <p:ph type="body" sz="quarter" idx="10"/>
          </p:nvPr>
        </p:nvSpPr>
        <p:spPr>
          <a:xfrm>
            <a:off x="588263" y="1436688"/>
            <a:ext cx="11018520" cy="307777"/>
          </a:xfrm>
        </p:spPr>
        <p:txBody>
          <a:bodyPr/>
          <a:lstStyle/>
          <a:p>
            <a:r>
              <a:rPr lang="da-DK" sz="2000" b="0" i="0" dirty="0">
                <a:solidFill>
                  <a:schemeClr val="tx1"/>
                </a:solidFill>
                <a:effectLst/>
                <a:latin typeface="Cascadia Code PL" panose="020B0609020000020004" pitchFamily="49" charset="0"/>
                <a:cs typeface="Cascadia Code PL" panose="020B0609020000020004" pitchFamily="49" charset="0"/>
              </a:rPr>
              <a:t>GET https://store.com/prices/Apples</a:t>
            </a:r>
          </a:p>
        </p:txBody>
      </p:sp>
    </p:spTree>
    <p:extLst>
      <p:ext uri="{BB962C8B-B14F-4D97-AF65-F5344CB8AC3E}">
        <p14:creationId xmlns:p14="http://schemas.microsoft.com/office/powerpoint/2010/main" val="19701397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XML</a:t>
            </a:r>
            <a:endParaRPr lang="LID4096" dirty="0"/>
          </a:p>
        </p:txBody>
      </p:sp>
    </p:spTree>
    <p:extLst>
      <p:ext uri="{BB962C8B-B14F-4D97-AF65-F5344CB8AC3E}">
        <p14:creationId xmlns:p14="http://schemas.microsoft.com/office/powerpoint/2010/main" val="330630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96EA-D1C1-456B-B223-B6B6533BBD42}"/>
              </a:ext>
            </a:extLst>
          </p:cNvPr>
          <p:cNvSpPr>
            <a:spLocks noGrp="1"/>
          </p:cNvSpPr>
          <p:nvPr>
            <p:ph type="title"/>
          </p:nvPr>
        </p:nvSpPr>
        <p:spPr/>
        <p:txBody>
          <a:bodyPr/>
          <a:lstStyle/>
          <a:p>
            <a:r>
              <a:rPr lang="en-US" dirty="0"/>
              <a:t>REST response</a:t>
            </a:r>
            <a:endParaRPr lang="LID4096" dirty="0"/>
          </a:p>
        </p:txBody>
      </p:sp>
      <p:sp>
        <p:nvSpPr>
          <p:cNvPr id="3" name="Text Placeholder 2">
            <a:extLst>
              <a:ext uri="{FF2B5EF4-FFF2-40B4-BE49-F238E27FC236}">
                <a16:creationId xmlns:a16="http://schemas.microsoft.com/office/drawing/2014/main" id="{065E790F-4C84-4DB9-A2F9-A8796E4C378C}"/>
              </a:ext>
            </a:extLst>
          </p:cNvPr>
          <p:cNvSpPr>
            <a:spLocks noGrp="1"/>
          </p:cNvSpPr>
          <p:nvPr>
            <p:ph type="body" sz="quarter" idx="10"/>
          </p:nvPr>
        </p:nvSpPr>
        <p:spPr>
          <a:xfrm>
            <a:off x="588263" y="1436688"/>
            <a:ext cx="11018520" cy="307777"/>
          </a:xfrm>
        </p:spPr>
        <p:txBody>
          <a:bodyPr/>
          <a:lstStyle/>
          <a:p>
            <a:r>
              <a:rPr lang="da-DK" sz="2000" b="0" i="0" dirty="0">
                <a:solidFill>
                  <a:srgbClr val="000000"/>
                </a:solidFill>
                <a:effectLst/>
                <a:latin typeface="Cascadia Code PL" panose="020B0609020000020004" pitchFamily="49" charset="0"/>
                <a:cs typeface="Cascadia Code PL" panose="020B0609020000020004" pitchFamily="49" charset="0"/>
              </a:rPr>
              <a:t>1.9</a:t>
            </a:r>
            <a:endParaRPr lang="LID4096" sz="2000" dirty="0">
              <a:latin typeface="Cascadia Code PL" panose="020B0609020000020004" pitchFamily="49" charset="0"/>
              <a:cs typeface="Cascadia Code PL" panose="020B0609020000020004" pitchFamily="49" charset="0"/>
            </a:endParaRPr>
          </a:p>
        </p:txBody>
      </p:sp>
    </p:spTree>
    <p:extLst>
      <p:ext uri="{BB962C8B-B14F-4D97-AF65-F5344CB8AC3E}">
        <p14:creationId xmlns:p14="http://schemas.microsoft.com/office/powerpoint/2010/main" val="545332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118A33-8AF7-4F48-9885-502FC98B932A}"/>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pPr>
              <a:lnSpc>
                <a:spcPct val="90000"/>
              </a:lnSpc>
            </a:pPr>
            <a:r>
              <a:rPr lang="da-DK" sz="2200" b="1" dirty="0">
                <a:gradFill>
                  <a:gsLst>
                    <a:gs pos="1250">
                      <a:schemeClr val="tx1"/>
                    </a:gs>
                    <a:gs pos="100000">
                      <a:schemeClr val="tx1"/>
                    </a:gs>
                  </a:gsLst>
                  <a:lin ang="5400000" scaled="0"/>
                </a:gradFill>
              </a:rPr>
              <a:t>URI</a:t>
            </a:r>
            <a:r>
              <a:rPr lang="da-DK" sz="2200" dirty="0">
                <a:gradFill>
                  <a:gsLst>
                    <a:gs pos="1250">
                      <a:schemeClr val="tx1"/>
                    </a:gs>
                    <a:gs pos="100000">
                      <a:schemeClr val="tx1"/>
                    </a:gs>
                  </a:gsLst>
                  <a:lin ang="5400000" scaled="0"/>
                </a:gradFill>
              </a:rPr>
              <a:t>: </a:t>
            </a:r>
            <a:r>
              <a:rPr lang="da-DK" sz="2200" dirty="0">
                <a:gradFill>
                  <a:gsLst>
                    <a:gs pos="1250">
                      <a:schemeClr val="tx1"/>
                    </a:gs>
                    <a:gs pos="100000">
                      <a:schemeClr val="tx1"/>
                    </a:gs>
                  </a:gsLst>
                  <a:lin ang="5400000" scaled="0"/>
                </a:gradFill>
                <a:hlinkClick r:id="rId2"/>
              </a:rPr>
              <a:t>https://futurama.com/api/characters</a:t>
            </a:r>
            <a:r>
              <a:rPr lang="da-DK" sz="2200" dirty="0">
                <a:gradFill>
                  <a:gsLst>
                    <a:gs pos="1250">
                      <a:schemeClr val="tx1"/>
                    </a:gs>
                    <a:gs pos="100000">
                      <a:schemeClr val="tx1"/>
                    </a:gs>
                  </a:gsLst>
                  <a:lin ang="5400000" scaled="0"/>
                </a:gradFill>
              </a:rPr>
              <a:t>  </a:t>
            </a:r>
          </a:p>
          <a:p>
            <a:pPr>
              <a:lnSpc>
                <a:spcPct val="90000"/>
              </a:lnSpc>
            </a:pPr>
            <a:r>
              <a:rPr lang="da-DK" sz="2200" b="1" dirty="0">
                <a:gradFill>
                  <a:gsLst>
                    <a:gs pos="1250">
                      <a:schemeClr val="tx1"/>
                    </a:gs>
                    <a:gs pos="100000">
                      <a:schemeClr val="tx1"/>
                    </a:gs>
                  </a:gsLst>
                  <a:lin ang="5400000" scaled="0"/>
                </a:gradFill>
              </a:rPr>
              <a:t>Method</a:t>
            </a:r>
            <a:r>
              <a:rPr lang="da-DK" sz="2200" dirty="0">
                <a:gradFill>
                  <a:gsLst>
                    <a:gs pos="1250">
                      <a:schemeClr val="tx1"/>
                    </a:gs>
                    <a:gs pos="100000">
                      <a:schemeClr val="tx1"/>
                    </a:gs>
                  </a:gsLst>
                  <a:lin ang="5400000" scaled="0"/>
                </a:gradFill>
              </a:rPr>
              <a:t>: POST</a:t>
            </a:r>
          </a:p>
          <a:p>
            <a:pPr>
              <a:lnSpc>
                <a:spcPct val="90000"/>
              </a:lnSpc>
            </a:pPr>
            <a:r>
              <a:rPr lang="da-DK" sz="2200" b="1" dirty="0">
                <a:gradFill>
                  <a:gsLst>
                    <a:gs pos="1250">
                      <a:schemeClr val="tx1"/>
                    </a:gs>
                    <a:gs pos="100000">
                      <a:schemeClr val="tx1"/>
                    </a:gs>
                  </a:gsLst>
                  <a:lin ang="5400000" scaled="0"/>
                </a:gradFill>
              </a:rPr>
              <a:t>Header</a:t>
            </a:r>
            <a:r>
              <a:rPr lang="da-DK" sz="2200" dirty="0">
                <a:gradFill>
                  <a:gsLst>
                    <a:gs pos="1250">
                      <a:schemeClr val="tx1"/>
                    </a:gs>
                    <a:gs pos="100000">
                      <a:schemeClr val="tx1"/>
                    </a:gs>
                  </a:gsLst>
                  <a:lin ang="5400000" scaled="0"/>
                </a:gradFill>
              </a:rPr>
              <a:t>:</a:t>
            </a:r>
          </a:p>
          <a:p>
            <a:pPr>
              <a:lnSpc>
                <a:spcPct val="90000"/>
              </a:lnSpc>
            </a:pPr>
            <a:r>
              <a:rPr lang="da-DK" sz="2200" dirty="0">
                <a:gradFill>
                  <a:gsLst>
                    <a:gs pos="1250">
                      <a:schemeClr val="tx1"/>
                    </a:gs>
                    <a:gs pos="100000">
                      <a:schemeClr val="tx1"/>
                    </a:gs>
                  </a:gsLst>
                  <a:lin ang="5400000" scaled="0"/>
                </a:gradFill>
              </a:rPr>
              <a:t>    Content-Type: application/json; charset=utf-8</a:t>
            </a:r>
          </a:p>
          <a:p>
            <a:pPr>
              <a:lnSpc>
                <a:spcPct val="90000"/>
              </a:lnSpc>
            </a:pPr>
            <a:r>
              <a:rPr lang="da-DK" sz="2200" dirty="0">
                <a:gradFill>
                  <a:gsLst>
                    <a:gs pos="1250">
                      <a:schemeClr val="tx1"/>
                    </a:gs>
                    <a:gs pos="100000">
                      <a:schemeClr val="tx1"/>
                    </a:gs>
                  </a:gsLst>
                  <a:lin ang="5400000" scaled="0"/>
                </a:gradFill>
              </a:rPr>
              <a:t>    Authorization: Bearer ey...</a:t>
            </a:r>
          </a:p>
          <a:p>
            <a:pPr>
              <a:lnSpc>
                <a:spcPct val="90000"/>
              </a:lnSpc>
            </a:pPr>
            <a:r>
              <a:rPr lang="da-DK" sz="2200" b="1" dirty="0">
                <a:gradFill>
                  <a:gsLst>
                    <a:gs pos="1250">
                      <a:schemeClr val="tx1"/>
                    </a:gs>
                    <a:gs pos="100000">
                      <a:schemeClr val="tx1"/>
                    </a:gs>
                  </a:gsLst>
                  <a:lin ang="5400000" scaled="0"/>
                </a:gradFill>
              </a:rPr>
              <a:t>Body</a:t>
            </a:r>
            <a:r>
              <a:rPr lang="da-DK" sz="2200" dirty="0">
                <a:gradFill>
                  <a:gsLst>
                    <a:gs pos="1250">
                      <a:schemeClr val="tx1"/>
                    </a:gs>
                    <a:gs pos="100000">
                      <a:schemeClr val="tx1"/>
                    </a:gs>
                  </a:gsLst>
                  <a:lin ang="5400000" scaled="0"/>
                </a:gradFill>
              </a:rPr>
              <a:t>:</a:t>
            </a:r>
          </a:p>
          <a:p>
            <a:pPr>
              <a:lnSpc>
                <a:spcPct val="90000"/>
              </a:lnSpc>
            </a:pPr>
            <a:r>
              <a:rPr lang="da-DK" sz="2200" dirty="0">
                <a:latin typeface="Consolas" panose="020B0609020204030204" pitchFamily="49" charset="0"/>
              </a:rPr>
              <a:t>  </a:t>
            </a:r>
            <a:r>
              <a:rPr lang="da-DK" sz="2200" dirty="0">
                <a:gradFill>
                  <a:gsLst>
                    <a:gs pos="1250">
                      <a:schemeClr val="tx1"/>
                    </a:gs>
                    <a:gs pos="100000">
                      <a:schemeClr val="tx1"/>
                    </a:gs>
                  </a:gsLst>
                  <a:lin ang="5400000" scaled="0"/>
                </a:gradFill>
                <a:latin typeface="Consolas" panose="020B0609020204030204" pitchFamily="49" charset="0"/>
              </a:rPr>
              <a:t>{ </a:t>
            </a:r>
          </a:p>
          <a:p>
            <a:pPr>
              <a:lnSpc>
                <a:spcPct val="90000"/>
              </a:lnSpc>
            </a:pPr>
            <a:r>
              <a:rPr lang="da-DK" sz="2200" dirty="0">
                <a:gradFill>
                  <a:gsLst>
                    <a:gs pos="1250">
                      <a:schemeClr val="tx1"/>
                    </a:gs>
                    <a:gs pos="100000">
                      <a:schemeClr val="tx1"/>
                    </a:gs>
                  </a:gsLst>
                  <a:lin ang="5400000" scaled="0"/>
                </a:gradFill>
                <a:latin typeface="Consolas" panose="020B0609020204030204" pitchFamily="49" charset="0"/>
              </a:rPr>
              <a:t>    "name": "Bender", </a:t>
            </a:r>
          </a:p>
          <a:p>
            <a:pPr>
              <a:lnSpc>
                <a:spcPct val="90000"/>
              </a:lnSpc>
            </a:pPr>
            <a:r>
              <a:rPr lang="da-DK" sz="2200" dirty="0">
                <a:gradFill>
                  <a:gsLst>
                    <a:gs pos="1250">
                      <a:schemeClr val="tx1"/>
                    </a:gs>
                    <a:gs pos="100000">
                      <a:schemeClr val="tx1"/>
                    </a:gs>
                  </a:gsLst>
                  <a:lin ang="5400000" scaled="0"/>
                </a:gradFill>
                <a:latin typeface="Consolas" panose="020B0609020204030204" pitchFamily="49" charset="0"/>
              </a:rPr>
              <a:t>    "species": "Robot", </a:t>
            </a:r>
          </a:p>
          <a:p>
            <a:pPr>
              <a:lnSpc>
                <a:spcPct val="90000"/>
              </a:lnSpc>
            </a:pPr>
            <a:r>
              <a:rPr lang="da-DK" sz="2200" dirty="0">
                <a:gradFill>
                  <a:gsLst>
                    <a:gs pos="1250">
                      <a:schemeClr val="tx1"/>
                    </a:gs>
                    <a:gs pos="100000">
                      <a:schemeClr val="tx1"/>
                    </a:gs>
                  </a:gsLst>
                  <a:lin ang="5400000" scaled="0"/>
                </a:gradFill>
                <a:latin typeface="Consolas" panose="020B0609020204030204" pitchFamily="49" charset="0"/>
              </a:rPr>
              <a:t>    "planet": "Earth" </a:t>
            </a:r>
          </a:p>
          <a:p>
            <a:pPr>
              <a:lnSpc>
                <a:spcPct val="90000"/>
              </a:lnSpc>
            </a:pPr>
            <a:r>
              <a:rPr lang="da-DK" sz="2200" dirty="0">
                <a:gradFill>
                  <a:gsLst>
                    <a:gs pos="1250">
                      <a:schemeClr val="tx1"/>
                    </a:gs>
                    <a:gs pos="100000">
                      <a:schemeClr val="tx1"/>
                    </a:gs>
                  </a:gsLst>
                  <a:lin ang="5400000" scaled="0"/>
                </a:gradFill>
                <a:latin typeface="Consolas" panose="020B0609020204030204" pitchFamily="49" charset="0"/>
              </a:rPr>
              <a:t>  }</a:t>
            </a:r>
          </a:p>
        </p:txBody>
      </p:sp>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585788"/>
            <a:ext cx="3183637" cy="5683250"/>
          </a:xfrm>
          <a:prstGeom prst="rect">
            <a:avLst/>
          </a:prstGeom>
        </p:spPr>
        <p:txBody>
          <a:bodyPr wrap="square" anchor="ctr">
            <a:normAutofit/>
          </a:bodyPr>
          <a:lstStyle/>
          <a:p>
            <a:r>
              <a:rPr lang="da-DK" sz="3600">
                <a:solidFill>
                  <a:schemeClr val="tx1"/>
                </a:solidFill>
              </a:rPr>
              <a:t>HTTP request</a:t>
            </a:r>
            <a:endParaRPr lang="LID4096" sz="3600">
              <a:solidFill>
                <a:schemeClr val="tx1"/>
              </a:solidFill>
            </a:endParaRPr>
          </a:p>
        </p:txBody>
      </p:sp>
    </p:spTree>
    <p:extLst>
      <p:ext uri="{BB962C8B-B14F-4D97-AF65-F5344CB8AC3E}">
        <p14:creationId xmlns:p14="http://schemas.microsoft.com/office/powerpoint/2010/main" val="268114016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118A33-8AF7-4F48-9885-502FC98B932A}"/>
              </a:ext>
            </a:extLst>
          </p:cNvPr>
          <p:cNvSpPr>
            <a:spLocks noGrp="1"/>
          </p:cNvSpPr>
          <p:nvPr>
            <p:ph type="body" sz="quarter" idx="10"/>
          </p:nvPr>
        </p:nvSpPr>
        <p:spPr>
          <a:xfrm>
            <a:off x="4938315" y="585788"/>
            <a:ext cx="6669658" cy="5683250"/>
          </a:xfrm>
          <a:prstGeom prst="rect">
            <a:avLst/>
          </a:prstGeom>
        </p:spPr>
        <p:txBody>
          <a:bodyPr wrap="square" anchor="ctr">
            <a:normAutofit fontScale="92500" lnSpcReduction="10000"/>
          </a:bodyPr>
          <a:lstStyle/>
          <a:p>
            <a:r>
              <a:rPr lang="da-DK" sz="2400" b="1" dirty="0"/>
              <a:t>Status-Code</a:t>
            </a:r>
            <a:r>
              <a:rPr lang="da-DK" sz="2400" dirty="0"/>
              <a:t>: 201</a:t>
            </a:r>
          </a:p>
          <a:p>
            <a:r>
              <a:rPr lang="da-DK" sz="2400" b="1" dirty="0"/>
              <a:t>Header</a:t>
            </a:r>
            <a:r>
              <a:rPr lang="da-DK" sz="2400" dirty="0"/>
              <a:t>:</a:t>
            </a:r>
          </a:p>
          <a:p>
            <a:r>
              <a:rPr lang="da-DK" sz="2400" dirty="0"/>
              <a:t>     Content-Type: application/json; charset=utf-8</a:t>
            </a:r>
          </a:p>
          <a:p>
            <a:r>
              <a:rPr lang="da-DK" sz="2400" dirty="0"/>
              <a:t>     Location: </a:t>
            </a:r>
            <a:r>
              <a:rPr lang="da-DK" sz="2400" dirty="0">
                <a:hlinkClick r:id="rId2"/>
              </a:rPr>
              <a:t>https://futurama.com/api/characters/42</a:t>
            </a:r>
            <a:endParaRPr lang="da-DK" sz="2400" dirty="0"/>
          </a:p>
          <a:p>
            <a:r>
              <a:rPr lang="da-DK" sz="2400" b="1" dirty="0"/>
              <a:t>Body</a:t>
            </a:r>
            <a:r>
              <a:rPr lang="da-DK" sz="2400" dirty="0"/>
              <a:t>:</a:t>
            </a:r>
          </a:p>
          <a:p>
            <a:r>
              <a:rPr lang="da-DK" sz="2400" dirty="0">
                <a:latin typeface="Consolas" panose="020B0609020204030204" pitchFamily="49" charset="0"/>
              </a:rPr>
              <a:t>  { </a:t>
            </a:r>
          </a:p>
          <a:p>
            <a:r>
              <a:rPr lang="da-DK" sz="2400" dirty="0">
                <a:latin typeface="Consolas" panose="020B0609020204030204" pitchFamily="49" charset="0"/>
              </a:rPr>
              <a:t>    "id": 42,</a:t>
            </a:r>
          </a:p>
          <a:p>
            <a:r>
              <a:rPr lang="da-DK" sz="2400" dirty="0">
                <a:latin typeface="Consolas" panose="020B0609020204030204" pitchFamily="49" charset="0"/>
              </a:rPr>
              <a:t>    "name": "Bender", </a:t>
            </a:r>
          </a:p>
          <a:p>
            <a:r>
              <a:rPr lang="da-DK" sz="2400" dirty="0">
                <a:latin typeface="Consolas" panose="020B0609020204030204" pitchFamily="49" charset="0"/>
              </a:rPr>
              <a:t>    "species": "Robot", </a:t>
            </a:r>
          </a:p>
          <a:p>
            <a:r>
              <a:rPr lang="da-DK" sz="2400" dirty="0">
                <a:latin typeface="Consolas" panose="020B0609020204030204" pitchFamily="49" charset="0"/>
              </a:rPr>
              <a:t>    "planet": "Earth" </a:t>
            </a:r>
          </a:p>
          <a:p>
            <a:r>
              <a:rPr lang="da-DK" sz="2400" dirty="0">
                <a:latin typeface="Consolas" panose="020B0609020204030204" pitchFamily="49" charset="0"/>
              </a:rPr>
              <a:t>  }</a:t>
            </a:r>
            <a:endParaRPr lang="en-DK" sz="2400" dirty="0">
              <a:latin typeface="Consolas" panose="020B0609020204030204" pitchFamily="49" charset="0"/>
            </a:endParaRPr>
          </a:p>
        </p:txBody>
      </p:sp>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585788"/>
            <a:ext cx="3183637" cy="5683250"/>
          </a:xfrm>
          <a:prstGeom prst="rect">
            <a:avLst/>
          </a:prstGeom>
        </p:spPr>
        <p:txBody>
          <a:bodyPr wrap="square" anchor="ctr">
            <a:normAutofit/>
          </a:bodyPr>
          <a:lstStyle/>
          <a:p>
            <a:r>
              <a:rPr lang="da-DK" sz="3600" dirty="0">
                <a:solidFill>
                  <a:schemeClr val="tx1"/>
                </a:solidFill>
              </a:rPr>
              <a:t>HTTP response</a:t>
            </a:r>
            <a:endParaRPr lang="LID4096" sz="3600" dirty="0">
              <a:solidFill>
                <a:schemeClr val="tx1"/>
              </a:solidFill>
            </a:endParaRPr>
          </a:p>
        </p:txBody>
      </p:sp>
    </p:spTree>
    <p:extLst>
      <p:ext uri="{BB962C8B-B14F-4D97-AF65-F5344CB8AC3E}">
        <p14:creationId xmlns:p14="http://schemas.microsoft.com/office/powerpoint/2010/main" val="137723079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ASP.NET Core</a:t>
            </a:r>
          </a:p>
        </p:txBody>
      </p:sp>
    </p:spTree>
    <p:extLst>
      <p:ext uri="{BB962C8B-B14F-4D97-AF65-F5344CB8AC3E}">
        <p14:creationId xmlns:p14="http://schemas.microsoft.com/office/powerpoint/2010/main" val="30907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Model – View – Controller</a:t>
            </a:r>
          </a:p>
        </p:txBody>
      </p:sp>
      <p:pic>
        <p:nvPicPr>
          <p:cNvPr id="1026" name="Picture 2">
            <a:extLst>
              <a:ext uri="{FF2B5EF4-FFF2-40B4-BE49-F238E27FC236}">
                <a16:creationId xmlns:a16="http://schemas.microsoft.com/office/drawing/2014/main" id="{B6F16716-1D7E-4287-A9CF-F382F1B3B5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58247" y="1435100"/>
            <a:ext cx="8670743" cy="4833938"/>
          </a:xfrm>
          <a:prstGeom prst="rect">
            <a:avLst/>
          </a:prstGeom>
          <a:solidFill>
            <a:srgbClr val="FFFFFF"/>
          </a:solidFill>
        </p:spPr>
      </p:pic>
    </p:spTree>
    <p:extLst>
      <p:ext uri="{BB962C8B-B14F-4D97-AF65-F5344CB8AC3E}">
        <p14:creationId xmlns:p14="http://schemas.microsoft.com/office/powerpoint/2010/main" val="117962446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ASP.NET Web API</a:t>
            </a:r>
          </a:p>
        </p:txBody>
      </p:sp>
      <p:pic>
        <p:nvPicPr>
          <p:cNvPr id="1026" name="Picture 2">
            <a:extLst>
              <a:ext uri="{FF2B5EF4-FFF2-40B4-BE49-F238E27FC236}">
                <a16:creationId xmlns:a16="http://schemas.microsoft.com/office/drawing/2014/main" id="{B6F16716-1D7E-4287-A9CF-F382F1B3B5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58247" y="1435100"/>
            <a:ext cx="8670743" cy="4833938"/>
          </a:xfrm>
          <a:prstGeom prst="rect">
            <a:avLst/>
          </a:prstGeom>
          <a:solidFill>
            <a:srgbClr val="FFFFFF"/>
          </a:solidFill>
        </p:spPr>
      </p:pic>
      <p:sp>
        <p:nvSpPr>
          <p:cNvPr id="6" name="Cross 5">
            <a:extLst>
              <a:ext uri="{FF2B5EF4-FFF2-40B4-BE49-F238E27FC236}">
                <a16:creationId xmlns:a16="http://schemas.microsoft.com/office/drawing/2014/main" id="{AD63F907-FAC3-49EE-85F9-216063531F00}"/>
              </a:ext>
            </a:extLst>
          </p:cNvPr>
          <p:cNvSpPr/>
          <p:nvPr/>
        </p:nvSpPr>
        <p:spPr bwMode="auto">
          <a:xfrm rot="2700000">
            <a:off x="4860860" y="1711176"/>
            <a:ext cx="1795311" cy="1803050"/>
          </a:xfrm>
          <a:prstGeom prst="plus">
            <a:avLst>
              <a:gd name="adj" fmla="val 48785"/>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LID4096"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DBBA0AD4-02F3-420E-A656-372CE40EC576}"/>
              </a:ext>
            </a:extLst>
          </p:cNvPr>
          <p:cNvSpPr txBox="1"/>
          <p:nvPr/>
        </p:nvSpPr>
        <p:spPr>
          <a:xfrm>
            <a:off x="1763413" y="3561080"/>
            <a:ext cx="2569174" cy="492443"/>
          </a:xfrm>
          <a:prstGeom prst="rect">
            <a:avLst/>
          </a:prstGeom>
          <a:noFill/>
        </p:spPr>
        <p:txBody>
          <a:bodyPr wrap="square" lIns="0" tIns="0" rIns="0" bIns="0" rtlCol="0">
            <a:spAutoFit/>
          </a:bodyPr>
          <a:lstStyle/>
          <a:p>
            <a:pPr algn="ctr"/>
            <a:r>
              <a:rPr lang="da-DK" sz="3200" b="1" dirty="0">
                <a:solidFill>
                  <a:srgbClr val="D83B01"/>
                </a:solidFill>
              </a:rPr>
              <a:t>Application</a:t>
            </a:r>
            <a:endParaRPr lang="LID4096" sz="3200" b="1" dirty="0" err="1">
              <a:solidFill>
                <a:srgbClr val="D83B01"/>
              </a:solidFill>
            </a:endParaRPr>
          </a:p>
        </p:txBody>
      </p:sp>
      <p:cxnSp>
        <p:nvCxnSpPr>
          <p:cNvPr id="8" name="Straight Arrow Connector 7">
            <a:extLst>
              <a:ext uri="{FF2B5EF4-FFF2-40B4-BE49-F238E27FC236}">
                <a16:creationId xmlns:a16="http://schemas.microsoft.com/office/drawing/2014/main" id="{917BDF6A-DE6C-4843-922F-874B9D00D511}"/>
              </a:ext>
            </a:extLst>
          </p:cNvPr>
          <p:cNvCxnSpPr/>
          <p:nvPr/>
        </p:nvCxnSpPr>
        <p:spPr>
          <a:xfrm flipH="1" flipV="1">
            <a:off x="3789680" y="4053523"/>
            <a:ext cx="1071880" cy="533717"/>
          </a:xfrm>
          <a:prstGeom prst="straightConnector1">
            <a:avLst/>
          </a:prstGeom>
          <a:ln w="381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Cross 8">
            <a:extLst>
              <a:ext uri="{FF2B5EF4-FFF2-40B4-BE49-F238E27FC236}">
                <a16:creationId xmlns:a16="http://schemas.microsoft.com/office/drawing/2014/main" id="{9ED423FA-1E19-460F-8A9D-C20B3867C342}"/>
              </a:ext>
            </a:extLst>
          </p:cNvPr>
          <p:cNvSpPr/>
          <p:nvPr/>
        </p:nvSpPr>
        <p:spPr bwMode="auto">
          <a:xfrm rot="2700000">
            <a:off x="3905133" y="2592632"/>
            <a:ext cx="553383" cy="555768"/>
          </a:xfrm>
          <a:prstGeom prst="plus">
            <a:avLst>
              <a:gd name="adj" fmla="val 48785"/>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LID4096"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874128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ASP.NET Core Web API</a:t>
            </a:r>
            <a:endParaRPr lang="LID4096" dirty="0"/>
          </a:p>
        </p:txBody>
      </p:sp>
      <p:sp>
        <p:nvSpPr>
          <p:cNvPr id="2" name="Text Placeholder 1">
            <a:extLst>
              <a:ext uri="{FF2B5EF4-FFF2-40B4-BE49-F238E27FC236}">
                <a16:creationId xmlns:a16="http://schemas.microsoft.com/office/drawing/2014/main" id="{FCF8E29F-78D2-4E86-ADEC-3102CBD0DCB7}"/>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400043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B8C0-9D81-4CE6-A060-06A99B81A288}"/>
              </a:ext>
            </a:extLst>
          </p:cNvPr>
          <p:cNvSpPr>
            <a:spLocks noGrp="1"/>
          </p:cNvSpPr>
          <p:nvPr>
            <p:ph type="title"/>
          </p:nvPr>
        </p:nvSpPr>
        <p:spPr/>
        <p:txBody>
          <a:bodyPr/>
          <a:lstStyle/>
          <a:p>
            <a:r>
              <a:rPr lang="da-DK" dirty="0"/>
              <a:t>Controller</a:t>
            </a:r>
            <a:endParaRPr lang="LID4096" dirty="0"/>
          </a:p>
        </p:txBody>
      </p:sp>
      <p:sp>
        <p:nvSpPr>
          <p:cNvPr id="4" name="Text Placeholder 3">
            <a:extLst>
              <a:ext uri="{FF2B5EF4-FFF2-40B4-BE49-F238E27FC236}">
                <a16:creationId xmlns:a16="http://schemas.microsoft.com/office/drawing/2014/main" id="{F6C0445C-EBEC-44A3-A8A8-7F7E2ADC1EFD}"/>
              </a:ext>
            </a:extLst>
          </p:cNvPr>
          <p:cNvSpPr>
            <a:spLocks noGrp="1"/>
          </p:cNvSpPr>
          <p:nvPr>
            <p:ph type="body" sz="quarter" idx="10"/>
          </p:nvPr>
        </p:nvSpPr>
        <p:spPr>
          <a:xfrm>
            <a:off x="586390" y="1434370"/>
            <a:ext cx="11018520" cy="3397853"/>
          </a:xfrm>
        </p:spPr>
        <p:txBody>
          <a:bodyPr/>
          <a:lstStyle/>
          <a:p>
            <a:r>
              <a:rPr lang="da-DK" sz="2400" b="1" dirty="0"/>
              <a:t>Class</a:t>
            </a:r>
            <a:endParaRPr lang="da-DK" sz="2400" dirty="0"/>
          </a:p>
          <a:p>
            <a:r>
              <a:rPr lang="da-DK" sz="2400" dirty="0"/>
              <a:t>Derive from </a:t>
            </a:r>
            <a:r>
              <a:rPr lang="da-DK" sz="2400" dirty="0">
                <a:latin typeface="Consolas" panose="020B0609020204030204" pitchFamily="49" charset="0"/>
              </a:rPr>
              <a:t>ControllerBase</a:t>
            </a:r>
          </a:p>
          <a:p>
            <a:r>
              <a:rPr lang="da-DK" sz="2400" dirty="0"/>
              <a:t>Decorate with </a:t>
            </a:r>
            <a:r>
              <a:rPr lang="da-DK" sz="2400" dirty="0">
                <a:latin typeface="Cascadia Code PL" panose="020B0609020000020004" pitchFamily="49" charset="0"/>
                <a:cs typeface="Cascadia Code PL" panose="020B0609020000020004" pitchFamily="49" charset="0"/>
              </a:rPr>
              <a:t>[ApiController]</a:t>
            </a:r>
            <a:r>
              <a:rPr lang="da-DK" sz="2400" dirty="0">
                <a:latin typeface="Consolas" panose="020B0609020204030204" pitchFamily="49" charset="0"/>
              </a:rPr>
              <a:t> </a:t>
            </a:r>
            <a:r>
              <a:rPr lang="da-DK" sz="2400" dirty="0"/>
              <a:t>and </a:t>
            </a:r>
            <a:r>
              <a:rPr lang="da-DK" sz="2400" dirty="0">
                <a:latin typeface="Cascadia Code PL" panose="020B0609020000020004" pitchFamily="49" charset="0"/>
                <a:cs typeface="Cascadia Code PL" panose="020B0609020000020004" pitchFamily="49" charset="0"/>
              </a:rPr>
              <a:t>[Route("[controller]")]</a:t>
            </a:r>
          </a:p>
          <a:p>
            <a:endParaRPr lang="da-DK" sz="2400" dirty="0"/>
          </a:p>
          <a:p>
            <a:r>
              <a:rPr lang="da-DK" sz="2400" b="1" dirty="0"/>
              <a:t>Method</a:t>
            </a:r>
            <a:endParaRPr lang="da-DK" sz="2400" dirty="0"/>
          </a:p>
          <a:p>
            <a:r>
              <a:rPr lang="da-DK" sz="2400" dirty="0"/>
              <a:t>Decorate with </a:t>
            </a:r>
            <a:r>
              <a:rPr lang="da-DK" sz="2400" dirty="0">
                <a:latin typeface="Cascadia Code PL" panose="020B0609020000020004" pitchFamily="49" charset="0"/>
                <a:cs typeface="Cascadia Code PL" panose="020B0609020000020004" pitchFamily="49" charset="0"/>
              </a:rPr>
              <a:t>[HttpGet]</a:t>
            </a:r>
            <a:r>
              <a:rPr lang="da-DK" sz="2400" dirty="0"/>
              <a:t>, </a:t>
            </a:r>
            <a:r>
              <a:rPr lang="da-DK" sz="2400" dirty="0">
                <a:latin typeface="Cascadia Code PL" panose="020B0609020000020004" pitchFamily="49" charset="0"/>
                <a:cs typeface="Cascadia Code PL" panose="020B0609020000020004" pitchFamily="49" charset="0"/>
              </a:rPr>
              <a:t>[HttpPost]</a:t>
            </a:r>
            <a:r>
              <a:rPr lang="da-DK" sz="2400" dirty="0"/>
              <a:t>, </a:t>
            </a:r>
            <a:r>
              <a:rPr lang="da-DK" sz="2400" dirty="0">
                <a:latin typeface="Cascadia Code PL" panose="020B0609020000020004" pitchFamily="49" charset="0"/>
                <a:cs typeface="Cascadia Code PL" panose="020B0609020000020004" pitchFamily="49" charset="0"/>
              </a:rPr>
              <a:t>[HttpPut]</a:t>
            </a:r>
            <a:r>
              <a:rPr lang="da-DK" sz="2400" dirty="0"/>
              <a:t>, </a:t>
            </a:r>
            <a:r>
              <a:rPr lang="da-DK" sz="2400" dirty="0">
                <a:latin typeface="Cascadia Code PL" panose="020B0609020000020004" pitchFamily="49" charset="0"/>
                <a:cs typeface="Cascadia Code PL" panose="020B0609020000020004" pitchFamily="49" charset="0"/>
              </a:rPr>
              <a:t>[HttpDelete]</a:t>
            </a:r>
          </a:p>
          <a:p>
            <a:r>
              <a:rPr lang="da-DK" sz="2400" dirty="0"/>
              <a:t>Return </a:t>
            </a:r>
            <a:r>
              <a:rPr lang="da-DK" sz="2400" i="1" dirty="0"/>
              <a:t>specific type, </a:t>
            </a:r>
            <a:r>
              <a:rPr lang="da-DK" sz="2400" dirty="0">
                <a:latin typeface="Cascadia Code PL" panose="020B0609020000020004" pitchFamily="49" charset="0"/>
                <a:cs typeface="Cascadia Code PL" panose="020B0609020000020004" pitchFamily="49" charset="0"/>
              </a:rPr>
              <a:t>IActionResult</a:t>
            </a:r>
            <a:r>
              <a:rPr lang="da-DK" sz="2400" dirty="0"/>
              <a:t>, or </a:t>
            </a:r>
            <a:r>
              <a:rPr lang="da-DK" sz="2400" dirty="0">
                <a:latin typeface="Cascadia Code PL" panose="020B0609020000020004" pitchFamily="49" charset="0"/>
                <a:cs typeface="Cascadia Code PL" panose="020B0609020000020004" pitchFamily="49" charset="0"/>
              </a:rPr>
              <a:t>ActionResult&lt;T&gt;</a:t>
            </a:r>
            <a:r>
              <a:rPr lang="da-DK" sz="2400" dirty="0">
                <a:latin typeface="Consolas" panose="020B0609020204030204" pitchFamily="49" charset="0"/>
              </a:rPr>
              <a:t> </a:t>
            </a:r>
            <a:r>
              <a:rPr lang="da-DK" sz="2400" dirty="0"/>
              <a:t>- or </a:t>
            </a:r>
            <a:r>
              <a:rPr lang="da-DK" sz="2400" dirty="0" err="1">
                <a:latin typeface="Cascadia Code PL" panose="020B0609020000020004" pitchFamily="49" charset="0"/>
                <a:cs typeface="Cascadia Code PL" panose="020B0609020000020004" pitchFamily="49" charset="0"/>
              </a:rPr>
              <a:t>async</a:t>
            </a:r>
            <a:r>
              <a:rPr lang="da-DK" sz="2400" dirty="0">
                <a:latin typeface="Cascadia Code PL" panose="020B0609020000020004" pitchFamily="49" charset="0"/>
                <a:cs typeface="Cascadia Code PL" panose="020B0609020000020004" pitchFamily="49" charset="0"/>
              </a:rPr>
              <a:t> Task&lt;...&gt;</a:t>
            </a:r>
            <a:r>
              <a:rPr lang="da-DK" sz="2400" i="1" dirty="0"/>
              <a:t>.</a:t>
            </a:r>
            <a:endParaRPr lang="da-DK" sz="2400" dirty="0"/>
          </a:p>
        </p:txBody>
      </p:sp>
    </p:spTree>
    <p:extLst>
      <p:ext uri="{BB962C8B-B14F-4D97-AF65-F5344CB8AC3E}">
        <p14:creationId xmlns:p14="http://schemas.microsoft.com/office/powerpoint/2010/main" val="387322345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831E37-CFC3-45A2-ABA0-186B25F673A3}"/>
              </a:ext>
            </a:extLst>
          </p:cNvPr>
          <p:cNvSpPr>
            <a:spLocks noGrp="1"/>
          </p:cNvSpPr>
          <p:nvPr>
            <p:ph type="title"/>
          </p:nvPr>
        </p:nvSpPr>
        <p:spPr/>
        <p:txBody>
          <a:bodyPr/>
          <a:lstStyle/>
          <a:p>
            <a:r>
              <a:rPr lang="da-DK" dirty="0"/>
              <a:t>ASP.NET (Web API) best practices</a:t>
            </a:r>
            <a:endParaRPr lang="LID4096" dirty="0"/>
          </a:p>
        </p:txBody>
      </p:sp>
    </p:spTree>
    <p:extLst>
      <p:ext uri="{BB962C8B-B14F-4D97-AF65-F5344CB8AC3E}">
        <p14:creationId xmlns:p14="http://schemas.microsoft.com/office/powerpoint/2010/main" val="19422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53F1-2ECF-465E-8A78-765C9B6723DE}"/>
              </a:ext>
            </a:extLst>
          </p:cNvPr>
          <p:cNvSpPr>
            <a:spLocks noGrp="1"/>
          </p:cNvSpPr>
          <p:nvPr>
            <p:ph type="title"/>
          </p:nvPr>
        </p:nvSpPr>
        <p:spPr/>
        <p:txBody>
          <a:bodyPr/>
          <a:lstStyle/>
          <a:p>
            <a:r>
              <a:rPr lang="da-DK" dirty="0"/>
              <a:t>Be RESTful</a:t>
            </a:r>
            <a:endParaRPr lang="LID4096" dirty="0"/>
          </a:p>
        </p:txBody>
      </p:sp>
      <p:sp>
        <p:nvSpPr>
          <p:cNvPr id="3" name="Text Placeholder 2">
            <a:extLst>
              <a:ext uri="{FF2B5EF4-FFF2-40B4-BE49-F238E27FC236}">
                <a16:creationId xmlns:a16="http://schemas.microsoft.com/office/drawing/2014/main" id="{E584C438-7BD9-46E8-AF3A-FFB7D8F31073}"/>
              </a:ext>
            </a:extLst>
          </p:cNvPr>
          <p:cNvSpPr>
            <a:spLocks noGrp="1"/>
          </p:cNvSpPr>
          <p:nvPr>
            <p:ph type="body" sz="quarter" idx="10"/>
          </p:nvPr>
        </p:nvSpPr>
        <p:spPr>
          <a:xfrm>
            <a:off x="586390" y="1434370"/>
            <a:ext cx="11018520" cy="1698927"/>
          </a:xfrm>
        </p:spPr>
        <p:txBody>
          <a:bodyPr/>
          <a:lstStyle/>
          <a:p>
            <a:r>
              <a:rPr lang="da-DK" sz="2400" dirty="0"/>
              <a:t>Use proper status codes</a:t>
            </a:r>
          </a:p>
          <a:p>
            <a:r>
              <a:rPr lang="da-DK" sz="2400" dirty="0"/>
              <a:t>Use meaningful routes</a:t>
            </a:r>
          </a:p>
          <a:p>
            <a:r>
              <a:rPr lang="da-DK" sz="2400" dirty="0"/>
              <a:t>Use proper HTTP methods</a:t>
            </a:r>
          </a:p>
          <a:p>
            <a:r>
              <a:rPr lang="da-DK" sz="2400" dirty="0"/>
              <a:t>Don’t throw exceptions</a:t>
            </a:r>
            <a:endParaRPr lang="LID4096" sz="2400" dirty="0"/>
          </a:p>
        </p:txBody>
      </p:sp>
    </p:spTree>
    <p:extLst>
      <p:ext uri="{BB962C8B-B14F-4D97-AF65-F5344CB8AC3E}">
        <p14:creationId xmlns:p14="http://schemas.microsoft.com/office/powerpoint/2010/main" val="3821072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XML</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767185"/>
          </a:xfrm>
        </p:spPr>
        <p:txBody>
          <a:bodyPr/>
          <a:lstStyle/>
          <a:p>
            <a:r>
              <a:rPr lang="en-US" sz="3600" dirty="0" err="1"/>
              <a:t>eXtensible</a:t>
            </a:r>
            <a:r>
              <a:rPr lang="en-US" sz="3600" dirty="0"/>
              <a:t> Markup Language</a:t>
            </a:r>
          </a:p>
          <a:p>
            <a:r>
              <a:rPr lang="en-US" sz="3600" dirty="0"/>
              <a:t>Markup language like HTML</a:t>
            </a:r>
          </a:p>
          <a:p>
            <a:r>
              <a:rPr lang="en-US" sz="3600" dirty="0"/>
              <a:t>Designed to carry data, not to display data</a:t>
            </a:r>
          </a:p>
          <a:p>
            <a:r>
              <a:rPr lang="en-US" sz="3600" dirty="0"/>
              <a:t>Tags are not predefined – You must define your own tags</a:t>
            </a:r>
          </a:p>
          <a:p>
            <a:r>
              <a:rPr lang="en-US" sz="3600" dirty="0"/>
              <a:t>Designed to be self-descriptive</a:t>
            </a:r>
          </a:p>
        </p:txBody>
      </p:sp>
    </p:spTree>
    <p:extLst>
      <p:ext uri="{BB962C8B-B14F-4D97-AF65-F5344CB8AC3E}">
        <p14:creationId xmlns:p14="http://schemas.microsoft.com/office/powerpoint/2010/main" val="1434301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53F1-2ECF-465E-8A78-765C9B6723DE}"/>
              </a:ext>
            </a:extLst>
          </p:cNvPr>
          <p:cNvSpPr>
            <a:spLocks noGrp="1"/>
          </p:cNvSpPr>
          <p:nvPr>
            <p:ph type="title"/>
          </p:nvPr>
        </p:nvSpPr>
        <p:spPr/>
        <p:txBody>
          <a:bodyPr/>
          <a:lstStyle/>
          <a:p>
            <a:r>
              <a:rPr lang="da-DK" dirty="0"/>
              <a:t>Use </a:t>
            </a:r>
            <a:r>
              <a:rPr lang="da-DK" i="1" dirty="0"/>
              <a:t>user secrets</a:t>
            </a:r>
            <a:r>
              <a:rPr lang="da-DK" dirty="0"/>
              <a:t> in development</a:t>
            </a:r>
            <a:endParaRPr lang="LID4096" dirty="0"/>
          </a:p>
        </p:txBody>
      </p:sp>
      <p:sp>
        <p:nvSpPr>
          <p:cNvPr id="3" name="Text Placeholder 2">
            <a:extLst>
              <a:ext uri="{FF2B5EF4-FFF2-40B4-BE49-F238E27FC236}">
                <a16:creationId xmlns:a16="http://schemas.microsoft.com/office/drawing/2014/main" id="{E584C438-7BD9-46E8-AF3A-FFB7D8F31073}"/>
              </a:ext>
            </a:extLst>
          </p:cNvPr>
          <p:cNvSpPr>
            <a:spLocks noGrp="1"/>
          </p:cNvSpPr>
          <p:nvPr>
            <p:ph type="body" sz="quarter" idx="10"/>
          </p:nvPr>
        </p:nvSpPr>
        <p:spPr>
          <a:xfrm>
            <a:off x="586390" y="1434370"/>
            <a:ext cx="11018520" cy="1625060"/>
          </a:xfrm>
        </p:spPr>
        <p:txBody>
          <a:bodyPr/>
          <a:lstStyle/>
          <a:p>
            <a:r>
              <a:rPr lang="da-DK" sz="2400" dirty="0">
                <a:latin typeface="Consolas" panose="020B0609020204030204" pitchFamily="49" charset="0"/>
              </a:rPr>
              <a:t>dotnet user-secrets init</a:t>
            </a:r>
          </a:p>
          <a:p>
            <a:r>
              <a:rPr lang="da-DK" sz="2400" dirty="0">
                <a:latin typeface="Consolas" panose="020B0609020204030204" pitchFamily="49" charset="0"/>
              </a:rPr>
              <a:t>dotnet user-secrets set "ConnectionStrings:&lt;connectionstring-name&gt;" "&lt;connnection-string&gt;"</a:t>
            </a:r>
          </a:p>
          <a:p>
            <a:endParaRPr lang="LID4096" sz="2400" dirty="0"/>
          </a:p>
        </p:txBody>
      </p:sp>
    </p:spTree>
    <p:extLst>
      <p:ext uri="{BB962C8B-B14F-4D97-AF65-F5344CB8AC3E}">
        <p14:creationId xmlns:p14="http://schemas.microsoft.com/office/powerpoint/2010/main" val="15759482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9457-4710-4974-8036-3C5C835EC485}"/>
              </a:ext>
            </a:extLst>
          </p:cNvPr>
          <p:cNvSpPr>
            <a:spLocks noGrp="1"/>
          </p:cNvSpPr>
          <p:nvPr>
            <p:ph type="title"/>
          </p:nvPr>
        </p:nvSpPr>
        <p:spPr/>
        <p:txBody>
          <a:bodyPr/>
          <a:lstStyle/>
          <a:p>
            <a:r>
              <a:rPr lang="da-DK" dirty="0"/>
              <a:t>Use built-in IoC container</a:t>
            </a:r>
            <a:endParaRPr lang="LID4096" dirty="0"/>
          </a:p>
        </p:txBody>
      </p:sp>
      <p:sp>
        <p:nvSpPr>
          <p:cNvPr id="3" name="Text Placeholder 2">
            <a:extLst>
              <a:ext uri="{FF2B5EF4-FFF2-40B4-BE49-F238E27FC236}">
                <a16:creationId xmlns:a16="http://schemas.microsoft.com/office/drawing/2014/main" id="{7B686F4D-992A-457E-9814-68BBA05C9644}"/>
              </a:ext>
            </a:extLst>
          </p:cNvPr>
          <p:cNvSpPr>
            <a:spLocks noGrp="1"/>
          </p:cNvSpPr>
          <p:nvPr>
            <p:ph type="body" sz="quarter" idx="10"/>
          </p:nvPr>
        </p:nvSpPr>
        <p:spPr>
          <a:xfrm>
            <a:off x="586390" y="1434370"/>
            <a:ext cx="11018520" cy="1828193"/>
          </a:xfrm>
        </p:spPr>
        <p:txBody>
          <a:bodyPr/>
          <a:lstStyle/>
          <a:p>
            <a:r>
              <a:rPr lang="da-DK" sz="1800" dirty="0">
                <a:latin typeface="Consolas" panose="020B0609020204030204" pitchFamily="49" charset="0"/>
              </a:rPr>
              <a:t>services.AddDbContext&lt;MyContext&gt;(o =&gt; </a:t>
            </a:r>
            <a:br>
              <a:rPr lang="da-DK" sz="1800" dirty="0">
                <a:latin typeface="Consolas" panose="020B0609020204030204" pitchFamily="49" charset="0"/>
              </a:rPr>
            </a:br>
            <a:r>
              <a:rPr lang="da-DK" sz="1800" dirty="0">
                <a:latin typeface="Consolas" panose="020B0609020204030204" pitchFamily="49" charset="0"/>
              </a:rPr>
              <a:t>    o.UseSqlServer(Configuration.GetConnectionString("MyConnectionStringName"))</a:t>
            </a:r>
            <a:br>
              <a:rPr lang="da-DK" sz="1800" dirty="0">
                <a:latin typeface="Consolas" panose="020B0609020204030204" pitchFamily="49" charset="0"/>
              </a:rPr>
            </a:br>
            <a:r>
              <a:rPr lang="da-DK" sz="1800" dirty="0">
                <a:latin typeface="Consolas" panose="020B0609020204030204" pitchFamily="49" charset="0"/>
              </a:rPr>
              <a:t>);</a:t>
            </a:r>
          </a:p>
          <a:p>
            <a:r>
              <a:rPr lang="da-DK" sz="1800" dirty="0">
                <a:latin typeface="Consolas" panose="020B0609020204030204" pitchFamily="49" charset="0"/>
              </a:rPr>
              <a:t>services.AddScoped&lt;IMyContext, MyContext&gt;();</a:t>
            </a:r>
          </a:p>
          <a:p>
            <a:r>
              <a:rPr lang="da-DK" sz="1800" dirty="0">
                <a:latin typeface="Consolas" panose="020B0609020204030204" pitchFamily="49" charset="0"/>
              </a:rPr>
              <a:t>services.AddScoped&lt;IMyRepository, MyRepository&gt;();</a:t>
            </a:r>
          </a:p>
          <a:p>
            <a:endParaRPr lang="LID4096" sz="1800" dirty="0">
              <a:latin typeface="Consolas" panose="020B0609020204030204" pitchFamily="49" charset="0"/>
            </a:endParaRPr>
          </a:p>
        </p:txBody>
      </p:sp>
    </p:spTree>
    <p:extLst>
      <p:ext uri="{BB962C8B-B14F-4D97-AF65-F5344CB8AC3E}">
        <p14:creationId xmlns:p14="http://schemas.microsoft.com/office/powerpoint/2010/main" val="300324747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019B1-093E-4A6C-BACF-1E8BCD1EB59C}"/>
              </a:ext>
            </a:extLst>
          </p:cNvPr>
          <p:cNvSpPr>
            <a:spLocks noGrp="1"/>
          </p:cNvSpPr>
          <p:nvPr>
            <p:ph type="title"/>
          </p:nvPr>
        </p:nvSpPr>
        <p:spPr/>
        <p:txBody>
          <a:bodyPr/>
          <a:lstStyle/>
          <a:p>
            <a:r>
              <a:rPr lang="da-DK" dirty="0"/>
              <a:t>Consider running migrations on load</a:t>
            </a:r>
            <a:endParaRPr lang="LID4096" dirty="0"/>
          </a:p>
        </p:txBody>
      </p:sp>
      <p:sp>
        <p:nvSpPr>
          <p:cNvPr id="3" name="Text Placeholder 2">
            <a:extLst>
              <a:ext uri="{FF2B5EF4-FFF2-40B4-BE49-F238E27FC236}">
                <a16:creationId xmlns:a16="http://schemas.microsoft.com/office/drawing/2014/main" id="{8F460DE8-2CBD-4E6D-AC3B-E24AF02A3E19}"/>
              </a:ext>
            </a:extLst>
          </p:cNvPr>
          <p:cNvSpPr>
            <a:spLocks noGrp="1"/>
          </p:cNvSpPr>
          <p:nvPr>
            <p:ph type="body" sz="quarter" idx="10"/>
          </p:nvPr>
        </p:nvSpPr>
        <p:spPr>
          <a:xfrm>
            <a:off x="586390" y="1434370"/>
            <a:ext cx="11018520" cy="2462213"/>
          </a:xfrm>
        </p:spPr>
        <p:txBody>
          <a:bodyPr/>
          <a:lstStyle/>
          <a:p>
            <a:r>
              <a:rPr lang="da-DK" sz="2000" dirty="0">
                <a:latin typeface="Consolas" panose="020B0609020204030204" pitchFamily="49" charset="0"/>
              </a:rPr>
              <a:t>using (var serviceScope = app.ApplicationServices</a:t>
            </a:r>
            <a:br>
              <a:rPr lang="da-DK" sz="2000" dirty="0">
                <a:latin typeface="Consolas" panose="020B0609020204030204" pitchFamily="49" charset="0"/>
              </a:rPr>
            </a:br>
            <a:r>
              <a:rPr lang="da-DK" sz="2000" dirty="0">
                <a:latin typeface="Consolas" panose="020B0609020204030204" pitchFamily="49" charset="0"/>
              </a:rPr>
              <a:t>    .GetRequiredService&lt;IServiceScopeFactory&gt;().CreateScope())</a:t>
            </a:r>
          </a:p>
          <a:p>
            <a:r>
              <a:rPr lang="da-DK" sz="2000" dirty="0">
                <a:latin typeface="Consolas" panose="020B0609020204030204" pitchFamily="49" charset="0"/>
              </a:rPr>
              <a:t>{</a:t>
            </a:r>
          </a:p>
          <a:p>
            <a:r>
              <a:rPr lang="da-DK" sz="2000" dirty="0">
                <a:latin typeface="Consolas" panose="020B0609020204030204" pitchFamily="49" charset="0"/>
              </a:rPr>
              <a:t>    var context = serviceScope.ServiceProvider.GetService&lt;SuperheroContext&gt;();</a:t>
            </a:r>
          </a:p>
          <a:p>
            <a:r>
              <a:rPr lang="da-DK" sz="2000" dirty="0">
                <a:latin typeface="Consolas" panose="020B0609020204030204" pitchFamily="49" charset="0"/>
              </a:rPr>
              <a:t>    context.Database.Migrate();</a:t>
            </a:r>
          </a:p>
          <a:p>
            <a:r>
              <a:rPr lang="da-DK" sz="2000" dirty="0">
                <a:latin typeface="Consolas" panose="020B0609020204030204" pitchFamily="49" charset="0"/>
              </a:rPr>
              <a:t>}</a:t>
            </a:r>
          </a:p>
          <a:p>
            <a:endParaRPr lang="LID4096" sz="2000" dirty="0">
              <a:latin typeface="Consolas" panose="020B0609020204030204" pitchFamily="49" charset="0"/>
            </a:endParaRPr>
          </a:p>
        </p:txBody>
      </p:sp>
    </p:spTree>
    <p:extLst>
      <p:ext uri="{BB962C8B-B14F-4D97-AF65-F5344CB8AC3E}">
        <p14:creationId xmlns:p14="http://schemas.microsoft.com/office/powerpoint/2010/main" val="284850967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20CA4-57E3-4887-BBF1-90132065754E}"/>
              </a:ext>
            </a:extLst>
          </p:cNvPr>
          <p:cNvSpPr>
            <a:spLocks noGrp="1"/>
          </p:cNvSpPr>
          <p:nvPr>
            <p:ph type="title"/>
          </p:nvPr>
        </p:nvSpPr>
        <p:spPr/>
        <p:txBody>
          <a:bodyPr/>
          <a:lstStyle/>
          <a:p>
            <a:r>
              <a:rPr lang="da-DK" dirty="0"/>
              <a:t>Support the OpenAPI Specification (Swagger)</a:t>
            </a:r>
            <a:endParaRPr lang="LID4096" dirty="0"/>
          </a:p>
        </p:txBody>
      </p:sp>
      <p:sp>
        <p:nvSpPr>
          <p:cNvPr id="3" name="Text Placeholder 2">
            <a:extLst>
              <a:ext uri="{FF2B5EF4-FFF2-40B4-BE49-F238E27FC236}">
                <a16:creationId xmlns:a16="http://schemas.microsoft.com/office/drawing/2014/main" id="{33381EC3-2A80-46B5-80F4-1F536895ED55}"/>
              </a:ext>
            </a:extLst>
          </p:cNvPr>
          <p:cNvSpPr>
            <a:spLocks noGrp="1"/>
          </p:cNvSpPr>
          <p:nvPr>
            <p:ph type="body" sz="quarter" idx="10"/>
          </p:nvPr>
        </p:nvSpPr>
        <p:spPr>
          <a:xfrm>
            <a:off x="588263" y="1436688"/>
            <a:ext cx="11018520" cy="4930581"/>
          </a:xfrm>
        </p:spPr>
        <p:txBody>
          <a:bodyPr/>
          <a:lstStyle/>
          <a:p>
            <a:r>
              <a:rPr lang="da-DK" sz="1800" dirty="0">
                <a:latin typeface="Cascadia Code PL" panose="020B0609020000020004" pitchFamily="49" charset="0"/>
                <a:cs typeface="Cascadia Code PL" panose="020B0609020000020004" pitchFamily="49" charset="0"/>
              </a:rPr>
              <a:t>dotnet add package </a:t>
            </a:r>
            <a:r>
              <a:rPr lang="da-DK" sz="1800" dirty="0" err="1">
                <a:latin typeface="Cascadia Code PL" panose="020B0609020000020004" pitchFamily="49" charset="0"/>
                <a:cs typeface="Cascadia Code PL" panose="020B0609020000020004" pitchFamily="49" charset="0"/>
              </a:rPr>
              <a:t>Swashbuckle.AspNetCore</a:t>
            </a:r>
            <a:endParaRPr lang="da-DK" sz="1800" dirty="0">
              <a:latin typeface="Cascadia Code PL" panose="020B0609020000020004" pitchFamily="49" charset="0"/>
              <a:cs typeface="Cascadia Code PL" panose="020B0609020000020004" pitchFamily="49" charset="0"/>
            </a:endParaRPr>
          </a:p>
          <a:p>
            <a:endParaRPr lang="da-DK" sz="1800" dirty="0">
              <a:latin typeface="Cascadia Code PL" panose="020B0609020000020004" pitchFamily="49" charset="0"/>
              <a:cs typeface="Cascadia Code PL" panose="020B0609020000020004" pitchFamily="49" charset="0"/>
            </a:endParaRPr>
          </a:p>
          <a:p>
            <a:r>
              <a:rPr lang="da-DK" sz="1800" b="0" dirty="0" err="1">
                <a:solidFill>
                  <a:srgbClr val="C586C0"/>
                </a:solidFill>
                <a:effectLst/>
                <a:latin typeface="Cascadia Code PL" panose="020B0609020000020004" pitchFamily="49" charset="0"/>
                <a:cs typeface="Cascadia Code PL" panose="020B0609020000020004" pitchFamily="49" charset="0"/>
              </a:rPr>
              <a:t>using</a:t>
            </a:r>
            <a:r>
              <a:rPr lang="da-DK" sz="1800" b="0" dirty="0">
                <a:solidFill>
                  <a:srgbClr val="D4D4D4"/>
                </a:solidFill>
                <a:effectLst/>
                <a:latin typeface="Cascadia Code PL" panose="020B0609020000020004" pitchFamily="49" charset="0"/>
                <a:cs typeface="Cascadia Code PL" panose="020B0609020000020004" pitchFamily="49" charset="0"/>
              </a:rPr>
              <a:t> </a:t>
            </a:r>
            <a:r>
              <a:rPr lang="da-DK" sz="1800" b="0" dirty="0" err="1">
                <a:solidFill>
                  <a:srgbClr val="4EC9B0"/>
                </a:solidFill>
                <a:effectLst/>
                <a:latin typeface="Cascadia Code PL" panose="020B0609020000020004" pitchFamily="49" charset="0"/>
                <a:cs typeface="Cascadia Code PL" panose="020B0609020000020004" pitchFamily="49" charset="0"/>
              </a:rPr>
              <a:t>Microsoft</a:t>
            </a:r>
            <a:r>
              <a:rPr lang="da-DK" sz="1800" b="0" dirty="0" err="1">
                <a:solidFill>
                  <a:srgbClr val="D4D4D4"/>
                </a:solidFill>
                <a:effectLst/>
                <a:latin typeface="Cascadia Code PL" panose="020B0609020000020004" pitchFamily="49" charset="0"/>
                <a:cs typeface="Cascadia Code PL" panose="020B0609020000020004" pitchFamily="49" charset="0"/>
              </a:rPr>
              <a:t>.</a:t>
            </a:r>
            <a:r>
              <a:rPr lang="da-DK" sz="1800" b="0" dirty="0" err="1">
                <a:solidFill>
                  <a:srgbClr val="4EC9B0"/>
                </a:solidFill>
                <a:effectLst/>
                <a:latin typeface="Cascadia Code PL" panose="020B0609020000020004" pitchFamily="49" charset="0"/>
                <a:cs typeface="Cascadia Code PL" panose="020B0609020000020004" pitchFamily="49" charset="0"/>
              </a:rPr>
              <a:t>OpenApi</a:t>
            </a:r>
            <a:r>
              <a:rPr lang="da-DK" sz="1800" b="0" dirty="0" err="1">
                <a:solidFill>
                  <a:srgbClr val="D4D4D4"/>
                </a:solidFill>
                <a:effectLst/>
                <a:latin typeface="Cascadia Code PL" panose="020B0609020000020004" pitchFamily="49" charset="0"/>
                <a:cs typeface="Cascadia Code PL" panose="020B0609020000020004" pitchFamily="49" charset="0"/>
              </a:rPr>
              <a:t>.</a:t>
            </a:r>
            <a:r>
              <a:rPr lang="da-DK" sz="1800" b="0" dirty="0" err="1">
                <a:solidFill>
                  <a:srgbClr val="4EC9B0"/>
                </a:solidFill>
                <a:effectLst/>
                <a:latin typeface="Cascadia Code PL" panose="020B0609020000020004" pitchFamily="49" charset="0"/>
                <a:cs typeface="Cascadia Code PL" panose="020B0609020000020004" pitchFamily="49" charset="0"/>
              </a:rPr>
              <a:t>Models</a:t>
            </a:r>
            <a:r>
              <a:rPr lang="da-DK" sz="1800" b="0" dirty="0">
                <a:solidFill>
                  <a:srgbClr val="D4D4D4"/>
                </a:solidFill>
                <a:effectLst/>
                <a:latin typeface="Cascadia Code PL" panose="020B0609020000020004" pitchFamily="49" charset="0"/>
                <a:cs typeface="Cascadia Code PL" panose="020B0609020000020004" pitchFamily="49" charset="0"/>
              </a:rPr>
              <a:t>;</a:t>
            </a:r>
          </a:p>
          <a:p>
            <a:endParaRPr lang="da-DK" sz="1800" b="0" dirty="0">
              <a:solidFill>
                <a:srgbClr val="D4D4D4"/>
              </a:solidFill>
              <a:effectLst/>
              <a:latin typeface="Cascadia Code PL" panose="020B0609020000020004" pitchFamily="49" charset="0"/>
              <a:cs typeface="Cascadia Code PL" panose="020B0609020000020004" pitchFamily="49" charset="0"/>
            </a:endParaRPr>
          </a:p>
          <a:p>
            <a:r>
              <a:rPr lang="da-DK" sz="1800" b="0" dirty="0" err="1">
                <a:solidFill>
                  <a:srgbClr val="9CDCFE"/>
                </a:solidFill>
                <a:effectLst/>
                <a:latin typeface="Cascadia Code PL" panose="020B0609020000020004" pitchFamily="49" charset="0"/>
                <a:cs typeface="Cascadia Code PL" panose="020B0609020000020004" pitchFamily="49" charset="0"/>
              </a:rPr>
              <a:t>services</a:t>
            </a:r>
            <a:r>
              <a:rPr lang="da-DK" sz="1800" b="0" dirty="0" err="1">
                <a:solidFill>
                  <a:srgbClr val="D4D4D4"/>
                </a:solidFill>
                <a:effectLst/>
                <a:latin typeface="Cascadia Code PL" panose="020B0609020000020004" pitchFamily="49" charset="0"/>
                <a:cs typeface="Cascadia Code PL" panose="020B0609020000020004" pitchFamily="49" charset="0"/>
              </a:rPr>
              <a:t>.</a:t>
            </a:r>
            <a:r>
              <a:rPr lang="da-DK" sz="1800" b="0" dirty="0" err="1">
                <a:solidFill>
                  <a:srgbClr val="DCDCAA"/>
                </a:solidFill>
                <a:effectLst/>
                <a:latin typeface="Cascadia Code PL" panose="020B0609020000020004" pitchFamily="49" charset="0"/>
                <a:cs typeface="Cascadia Code PL" panose="020B0609020000020004" pitchFamily="49" charset="0"/>
              </a:rPr>
              <a:t>AddSwaggerGen</a:t>
            </a:r>
            <a:r>
              <a:rPr lang="da-DK" sz="1800" b="0" dirty="0">
                <a:solidFill>
                  <a:srgbClr val="D4D4D4"/>
                </a:solidFill>
                <a:effectLst/>
                <a:latin typeface="Cascadia Code PL" panose="020B0609020000020004" pitchFamily="49" charset="0"/>
                <a:cs typeface="Cascadia Code PL" panose="020B0609020000020004" pitchFamily="49" charset="0"/>
              </a:rPr>
              <a:t>(</a:t>
            </a:r>
            <a:r>
              <a:rPr lang="da-DK" sz="1800" b="0" dirty="0">
                <a:solidFill>
                  <a:srgbClr val="9CDCFE"/>
                </a:solidFill>
                <a:effectLst/>
                <a:latin typeface="Cascadia Code PL" panose="020B0609020000020004" pitchFamily="49" charset="0"/>
                <a:cs typeface="Cascadia Code PL" panose="020B0609020000020004" pitchFamily="49" charset="0"/>
              </a:rPr>
              <a:t>c</a:t>
            </a:r>
            <a:r>
              <a:rPr lang="da-DK" sz="1800" b="0" dirty="0">
                <a:solidFill>
                  <a:srgbClr val="D4D4D4"/>
                </a:solidFill>
                <a:effectLst/>
                <a:latin typeface="Cascadia Code PL" panose="020B0609020000020004" pitchFamily="49" charset="0"/>
                <a:cs typeface="Cascadia Code PL" panose="020B0609020000020004" pitchFamily="49" charset="0"/>
              </a:rPr>
              <a:t> =&gt;</a:t>
            </a:r>
          </a:p>
          <a:p>
            <a:r>
              <a:rPr lang="da-DK" sz="1800" b="0" dirty="0">
                <a:solidFill>
                  <a:srgbClr val="D4D4D4"/>
                </a:solidFill>
                <a:effectLst/>
                <a:latin typeface="Cascadia Code PL" panose="020B0609020000020004" pitchFamily="49" charset="0"/>
                <a:cs typeface="Cascadia Code PL" panose="020B0609020000020004" pitchFamily="49" charset="0"/>
              </a:rPr>
              <a:t>{</a:t>
            </a:r>
          </a:p>
          <a:p>
            <a:r>
              <a:rPr lang="da-DK" sz="1800" b="0" dirty="0">
                <a:solidFill>
                  <a:srgbClr val="D4D4D4"/>
                </a:solidFill>
                <a:effectLst/>
                <a:latin typeface="Cascadia Code PL" panose="020B0609020000020004" pitchFamily="49" charset="0"/>
                <a:cs typeface="Cascadia Code PL" panose="020B0609020000020004" pitchFamily="49" charset="0"/>
              </a:rPr>
              <a:t>    </a:t>
            </a:r>
            <a:r>
              <a:rPr lang="da-DK" sz="1800" b="0" dirty="0" err="1">
                <a:solidFill>
                  <a:srgbClr val="9CDCFE"/>
                </a:solidFill>
                <a:effectLst/>
                <a:latin typeface="Cascadia Code PL" panose="020B0609020000020004" pitchFamily="49" charset="0"/>
                <a:cs typeface="Cascadia Code PL" panose="020B0609020000020004" pitchFamily="49" charset="0"/>
              </a:rPr>
              <a:t>c</a:t>
            </a:r>
            <a:r>
              <a:rPr lang="da-DK" sz="1800" b="0" dirty="0" err="1">
                <a:solidFill>
                  <a:srgbClr val="D4D4D4"/>
                </a:solidFill>
                <a:effectLst/>
                <a:latin typeface="Cascadia Code PL" panose="020B0609020000020004" pitchFamily="49" charset="0"/>
                <a:cs typeface="Cascadia Code PL" panose="020B0609020000020004" pitchFamily="49" charset="0"/>
              </a:rPr>
              <a:t>.</a:t>
            </a:r>
            <a:r>
              <a:rPr lang="da-DK" sz="1800" b="0" dirty="0" err="1">
                <a:solidFill>
                  <a:srgbClr val="DCDCAA"/>
                </a:solidFill>
                <a:effectLst/>
                <a:latin typeface="Cascadia Code PL" panose="020B0609020000020004" pitchFamily="49" charset="0"/>
                <a:cs typeface="Cascadia Code PL" panose="020B0609020000020004" pitchFamily="49" charset="0"/>
              </a:rPr>
              <a:t>SwaggerDoc</a:t>
            </a:r>
            <a:r>
              <a:rPr lang="da-DK" sz="1800" b="0" dirty="0">
                <a:solidFill>
                  <a:srgbClr val="D4D4D4"/>
                </a:solidFill>
                <a:effectLst/>
                <a:latin typeface="Cascadia Code PL" panose="020B0609020000020004" pitchFamily="49" charset="0"/>
                <a:cs typeface="Cascadia Code PL" panose="020B0609020000020004" pitchFamily="49" charset="0"/>
              </a:rPr>
              <a:t>(</a:t>
            </a:r>
            <a:r>
              <a:rPr lang="da-DK" sz="1800" b="0" dirty="0">
                <a:solidFill>
                  <a:srgbClr val="CE9178"/>
                </a:solidFill>
                <a:effectLst/>
                <a:latin typeface="Cascadia Code PL" panose="020B0609020000020004" pitchFamily="49" charset="0"/>
                <a:cs typeface="Cascadia Code PL" panose="020B0609020000020004" pitchFamily="49" charset="0"/>
              </a:rPr>
              <a:t>"v1"</a:t>
            </a:r>
            <a:r>
              <a:rPr lang="da-DK" sz="1800" b="0" dirty="0">
                <a:solidFill>
                  <a:srgbClr val="D4D4D4"/>
                </a:solidFill>
                <a:effectLst/>
                <a:latin typeface="Cascadia Code PL" panose="020B0609020000020004" pitchFamily="49" charset="0"/>
                <a:cs typeface="Cascadia Code PL" panose="020B0609020000020004" pitchFamily="49" charset="0"/>
              </a:rPr>
              <a:t>, </a:t>
            </a:r>
            <a:r>
              <a:rPr lang="da-DK" sz="1800" b="0" dirty="0">
                <a:solidFill>
                  <a:srgbClr val="569CD6"/>
                </a:solidFill>
                <a:effectLst/>
                <a:latin typeface="Cascadia Code PL" panose="020B0609020000020004" pitchFamily="49" charset="0"/>
                <a:cs typeface="Cascadia Code PL" panose="020B0609020000020004" pitchFamily="49" charset="0"/>
              </a:rPr>
              <a:t>new</a:t>
            </a:r>
            <a:r>
              <a:rPr lang="da-DK" sz="1800" b="0" dirty="0">
                <a:solidFill>
                  <a:srgbClr val="D4D4D4"/>
                </a:solidFill>
                <a:effectLst/>
                <a:latin typeface="Cascadia Code PL" panose="020B0609020000020004" pitchFamily="49" charset="0"/>
                <a:cs typeface="Cascadia Code PL" panose="020B0609020000020004" pitchFamily="49" charset="0"/>
              </a:rPr>
              <a:t> </a:t>
            </a:r>
            <a:r>
              <a:rPr lang="da-DK" sz="1800" b="0" dirty="0" err="1">
                <a:solidFill>
                  <a:srgbClr val="4EC9B0"/>
                </a:solidFill>
                <a:effectLst/>
                <a:latin typeface="Cascadia Code PL" panose="020B0609020000020004" pitchFamily="49" charset="0"/>
                <a:cs typeface="Cascadia Code PL" panose="020B0609020000020004" pitchFamily="49" charset="0"/>
              </a:rPr>
              <a:t>OpenApiInfo</a:t>
            </a:r>
            <a:r>
              <a:rPr lang="da-DK" sz="1800" b="0" dirty="0">
                <a:solidFill>
                  <a:srgbClr val="D4D4D4"/>
                </a:solidFill>
                <a:effectLst/>
                <a:latin typeface="Cascadia Code PL" panose="020B0609020000020004" pitchFamily="49" charset="0"/>
                <a:cs typeface="Cascadia Code PL" panose="020B0609020000020004" pitchFamily="49" charset="0"/>
              </a:rPr>
              <a:t> { </a:t>
            </a:r>
            <a:r>
              <a:rPr lang="da-DK" sz="1800" b="0" dirty="0">
                <a:solidFill>
                  <a:srgbClr val="9CDCFE"/>
                </a:solidFill>
                <a:effectLst/>
                <a:latin typeface="Cascadia Code PL" panose="020B0609020000020004" pitchFamily="49" charset="0"/>
                <a:cs typeface="Cascadia Code PL" panose="020B0609020000020004" pitchFamily="49" charset="0"/>
              </a:rPr>
              <a:t>Title</a:t>
            </a:r>
            <a:r>
              <a:rPr lang="da-DK" sz="1800" b="0" dirty="0">
                <a:solidFill>
                  <a:srgbClr val="D4D4D4"/>
                </a:solidFill>
                <a:effectLst/>
                <a:latin typeface="Cascadia Code PL" panose="020B0609020000020004" pitchFamily="49" charset="0"/>
                <a:cs typeface="Cascadia Code PL" panose="020B0609020000020004" pitchFamily="49" charset="0"/>
              </a:rPr>
              <a:t> = </a:t>
            </a:r>
            <a:r>
              <a:rPr lang="da-DK" sz="1800" b="0" dirty="0">
                <a:solidFill>
                  <a:srgbClr val="CE9178"/>
                </a:solidFill>
                <a:effectLst/>
                <a:latin typeface="Cascadia Code PL" panose="020B0609020000020004" pitchFamily="49" charset="0"/>
                <a:cs typeface="Cascadia Code PL" panose="020B0609020000020004" pitchFamily="49" charset="0"/>
              </a:rPr>
              <a:t>"My API"</a:t>
            </a:r>
            <a:r>
              <a:rPr lang="da-DK" sz="1800" b="0" dirty="0">
                <a:solidFill>
                  <a:srgbClr val="D4D4D4"/>
                </a:solidFill>
                <a:effectLst/>
                <a:latin typeface="Cascadia Code PL" panose="020B0609020000020004" pitchFamily="49" charset="0"/>
                <a:cs typeface="Cascadia Code PL" panose="020B0609020000020004" pitchFamily="49" charset="0"/>
              </a:rPr>
              <a:t>, </a:t>
            </a:r>
            <a:r>
              <a:rPr lang="da-DK" sz="1800" b="0" dirty="0">
                <a:solidFill>
                  <a:srgbClr val="9CDCFE"/>
                </a:solidFill>
                <a:effectLst/>
                <a:latin typeface="Cascadia Code PL" panose="020B0609020000020004" pitchFamily="49" charset="0"/>
                <a:cs typeface="Cascadia Code PL" panose="020B0609020000020004" pitchFamily="49" charset="0"/>
              </a:rPr>
              <a:t>Version</a:t>
            </a:r>
            <a:r>
              <a:rPr lang="da-DK" sz="1800" b="0" dirty="0">
                <a:solidFill>
                  <a:srgbClr val="D4D4D4"/>
                </a:solidFill>
                <a:effectLst/>
                <a:latin typeface="Cascadia Code PL" panose="020B0609020000020004" pitchFamily="49" charset="0"/>
                <a:cs typeface="Cascadia Code PL" panose="020B0609020000020004" pitchFamily="49" charset="0"/>
              </a:rPr>
              <a:t> = </a:t>
            </a:r>
            <a:r>
              <a:rPr lang="da-DK" sz="1800" b="0" dirty="0">
                <a:solidFill>
                  <a:srgbClr val="CE9178"/>
                </a:solidFill>
                <a:effectLst/>
                <a:latin typeface="Cascadia Code PL" panose="020B0609020000020004" pitchFamily="49" charset="0"/>
                <a:cs typeface="Cascadia Code PL" panose="020B0609020000020004" pitchFamily="49" charset="0"/>
              </a:rPr>
              <a:t>"v1"</a:t>
            </a:r>
            <a:r>
              <a:rPr lang="da-DK" sz="1800" b="0" dirty="0">
                <a:solidFill>
                  <a:srgbClr val="D4D4D4"/>
                </a:solidFill>
                <a:effectLst/>
                <a:latin typeface="Cascadia Code PL" panose="020B0609020000020004" pitchFamily="49" charset="0"/>
                <a:cs typeface="Cascadia Code PL" panose="020B0609020000020004" pitchFamily="49" charset="0"/>
              </a:rPr>
              <a:t> });</a:t>
            </a:r>
          </a:p>
          <a:p>
            <a:r>
              <a:rPr lang="da-DK" sz="1800" b="0" dirty="0">
                <a:solidFill>
                  <a:srgbClr val="D4D4D4"/>
                </a:solidFill>
                <a:effectLst/>
                <a:latin typeface="Cascadia Code PL" panose="020B0609020000020004" pitchFamily="49" charset="0"/>
                <a:cs typeface="Cascadia Code PL" panose="020B0609020000020004" pitchFamily="49" charset="0"/>
              </a:rPr>
              <a:t>});</a:t>
            </a:r>
          </a:p>
          <a:p>
            <a:endParaRPr lang="da-DK" sz="1800" dirty="0">
              <a:latin typeface="Cascadia Code PL" panose="020B0609020000020004" pitchFamily="49" charset="0"/>
              <a:cs typeface="Cascadia Code PL" panose="020B0609020000020004" pitchFamily="49" charset="0"/>
            </a:endParaRPr>
          </a:p>
          <a:p>
            <a:r>
              <a:rPr lang="da-DK" sz="1800" b="0" dirty="0" err="1">
                <a:solidFill>
                  <a:srgbClr val="9CDCFE"/>
                </a:solidFill>
                <a:effectLst/>
                <a:latin typeface="Cascadia Code PL" panose="020B0609020000020004" pitchFamily="49" charset="0"/>
                <a:cs typeface="Cascadia Code PL" panose="020B0609020000020004" pitchFamily="49" charset="0"/>
              </a:rPr>
              <a:t>app</a:t>
            </a:r>
            <a:r>
              <a:rPr lang="da-DK" sz="1800" b="0" dirty="0" err="1">
                <a:solidFill>
                  <a:srgbClr val="D4D4D4"/>
                </a:solidFill>
                <a:effectLst/>
                <a:latin typeface="Cascadia Code PL" panose="020B0609020000020004" pitchFamily="49" charset="0"/>
                <a:cs typeface="Cascadia Code PL" panose="020B0609020000020004" pitchFamily="49" charset="0"/>
              </a:rPr>
              <a:t>.</a:t>
            </a:r>
            <a:r>
              <a:rPr lang="da-DK" sz="1800" b="0" dirty="0" err="1">
                <a:solidFill>
                  <a:srgbClr val="DCDCAA"/>
                </a:solidFill>
                <a:effectLst/>
                <a:latin typeface="Cascadia Code PL" panose="020B0609020000020004" pitchFamily="49" charset="0"/>
                <a:cs typeface="Cascadia Code PL" panose="020B0609020000020004" pitchFamily="49" charset="0"/>
              </a:rPr>
              <a:t>UseSwagger</a:t>
            </a:r>
            <a:r>
              <a:rPr lang="da-DK" sz="1800" b="0" dirty="0">
                <a:solidFill>
                  <a:srgbClr val="D4D4D4"/>
                </a:solidFill>
                <a:effectLst/>
                <a:latin typeface="Cascadia Code PL" panose="020B0609020000020004" pitchFamily="49" charset="0"/>
                <a:cs typeface="Cascadia Code PL" panose="020B0609020000020004" pitchFamily="49" charset="0"/>
              </a:rPr>
              <a:t>();</a:t>
            </a:r>
          </a:p>
          <a:p>
            <a:r>
              <a:rPr lang="da-DK" sz="1800" b="0" dirty="0" err="1">
                <a:solidFill>
                  <a:srgbClr val="9CDCFE"/>
                </a:solidFill>
                <a:effectLst/>
                <a:latin typeface="Cascadia Code PL" panose="020B0609020000020004" pitchFamily="49" charset="0"/>
                <a:cs typeface="Cascadia Code PL" panose="020B0609020000020004" pitchFamily="49" charset="0"/>
              </a:rPr>
              <a:t>app</a:t>
            </a:r>
            <a:r>
              <a:rPr lang="da-DK" sz="1800" b="0" dirty="0" err="1">
                <a:solidFill>
                  <a:srgbClr val="D4D4D4"/>
                </a:solidFill>
                <a:effectLst/>
                <a:latin typeface="Cascadia Code PL" panose="020B0609020000020004" pitchFamily="49" charset="0"/>
                <a:cs typeface="Cascadia Code PL" panose="020B0609020000020004" pitchFamily="49" charset="0"/>
              </a:rPr>
              <a:t>.</a:t>
            </a:r>
            <a:r>
              <a:rPr lang="da-DK" sz="1800" b="0" dirty="0" err="1">
                <a:solidFill>
                  <a:srgbClr val="DCDCAA"/>
                </a:solidFill>
                <a:effectLst/>
                <a:latin typeface="Cascadia Code PL" panose="020B0609020000020004" pitchFamily="49" charset="0"/>
                <a:cs typeface="Cascadia Code PL" panose="020B0609020000020004" pitchFamily="49" charset="0"/>
              </a:rPr>
              <a:t>UseSwaggerUI</a:t>
            </a:r>
            <a:r>
              <a:rPr lang="da-DK" sz="1800" b="0" dirty="0">
                <a:solidFill>
                  <a:srgbClr val="D4D4D4"/>
                </a:solidFill>
                <a:effectLst/>
                <a:latin typeface="Cascadia Code PL" panose="020B0609020000020004" pitchFamily="49" charset="0"/>
                <a:cs typeface="Cascadia Code PL" panose="020B0609020000020004" pitchFamily="49" charset="0"/>
              </a:rPr>
              <a:t>(</a:t>
            </a:r>
            <a:r>
              <a:rPr lang="da-DK" sz="1800" b="0" dirty="0">
                <a:solidFill>
                  <a:srgbClr val="9CDCFE"/>
                </a:solidFill>
                <a:effectLst/>
                <a:latin typeface="Cascadia Code PL" panose="020B0609020000020004" pitchFamily="49" charset="0"/>
                <a:cs typeface="Cascadia Code PL" panose="020B0609020000020004" pitchFamily="49" charset="0"/>
              </a:rPr>
              <a:t>c</a:t>
            </a:r>
            <a:r>
              <a:rPr lang="da-DK" sz="1800" b="0" dirty="0">
                <a:solidFill>
                  <a:srgbClr val="D4D4D4"/>
                </a:solidFill>
                <a:effectLst/>
                <a:latin typeface="Cascadia Code PL" panose="020B0609020000020004" pitchFamily="49" charset="0"/>
                <a:cs typeface="Cascadia Code PL" panose="020B0609020000020004" pitchFamily="49" charset="0"/>
              </a:rPr>
              <a:t> =&gt;</a:t>
            </a:r>
          </a:p>
          <a:p>
            <a:r>
              <a:rPr lang="da-DK" sz="1800" b="0" dirty="0">
                <a:solidFill>
                  <a:srgbClr val="D4D4D4"/>
                </a:solidFill>
                <a:effectLst/>
                <a:latin typeface="Cascadia Code PL" panose="020B0609020000020004" pitchFamily="49" charset="0"/>
                <a:cs typeface="Cascadia Code PL" panose="020B0609020000020004" pitchFamily="49" charset="0"/>
              </a:rPr>
              <a:t>{</a:t>
            </a:r>
          </a:p>
          <a:p>
            <a:r>
              <a:rPr lang="da-DK" sz="1800" b="0" dirty="0">
                <a:solidFill>
                  <a:srgbClr val="D4D4D4"/>
                </a:solidFill>
                <a:effectLst/>
                <a:latin typeface="Cascadia Code PL" panose="020B0609020000020004" pitchFamily="49" charset="0"/>
                <a:cs typeface="Cascadia Code PL" panose="020B0609020000020004" pitchFamily="49" charset="0"/>
              </a:rPr>
              <a:t>    </a:t>
            </a:r>
            <a:r>
              <a:rPr lang="da-DK" sz="1800" b="0" dirty="0" err="1">
                <a:solidFill>
                  <a:srgbClr val="9CDCFE"/>
                </a:solidFill>
                <a:effectLst/>
                <a:latin typeface="Cascadia Code PL" panose="020B0609020000020004" pitchFamily="49" charset="0"/>
                <a:cs typeface="Cascadia Code PL" panose="020B0609020000020004" pitchFamily="49" charset="0"/>
              </a:rPr>
              <a:t>c</a:t>
            </a:r>
            <a:r>
              <a:rPr lang="da-DK" sz="1800" b="0" dirty="0" err="1">
                <a:solidFill>
                  <a:srgbClr val="D4D4D4"/>
                </a:solidFill>
                <a:effectLst/>
                <a:latin typeface="Cascadia Code PL" panose="020B0609020000020004" pitchFamily="49" charset="0"/>
                <a:cs typeface="Cascadia Code PL" panose="020B0609020000020004" pitchFamily="49" charset="0"/>
              </a:rPr>
              <a:t>.</a:t>
            </a:r>
            <a:r>
              <a:rPr lang="da-DK" sz="1800" b="0" dirty="0" err="1">
                <a:solidFill>
                  <a:srgbClr val="DCDCAA"/>
                </a:solidFill>
                <a:effectLst/>
                <a:latin typeface="Cascadia Code PL" panose="020B0609020000020004" pitchFamily="49" charset="0"/>
                <a:cs typeface="Cascadia Code PL" panose="020B0609020000020004" pitchFamily="49" charset="0"/>
              </a:rPr>
              <a:t>SwaggerEndpoint</a:t>
            </a:r>
            <a:r>
              <a:rPr lang="da-DK" sz="1800" b="0" dirty="0">
                <a:solidFill>
                  <a:srgbClr val="D4D4D4"/>
                </a:solidFill>
                <a:effectLst/>
                <a:latin typeface="Cascadia Code PL" panose="020B0609020000020004" pitchFamily="49" charset="0"/>
                <a:cs typeface="Cascadia Code PL" panose="020B0609020000020004" pitchFamily="49" charset="0"/>
              </a:rPr>
              <a:t>(</a:t>
            </a:r>
            <a:r>
              <a:rPr lang="da-DK" sz="1800" b="0" dirty="0">
                <a:solidFill>
                  <a:srgbClr val="CE9178"/>
                </a:solidFill>
                <a:effectLst/>
                <a:latin typeface="Cascadia Code PL" panose="020B0609020000020004" pitchFamily="49" charset="0"/>
                <a:cs typeface="Cascadia Code PL" panose="020B0609020000020004" pitchFamily="49" charset="0"/>
              </a:rPr>
              <a:t>"/swagger/v1/</a:t>
            </a:r>
            <a:r>
              <a:rPr lang="da-DK" sz="1800" b="0" dirty="0" err="1">
                <a:solidFill>
                  <a:srgbClr val="CE9178"/>
                </a:solidFill>
                <a:effectLst/>
                <a:latin typeface="Cascadia Code PL" panose="020B0609020000020004" pitchFamily="49" charset="0"/>
                <a:cs typeface="Cascadia Code PL" panose="020B0609020000020004" pitchFamily="49" charset="0"/>
              </a:rPr>
              <a:t>swagger.json</a:t>
            </a:r>
            <a:r>
              <a:rPr lang="da-DK" sz="1800" b="0" dirty="0">
                <a:solidFill>
                  <a:srgbClr val="CE9178"/>
                </a:solidFill>
                <a:effectLst/>
                <a:latin typeface="Cascadia Code PL" panose="020B0609020000020004" pitchFamily="49" charset="0"/>
                <a:cs typeface="Cascadia Code PL" panose="020B0609020000020004" pitchFamily="49" charset="0"/>
              </a:rPr>
              <a:t>"</a:t>
            </a:r>
            <a:r>
              <a:rPr lang="da-DK" sz="1800" b="0" dirty="0">
                <a:solidFill>
                  <a:srgbClr val="D4D4D4"/>
                </a:solidFill>
                <a:effectLst/>
                <a:latin typeface="Cascadia Code PL" panose="020B0609020000020004" pitchFamily="49" charset="0"/>
                <a:cs typeface="Cascadia Code PL" panose="020B0609020000020004" pitchFamily="49" charset="0"/>
              </a:rPr>
              <a:t>, </a:t>
            </a:r>
            <a:r>
              <a:rPr lang="da-DK" sz="1800" b="0" dirty="0">
                <a:solidFill>
                  <a:srgbClr val="CE9178"/>
                </a:solidFill>
                <a:effectLst/>
                <a:latin typeface="Cascadia Code PL" panose="020B0609020000020004" pitchFamily="49" charset="0"/>
                <a:cs typeface="Cascadia Code PL" panose="020B0609020000020004" pitchFamily="49" charset="0"/>
              </a:rPr>
              <a:t>"My API V1"</a:t>
            </a:r>
            <a:r>
              <a:rPr lang="da-DK" sz="1800" b="0" dirty="0">
                <a:solidFill>
                  <a:srgbClr val="D4D4D4"/>
                </a:solidFill>
                <a:effectLst/>
                <a:latin typeface="Cascadia Code PL" panose="020B0609020000020004" pitchFamily="49" charset="0"/>
                <a:cs typeface="Cascadia Code PL" panose="020B0609020000020004" pitchFamily="49" charset="0"/>
              </a:rPr>
              <a:t>);</a:t>
            </a:r>
          </a:p>
          <a:p>
            <a:r>
              <a:rPr lang="da-DK" sz="1800" b="0" dirty="0">
                <a:solidFill>
                  <a:srgbClr val="D4D4D4"/>
                </a:solidFill>
                <a:effectLst/>
                <a:latin typeface="Cascadia Code PL" panose="020B0609020000020004" pitchFamily="49" charset="0"/>
                <a:cs typeface="Cascadia Code PL" panose="020B0609020000020004" pitchFamily="49" charset="0"/>
              </a:rPr>
              <a:t>    </a:t>
            </a:r>
            <a:r>
              <a:rPr lang="da-DK" sz="1800" b="0" dirty="0" err="1">
                <a:solidFill>
                  <a:srgbClr val="9CDCFE"/>
                </a:solidFill>
                <a:effectLst/>
                <a:latin typeface="Cascadia Code PL" panose="020B0609020000020004" pitchFamily="49" charset="0"/>
                <a:cs typeface="Cascadia Code PL" panose="020B0609020000020004" pitchFamily="49" charset="0"/>
              </a:rPr>
              <a:t>c</a:t>
            </a:r>
            <a:r>
              <a:rPr lang="da-DK" sz="1800" b="0" dirty="0" err="1">
                <a:solidFill>
                  <a:srgbClr val="D4D4D4"/>
                </a:solidFill>
                <a:effectLst/>
                <a:latin typeface="Cascadia Code PL" panose="020B0609020000020004" pitchFamily="49" charset="0"/>
                <a:cs typeface="Cascadia Code PL" panose="020B0609020000020004" pitchFamily="49" charset="0"/>
              </a:rPr>
              <a:t>.</a:t>
            </a:r>
            <a:r>
              <a:rPr lang="da-DK" sz="1800" b="0" dirty="0" err="1">
                <a:solidFill>
                  <a:srgbClr val="9CDCFE"/>
                </a:solidFill>
                <a:effectLst/>
                <a:latin typeface="Cascadia Code PL" panose="020B0609020000020004" pitchFamily="49" charset="0"/>
                <a:cs typeface="Cascadia Code PL" panose="020B0609020000020004" pitchFamily="49" charset="0"/>
              </a:rPr>
              <a:t>RoutePrefix</a:t>
            </a:r>
            <a:r>
              <a:rPr lang="da-DK" sz="1800" b="0" dirty="0">
                <a:solidFill>
                  <a:srgbClr val="D4D4D4"/>
                </a:solidFill>
                <a:effectLst/>
                <a:latin typeface="Cascadia Code PL" panose="020B0609020000020004" pitchFamily="49" charset="0"/>
                <a:cs typeface="Cascadia Code PL" panose="020B0609020000020004" pitchFamily="49" charset="0"/>
              </a:rPr>
              <a:t> = </a:t>
            </a:r>
            <a:r>
              <a:rPr lang="da-DK" sz="1800" b="0" dirty="0" err="1">
                <a:solidFill>
                  <a:srgbClr val="9CDCFE"/>
                </a:solidFill>
                <a:effectLst/>
                <a:latin typeface="Cascadia Code PL" panose="020B0609020000020004" pitchFamily="49" charset="0"/>
                <a:cs typeface="Cascadia Code PL" panose="020B0609020000020004" pitchFamily="49" charset="0"/>
              </a:rPr>
              <a:t>string</a:t>
            </a:r>
            <a:r>
              <a:rPr lang="da-DK" sz="1800" b="0" dirty="0" err="1">
                <a:solidFill>
                  <a:srgbClr val="D4D4D4"/>
                </a:solidFill>
                <a:effectLst/>
                <a:latin typeface="Cascadia Code PL" panose="020B0609020000020004" pitchFamily="49" charset="0"/>
                <a:cs typeface="Cascadia Code PL" panose="020B0609020000020004" pitchFamily="49" charset="0"/>
              </a:rPr>
              <a:t>.</a:t>
            </a:r>
            <a:r>
              <a:rPr lang="da-DK" sz="1800" b="0" dirty="0" err="1">
                <a:solidFill>
                  <a:srgbClr val="9CDCFE"/>
                </a:solidFill>
                <a:effectLst/>
                <a:latin typeface="Cascadia Code PL" panose="020B0609020000020004" pitchFamily="49" charset="0"/>
                <a:cs typeface="Cascadia Code PL" panose="020B0609020000020004" pitchFamily="49" charset="0"/>
              </a:rPr>
              <a:t>Empty</a:t>
            </a:r>
            <a:r>
              <a:rPr lang="da-DK" sz="1800" b="0" dirty="0">
                <a:solidFill>
                  <a:srgbClr val="D4D4D4"/>
                </a:solidFill>
                <a:effectLst/>
                <a:latin typeface="Cascadia Code PL" panose="020B0609020000020004" pitchFamily="49" charset="0"/>
                <a:cs typeface="Cascadia Code PL" panose="020B0609020000020004" pitchFamily="49" charset="0"/>
              </a:rPr>
              <a:t>;</a:t>
            </a:r>
          </a:p>
          <a:p>
            <a:r>
              <a:rPr lang="da-DK" sz="1800" b="0" dirty="0">
                <a:solidFill>
                  <a:srgbClr val="D4D4D4"/>
                </a:solidFill>
                <a:effectLst/>
                <a:latin typeface="Cascadia Code PL" panose="020B0609020000020004" pitchFamily="49" charset="0"/>
                <a:cs typeface="Cascadia Code PL" panose="020B0609020000020004" pitchFamily="49" charset="0"/>
              </a:rPr>
              <a:t>});</a:t>
            </a:r>
          </a:p>
        </p:txBody>
      </p:sp>
    </p:spTree>
    <p:extLst>
      <p:ext uri="{BB962C8B-B14F-4D97-AF65-F5344CB8AC3E}">
        <p14:creationId xmlns:p14="http://schemas.microsoft.com/office/powerpoint/2010/main" val="171724663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4CDD-F28E-4DC5-8ACD-120919865C6C}"/>
              </a:ext>
            </a:extLst>
          </p:cNvPr>
          <p:cNvSpPr>
            <a:spLocks noGrp="1"/>
          </p:cNvSpPr>
          <p:nvPr>
            <p:ph type="title"/>
          </p:nvPr>
        </p:nvSpPr>
        <p:spPr/>
        <p:txBody>
          <a:bodyPr/>
          <a:lstStyle/>
          <a:p>
            <a:r>
              <a:rPr lang="da-DK" dirty="0"/>
              <a:t>Support HTTPS </a:t>
            </a:r>
            <a:r>
              <a:rPr lang="da-DK" i="1" dirty="0"/>
              <a:t>only</a:t>
            </a:r>
            <a:endParaRPr lang="LID4096" dirty="0"/>
          </a:p>
        </p:txBody>
      </p:sp>
      <p:sp>
        <p:nvSpPr>
          <p:cNvPr id="3" name="Text Placeholder 2">
            <a:extLst>
              <a:ext uri="{FF2B5EF4-FFF2-40B4-BE49-F238E27FC236}">
                <a16:creationId xmlns:a16="http://schemas.microsoft.com/office/drawing/2014/main" id="{C2D5E3DA-283B-4FF6-AE04-6896AF4FB8D4}"/>
              </a:ext>
            </a:extLst>
          </p:cNvPr>
          <p:cNvSpPr>
            <a:spLocks noGrp="1"/>
          </p:cNvSpPr>
          <p:nvPr>
            <p:ph type="body" sz="quarter" idx="10"/>
          </p:nvPr>
        </p:nvSpPr>
        <p:spPr>
          <a:xfrm>
            <a:off x="586390" y="1434370"/>
            <a:ext cx="11018520" cy="1465016"/>
          </a:xfrm>
        </p:spPr>
        <p:txBody>
          <a:bodyPr/>
          <a:lstStyle/>
          <a:p>
            <a:r>
              <a:rPr lang="da-DK" dirty="0"/>
              <a:t>dotnet dev-certs https --trust</a:t>
            </a:r>
          </a:p>
          <a:p>
            <a:endParaRPr lang="da-DK" dirty="0"/>
          </a:p>
          <a:p>
            <a:r>
              <a:rPr lang="da-DK" dirty="0"/>
              <a:t>app.UseHttpsRedirection();</a:t>
            </a:r>
          </a:p>
        </p:txBody>
      </p:sp>
    </p:spTree>
    <p:extLst>
      <p:ext uri="{BB962C8B-B14F-4D97-AF65-F5344CB8AC3E}">
        <p14:creationId xmlns:p14="http://schemas.microsoft.com/office/powerpoint/2010/main" val="152791483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A950-9493-4E46-AEE8-298E13FD15F3}"/>
              </a:ext>
            </a:extLst>
          </p:cNvPr>
          <p:cNvSpPr>
            <a:spLocks noGrp="1"/>
          </p:cNvSpPr>
          <p:nvPr>
            <p:ph type="title"/>
          </p:nvPr>
        </p:nvSpPr>
        <p:spPr/>
        <p:txBody>
          <a:bodyPr/>
          <a:lstStyle/>
          <a:p>
            <a:r>
              <a:rPr lang="da-DK" dirty="0"/>
              <a:t>Standardize on lowercase urls</a:t>
            </a:r>
            <a:endParaRPr lang="LID4096" dirty="0"/>
          </a:p>
        </p:txBody>
      </p:sp>
      <p:sp>
        <p:nvSpPr>
          <p:cNvPr id="3" name="Text Placeholder 2">
            <a:extLst>
              <a:ext uri="{FF2B5EF4-FFF2-40B4-BE49-F238E27FC236}">
                <a16:creationId xmlns:a16="http://schemas.microsoft.com/office/drawing/2014/main" id="{9C7BB376-FD3D-4653-802F-9CF769DF494F}"/>
              </a:ext>
            </a:extLst>
          </p:cNvPr>
          <p:cNvSpPr>
            <a:spLocks noGrp="1"/>
          </p:cNvSpPr>
          <p:nvPr>
            <p:ph type="body" sz="quarter" idx="10"/>
          </p:nvPr>
        </p:nvSpPr>
        <p:spPr>
          <a:xfrm>
            <a:off x="586390" y="1434370"/>
            <a:ext cx="11018520" cy="369332"/>
          </a:xfrm>
        </p:spPr>
        <p:txBody>
          <a:bodyPr/>
          <a:lstStyle/>
          <a:p>
            <a:r>
              <a:rPr lang="en-US" sz="2400" dirty="0" err="1">
                <a:latin typeface="Consolas" panose="020B0609020204030204" pitchFamily="49" charset="0"/>
              </a:rPr>
              <a:t>services.AddRouting</a:t>
            </a:r>
            <a:r>
              <a:rPr lang="en-US" sz="2400" dirty="0">
                <a:latin typeface="Consolas" panose="020B0609020204030204" pitchFamily="49" charset="0"/>
              </a:rPr>
              <a:t>(options =&gt; </a:t>
            </a:r>
            <a:r>
              <a:rPr lang="en-US" sz="2400" dirty="0" err="1">
                <a:latin typeface="Consolas" panose="020B0609020204030204" pitchFamily="49" charset="0"/>
              </a:rPr>
              <a:t>options.LowercaseUrls</a:t>
            </a:r>
            <a:r>
              <a:rPr lang="en-US" sz="2400" dirty="0">
                <a:latin typeface="Consolas" panose="020B0609020204030204" pitchFamily="49" charset="0"/>
              </a:rPr>
              <a:t> = true);</a:t>
            </a:r>
          </a:p>
        </p:txBody>
      </p:sp>
    </p:spTree>
    <p:extLst>
      <p:ext uri="{BB962C8B-B14F-4D97-AF65-F5344CB8AC3E}">
        <p14:creationId xmlns:p14="http://schemas.microsoft.com/office/powerpoint/2010/main" val="159736007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F6D1-0F0B-4FA1-8637-E942CB8DF76D}"/>
              </a:ext>
            </a:extLst>
          </p:cNvPr>
          <p:cNvSpPr>
            <a:spLocks noGrp="1"/>
          </p:cNvSpPr>
          <p:nvPr>
            <p:ph type="title"/>
          </p:nvPr>
        </p:nvSpPr>
        <p:spPr/>
        <p:txBody>
          <a:bodyPr/>
          <a:lstStyle/>
          <a:p>
            <a:r>
              <a:rPr lang="da-DK" dirty="0"/>
              <a:t>Secure your Web API</a:t>
            </a:r>
            <a:endParaRPr lang="LID4096" dirty="0"/>
          </a:p>
        </p:txBody>
      </p:sp>
      <p:sp>
        <p:nvSpPr>
          <p:cNvPr id="3" name="Text Placeholder 2">
            <a:extLst>
              <a:ext uri="{FF2B5EF4-FFF2-40B4-BE49-F238E27FC236}">
                <a16:creationId xmlns:a16="http://schemas.microsoft.com/office/drawing/2014/main" id="{60A2BDAF-D7A7-4D2D-A949-E17E505F4BFE}"/>
              </a:ext>
            </a:extLst>
          </p:cNvPr>
          <p:cNvSpPr>
            <a:spLocks noGrp="1"/>
          </p:cNvSpPr>
          <p:nvPr>
            <p:ph type="body" sz="quarter" idx="10"/>
          </p:nvPr>
        </p:nvSpPr>
        <p:spPr>
          <a:xfrm>
            <a:off x="586390" y="1434370"/>
            <a:ext cx="11018520" cy="1465016"/>
          </a:xfrm>
        </p:spPr>
        <p:txBody>
          <a:bodyPr/>
          <a:lstStyle/>
          <a:p>
            <a:r>
              <a:rPr lang="da-DK" dirty="0"/>
              <a:t>Azure AD (</a:t>
            </a:r>
            <a:r>
              <a:rPr lang="da-DK" dirty="0" err="1"/>
              <a:t>later</a:t>
            </a:r>
            <a:r>
              <a:rPr lang="da-DK" dirty="0"/>
              <a:t>)</a:t>
            </a:r>
          </a:p>
          <a:p>
            <a:r>
              <a:rPr lang="da-DK" dirty="0"/>
              <a:t>Azure AD B2C</a:t>
            </a:r>
          </a:p>
          <a:p>
            <a:r>
              <a:rPr lang="da-DK" dirty="0"/>
              <a:t>Other 3rd party</a:t>
            </a:r>
          </a:p>
        </p:txBody>
      </p:sp>
      <p:sp>
        <p:nvSpPr>
          <p:cNvPr id="6" name="Rectangle: Rounded Corners 5">
            <a:extLst>
              <a:ext uri="{FF2B5EF4-FFF2-40B4-BE49-F238E27FC236}">
                <a16:creationId xmlns:a16="http://schemas.microsoft.com/office/drawing/2014/main" id="{B292E731-DA6E-4C15-A6AE-BE40C8311ED4}"/>
              </a:ext>
            </a:extLst>
          </p:cNvPr>
          <p:cNvSpPr/>
          <p:nvPr/>
        </p:nvSpPr>
        <p:spPr bwMode="auto">
          <a:xfrm>
            <a:off x="1734820" y="2550160"/>
            <a:ext cx="8722360" cy="175768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da-DK" sz="3600" dirty="0">
                <a:gradFill>
                  <a:gsLst>
                    <a:gs pos="0">
                      <a:srgbClr val="FFFFFF"/>
                    </a:gs>
                    <a:gs pos="100000">
                      <a:srgbClr val="FFFFFF"/>
                    </a:gs>
                  </a:gsLst>
                  <a:lin ang="5400000" scaled="0"/>
                </a:gradFill>
                <a:ea typeface="Segoe UI" pitchFamily="34" charset="0"/>
                <a:cs typeface="Segoe UI" pitchFamily="34" charset="0"/>
              </a:rPr>
              <a:t>Do not write your own security layer!!!</a:t>
            </a:r>
            <a:endParaRPr lang="LID4096" sz="36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35562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6310-9ED9-42B3-A03F-B555DCABDF4B}"/>
              </a:ext>
            </a:extLst>
          </p:cNvPr>
          <p:cNvSpPr>
            <a:spLocks noGrp="1"/>
          </p:cNvSpPr>
          <p:nvPr>
            <p:ph type="title"/>
          </p:nvPr>
        </p:nvSpPr>
        <p:spPr/>
        <p:txBody>
          <a:bodyPr/>
          <a:lstStyle/>
          <a:p>
            <a:r>
              <a:rPr lang="en-US" dirty="0" err="1"/>
              <a:t>gRPC</a:t>
            </a:r>
            <a:endParaRPr lang="LID4096" dirty="0"/>
          </a:p>
        </p:txBody>
      </p:sp>
    </p:spTree>
    <p:extLst>
      <p:ext uri="{BB962C8B-B14F-4D97-AF65-F5344CB8AC3E}">
        <p14:creationId xmlns:p14="http://schemas.microsoft.com/office/powerpoint/2010/main" val="18356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3E855D-1666-4E0F-8580-A7BD1828D84B}"/>
              </a:ext>
            </a:extLst>
          </p:cNvPr>
          <p:cNvSpPr>
            <a:spLocks noGrp="1"/>
          </p:cNvSpPr>
          <p:nvPr>
            <p:ph type="title"/>
          </p:nvPr>
        </p:nvSpPr>
        <p:spPr/>
        <p:txBody>
          <a:bodyPr/>
          <a:lstStyle/>
          <a:p>
            <a:r>
              <a:rPr lang="en-US" dirty="0" err="1"/>
              <a:t>gRPC</a:t>
            </a:r>
            <a:r>
              <a:rPr lang="en-US" dirty="0"/>
              <a:t> Remote Procedure Calls</a:t>
            </a:r>
            <a:endParaRPr lang="LID4096" dirty="0"/>
          </a:p>
        </p:txBody>
      </p:sp>
      <p:sp>
        <p:nvSpPr>
          <p:cNvPr id="4" name="Text Placeholder 3">
            <a:extLst>
              <a:ext uri="{FF2B5EF4-FFF2-40B4-BE49-F238E27FC236}">
                <a16:creationId xmlns:a16="http://schemas.microsoft.com/office/drawing/2014/main" id="{F79AD97B-972D-4626-AC88-D90A7B5D3855}"/>
              </a:ext>
            </a:extLst>
          </p:cNvPr>
          <p:cNvSpPr>
            <a:spLocks noGrp="1"/>
          </p:cNvSpPr>
          <p:nvPr>
            <p:ph type="body" sz="quarter" idx="10"/>
          </p:nvPr>
        </p:nvSpPr>
        <p:spPr>
          <a:xfrm>
            <a:off x="586390" y="1434370"/>
            <a:ext cx="11018520" cy="2757678"/>
          </a:xfrm>
        </p:spPr>
        <p:txBody>
          <a:bodyPr/>
          <a:lstStyle/>
          <a:p>
            <a:r>
              <a:rPr lang="en-US" dirty="0" err="1"/>
              <a:t>gRPC</a:t>
            </a:r>
            <a:r>
              <a:rPr lang="en-US" dirty="0"/>
              <a:t> is a modern, open source, high-performance remote procedure call (RPC) framework that can run anywhere. </a:t>
            </a:r>
            <a:r>
              <a:rPr lang="en-US" dirty="0" err="1"/>
              <a:t>gRPC</a:t>
            </a:r>
            <a:r>
              <a:rPr lang="en-US" dirty="0"/>
              <a:t> enables client and server applications to communicate transparently, and simplifies the building of connected systems.</a:t>
            </a:r>
          </a:p>
          <a:p>
            <a:endParaRPr lang="en-US" dirty="0"/>
          </a:p>
          <a:p>
            <a:r>
              <a:rPr lang="en-US" dirty="0">
                <a:latin typeface="Cascadia Code PL" panose="020B0609020000020004" pitchFamily="49" charset="0"/>
                <a:cs typeface="Cascadia Code PL" panose="020B0609020000020004" pitchFamily="49" charset="0"/>
              </a:rPr>
              <a:t>$ dotnet new </a:t>
            </a:r>
            <a:r>
              <a:rPr lang="en-US" dirty="0" err="1">
                <a:latin typeface="Cascadia Code PL" panose="020B0609020000020004" pitchFamily="49" charset="0"/>
                <a:cs typeface="Cascadia Code PL" panose="020B0609020000020004" pitchFamily="49" charset="0"/>
              </a:rPr>
              <a:t>grpc</a:t>
            </a:r>
            <a:endParaRPr lang="LID4096" dirty="0">
              <a:latin typeface="Cascadia Code PL" panose="020B0609020000020004" pitchFamily="49" charset="0"/>
              <a:cs typeface="Cascadia Code PL" panose="020B0609020000020004" pitchFamily="49" charset="0"/>
            </a:endParaRPr>
          </a:p>
        </p:txBody>
      </p:sp>
      <p:sp>
        <p:nvSpPr>
          <p:cNvPr id="6" name="TextBox 5">
            <a:extLst>
              <a:ext uri="{FF2B5EF4-FFF2-40B4-BE49-F238E27FC236}">
                <a16:creationId xmlns:a16="http://schemas.microsoft.com/office/drawing/2014/main" id="{4AAE9A4C-A5AD-479A-8A35-0CACE1063665}"/>
              </a:ext>
            </a:extLst>
          </p:cNvPr>
          <p:cNvSpPr txBox="1"/>
          <p:nvPr/>
        </p:nvSpPr>
        <p:spPr>
          <a:xfrm>
            <a:off x="5264150" y="6269627"/>
            <a:ext cx="6738620" cy="363946"/>
          </a:xfrm>
          <a:prstGeom prst="rect">
            <a:avLst/>
          </a:prstGeom>
          <a:noFill/>
        </p:spPr>
        <p:txBody>
          <a:bodyPr wrap="square">
            <a:spAutoFit/>
          </a:bodyPr>
          <a:lstStyle/>
          <a:p>
            <a:pPr algn="r"/>
            <a:r>
              <a:rPr lang="da-DK" dirty="0"/>
              <a:t>Source: </a:t>
            </a:r>
            <a:r>
              <a:rPr lang="da-DK" dirty="0">
                <a:hlinkClick r:id="rId2"/>
              </a:rPr>
              <a:t>https://github.com/grpc/grpc</a:t>
            </a:r>
            <a:endParaRPr lang="LID4096" dirty="0"/>
          </a:p>
        </p:txBody>
      </p:sp>
    </p:spTree>
    <p:extLst>
      <p:ext uri="{BB962C8B-B14F-4D97-AF65-F5344CB8AC3E}">
        <p14:creationId xmlns:p14="http://schemas.microsoft.com/office/powerpoint/2010/main" val="5466383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XML does not do anything</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p:txBody>
          <a:bodyPr/>
          <a:lstStyle/>
          <a:p>
            <a:r>
              <a:rPr lang="en-US" sz="3600" dirty="0"/>
              <a:t>XML was created to structure, store, and transport information</a:t>
            </a:r>
          </a:p>
        </p:txBody>
      </p:sp>
      <p:sp>
        <p:nvSpPr>
          <p:cNvPr id="5" name="Rectangle 4">
            <a:extLst>
              <a:ext uri="{FF2B5EF4-FFF2-40B4-BE49-F238E27FC236}">
                <a16:creationId xmlns:a16="http://schemas.microsoft.com/office/drawing/2014/main" id="{80153ED9-6CC5-4FC9-B47F-3F3C79FA4BD0}"/>
              </a:ext>
            </a:extLst>
          </p:cNvPr>
          <p:cNvSpPr/>
          <p:nvPr/>
        </p:nvSpPr>
        <p:spPr>
          <a:xfrm>
            <a:off x="1706960" y="3350379"/>
            <a:ext cx="8778081" cy="3108543"/>
          </a:xfrm>
          <a:prstGeom prst="rect">
            <a:avLst/>
          </a:prstGeom>
        </p:spPr>
        <p:txBody>
          <a:bodyPr wrap="square">
            <a:spAutoFit/>
          </a:bodyPr>
          <a:lstStyle/>
          <a:p>
            <a:r>
              <a:rPr lang="en-US" sz="2800" b="0" dirty="0">
                <a:solidFill>
                  <a:srgbClr val="808080"/>
                </a:solidFill>
                <a:effectLst/>
                <a:latin typeface=" Cascadia Code PL"/>
              </a:rPr>
              <a:t>&lt;?</a:t>
            </a:r>
            <a:r>
              <a:rPr lang="en-US" sz="2800" b="0" dirty="0">
                <a:solidFill>
                  <a:srgbClr val="569CD6"/>
                </a:solidFill>
                <a:effectLst/>
                <a:latin typeface=" Cascadia Code PL"/>
              </a:rPr>
              <a:t>xml</a:t>
            </a:r>
            <a:r>
              <a:rPr lang="en-US" sz="2800" b="0" dirty="0">
                <a:solidFill>
                  <a:srgbClr val="9CDCFE"/>
                </a:solidFill>
                <a:effectLst/>
                <a:latin typeface=" Cascadia Code PL"/>
              </a:rPr>
              <a:t> version</a:t>
            </a:r>
            <a:r>
              <a:rPr lang="en-US" sz="2800" b="0" dirty="0">
                <a:solidFill>
                  <a:srgbClr val="D4D4D4"/>
                </a:solidFill>
                <a:effectLst/>
                <a:latin typeface=" Cascadia Code PL"/>
              </a:rPr>
              <a:t>=</a:t>
            </a:r>
            <a:r>
              <a:rPr lang="en-US" sz="2800" b="0" dirty="0">
                <a:solidFill>
                  <a:srgbClr val="CE9178"/>
                </a:solidFill>
                <a:effectLst/>
                <a:latin typeface=" Cascadia Code PL"/>
              </a:rPr>
              <a:t>"1.0"</a:t>
            </a:r>
            <a:r>
              <a:rPr lang="en-US" sz="2800" b="0" dirty="0">
                <a:solidFill>
                  <a:srgbClr val="9CDCFE"/>
                </a:solidFill>
                <a:effectLst/>
                <a:latin typeface=" Cascadia Code PL"/>
              </a:rPr>
              <a:t> encoding</a:t>
            </a:r>
            <a:r>
              <a:rPr lang="en-US" sz="2800" b="0" dirty="0">
                <a:solidFill>
                  <a:srgbClr val="D4D4D4"/>
                </a:solidFill>
                <a:effectLst/>
                <a:latin typeface=" Cascadia Code PL"/>
              </a:rPr>
              <a:t>=</a:t>
            </a:r>
            <a:r>
              <a:rPr lang="en-US" sz="2800" b="0" dirty="0">
                <a:solidFill>
                  <a:srgbClr val="CE9178"/>
                </a:solidFill>
                <a:effectLst/>
                <a:latin typeface=" Cascadia Code PL"/>
              </a:rPr>
              <a:t>"UTF-8"</a:t>
            </a:r>
            <a:r>
              <a:rPr lang="en-US" sz="2800" b="0" dirty="0">
                <a:solidFill>
                  <a:srgbClr val="808080"/>
                </a:solidFill>
                <a:effectLst/>
                <a:latin typeface=" Cascadia Code PL"/>
              </a:rPr>
              <a:t>?&gt;</a:t>
            </a:r>
            <a:r>
              <a:rPr lang="en-US" sz="2800" b="0" dirty="0">
                <a:solidFill>
                  <a:srgbClr val="D4D4D4"/>
                </a:solidFill>
                <a:effectLst/>
                <a:latin typeface=" Cascadia Code PL"/>
              </a:rPr>
              <a:t> </a:t>
            </a:r>
          </a:p>
          <a:p>
            <a:r>
              <a:rPr lang="en-US" sz="2800" b="0" dirty="0">
                <a:solidFill>
                  <a:srgbClr val="808080"/>
                </a:solidFill>
                <a:effectLst/>
                <a:latin typeface=" Cascadia Code PL"/>
              </a:rPr>
              <a:t>&lt;</a:t>
            </a:r>
            <a:r>
              <a:rPr lang="en-US" sz="2800" b="0" dirty="0">
                <a:solidFill>
                  <a:srgbClr val="569CD6"/>
                </a:solidFill>
                <a:effectLst/>
                <a:latin typeface=" Cascadia Code PL"/>
              </a:rPr>
              <a:t>note</a:t>
            </a:r>
            <a:r>
              <a:rPr lang="en-US" sz="2800" b="0" dirty="0">
                <a:solidFill>
                  <a:srgbClr val="D4D4D4"/>
                </a:solidFill>
                <a:effectLst/>
                <a:latin typeface=" Cascadia Code PL"/>
              </a:rPr>
              <a:t> </a:t>
            </a:r>
            <a:r>
              <a:rPr lang="en-US" sz="2800" b="0" dirty="0">
                <a:solidFill>
                  <a:srgbClr val="9CDCFE"/>
                </a:solidFill>
                <a:effectLst/>
                <a:latin typeface=" Cascadia Code PL"/>
              </a:rPr>
              <a:t>id</a:t>
            </a:r>
            <a:r>
              <a:rPr lang="en-US" sz="2800" b="0" dirty="0">
                <a:solidFill>
                  <a:srgbClr val="D4D4D4"/>
                </a:solidFill>
                <a:effectLst/>
                <a:latin typeface=" Cascadia Code PL"/>
              </a:rPr>
              <a:t>=</a:t>
            </a:r>
            <a:r>
              <a:rPr lang="en-US" sz="2800" b="0" dirty="0">
                <a:solidFill>
                  <a:srgbClr val="CE9178"/>
                </a:solidFill>
                <a:effectLst/>
                <a:latin typeface=" Cascadia Code PL"/>
              </a:rPr>
              <a:t>"1"</a:t>
            </a:r>
            <a:r>
              <a:rPr lang="en-US" sz="2800" b="0" dirty="0">
                <a:solidFill>
                  <a:srgbClr val="808080"/>
                </a:solidFill>
                <a:effectLst/>
                <a:latin typeface=" Cascadia Code PL"/>
              </a:rPr>
              <a:t>&gt;</a:t>
            </a:r>
            <a:endParaRPr lang="en-US" sz="2800" b="0" dirty="0">
              <a:solidFill>
                <a:srgbClr val="D4D4D4"/>
              </a:solidFill>
              <a:effectLst/>
              <a:latin typeface=" Cascadia Code PL"/>
            </a:endParaRPr>
          </a:p>
          <a:p>
            <a:r>
              <a:rPr lang="en-US" sz="2800" b="0" dirty="0">
                <a:solidFill>
                  <a:srgbClr val="D4D4D4"/>
                </a:solidFill>
                <a:effectLst/>
                <a:latin typeface=" Cascadia Code PL"/>
              </a:rPr>
              <a:t>  </a:t>
            </a:r>
            <a:r>
              <a:rPr lang="en-US" sz="2800" b="0" dirty="0">
                <a:solidFill>
                  <a:srgbClr val="808080"/>
                </a:solidFill>
                <a:effectLst/>
                <a:latin typeface=" Cascadia Code PL"/>
              </a:rPr>
              <a:t>&lt;</a:t>
            </a:r>
            <a:r>
              <a:rPr lang="en-US" sz="2800" b="0" dirty="0">
                <a:solidFill>
                  <a:srgbClr val="569CD6"/>
                </a:solidFill>
                <a:effectLst/>
                <a:latin typeface=" Cascadia Code PL"/>
              </a:rPr>
              <a:t>to</a:t>
            </a:r>
            <a:r>
              <a:rPr lang="en-US" sz="2800" b="0" dirty="0">
                <a:solidFill>
                  <a:srgbClr val="808080"/>
                </a:solidFill>
                <a:effectLst/>
                <a:latin typeface=" Cascadia Code PL"/>
              </a:rPr>
              <a:t>&gt;</a:t>
            </a:r>
            <a:r>
              <a:rPr lang="en-US" sz="2800" b="0" dirty="0">
                <a:solidFill>
                  <a:srgbClr val="D4D4D4"/>
                </a:solidFill>
                <a:effectLst/>
                <a:latin typeface=" Cascadia Code PL"/>
              </a:rPr>
              <a:t>Kathleen B.</a:t>
            </a:r>
            <a:r>
              <a:rPr lang="en-US" sz="2800" b="0" dirty="0">
                <a:solidFill>
                  <a:srgbClr val="808080"/>
                </a:solidFill>
                <a:effectLst/>
                <a:latin typeface=" Cascadia Code PL"/>
              </a:rPr>
              <a:t>&lt;/</a:t>
            </a:r>
            <a:r>
              <a:rPr lang="en-US" sz="2800" b="0" dirty="0">
                <a:solidFill>
                  <a:srgbClr val="569CD6"/>
                </a:solidFill>
                <a:effectLst/>
                <a:latin typeface=" Cascadia Code PL"/>
              </a:rPr>
              <a:t>to</a:t>
            </a:r>
            <a:r>
              <a:rPr lang="en-US" sz="2800" b="0" dirty="0">
                <a:solidFill>
                  <a:srgbClr val="808080"/>
                </a:solidFill>
                <a:effectLst/>
                <a:latin typeface=" Cascadia Code PL"/>
              </a:rPr>
              <a:t>&gt;</a:t>
            </a:r>
            <a:endParaRPr lang="en-US" sz="2800" b="0" dirty="0">
              <a:solidFill>
                <a:srgbClr val="D4D4D4"/>
              </a:solidFill>
              <a:effectLst/>
              <a:latin typeface=" Cascadia Code PL"/>
            </a:endParaRPr>
          </a:p>
          <a:p>
            <a:r>
              <a:rPr lang="en-US" sz="2800" b="0" dirty="0">
                <a:solidFill>
                  <a:srgbClr val="D4D4D4"/>
                </a:solidFill>
                <a:effectLst/>
                <a:latin typeface=" Cascadia Code PL"/>
              </a:rPr>
              <a:t>  </a:t>
            </a:r>
            <a:r>
              <a:rPr lang="en-US" sz="2800" b="0" dirty="0">
                <a:solidFill>
                  <a:srgbClr val="808080"/>
                </a:solidFill>
                <a:effectLst/>
                <a:latin typeface=" Cascadia Code PL"/>
              </a:rPr>
              <a:t>&lt;</a:t>
            </a:r>
            <a:r>
              <a:rPr lang="en-US" sz="2800" b="0" dirty="0">
                <a:solidFill>
                  <a:srgbClr val="569CD6"/>
                </a:solidFill>
                <a:effectLst/>
                <a:latin typeface=" Cascadia Code PL"/>
              </a:rPr>
              <a:t>from</a:t>
            </a:r>
            <a:r>
              <a:rPr lang="en-US" sz="2800" b="0" dirty="0">
                <a:solidFill>
                  <a:srgbClr val="808080"/>
                </a:solidFill>
                <a:effectLst/>
                <a:latin typeface=" Cascadia Code PL"/>
              </a:rPr>
              <a:t>&gt;</a:t>
            </a:r>
            <a:r>
              <a:rPr lang="en-US" sz="2800" b="0" dirty="0">
                <a:solidFill>
                  <a:srgbClr val="D4D4D4"/>
                </a:solidFill>
                <a:effectLst/>
                <a:latin typeface=" Cascadia Code PL"/>
              </a:rPr>
              <a:t>Tom W.</a:t>
            </a:r>
            <a:r>
              <a:rPr lang="en-US" sz="2800" b="0" dirty="0">
                <a:solidFill>
                  <a:srgbClr val="808080"/>
                </a:solidFill>
                <a:effectLst/>
                <a:latin typeface=" Cascadia Code PL"/>
              </a:rPr>
              <a:t>&lt;/</a:t>
            </a:r>
            <a:r>
              <a:rPr lang="en-US" sz="2800" b="0" dirty="0">
                <a:solidFill>
                  <a:srgbClr val="569CD6"/>
                </a:solidFill>
                <a:effectLst/>
                <a:latin typeface=" Cascadia Code PL"/>
              </a:rPr>
              <a:t>from</a:t>
            </a:r>
            <a:r>
              <a:rPr lang="en-US" sz="2800" b="0" dirty="0">
                <a:solidFill>
                  <a:srgbClr val="808080"/>
                </a:solidFill>
                <a:effectLst/>
                <a:latin typeface=" Cascadia Code PL"/>
              </a:rPr>
              <a:t>&gt;</a:t>
            </a:r>
            <a:endParaRPr lang="en-US" sz="2800" b="0" dirty="0">
              <a:solidFill>
                <a:srgbClr val="D4D4D4"/>
              </a:solidFill>
              <a:effectLst/>
              <a:latin typeface=" Cascadia Code PL"/>
            </a:endParaRPr>
          </a:p>
          <a:p>
            <a:r>
              <a:rPr lang="en-US" sz="2800" b="0" dirty="0">
                <a:solidFill>
                  <a:srgbClr val="D4D4D4"/>
                </a:solidFill>
                <a:effectLst/>
                <a:latin typeface=" Cascadia Code PL"/>
              </a:rPr>
              <a:t>  </a:t>
            </a:r>
            <a:r>
              <a:rPr lang="en-US" sz="2800" b="0" dirty="0">
                <a:solidFill>
                  <a:srgbClr val="808080"/>
                </a:solidFill>
                <a:effectLst/>
                <a:latin typeface=" Cascadia Code PL"/>
              </a:rPr>
              <a:t>&lt;</a:t>
            </a:r>
            <a:r>
              <a:rPr lang="en-US" sz="2800" b="0" dirty="0">
                <a:solidFill>
                  <a:srgbClr val="569CD6"/>
                </a:solidFill>
                <a:effectLst/>
                <a:latin typeface=" Cascadia Code PL"/>
              </a:rPr>
              <a:t>subject</a:t>
            </a:r>
            <a:r>
              <a:rPr lang="en-US" sz="2800" b="0" dirty="0">
                <a:solidFill>
                  <a:srgbClr val="808080"/>
                </a:solidFill>
                <a:effectLst/>
                <a:latin typeface=" Cascadia Code PL"/>
              </a:rPr>
              <a:t>&gt;</a:t>
            </a:r>
            <a:r>
              <a:rPr lang="en-US" sz="2800" b="0" dirty="0">
                <a:solidFill>
                  <a:srgbClr val="D4D4D4"/>
                </a:solidFill>
                <a:effectLst/>
                <a:latin typeface=" Cascadia Code PL"/>
              </a:rPr>
              <a:t>Reminder</a:t>
            </a:r>
            <a:r>
              <a:rPr lang="en-US" sz="2800" b="0" dirty="0">
                <a:solidFill>
                  <a:srgbClr val="808080"/>
                </a:solidFill>
                <a:effectLst/>
                <a:latin typeface=" Cascadia Code PL"/>
              </a:rPr>
              <a:t>&lt;/</a:t>
            </a:r>
            <a:r>
              <a:rPr lang="en-US" sz="2800" b="0" dirty="0">
                <a:solidFill>
                  <a:srgbClr val="569CD6"/>
                </a:solidFill>
                <a:effectLst/>
                <a:latin typeface=" Cascadia Code PL"/>
              </a:rPr>
              <a:t>subject</a:t>
            </a:r>
            <a:r>
              <a:rPr lang="en-US" sz="2800" b="0" dirty="0">
                <a:solidFill>
                  <a:srgbClr val="808080"/>
                </a:solidFill>
                <a:effectLst/>
                <a:latin typeface=" Cascadia Code PL"/>
              </a:rPr>
              <a:t>&gt;</a:t>
            </a:r>
            <a:endParaRPr lang="en-US" sz="2800" b="0" dirty="0">
              <a:solidFill>
                <a:srgbClr val="D4D4D4"/>
              </a:solidFill>
              <a:effectLst/>
              <a:latin typeface=" Cascadia Code PL"/>
            </a:endParaRPr>
          </a:p>
          <a:p>
            <a:r>
              <a:rPr lang="en-US" sz="2800" b="0" dirty="0">
                <a:solidFill>
                  <a:srgbClr val="D4D4D4"/>
                </a:solidFill>
                <a:effectLst/>
                <a:latin typeface=" Cascadia Code PL"/>
              </a:rPr>
              <a:t>  </a:t>
            </a:r>
            <a:r>
              <a:rPr lang="en-US" sz="2800" b="0" dirty="0">
                <a:solidFill>
                  <a:srgbClr val="808080"/>
                </a:solidFill>
                <a:effectLst/>
                <a:latin typeface=" Cascadia Code PL"/>
              </a:rPr>
              <a:t>&lt;</a:t>
            </a:r>
            <a:r>
              <a:rPr lang="en-US" sz="2800" b="0" dirty="0">
                <a:solidFill>
                  <a:srgbClr val="569CD6"/>
                </a:solidFill>
                <a:effectLst/>
                <a:latin typeface=" Cascadia Code PL"/>
              </a:rPr>
              <a:t>body</a:t>
            </a:r>
            <a:r>
              <a:rPr lang="en-US" sz="2800" b="0" dirty="0">
                <a:solidFill>
                  <a:srgbClr val="808080"/>
                </a:solidFill>
                <a:effectLst/>
                <a:latin typeface=" Cascadia Code PL"/>
              </a:rPr>
              <a:t>&gt;</a:t>
            </a:r>
            <a:r>
              <a:rPr lang="en-US" sz="2800" b="0" dirty="0">
                <a:solidFill>
                  <a:srgbClr val="D4D4D4"/>
                </a:solidFill>
                <a:effectLst/>
                <a:latin typeface=" Cascadia Code PL"/>
              </a:rPr>
              <a:t>Don't forget small change!</a:t>
            </a:r>
            <a:r>
              <a:rPr lang="en-US" sz="2800" b="0" dirty="0">
                <a:solidFill>
                  <a:srgbClr val="808080"/>
                </a:solidFill>
                <a:effectLst/>
                <a:latin typeface=" Cascadia Code PL"/>
              </a:rPr>
              <a:t>&lt;/</a:t>
            </a:r>
            <a:r>
              <a:rPr lang="en-US" sz="2800" b="0" dirty="0">
                <a:solidFill>
                  <a:srgbClr val="569CD6"/>
                </a:solidFill>
                <a:effectLst/>
                <a:latin typeface=" Cascadia Code PL"/>
              </a:rPr>
              <a:t>body</a:t>
            </a:r>
            <a:r>
              <a:rPr lang="en-US" sz="2800" b="0" dirty="0">
                <a:solidFill>
                  <a:srgbClr val="808080"/>
                </a:solidFill>
                <a:effectLst/>
                <a:latin typeface=" Cascadia Code PL"/>
              </a:rPr>
              <a:t>&gt;</a:t>
            </a:r>
            <a:endParaRPr lang="en-US" sz="2800" b="0" dirty="0">
              <a:solidFill>
                <a:srgbClr val="D4D4D4"/>
              </a:solidFill>
              <a:effectLst/>
              <a:latin typeface=" Cascadia Code PL"/>
            </a:endParaRPr>
          </a:p>
          <a:p>
            <a:r>
              <a:rPr lang="en-US" sz="2800" b="0" dirty="0">
                <a:solidFill>
                  <a:srgbClr val="808080"/>
                </a:solidFill>
                <a:effectLst/>
                <a:latin typeface=" Cascadia Code PL"/>
              </a:rPr>
              <a:t>&lt;/</a:t>
            </a:r>
            <a:r>
              <a:rPr lang="en-US" sz="2800" b="0" dirty="0">
                <a:solidFill>
                  <a:srgbClr val="569CD6"/>
                </a:solidFill>
                <a:effectLst/>
                <a:latin typeface=" Cascadia Code PL"/>
              </a:rPr>
              <a:t>note</a:t>
            </a:r>
            <a:r>
              <a:rPr lang="en-US" sz="2800" b="0" dirty="0">
                <a:solidFill>
                  <a:srgbClr val="808080"/>
                </a:solidFill>
                <a:effectLst/>
                <a:latin typeface=" Cascadia Code PL"/>
              </a:rPr>
              <a:t>&gt;</a:t>
            </a:r>
            <a:endParaRPr lang="en-US" sz="2800" b="0" dirty="0">
              <a:solidFill>
                <a:srgbClr val="D4D4D4"/>
              </a:solidFill>
              <a:effectLst/>
              <a:latin typeface=" Cascadia Code PL"/>
            </a:endParaRPr>
          </a:p>
        </p:txBody>
      </p:sp>
    </p:spTree>
    <p:extLst>
      <p:ext uri="{BB962C8B-B14F-4D97-AF65-F5344CB8AC3E}">
        <p14:creationId xmlns:p14="http://schemas.microsoft.com/office/powerpoint/2010/main" val="3864865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How Can XML be Used?</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976473"/>
          </a:xfrm>
        </p:spPr>
        <p:txBody>
          <a:bodyPr/>
          <a:lstStyle/>
          <a:p>
            <a:r>
              <a:rPr lang="da-DK" dirty="0"/>
              <a:t>Separates data from HTML</a:t>
            </a:r>
          </a:p>
          <a:p>
            <a:r>
              <a:rPr lang="da-DK" dirty="0"/>
              <a:t>Simplifies data sharing</a:t>
            </a:r>
          </a:p>
          <a:p>
            <a:r>
              <a:rPr lang="da-DK" dirty="0"/>
              <a:t>Simplifies data transport</a:t>
            </a:r>
          </a:p>
          <a:p>
            <a:r>
              <a:rPr lang="da-DK" dirty="0"/>
              <a:t>Simplifies platform changes</a:t>
            </a:r>
          </a:p>
          <a:p>
            <a:r>
              <a:rPr lang="en-US" dirty="0"/>
              <a:t>Used to create new (Internet) languages</a:t>
            </a:r>
          </a:p>
          <a:p>
            <a:pPr lvl="1"/>
            <a:r>
              <a:rPr lang="da-DK" dirty="0"/>
              <a:t>XHTML </a:t>
            </a:r>
          </a:p>
          <a:p>
            <a:pPr lvl="1"/>
            <a:r>
              <a:rPr lang="da-DK" dirty="0"/>
              <a:t>WSDL for describing web services</a:t>
            </a:r>
          </a:p>
          <a:p>
            <a:pPr lvl="1"/>
            <a:r>
              <a:rPr lang="da-DK" dirty="0"/>
              <a:t>RSS and ATOM for news feeds</a:t>
            </a:r>
          </a:p>
          <a:p>
            <a:pPr lvl="1"/>
            <a:r>
              <a:rPr lang="da-DK" dirty="0"/>
              <a:t>XAML</a:t>
            </a:r>
          </a:p>
        </p:txBody>
      </p:sp>
    </p:spTree>
    <p:extLst>
      <p:ext uri="{BB962C8B-B14F-4D97-AF65-F5344CB8AC3E}">
        <p14:creationId xmlns:p14="http://schemas.microsoft.com/office/powerpoint/2010/main" val="3255969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SOAP</a:t>
            </a:r>
            <a:endParaRPr lang="LID4096" dirty="0"/>
          </a:p>
        </p:txBody>
      </p:sp>
    </p:spTree>
    <p:extLst>
      <p:ext uri="{BB962C8B-B14F-4D97-AF65-F5344CB8AC3E}">
        <p14:creationId xmlns:p14="http://schemas.microsoft.com/office/powerpoint/2010/main" val="5673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SOAP</a:t>
            </a:r>
            <a:endParaRPr lang="LID4096" dirty="0"/>
          </a:p>
        </p:txBody>
      </p:sp>
      <p:sp>
        <p:nvSpPr>
          <p:cNvPr id="2" name="Text Placeholder 1">
            <a:extLst>
              <a:ext uri="{FF2B5EF4-FFF2-40B4-BE49-F238E27FC236}">
                <a16:creationId xmlns:a16="http://schemas.microsoft.com/office/drawing/2014/main" id="{5745E653-C997-4BD7-AD65-12C438E6C62E}"/>
              </a:ext>
            </a:extLst>
          </p:cNvPr>
          <p:cNvSpPr>
            <a:spLocks noGrp="1"/>
          </p:cNvSpPr>
          <p:nvPr>
            <p:ph type="body" sz="quarter" idx="10"/>
          </p:nvPr>
        </p:nvSpPr>
        <p:spPr/>
        <p:txBody>
          <a:bodyPr/>
          <a:lstStyle/>
          <a:p>
            <a:endParaRPr lang="LID4096"/>
          </a:p>
        </p:txBody>
      </p:sp>
    </p:spTree>
    <p:extLst>
      <p:ext uri="{BB962C8B-B14F-4D97-AF65-F5344CB8AC3E}">
        <p14:creationId xmlns:p14="http://schemas.microsoft.com/office/powerpoint/2010/main" val="186368293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SOAP </a:t>
            </a:r>
            <a:r>
              <a:rPr lang="da-DK" dirty="0" err="1"/>
              <a:t>request</a:t>
            </a:r>
            <a:endParaRPr lang="LID4096" dirty="0"/>
          </a:p>
        </p:txBody>
      </p:sp>
      <p:sp>
        <p:nvSpPr>
          <p:cNvPr id="3" name="Text Placeholder 2">
            <a:extLst>
              <a:ext uri="{FF2B5EF4-FFF2-40B4-BE49-F238E27FC236}">
                <a16:creationId xmlns:a16="http://schemas.microsoft.com/office/drawing/2014/main" id="{F3D429ED-A906-4947-9DCC-EA9CA9C5F2ED}"/>
              </a:ext>
            </a:extLst>
          </p:cNvPr>
          <p:cNvSpPr>
            <a:spLocks noGrp="1"/>
          </p:cNvSpPr>
          <p:nvPr>
            <p:ph type="body" sz="quarter" idx="10"/>
          </p:nvPr>
        </p:nvSpPr>
        <p:spPr>
          <a:xfrm>
            <a:off x="588263" y="1436688"/>
            <a:ext cx="11018520" cy="4739759"/>
          </a:xfrm>
        </p:spPr>
        <p:txBody>
          <a:bodyPr/>
          <a:lstStyle/>
          <a:p>
            <a:r>
              <a:rPr lang="da-DK" sz="2000" b="0" i="0" dirty="0">
                <a:solidFill>
                  <a:schemeClr val="tx1"/>
                </a:solidFill>
                <a:effectLst/>
                <a:latin typeface="Cascadia Code PL" panose="020B0609020000020004" pitchFamily="49" charset="0"/>
                <a:cs typeface="Cascadia Code PL" panose="020B0609020000020004" pitchFamily="49" charset="0"/>
              </a:rPr>
              <a:t>POST https://store.com/services/PriceService/getPrice</a:t>
            </a:r>
          </a:p>
          <a:p>
            <a:endParaRPr lang="da-DK" sz="2000" dirty="0">
              <a:solidFill>
                <a:srgbClr val="0000CD"/>
              </a:solidFill>
              <a:latin typeface="Cascadia Code PL" panose="020B0609020000020004" pitchFamily="49" charset="0"/>
              <a:cs typeface="Cascadia Code PL" panose="020B0609020000020004" pitchFamily="49" charset="0"/>
            </a:endParaRPr>
          </a:p>
          <a:p>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?xml</a:t>
            </a:r>
            <a:r>
              <a:rPr lang="da-DK" sz="2000" b="0" i="0" dirty="0">
                <a:solidFill>
                  <a:srgbClr val="FF0000"/>
                </a:solidFill>
                <a:effectLst/>
                <a:latin typeface="Cascadia Code PL" panose="020B0609020000020004" pitchFamily="49" charset="0"/>
                <a:cs typeface="Cascadia Code PL" panose="020B0609020000020004" pitchFamily="49" charset="0"/>
              </a:rPr>
              <a:t> version</a:t>
            </a:r>
            <a:r>
              <a:rPr lang="da-DK" sz="2000" b="0" i="0" dirty="0">
                <a:solidFill>
                  <a:srgbClr val="0000CD"/>
                </a:solidFill>
                <a:effectLst/>
                <a:latin typeface="Cascadia Code PL" panose="020B0609020000020004" pitchFamily="49" charset="0"/>
                <a:cs typeface="Cascadia Code PL" panose="020B0609020000020004" pitchFamily="49" charset="0"/>
              </a:rPr>
              <a:t>="1.0"</a:t>
            </a:r>
            <a:r>
              <a:rPr lang="da-DK" sz="2000" b="0" i="0" dirty="0">
                <a:solidFill>
                  <a:srgbClr val="FF0000"/>
                </a:solidFill>
                <a:effectLst/>
                <a:latin typeface="Cascadia Code PL" panose="020B0609020000020004" pitchFamily="49" charset="0"/>
                <a:cs typeface="Cascadia Code PL" panose="020B0609020000020004" pitchFamily="49" charset="0"/>
              </a:rPr>
              <a:t>?</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soap:Envelope</a:t>
            </a:r>
            <a:br>
              <a:rPr lang="da-DK" sz="2000" b="0" i="0" dirty="0">
                <a:solidFill>
                  <a:srgbClr val="FF0000"/>
                </a:solidFill>
                <a:effectLst/>
                <a:latin typeface="Cascadia Code PL" panose="020B0609020000020004" pitchFamily="49" charset="0"/>
                <a:cs typeface="Cascadia Code PL" panose="020B0609020000020004" pitchFamily="49" charset="0"/>
              </a:rPr>
            </a:br>
            <a:r>
              <a:rPr lang="da-DK" sz="2000" b="0" i="0" dirty="0" err="1">
                <a:solidFill>
                  <a:srgbClr val="FF0000"/>
                </a:solidFill>
                <a:effectLst/>
                <a:latin typeface="Cascadia Code PL" panose="020B0609020000020004" pitchFamily="49" charset="0"/>
                <a:cs typeface="Cascadia Code PL" panose="020B0609020000020004" pitchFamily="49" charset="0"/>
              </a:rPr>
              <a:t>xmlns:soap</a:t>
            </a:r>
            <a:r>
              <a:rPr lang="da-DK" sz="2000" b="0" i="0" dirty="0">
                <a:solidFill>
                  <a:srgbClr val="0000CD"/>
                </a:solidFill>
                <a:effectLst/>
                <a:latin typeface="Cascadia Code PL" panose="020B0609020000020004" pitchFamily="49" charset="0"/>
                <a:cs typeface="Cascadia Code PL" panose="020B0609020000020004" pitchFamily="49" charset="0"/>
              </a:rPr>
              <a:t>="http://www.w3.org/2003/05/soap-envelope/"</a:t>
            </a:r>
            <a:br>
              <a:rPr lang="da-DK" sz="2000" b="0" i="0" dirty="0">
                <a:solidFill>
                  <a:srgbClr val="FF0000"/>
                </a:solidFill>
                <a:effectLst/>
                <a:latin typeface="Cascadia Code PL" panose="020B0609020000020004" pitchFamily="49" charset="0"/>
                <a:cs typeface="Cascadia Code PL" panose="020B0609020000020004" pitchFamily="49" charset="0"/>
              </a:rPr>
            </a:br>
            <a:r>
              <a:rPr lang="da-DK" sz="2000" b="0" i="0" dirty="0" err="1">
                <a:solidFill>
                  <a:srgbClr val="FF0000"/>
                </a:solidFill>
                <a:effectLst/>
                <a:latin typeface="Cascadia Code PL" panose="020B0609020000020004" pitchFamily="49" charset="0"/>
                <a:cs typeface="Cascadia Code PL" panose="020B0609020000020004" pitchFamily="49" charset="0"/>
              </a:rPr>
              <a:t>soap:encodingStyle</a:t>
            </a:r>
            <a:r>
              <a:rPr lang="da-DK" sz="2000" b="0" i="0" dirty="0">
                <a:solidFill>
                  <a:srgbClr val="0000CD"/>
                </a:solidFill>
                <a:effectLst/>
                <a:latin typeface="Cascadia Code PL" panose="020B0609020000020004" pitchFamily="49" charset="0"/>
                <a:cs typeface="Cascadia Code PL" panose="020B0609020000020004" pitchFamily="49" charset="0"/>
              </a:rPr>
              <a:t>="http://www.w3.org/2003/05/soap-encoding"&gt;</a:t>
            </a:r>
            <a:br>
              <a:rPr lang="da-DK" sz="2000" dirty="0">
                <a:latin typeface="Cascadia Code PL" panose="020B0609020000020004" pitchFamily="49" charset="0"/>
                <a:cs typeface="Cascadia Code PL" panose="020B0609020000020004" pitchFamily="49" charset="0"/>
              </a:rPr>
            </a:b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soap:Body</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r>
              <a:rPr lang="da-DK" sz="2000" b="0" i="0" dirty="0">
                <a:solidFill>
                  <a:srgbClr val="000000"/>
                </a:solidFill>
                <a:effectLst/>
                <a:latin typeface="Cascadia Code PL" panose="020B0609020000020004" pitchFamily="49" charset="0"/>
                <a:cs typeface="Cascadia Code PL" panose="020B0609020000020004" pitchFamily="49" charset="0"/>
              </a:rPr>
              <a:t>  </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m:GetPrice</a:t>
            </a:r>
            <a:r>
              <a:rPr lang="da-DK" sz="2000" b="0" i="0" dirty="0">
                <a:solidFill>
                  <a:srgbClr val="FF0000"/>
                </a:solidFill>
                <a:effectLst/>
                <a:latin typeface="Cascadia Code PL" panose="020B0609020000020004" pitchFamily="49" charset="0"/>
                <a:cs typeface="Cascadia Code PL" panose="020B0609020000020004" pitchFamily="49" charset="0"/>
              </a:rPr>
              <a:t> </a:t>
            </a:r>
            <a:r>
              <a:rPr lang="da-DK" sz="2000" b="0" i="0" dirty="0" err="1">
                <a:solidFill>
                  <a:srgbClr val="FF0000"/>
                </a:solidFill>
                <a:effectLst/>
                <a:latin typeface="Cascadia Code PL" panose="020B0609020000020004" pitchFamily="49" charset="0"/>
                <a:cs typeface="Cascadia Code PL" panose="020B0609020000020004" pitchFamily="49" charset="0"/>
              </a:rPr>
              <a:t>xmlns:m</a:t>
            </a:r>
            <a:r>
              <a:rPr lang="da-DK" sz="2000" b="0" i="0" dirty="0">
                <a:solidFill>
                  <a:srgbClr val="0000CD"/>
                </a:solidFill>
                <a:effectLst/>
                <a:latin typeface="Cascadia Code PL" panose="020B0609020000020004" pitchFamily="49" charset="0"/>
                <a:cs typeface="Cascadia Code PL" panose="020B0609020000020004" pitchFamily="49" charset="0"/>
              </a:rPr>
              <a:t>="https://www.w3schools.com/prices"&gt;</a:t>
            </a:r>
            <a:br>
              <a:rPr lang="da-DK" sz="2000" dirty="0">
                <a:latin typeface="Cascadia Code PL" panose="020B0609020000020004" pitchFamily="49" charset="0"/>
                <a:cs typeface="Cascadia Code PL" panose="020B0609020000020004" pitchFamily="49" charset="0"/>
              </a:rPr>
            </a:br>
            <a:r>
              <a:rPr lang="da-DK" sz="2000" b="0" i="0" dirty="0">
                <a:solidFill>
                  <a:srgbClr val="000000"/>
                </a:solidFill>
                <a:effectLst/>
                <a:latin typeface="Cascadia Code PL" panose="020B0609020000020004" pitchFamily="49" charset="0"/>
                <a:cs typeface="Cascadia Code PL" panose="020B0609020000020004" pitchFamily="49" charset="0"/>
              </a:rPr>
              <a:t>    </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m:Item</a:t>
            </a:r>
            <a:r>
              <a:rPr lang="da-DK" sz="2000" b="0" i="0" dirty="0">
                <a:solidFill>
                  <a:srgbClr val="0000CD"/>
                </a:solidFill>
                <a:effectLst/>
                <a:latin typeface="Cascadia Code PL" panose="020B0609020000020004" pitchFamily="49" charset="0"/>
                <a:cs typeface="Cascadia Code PL" panose="020B0609020000020004" pitchFamily="49" charset="0"/>
              </a:rPr>
              <a:t>&gt;</a:t>
            </a:r>
            <a:r>
              <a:rPr lang="da-DK" sz="2000" b="0" i="0" dirty="0">
                <a:solidFill>
                  <a:srgbClr val="000000"/>
                </a:solidFill>
                <a:effectLst/>
                <a:latin typeface="Cascadia Code PL" panose="020B0609020000020004" pitchFamily="49" charset="0"/>
                <a:cs typeface="Cascadia Code PL" panose="020B0609020000020004" pitchFamily="49" charset="0"/>
              </a:rPr>
              <a:t>Apples</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m:Item</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r>
              <a:rPr lang="da-DK" sz="2000" b="0" i="0" dirty="0">
                <a:solidFill>
                  <a:srgbClr val="000000"/>
                </a:solidFill>
                <a:effectLst/>
                <a:latin typeface="Cascadia Code PL" panose="020B0609020000020004" pitchFamily="49" charset="0"/>
                <a:cs typeface="Cascadia Code PL" panose="020B0609020000020004" pitchFamily="49" charset="0"/>
              </a:rPr>
              <a:t>  </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m:GetPrice</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soap:Body</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soap:Envelope</a:t>
            </a:r>
            <a:r>
              <a:rPr lang="da-DK" sz="2000" b="0" i="0" dirty="0">
                <a:solidFill>
                  <a:srgbClr val="0000CD"/>
                </a:solidFill>
                <a:effectLst/>
                <a:latin typeface="Cascadia Code PL" panose="020B0609020000020004" pitchFamily="49" charset="0"/>
                <a:cs typeface="Cascadia Code PL" panose="020B0609020000020004" pitchFamily="49" charset="0"/>
              </a:rPr>
              <a:t>&gt;</a:t>
            </a:r>
            <a:endParaRPr lang="LID4096" sz="2000" dirty="0">
              <a:latin typeface="Cascadia Code PL" panose="020B0609020000020004" pitchFamily="49" charset="0"/>
              <a:cs typeface="Cascadia Code PL" panose="020B0609020000020004" pitchFamily="49" charset="0"/>
            </a:endParaRPr>
          </a:p>
        </p:txBody>
      </p:sp>
      <p:sp>
        <p:nvSpPr>
          <p:cNvPr id="6" name="TextBox 5">
            <a:extLst>
              <a:ext uri="{FF2B5EF4-FFF2-40B4-BE49-F238E27FC236}">
                <a16:creationId xmlns:a16="http://schemas.microsoft.com/office/drawing/2014/main" id="{040D024B-5C8C-443F-B663-3E4D681E610D}"/>
              </a:ext>
            </a:extLst>
          </p:cNvPr>
          <p:cNvSpPr txBox="1"/>
          <p:nvPr/>
        </p:nvSpPr>
        <p:spPr>
          <a:xfrm>
            <a:off x="5243830" y="6259467"/>
            <a:ext cx="6738620" cy="363946"/>
          </a:xfrm>
          <a:prstGeom prst="rect">
            <a:avLst/>
          </a:prstGeom>
          <a:noFill/>
        </p:spPr>
        <p:txBody>
          <a:bodyPr wrap="square">
            <a:spAutoFit/>
          </a:bodyPr>
          <a:lstStyle/>
          <a:p>
            <a:pPr algn="r"/>
            <a:r>
              <a:rPr lang="da-DK" dirty="0"/>
              <a:t>Source: </a:t>
            </a:r>
            <a:r>
              <a:rPr lang="da-DK" dirty="0">
                <a:hlinkClick r:id="rId2"/>
              </a:rPr>
              <a:t>https://www.w3schools.com/xml/xml_soap.asp</a:t>
            </a:r>
            <a:endParaRPr lang="LID4096" dirty="0"/>
          </a:p>
        </p:txBody>
      </p:sp>
    </p:spTree>
    <p:extLst>
      <p:ext uri="{BB962C8B-B14F-4D97-AF65-F5344CB8AC3E}">
        <p14:creationId xmlns:p14="http://schemas.microsoft.com/office/powerpoint/2010/main" val="3773259395"/>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www.w3.org/XML/1998/namespace"/>
    <ds:schemaRef ds:uri="http://purl.org/dc/terms/"/>
    <ds:schemaRef ds:uri="http://schemas.microsoft.com/office/2006/documentManagement/types"/>
    <ds:schemaRef ds:uri="dcf5ddc1-fb1d-440f-849a-6450bddbaed7"/>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965de625-df5b-42e9-a277-2113da4f1195"/>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1608</Words>
  <Application>Microsoft Office PowerPoint</Application>
  <PresentationFormat>Widescreen</PresentationFormat>
  <Paragraphs>297</Paragraphs>
  <Slides>48</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48</vt:i4>
      </vt:variant>
    </vt:vector>
  </HeadingPairs>
  <TitlesOfParts>
    <vt:vector size="57" baseType="lpstr">
      <vt:lpstr> Cascadia Code PL</vt:lpstr>
      <vt:lpstr>Arial</vt:lpstr>
      <vt:lpstr>Cascadia Code PL</vt:lpstr>
      <vt:lpstr>Consolas</vt:lpstr>
      <vt:lpstr>Segoe UI</vt:lpstr>
      <vt:lpstr>Segoe UI Semibold</vt:lpstr>
      <vt:lpstr>Wingdings</vt:lpstr>
      <vt:lpstr>White Template</vt:lpstr>
      <vt:lpstr>Black Template</vt:lpstr>
      <vt:lpstr>JSON and the REST ASP.NET Core</vt:lpstr>
      <vt:lpstr>Agenda</vt:lpstr>
      <vt:lpstr>XML</vt:lpstr>
      <vt:lpstr>XML</vt:lpstr>
      <vt:lpstr>XML does not do anything</vt:lpstr>
      <vt:lpstr>How Can XML be Used?</vt:lpstr>
      <vt:lpstr>SOAP</vt:lpstr>
      <vt:lpstr>SOAP</vt:lpstr>
      <vt:lpstr>SOAP request</vt:lpstr>
      <vt:lpstr>SOAP response</vt:lpstr>
      <vt:lpstr>JSON</vt:lpstr>
      <vt:lpstr>JSON</vt:lpstr>
      <vt:lpstr>JSON Syntax</vt:lpstr>
      <vt:lpstr>JSON Name/Value Pairs</vt:lpstr>
      <vt:lpstr>JSON Data Types</vt:lpstr>
      <vt:lpstr>Examples</vt:lpstr>
      <vt:lpstr>Best of both worlds?</vt:lpstr>
      <vt:lpstr>YAML</vt:lpstr>
      <vt:lpstr>YAML</vt:lpstr>
      <vt:lpstr>Examples</vt:lpstr>
      <vt:lpstr>REST</vt:lpstr>
      <vt:lpstr>HTTP request</vt:lpstr>
      <vt:lpstr>HTTP response</vt:lpstr>
      <vt:lpstr>REST</vt:lpstr>
      <vt:lpstr>HTTP status codes </vt:lpstr>
      <vt:lpstr>RFC2324: Hyper Text Coffee Pot Control Protocol</vt:lpstr>
      <vt:lpstr>HTTP headers</vt:lpstr>
      <vt:lpstr>Why REST?</vt:lpstr>
      <vt:lpstr>REST request</vt:lpstr>
      <vt:lpstr>REST response</vt:lpstr>
      <vt:lpstr>HTTP request</vt:lpstr>
      <vt:lpstr>HTTP response</vt:lpstr>
      <vt:lpstr>ASP.NET Core</vt:lpstr>
      <vt:lpstr>Model – View – Controller</vt:lpstr>
      <vt:lpstr>ASP.NET Web API</vt:lpstr>
      <vt:lpstr>ASP.NET Core Web API</vt:lpstr>
      <vt:lpstr>Controller</vt:lpstr>
      <vt:lpstr>ASP.NET (Web API) best practices</vt:lpstr>
      <vt:lpstr>Be RESTful</vt:lpstr>
      <vt:lpstr>Use user secrets in development</vt:lpstr>
      <vt:lpstr>Use built-in IoC container</vt:lpstr>
      <vt:lpstr>Consider running migrations on load</vt:lpstr>
      <vt:lpstr>Support the OpenAPI Specification (Swagger)</vt:lpstr>
      <vt:lpstr>Support HTTPS only</vt:lpstr>
      <vt:lpstr>Standardize on lowercase urls</vt:lpstr>
      <vt:lpstr>Secure your Web API</vt:lpstr>
      <vt:lpstr>gRPC</vt:lpstr>
      <vt:lpstr>gRPC Remote Procedure Calls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 and the REST ASP.NET Core</dc:title>
  <dc:creator>Rasmus Lystrøm</dc:creator>
  <cp:lastModifiedBy>Rasmus Lystrøm</cp:lastModifiedBy>
  <cp:revision>6</cp:revision>
  <dcterms:created xsi:type="dcterms:W3CDTF">2020-10-06T19:10:08Z</dcterms:created>
  <dcterms:modified xsi:type="dcterms:W3CDTF">2020-10-07T08:32:27Z</dcterms:modified>
</cp:coreProperties>
</file>