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7"/>
  </p:notesMasterIdLst>
  <p:handoutMasterIdLst>
    <p:handoutMasterId r:id="rId18"/>
  </p:handoutMasterIdLst>
  <p:sldIdLst>
    <p:sldId id="1663" r:id="rId6"/>
    <p:sldId id="1664" r:id="rId7"/>
    <p:sldId id="1666" r:id="rId8"/>
    <p:sldId id="1667" r:id="rId9"/>
    <p:sldId id="1671" r:id="rId10"/>
    <p:sldId id="1669" r:id="rId11"/>
    <p:sldId id="1684" r:id="rId12"/>
    <p:sldId id="1685" r:id="rId13"/>
    <p:sldId id="1670" r:id="rId14"/>
    <p:sldId id="1672" r:id="rId15"/>
    <p:sldId id="1665"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66"/>
            <p14:sldId id="1667"/>
            <p14:sldId id="1671"/>
            <p14:sldId id="1669"/>
            <p14:sldId id="1684"/>
            <p14:sldId id="1685"/>
            <p14:sldId id="1670"/>
            <p14:sldId id="1672"/>
            <p14:sldId id="16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01" d="100"/>
          <a:sy n="101" d="100"/>
        </p:scale>
        <p:origin x="-618" y="3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10/28/2020 10:03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10/28/2020 10:03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10/28/2020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38.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The Gilded Rose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7DBE-77FD-4CA1-A3B3-E784B2A8CC6C}"/>
              </a:ext>
            </a:extLst>
          </p:cNvPr>
          <p:cNvSpPr>
            <a:spLocks noGrp="1"/>
          </p:cNvSpPr>
          <p:nvPr>
            <p:ph type="title"/>
          </p:nvPr>
        </p:nvSpPr>
        <p:spPr/>
        <p:txBody>
          <a:bodyPr/>
          <a:lstStyle/>
          <a:p>
            <a:r>
              <a:rPr lang="en-US" dirty="0"/>
              <a:t>.NET Watcher</a:t>
            </a:r>
          </a:p>
        </p:txBody>
      </p:sp>
      <p:sp>
        <p:nvSpPr>
          <p:cNvPr id="3" name="Text Placeholder 2">
            <a:extLst>
              <a:ext uri="{FF2B5EF4-FFF2-40B4-BE49-F238E27FC236}">
                <a16:creationId xmlns:a16="http://schemas.microsoft.com/office/drawing/2014/main" id="{6CD141C0-5336-4220-A5FA-769A9A5752C3}"/>
              </a:ext>
            </a:extLst>
          </p:cNvPr>
          <p:cNvSpPr>
            <a:spLocks noGrp="1"/>
          </p:cNvSpPr>
          <p:nvPr>
            <p:ph type="body" sz="quarter" idx="10"/>
          </p:nvPr>
        </p:nvSpPr>
        <p:spPr/>
        <p:txBody>
          <a:bodyPr/>
          <a:lstStyle/>
          <a:p>
            <a:r>
              <a:rPr lang="en-US" dirty="0"/>
              <a:t>From the tests folder:</a:t>
            </a:r>
          </a:p>
        </p:txBody>
      </p:sp>
      <p:sp>
        <p:nvSpPr>
          <p:cNvPr id="4" name="Text Placeholder 2">
            <a:extLst>
              <a:ext uri="{FF2B5EF4-FFF2-40B4-BE49-F238E27FC236}">
                <a16:creationId xmlns:a16="http://schemas.microsoft.com/office/drawing/2014/main" id="{55D1D149-9F17-4BA5-81DD-E57287367BDD}"/>
              </a:ext>
            </a:extLst>
          </p:cNvPr>
          <p:cNvSpPr txBox="1">
            <a:spLocks/>
          </p:cNvSpPr>
          <p:nvPr/>
        </p:nvSpPr>
        <p:spPr>
          <a:xfrm>
            <a:off x="586740" y="238464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dotnet watch test /p:CollectCoverage=true</a:t>
            </a:r>
          </a:p>
          <a:p>
            <a:endParaRPr lang="en-US" dirty="0"/>
          </a:p>
        </p:txBody>
      </p:sp>
    </p:spTree>
    <p:extLst>
      <p:ext uri="{BB962C8B-B14F-4D97-AF65-F5344CB8AC3E}">
        <p14:creationId xmlns:p14="http://schemas.microsoft.com/office/powerpoint/2010/main" val="581262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a:xfrm>
            <a:off x="586390" y="1434370"/>
            <a:ext cx="11018520" cy="4744376"/>
          </a:xfrm>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a:t>
            </a:r>
            <a:r>
              <a:rPr lang="en-US"/>
              <a:t>original Gilded </a:t>
            </a:r>
            <a:r>
              <a:rPr lang="en-US" dirty="0"/>
              <a:t>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a:xfrm>
            <a:off x="586390" y="1434370"/>
            <a:ext cx="11018520" cy="2499146"/>
          </a:xfrm>
        </p:spPr>
        <p:txBody>
          <a:bodyPr/>
          <a:lstStyle/>
          <a:p>
            <a:r>
              <a:rPr lang="en-US" dirty="0"/>
              <a:t>Refactoring kata</a:t>
            </a:r>
          </a:p>
          <a:p>
            <a:r>
              <a:rPr lang="en-US" dirty="0"/>
              <a:t>The 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a:xfrm>
            <a:off x="585215" y="3033223"/>
            <a:ext cx="10633527" cy="498598"/>
          </a:xfrm>
        </p:spPr>
        <p:txBody>
          <a:bodyPr>
            <a:noAutofit/>
          </a:bodyPr>
          <a:lstStyle/>
          <a:p>
            <a:r>
              <a:rPr lang="en-US" dirty="0"/>
              <a:t>“</a:t>
            </a:r>
            <a:r>
              <a:rPr lang="en-US" i="1" dirty="0"/>
              <a:t>make the change easy (warning: this may be hard), then make the easy change</a:t>
            </a:r>
            <a:r>
              <a:rPr lang="en-US" dirty="0"/>
              <a:t>”</a:t>
            </a:r>
          </a:p>
        </p:txBody>
      </p:sp>
      <p:sp>
        <p:nvSpPr>
          <p:cNvPr id="5" name="Text Placeholder 4">
            <a:extLst>
              <a:ext uri="{FF2B5EF4-FFF2-40B4-BE49-F238E27FC236}">
                <a16:creationId xmlns:a16="http://schemas.microsoft.com/office/drawing/2014/main" id="{E21EA3FD-13F8-4F46-BA13-7923E82E895A}"/>
              </a:ext>
            </a:extLst>
          </p:cNvPr>
          <p:cNvSpPr>
            <a:spLocks noGrp="1"/>
          </p:cNvSpPr>
          <p:nvPr>
            <p:ph type="body" sz="quarter" idx="12"/>
          </p:nvPr>
        </p:nvSpPr>
        <p:spPr/>
        <p:txBody>
          <a:bodyPr/>
          <a:lstStyle/>
          <a:p>
            <a:pPr algn="r"/>
            <a:r>
              <a:rPr lang="en-US" dirty="0"/>
              <a:t>Kent Beck, 2012</a:t>
            </a:r>
          </a:p>
        </p:txBody>
      </p:sp>
    </p:spTree>
    <p:extLst>
      <p:ext uri="{BB962C8B-B14F-4D97-AF65-F5344CB8AC3E}">
        <p14:creationId xmlns:p14="http://schemas.microsoft.com/office/powerpoint/2010/main" val="121731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Refactoring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567404"/>
          </a:xfrm>
        </p:spPr>
        <p:txBody>
          <a:bodyPr/>
          <a:lstStyle/>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Now fix!</a:t>
            </a:r>
          </a:p>
          <a:p>
            <a:endParaRPr lang="en-US" dirty="0"/>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2142467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a:xfrm>
            <a:off x="588263" y="1436688"/>
            <a:ext cx="11018520" cy="5084469"/>
          </a:xfrm>
        </p:spPr>
        <p:txBody>
          <a:bodyPr/>
          <a:lstStyle/>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coverlet.collector</a:t>
            </a:r>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dotnet add package </a:t>
            </a:r>
            <a:r>
              <a:rPr lang="en-US" dirty="0" err="1">
                <a:latin typeface="Cascadia Code PL" panose="020B0609020000020004" pitchFamily="49" charset="0"/>
                <a:cs typeface="Cascadia Code PL" panose="020B0609020000020004" pitchFamily="49" charset="0"/>
              </a:rPr>
              <a:t>coverlet.msbuild</a:t>
            </a:r>
            <a:endParaRPr lang="en-US" dirty="0">
              <a:latin typeface="Cascadia Code PL" panose="020B0609020000020004" pitchFamily="49" charset="0"/>
              <a:cs typeface="Cascadia Code PL" panose="020B0609020000020004" pitchFamily="49" charset="0"/>
            </a:endParaRPr>
          </a:p>
          <a:p>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dotnet test /</a:t>
            </a:r>
            <a:r>
              <a:rPr lang="en-US" dirty="0" err="1">
                <a:latin typeface="Cascadia Code PL" panose="020B0609020000020004" pitchFamily="49" charset="0"/>
                <a:cs typeface="Cascadia Code PL" panose="020B0609020000020004" pitchFamily="49" charset="0"/>
              </a:rPr>
              <a:t>p:CollectCoverage</a:t>
            </a:r>
            <a:r>
              <a:rPr lang="en-US" dirty="0">
                <a:latin typeface="Cascadia Code PL" panose="020B0609020000020004" pitchFamily="49" charset="0"/>
                <a:cs typeface="Cascadia Code PL" panose="020B0609020000020004" pitchFamily="49" charset="0"/>
              </a:rPr>
              <a:t>=true</a:t>
            </a:r>
          </a:p>
          <a:p>
            <a:endParaRPr lang="en-US" dirty="0">
              <a:latin typeface="Cascadia Code PL" panose="020B0609020000020004" pitchFamily="49" charset="0"/>
              <a:cs typeface="Cascadia Code PL" panose="020B0609020000020004" pitchFamily="49" charset="0"/>
            </a:endParaRPr>
          </a:p>
          <a:p>
            <a:r>
              <a:rPr lang="en-US" dirty="0">
                <a:latin typeface="Cascadia Code PL" panose="020B0609020000020004" pitchFamily="49" charset="0"/>
                <a:cs typeface="Cascadia Code PL" panose="020B0609020000020004" pitchFamily="49" charset="0"/>
              </a:rPr>
              <a:t>+-----------------------+------+--------+--------+</a:t>
            </a:r>
          </a:p>
          <a:p>
            <a:r>
              <a:rPr lang="en-US" dirty="0">
                <a:latin typeface="Cascadia Code PL" panose="020B0609020000020004" pitchFamily="49" charset="0"/>
                <a:cs typeface="Cascadia Code PL" panose="020B0609020000020004" pitchFamily="49" charset="0"/>
              </a:rPr>
              <a:t>| Module                | Line | Branch | Method |</a:t>
            </a:r>
          </a:p>
          <a:p>
            <a:r>
              <a:rPr lang="en-US" dirty="0">
                <a:latin typeface="Cascadia Code PL" panose="020B0609020000020004" pitchFamily="49" charset="0"/>
                <a:cs typeface="Cascadia Code PL" panose="020B0609020000020004" pitchFamily="49" charset="0"/>
              </a:rPr>
              <a:t>+-----------------------+------+--------+--------+</a:t>
            </a:r>
          </a:p>
          <a:p>
            <a:r>
              <a:rPr lang="en-US" dirty="0">
                <a:latin typeface="Cascadia Code PL" panose="020B0609020000020004" pitchFamily="49" charset="0"/>
                <a:cs typeface="Cascadia Code PL" panose="020B0609020000020004" pitchFamily="49" charset="0"/>
              </a:rPr>
              <a:t>| </a:t>
            </a:r>
            <a:r>
              <a:rPr lang="en-US" dirty="0" err="1">
                <a:latin typeface="Cascadia Code PL" panose="020B0609020000020004" pitchFamily="49" charset="0"/>
                <a:cs typeface="Cascadia Code PL" panose="020B0609020000020004" pitchFamily="49" charset="0"/>
              </a:rPr>
              <a:t>GildedRose</a:t>
            </a:r>
            <a:r>
              <a:rPr lang="en-US" dirty="0">
                <a:latin typeface="Cascadia Code PL" panose="020B0609020000020004" pitchFamily="49" charset="0"/>
                <a:cs typeface="Cascadia Code PL" panose="020B0609020000020004" pitchFamily="49" charset="0"/>
              </a:rPr>
              <a:t>            | 0%   | 0%     | 0%     |</a:t>
            </a:r>
          </a:p>
          <a:p>
            <a:r>
              <a:rPr lang="en-US" dirty="0">
                <a:latin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3667680686"/>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16-9_Teal_Education_2019_10</Template>
  <TotalTime>254</TotalTime>
  <Words>608</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Cascadia Code PL</vt:lpstr>
      <vt:lpstr>Consolas</vt:lpstr>
      <vt:lpstr>Segoe UI</vt:lpstr>
      <vt:lpstr>Segoe UI Semibold</vt:lpstr>
      <vt:lpstr>Wingdings</vt:lpstr>
      <vt:lpstr>White Template</vt:lpstr>
      <vt:lpstr>Black Template</vt:lpstr>
      <vt:lpstr>C♯ The Gilded Rose</vt:lpstr>
      <vt:lpstr>Agenda</vt:lpstr>
      <vt:lpstr>Refactoring kata</vt:lpstr>
      <vt:lpstr>Gilded Rose background</vt:lpstr>
      <vt:lpstr>Gilded Rose specification</vt:lpstr>
      <vt:lpstr>Implement “Conjured”</vt:lpstr>
      <vt:lpstr>“make the change easy (warning: this may be hard), then make the easy change”</vt:lpstr>
      <vt:lpstr>Refactoring</vt:lpstr>
      <vt:lpstr>Code Coverage</vt:lpstr>
      <vt:lpstr>.NET Watcher</vt:lpstr>
      <vt:lpstr>Resources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34</cp:revision>
  <dcterms:created xsi:type="dcterms:W3CDTF">2019-10-06T12:35:47Z</dcterms:created>
  <dcterms:modified xsi:type="dcterms:W3CDTF">2020-10-28T09:04:16Z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