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75" r:id="rId5"/>
  </p:sldMasterIdLst>
  <p:notesMasterIdLst>
    <p:notesMasterId r:id="rId25"/>
  </p:notesMasterIdLst>
  <p:handoutMasterIdLst>
    <p:handoutMasterId r:id="rId26"/>
  </p:handoutMasterIdLst>
  <p:sldIdLst>
    <p:sldId id="1663" r:id="rId6"/>
    <p:sldId id="1664" r:id="rId7"/>
    <p:sldId id="1697" r:id="rId8"/>
    <p:sldId id="1666" r:id="rId9"/>
    <p:sldId id="1685" r:id="rId10"/>
    <p:sldId id="1686" r:id="rId11"/>
    <p:sldId id="1696" r:id="rId12"/>
    <p:sldId id="1687" r:id="rId13"/>
    <p:sldId id="1688" r:id="rId14"/>
    <p:sldId id="1698" r:id="rId15"/>
    <p:sldId id="1699" r:id="rId16"/>
    <p:sldId id="1689" r:id="rId17"/>
    <p:sldId id="1690" r:id="rId18"/>
    <p:sldId id="1691" r:id="rId19"/>
    <p:sldId id="1692" r:id="rId20"/>
    <p:sldId id="1693" r:id="rId21"/>
    <p:sldId id="1694" r:id="rId22"/>
    <p:sldId id="1695" r:id="rId23"/>
    <p:sldId id="170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616D459-25C9-41BE-A675-B213035DE140}">
          <p14:sldIdLst>
            <p14:sldId id="1663"/>
            <p14:sldId id="1664"/>
            <p14:sldId id="1697"/>
            <p14:sldId id="1666"/>
            <p14:sldId id="1685"/>
            <p14:sldId id="1686"/>
            <p14:sldId id="1696"/>
            <p14:sldId id="1687"/>
            <p14:sldId id="1688"/>
            <p14:sldId id="1698"/>
            <p14:sldId id="1699"/>
            <p14:sldId id="1689"/>
            <p14:sldId id="1690"/>
            <p14:sldId id="1691"/>
            <p14:sldId id="1692"/>
            <p14:sldId id="1693"/>
            <p14:sldId id="1694"/>
            <p14:sldId id="1695"/>
            <p14:sldId id="17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a:srgbClr val="FF9349"/>
    <a:srgbClr val="30E5D0"/>
    <a:srgbClr val="FFFFFF"/>
    <a:srgbClr val="000000"/>
    <a:srgbClr val="0078D4"/>
    <a:srgbClr val="50E6FF"/>
    <a:srgbClr val="A92E01"/>
    <a:srgbClr val="C1350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2101" autoAdjust="0"/>
  </p:normalViewPr>
  <p:slideViewPr>
    <p:cSldViewPr snapToGrid="0">
      <p:cViewPr varScale="1">
        <p:scale>
          <a:sx n="94" d="100"/>
          <a:sy n="94" d="100"/>
        </p:scale>
        <p:origin x="33" y="24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9/1/2020 9:09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9/1/2020 9:00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21E5A7B-BB8D-4368-A182-109669521632}" type="datetime8">
              <a:rPr lang="en-US" smtClean="0"/>
              <a:t>9/1/2020 9:00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715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a:extLst>
              <a:ext uri="{FF2B5EF4-FFF2-40B4-BE49-F238E27FC236}">
                <a16:creationId xmlns:a16="http://schemas.microsoft.com/office/drawing/2014/main" id="{F4028072-E3C5-4953-8128-85ADBE6F7EE1}"/>
              </a:ext>
            </a:extLst>
          </p:cNvPr>
          <p:cNvPicPr>
            <a:picLocks noChangeAspect="1"/>
          </p:cNvPicPr>
          <p:nvPr userDrawn="1"/>
        </p:nvPicPr>
        <p:blipFill>
          <a:blip r:embed="rId2"/>
          <a:stretch>
            <a:fillRect/>
          </a:stretch>
        </p:blipFill>
        <p:spPr>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7" name="Picture 16" descr="A desk with computer and other accessories.&#10;&#10;Description automatically generated">
            <a:extLst>
              <a:ext uri="{FF2B5EF4-FFF2-40B4-BE49-F238E27FC236}">
                <a16:creationId xmlns:a16="http://schemas.microsoft.com/office/drawing/2014/main" id="{811C744C-AAF4-4A90-A801-B9A848FD4F8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DC4C780F-57AE-4634-9E1E-F137146E8A9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8672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4942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34" Type="http://schemas.openxmlformats.org/officeDocument/2006/relationships/image" Target="../media/image1.emf"/><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736" r:id="rId7"/>
    <p:sldLayoutId id="2147484474" r:id="rId8"/>
    <p:sldLayoutId id="2147484639" r:id="rId9"/>
    <p:sldLayoutId id="2147484603" r:id="rId10"/>
    <p:sldLayoutId id="2147484751" r:id="rId11"/>
    <p:sldLayoutId id="2147484752" r:id="rId12"/>
    <p:sldLayoutId id="2147484777" r:id="rId13"/>
    <p:sldLayoutId id="2147484778" r:id="rId14"/>
    <p:sldLayoutId id="2147484779" r:id="rId15"/>
    <p:sldLayoutId id="2147484780" r:id="rId16"/>
    <p:sldLayoutId id="2147484781" r:id="rId17"/>
    <p:sldLayoutId id="2147484782" r:id="rId18"/>
    <p:sldLayoutId id="2147484783" r:id="rId19"/>
    <p:sldLayoutId id="2147484784" r:id="rId20"/>
    <p:sldLayoutId id="2147484785" r:id="rId21"/>
    <p:sldLayoutId id="2147484786"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7" r:id="rId2"/>
    <p:sldLayoutId id="2147484678" r:id="rId3"/>
    <p:sldLayoutId id="2147484679" r:id="rId4"/>
    <p:sldLayoutId id="2147484711" r:id="rId5"/>
    <p:sldLayoutId id="2147484680" r:id="rId6"/>
    <p:sldLayoutId id="2147484737" r:id="rId7"/>
    <p:sldLayoutId id="2147484682" r:id="rId8"/>
    <p:sldLayoutId id="2147484685" r:id="rId9"/>
    <p:sldLayoutId id="2147484686" r:id="rId10"/>
    <p:sldLayoutId id="2147484764" r:id="rId11"/>
    <p:sldLayoutId id="2147484765" r:id="rId12"/>
    <p:sldLayoutId id="2147484788" r:id="rId13"/>
    <p:sldLayoutId id="2147484789" r:id="rId14"/>
    <p:sldLayoutId id="2147484790" r:id="rId15"/>
    <p:sldLayoutId id="2147484791" r:id="rId16"/>
    <p:sldLayoutId id="2147484792" r:id="rId17"/>
    <p:sldLayoutId id="2147484793" r:id="rId18"/>
    <p:sldLayoutId id="2147484794" r:id="rId19"/>
    <p:sldLayoutId id="2147484795" r:id="rId20"/>
    <p:sldLayoutId id="2147484796" r:id="rId21"/>
    <p:sldLayoutId id="2147484797" r:id="rId22"/>
    <p:sldLayoutId id="2147484798" r:id="rId23"/>
    <p:sldLayoutId id="2147484690" r:id="rId24"/>
    <p:sldLayoutId id="2147484691" r:id="rId25"/>
    <p:sldLayoutId id="2147484694" r:id="rId26"/>
    <p:sldLayoutId id="2147484695" r:id="rId27"/>
    <p:sldLayoutId id="2147484697" r:id="rId28"/>
    <p:sldLayoutId id="2147484699" r:id="rId29"/>
    <p:sldLayoutId id="2147484700" r:id="rId30"/>
    <p:sldLayoutId id="2147484701" r:id="rId31"/>
    <p:sldLayoutId id="2147484702"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nie@itu.d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microsoft.com/en-us/dotnet/standard/generics/covariance-and-contravariance" TargetMode="Externa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hyperlink" Target="https://docs.microsoft.com/en-us/dotnet/standard/base-types/regular-expression-language-quick-reference" TargetMode="Externa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dotnet/standard/base-types/grouping-constructs-in-regular-expressions" TargetMode="Externa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763548"/>
            <a:ext cx="4167887" cy="2769989"/>
          </a:xfrm>
        </p:spPr>
        <p:txBody>
          <a:bodyPr/>
          <a:lstStyle/>
          <a:p>
            <a:r>
              <a:rPr lang="en-US" dirty="0"/>
              <a:t>C♯ </a:t>
            </a:r>
            <a:br>
              <a:rPr lang="en-US" dirty="0"/>
            </a:br>
            <a:r>
              <a:rPr lang="en-US" sz="3600" dirty="0"/>
              <a:t>Generics, Collections, Iterators, and Regular Expressions</a:t>
            </a:r>
            <a:endParaRPr lang="en-US" dirty="0"/>
          </a:p>
        </p:txBody>
      </p:sp>
      <p:sp>
        <p:nvSpPr>
          <p:cNvPr id="5" name="Text Placeholder 4"/>
          <p:cNvSpPr>
            <a:spLocks noGrp="1"/>
          </p:cNvSpPr>
          <p:nvPr>
            <p:ph type="body" sz="quarter" idx="12"/>
          </p:nvPr>
        </p:nvSpPr>
        <p:spPr>
          <a:xfrm>
            <a:off x="582042" y="3962400"/>
            <a:ext cx="4164583" cy="1354217"/>
          </a:xfrm>
        </p:spPr>
        <p:txBody>
          <a:bodyPr/>
          <a:lstStyle/>
          <a:p>
            <a:r>
              <a:rPr lang="en-US" dirty="0"/>
              <a:t>Rasmus Lystrøm</a:t>
            </a:r>
          </a:p>
          <a:p>
            <a:r>
              <a:rPr lang="en-US" dirty="0"/>
              <a:t>Associate Professor</a:t>
            </a:r>
          </a:p>
          <a:p>
            <a:r>
              <a:rPr lang="en-US" dirty="0"/>
              <a:t>ITU</a:t>
            </a:r>
          </a:p>
          <a:p>
            <a:r>
              <a:rPr lang="en-US" dirty="0">
                <a:hlinkClick r:id="rId3"/>
              </a:rPr>
              <a:t>rnie@itu.dk</a:t>
            </a:r>
            <a:r>
              <a:rPr lang="en-US" dirty="0"/>
              <a:t> </a:t>
            </a:r>
          </a:p>
        </p:txBody>
      </p:sp>
    </p:spTree>
    <p:extLst>
      <p:ext uri="{BB962C8B-B14F-4D97-AF65-F5344CB8AC3E}">
        <p14:creationId xmlns:p14="http://schemas.microsoft.com/office/powerpoint/2010/main" val="233661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D1CB-22FB-4A5D-99A7-9DCB0C2BEB4F}"/>
              </a:ext>
            </a:extLst>
          </p:cNvPr>
          <p:cNvSpPr>
            <a:spLocks noGrp="1"/>
          </p:cNvSpPr>
          <p:nvPr>
            <p:ph type="title"/>
          </p:nvPr>
        </p:nvSpPr>
        <p:spPr/>
        <p:txBody>
          <a:bodyPr/>
          <a:lstStyle/>
          <a:p>
            <a:r>
              <a:rPr lang="en-US" dirty="0"/>
              <a:t>Built-in generics</a:t>
            </a:r>
            <a:endParaRPr lang="LID4096" dirty="0"/>
          </a:p>
        </p:txBody>
      </p:sp>
      <p:sp>
        <p:nvSpPr>
          <p:cNvPr id="3" name="Text Placeholder 2">
            <a:extLst>
              <a:ext uri="{FF2B5EF4-FFF2-40B4-BE49-F238E27FC236}">
                <a16:creationId xmlns:a16="http://schemas.microsoft.com/office/drawing/2014/main" id="{B9B5D3E1-B2EB-4BA2-8A29-56892BA5925B}"/>
              </a:ext>
            </a:extLst>
          </p:cNvPr>
          <p:cNvSpPr>
            <a:spLocks noGrp="1"/>
          </p:cNvSpPr>
          <p:nvPr>
            <p:ph type="body" sz="quarter" idx="10"/>
          </p:nvPr>
        </p:nvSpPr>
        <p:spPr>
          <a:xfrm>
            <a:off x="588263" y="1436688"/>
            <a:ext cx="11018520" cy="3914918"/>
          </a:xfrm>
        </p:spPr>
        <p:txBody>
          <a:bodyPr/>
          <a:lstStyle/>
          <a:p>
            <a:r>
              <a:rPr lang="fr-FR" sz="2400" b="0" dirty="0">
                <a:solidFill>
                  <a:srgbClr val="569CD6"/>
                </a:solidFill>
                <a:effectLst/>
                <a:latin typeface="Cascadia Code" panose="020B0609020000020004" pitchFamily="49" charset="0"/>
                <a:cs typeface="Cascadia Code" panose="020B0609020000020004" pitchFamily="49" charset="0"/>
              </a:rPr>
              <a:t>public</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a:solidFill>
                  <a:srgbClr val="569CD6"/>
                </a:solidFill>
                <a:effectLst/>
                <a:latin typeface="Cascadia Code" panose="020B0609020000020004" pitchFamily="49" charset="0"/>
                <a:cs typeface="Cascadia Code" panose="020B0609020000020004" pitchFamily="49" charset="0"/>
              </a:rPr>
              <a:t>interface</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err="1">
                <a:solidFill>
                  <a:srgbClr val="4EC9B0"/>
                </a:solidFill>
                <a:effectLst/>
                <a:latin typeface="Cascadia Code" panose="020B0609020000020004" pitchFamily="49" charset="0"/>
                <a:cs typeface="Cascadia Code" panose="020B0609020000020004" pitchFamily="49" charset="0"/>
              </a:rPr>
              <a:t>IComparer</a:t>
            </a:r>
            <a:r>
              <a:rPr lang="fr-FR" sz="2400" b="0" dirty="0">
                <a:solidFill>
                  <a:srgbClr val="D4D4D4"/>
                </a:solidFill>
                <a:effectLst/>
                <a:latin typeface="Cascadia Code" panose="020B0609020000020004" pitchFamily="49" charset="0"/>
                <a:cs typeface="Cascadia Code" panose="020B0609020000020004" pitchFamily="49" charset="0"/>
              </a:rPr>
              <a:t>&lt;</a:t>
            </a:r>
            <a:r>
              <a:rPr lang="fr-FR" sz="2400" b="0" dirty="0">
                <a:solidFill>
                  <a:srgbClr val="569CD6"/>
                </a:solidFill>
                <a:effectLst/>
                <a:latin typeface="Cascadia Code" panose="020B0609020000020004" pitchFamily="49" charset="0"/>
                <a:cs typeface="Cascadia Code" panose="020B0609020000020004" pitchFamily="49" charset="0"/>
              </a:rPr>
              <a:t>in</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a:solidFill>
                  <a:srgbClr val="4EC9B0"/>
                </a:solidFill>
                <a:effectLst/>
                <a:latin typeface="Cascadia Code" panose="020B0609020000020004" pitchFamily="49" charset="0"/>
                <a:cs typeface="Cascadia Code" panose="020B0609020000020004" pitchFamily="49" charset="0"/>
              </a:rPr>
              <a:t>T</a:t>
            </a:r>
            <a:r>
              <a:rPr lang="fr-FR" sz="2400" b="0" dirty="0">
                <a:solidFill>
                  <a:srgbClr val="D4D4D4"/>
                </a:solidFill>
                <a:effectLst/>
                <a:latin typeface="Cascadia Code" panose="020B0609020000020004" pitchFamily="49" charset="0"/>
                <a:cs typeface="Cascadia Code" panose="020B0609020000020004" pitchFamily="49" charset="0"/>
              </a:rPr>
              <a:t>&gt;</a:t>
            </a:r>
          </a:p>
          <a:p>
            <a:r>
              <a:rPr lang="fr-FR" sz="2400" b="0" dirty="0">
                <a:solidFill>
                  <a:srgbClr val="D4D4D4"/>
                </a:solidFill>
                <a:effectLst/>
                <a:latin typeface="Cascadia Code" panose="020B0609020000020004" pitchFamily="49" charset="0"/>
                <a:cs typeface="Cascadia Code" panose="020B0609020000020004" pitchFamily="49" charset="0"/>
              </a:rPr>
              <a:t>{</a:t>
            </a:r>
          </a:p>
          <a:p>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err="1">
                <a:solidFill>
                  <a:srgbClr val="569CD6"/>
                </a:solidFill>
                <a:effectLst/>
                <a:latin typeface="Cascadia Code" panose="020B0609020000020004" pitchFamily="49" charset="0"/>
                <a:cs typeface="Cascadia Code" panose="020B0609020000020004" pitchFamily="49" charset="0"/>
              </a:rPr>
              <a:t>int</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a:solidFill>
                  <a:srgbClr val="DCDCAA"/>
                </a:solidFill>
                <a:effectLst/>
                <a:latin typeface="Cascadia Code" panose="020B0609020000020004" pitchFamily="49" charset="0"/>
                <a:cs typeface="Cascadia Code" panose="020B0609020000020004" pitchFamily="49" charset="0"/>
              </a:rPr>
              <a:t>Compare</a:t>
            </a:r>
            <a:r>
              <a:rPr lang="fr-FR" sz="2400" b="0" dirty="0">
                <a:solidFill>
                  <a:srgbClr val="D4D4D4"/>
                </a:solidFill>
                <a:effectLst/>
                <a:latin typeface="Cascadia Code" panose="020B0609020000020004" pitchFamily="49" charset="0"/>
                <a:cs typeface="Cascadia Code" panose="020B0609020000020004" pitchFamily="49" charset="0"/>
              </a:rPr>
              <a:t>(</a:t>
            </a:r>
            <a:r>
              <a:rPr lang="fr-FR" sz="2400" b="0" dirty="0">
                <a:solidFill>
                  <a:srgbClr val="4EC9B0"/>
                </a:solidFill>
                <a:effectLst/>
                <a:latin typeface="Cascadia Code" panose="020B0609020000020004" pitchFamily="49" charset="0"/>
                <a:cs typeface="Cascadia Code" panose="020B0609020000020004" pitchFamily="49" charset="0"/>
              </a:rPr>
              <a:t>T</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a:solidFill>
                  <a:srgbClr val="9CDCFE"/>
                </a:solidFill>
                <a:effectLst/>
                <a:latin typeface="Cascadia Code" panose="020B0609020000020004" pitchFamily="49" charset="0"/>
                <a:cs typeface="Cascadia Code" panose="020B0609020000020004" pitchFamily="49" charset="0"/>
              </a:rPr>
              <a:t>x</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a:solidFill>
                  <a:srgbClr val="4EC9B0"/>
                </a:solidFill>
                <a:effectLst/>
                <a:latin typeface="Cascadia Code" panose="020B0609020000020004" pitchFamily="49" charset="0"/>
                <a:cs typeface="Cascadia Code" panose="020B0609020000020004" pitchFamily="49" charset="0"/>
              </a:rPr>
              <a:t>T</a:t>
            </a:r>
            <a:r>
              <a:rPr lang="fr-FR" sz="2400" b="0" dirty="0">
                <a:solidFill>
                  <a:srgbClr val="D4D4D4"/>
                </a:solidFill>
                <a:effectLst/>
                <a:latin typeface="Cascadia Code" panose="020B0609020000020004" pitchFamily="49" charset="0"/>
                <a:cs typeface="Cascadia Code" panose="020B0609020000020004" pitchFamily="49" charset="0"/>
              </a:rPr>
              <a:t> </a:t>
            </a:r>
            <a:r>
              <a:rPr lang="fr-FR" sz="2400" b="0" dirty="0">
                <a:solidFill>
                  <a:srgbClr val="9CDCFE"/>
                </a:solidFill>
                <a:effectLst/>
                <a:latin typeface="Cascadia Code" panose="020B0609020000020004" pitchFamily="49" charset="0"/>
                <a:cs typeface="Cascadia Code" panose="020B0609020000020004" pitchFamily="49" charset="0"/>
              </a:rPr>
              <a:t>y</a:t>
            </a:r>
            <a:r>
              <a:rPr lang="fr-FR" sz="2400" b="0" dirty="0">
                <a:solidFill>
                  <a:srgbClr val="D4D4D4"/>
                </a:solidFill>
                <a:effectLst/>
                <a:latin typeface="Cascadia Code" panose="020B0609020000020004" pitchFamily="49" charset="0"/>
                <a:cs typeface="Cascadia Code" panose="020B0609020000020004" pitchFamily="49" charset="0"/>
              </a:rPr>
              <a:t>);</a:t>
            </a:r>
          </a:p>
          <a:p>
            <a:r>
              <a:rPr lang="fr-FR" sz="2400" b="0" dirty="0">
                <a:solidFill>
                  <a:srgbClr val="D4D4D4"/>
                </a:solidFill>
                <a:effectLst/>
                <a:latin typeface="Cascadia Code" panose="020B0609020000020004" pitchFamily="49" charset="0"/>
                <a:cs typeface="Cascadia Code" panose="020B0609020000020004" pitchFamily="49" charset="0"/>
              </a:rPr>
              <a:t>}</a:t>
            </a:r>
          </a:p>
          <a:p>
            <a:endParaRPr lang="fr-FR" sz="2400" dirty="0">
              <a:solidFill>
                <a:srgbClr val="D4D4D4"/>
              </a:solidFill>
              <a:latin typeface="Cascadia Code" panose="020B0609020000020004" pitchFamily="49" charset="0"/>
              <a:cs typeface="Cascadia Code" panose="020B0609020000020004" pitchFamily="49" charset="0"/>
            </a:endParaRPr>
          </a:p>
          <a:p>
            <a:r>
              <a:rPr lang="da-DK" sz="2400" b="0" dirty="0">
                <a:solidFill>
                  <a:srgbClr val="569CD6"/>
                </a:solidFill>
                <a:effectLst/>
                <a:latin typeface="Cascadia Code" panose="020B0609020000020004" pitchFamily="49" charset="0"/>
                <a:cs typeface="Cascadia Code" panose="020B0609020000020004" pitchFamily="49" charset="0"/>
              </a:rPr>
              <a:t>public</a:t>
            </a:r>
            <a:r>
              <a:rPr lang="da-DK" sz="2400" b="0" dirty="0">
                <a:solidFill>
                  <a:srgbClr val="D4D4D4"/>
                </a:solidFill>
                <a:effectLst/>
                <a:latin typeface="Cascadia Code" panose="020B0609020000020004" pitchFamily="49" charset="0"/>
                <a:cs typeface="Cascadia Code" panose="020B0609020000020004" pitchFamily="49" charset="0"/>
              </a:rPr>
              <a:t> </a:t>
            </a:r>
            <a:r>
              <a:rPr lang="da-DK" sz="2400" b="0" dirty="0">
                <a:solidFill>
                  <a:srgbClr val="569CD6"/>
                </a:solidFill>
                <a:effectLst/>
                <a:latin typeface="Cascadia Code" panose="020B0609020000020004" pitchFamily="49" charset="0"/>
                <a:cs typeface="Cascadia Code" panose="020B0609020000020004" pitchFamily="49" charset="0"/>
              </a:rPr>
              <a:t>interface</a:t>
            </a:r>
            <a:r>
              <a:rPr lang="da-DK" sz="2400" b="0" dirty="0">
                <a:solidFill>
                  <a:srgbClr val="D4D4D4"/>
                </a:solidFill>
                <a:effectLst/>
                <a:latin typeface="Cascadia Code" panose="020B0609020000020004" pitchFamily="49" charset="0"/>
                <a:cs typeface="Cascadia Code" panose="020B0609020000020004" pitchFamily="49" charset="0"/>
              </a:rPr>
              <a:t> </a:t>
            </a:r>
            <a:r>
              <a:rPr lang="da-DK" sz="2400" b="0" dirty="0">
                <a:solidFill>
                  <a:srgbClr val="4EC9B0"/>
                </a:solidFill>
                <a:effectLst/>
                <a:latin typeface="Cascadia Code" panose="020B0609020000020004" pitchFamily="49" charset="0"/>
                <a:cs typeface="Cascadia Code" panose="020B0609020000020004" pitchFamily="49" charset="0"/>
              </a:rPr>
              <a:t>IEnumerable</a:t>
            </a:r>
            <a:r>
              <a:rPr lang="da-DK" sz="2400" b="0" dirty="0">
                <a:solidFill>
                  <a:srgbClr val="D4D4D4"/>
                </a:solidFill>
                <a:effectLst/>
                <a:latin typeface="Cascadia Code" panose="020B0609020000020004" pitchFamily="49" charset="0"/>
                <a:cs typeface="Cascadia Code" panose="020B0609020000020004" pitchFamily="49" charset="0"/>
              </a:rPr>
              <a:t>&lt;</a:t>
            </a:r>
            <a:r>
              <a:rPr lang="da-DK" sz="2400" b="0" dirty="0">
                <a:solidFill>
                  <a:srgbClr val="569CD6"/>
                </a:solidFill>
                <a:effectLst/>
                <a:latin typeface="Cascadia Code" panose="020B0609020000020004" pitchFamily="49" charset="0"/>
                <a:cs typeface="Cascadia Code" panose="020B0609020000020004" pitchFamily="49" charset="0"/>
              </a:rPr>
              <a:t>out</a:t>
            </a:r>
            <a:r>
              <a:rPr lang="da-DK" sz="2400" b="0" dirty="0">
                <a:solidFill>
                  <a:srgbClr val="D4D4D4"/>
                </a:solidFill>
                <a:effectLst/>
                <a:latin typeface="Cascadia Code" panose="020B0609020000020004" pitchFamily="49" charset="0"/>
                <a:cs typeface="Cascadia Code" panose="020B0609020000020004" pitchFamily="49" charset="0"/>
              </a:rPr>
              <a:t> </a:t>
            </a:r>
            <a:r>
              <a:rPr lang="da-DK" sz="2400" b="0" dirty="0">
                <a:solidFill>
                  <a:srgbClr val="4EC9B0"/>
                </a:solidFill>
                <a:effectLst/>
                <a:latin typeface="Cascadia Code" panose="020B0609020000020004" pitchFamily="49" charset="0"/>
                <a:cs typeface="Cascadia Code" panose="020B0609020000020004" pitchFamily="49" charset="0"/>
              </a:rPr>
              <a:t>T</a:t>
            </a:r>
            <a:r>
              <a:rPr lang="da-DK" sz="2400" b="0" dirty="0">
                <a:solidFill>
                  <a:srgbClr val="D4D4D4"/>
                </a:solidFill>
                <a:effectLst/>
                <a:latin typeface="Cascadia Code" panose="020B0609020000020004" pitchFamily="49" charset="0"/>
                <a:cs typeface="Cascadia Code" panose="020B0609020000020004" pitchFamily="49" charset="0"/>
              </a:rPr>
              <a:t>&gt; : </a:t>
            </a:r>
            <a:r>
              <a:rPr lang="da-DK" sz="2400" b="0" dirty="0">
                <a:solidFill>
                  <a:srgbClr val="4EC9B0"/>
                </a:solidFill>
                <a:effectLst/>
                <a:latin typeface="Cascadia Code" panose="020B0609020000020004" pitchFamily="49" charset="0"/>
                <a:cs typeface="Cascadia Code" panose="020B0609020000020004" pitchFamily="49" charset="0"/>
              </a:rPr>
              <a:t>IEnumerable</a:t>
            </a:r>
            <a:endParaRPr lang="da-DK" sz="2400" b="0" dirty="0">
              <a:solidFill>
                <a:srgbClr val="D4D4D4"/>
              </a:solidFill>
              <a:effectLst/>
              <a:latin typeface="Cascadia Code" panose="020B0609020000020004" pitchFamily="49" charset="0"/>
              <a:cs typeface="Cascadia Code" panose="020B0609020000020004" pitchFamily="49" charset="0"/>
            </a:endParaRPr>
          </a:p>
          <a:p>
            <a:r>
              <a:rPr lang="da-DK" sz="2400" b="0" dirty="0">
                <a:solidFill>
                  <a:srgbClr val="D4D4D4"/>
                </a:solidFill>
                <a:effectLst/>
                <a:latin typeface="Cascadia Code" panose="020B0609020000020004" pitchFamily="49" charset="0"/>
                <a:cs typeface="Cascadia Code" panose="020B0609020000020004" pitchFamily="49" charset="0"/>
              </a:rPr>
              <a:t>{</a:t>
            </a:r>
          </a:p>
          <a:p>
            <a:r>
              <a:rPr lang="da-DK" sz="2400" b="0" dirty="0">
                <a:solidFill>
                  <a:srgbClr val="D4D4D4"/>
                </a:solidFill>
                <a:effectLst/>
                <a:latin typeface="Cascadia Code" panose="020B0609020000020004" pitchFamily="49" charset="0"/>
                <a:cs typeface="Cascadia Code" panose="020B0609020000020004" pitchFamily="49" charset="0"/>
              </a:rPr>
              <a:t>    </a:t>
            </a:r>
            <a:r>
              <a:rPr lang="da-DK" sz="2400" b="0" dirty="0">
                <a:solidFill>
                  <a:srgbClr val="4EC9B0"/>
                </a:solidFill>
                <a:effectLst/>
                <a:latin typeface="Cascadia Code" panose="020B0609020000020004" pitchFamily="49" charset="0"/>
                <a:cs typeface="Cascadia Code" panose="020B0609020000020004" pitchFamily="49" charset="0"/>
              </a:rPr>
              <a:t>IEnumerator</a:t>
            </a:r>
            <a:r>
              <a:rPr lang="da-DK" sz="2400" b="0" dirty="0">
                <a:solidFill>
                  <a:srgbClr val="D4D4D4"/>
                </a:solidFill>
                <a:effectLst/>
                <a:latin typeface="Cascadia Code" panose="020B0609020000020004" pitchFamily="49" charset="0"/>
                <a:cs typeface="Cascadia Code" panose="020B0609020000020004" pitchFamily="49" charset="0"/>
              </a:rPr>
              <a:t>&lt;</a:t>
            </a:r>
            <a:r>
              <a:rPr lang="da-DK" sz="2400" b="0" dirty="0">
                <a:solidFill>
                  <a:srgbClr val="4EC9B0"/>
                </a:solidFill>
                <a:effectLst/>
                <a:latin typeface="Cascadia Code" panose="020B0609020000020004" pitchFamily="49" charset="0"/>
                <a:cs typeface="Cascadia Code" panose="020B0609020000020004" pitchFamily="49" charset="0"/>
              </a:rPr>
              <a:t>T</a:t>
            </a:r>
            <a:r>
              <a:rPr lang="da-DK" sz="2400" b="0" dirty="0">
                <a:solidFill>
                  <a:srgbClr val="D4D4D4"/>
                </a:solidFill>
                <a:effectLst/>
                <a:latin typeface="Cascadia Code" panose="020B0609020000020004" pitchFamily="49" charset="0"/>
                <a:cs typeface="Cascadia Code" panose="020B0609020000020004" pitchFamily="49" charset="0"/>
              </a:rPr>
              <a:t>&gt; </a:t>
            </a:r>
            <a:r>
              <a:rPr lang="da-DK" sz="2400" b="0" dirty="0">
                <a:solidFill>
                  <a:srgbClr val="DCDCAA"/>
                </a:solidFill>
                <a:effectLst/>
                <a:latin typeface="Cascadia Code" panose="020B0609020000020004" pitchFamily="49" charset="0"/>
                <a:cs typeface="Cascadia Code" panose="020B0609020000020004" pitchFamily="49" charset="0"/>
              </a:rPr>
              <a:t>GetEnumerator</a:t>
            </a:r>
            <a:r>
              <a:rPr lang="da-DK" sz="2400" b="0" dirty="0">
                <a:solidFill>
                  <a:srgbClr val="D4D4D4"/>
                </a:solidFill>
                <a:effectLst/>
                <a:latin typeface="Cascadia Code" panose="020B0609020000020004" pitchFamily="49" charset="0"/>
                <a:cs typeface="Cascadia Code" panose="020B0609020000020004" pitchFamily="49" charset="0"/>
              </a:rPr>
              <a:t>();</a:t>
            </a:r>
          </a:p>
          <a:p>
            <a:r>
              <a:rPr lang="da-DK" sz="2400" b="0" dirty="0">
                <a:solidFill>
                  <a:srgbClr val="D4D4D4"/>
                </a:solidFill>
                <a:effectLst/>
                <a:latin typeface="Cascadia Code" panose="020B0609020000020004" pitchFamily="49" charset="0"/>
                <a:cs typeface="Cascadia Code" panose="020B0609020000020004" pitchFamily="49" charset="0"/>
              </a:rPr>
              <a:t>}</a:t>
            </a:r>
          </a:p>
        </p:txBody>
      </p:sp>
      <p:sp>
        <p:nvSpPr>
          <p:cNvPr id="4" name="Arrow: Left 3">
            <a:extLst>
              <a:ext uri="{FF2B5EF4-FFF2-40B4-BE49-F238E27FC236}">
                <a16:creationId xmlns:a16="http://schemas.microsoft.com/office/drawing/2014/main" id="{5F4F4ED2-2790-43DB-AAA3-FF99E88494D6}"/>
              </a:ext>
            </a:extLst>
          </p:cNvPr>
          <p:cNvSpPr/>
          <p:nvPr/>
        </p:nvSpPr>
        <p:spPr bwMode="auto">
          <a:xfrm rot="1694348">
            <a:off x="6218056" y="1544714"/>
            <a:ext cx="2395131" cy="1308698"/>
          </a:xfrm>
          <a:prstGeom prst="lef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Contravariance</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FCE7A77B-F388-49B1-A3A3-B13E037379A5}"/>
              </a:ext>
            </a:extLst>
          </p:cNvPr>
          <p:cNvSpPr txBox="1"/>
          <p:nvPr/>
        </p:nvSpPr>
        <p:spPr>
          <a:xfrm>
            <a:off x="2697480" y="6218827"/>
            <a:ext cx="9316720" cy="363946"/>
          </a:xfrm>
          <a:prstGeom prst="rect">
            <a:avLst/>
          </a:prstGeom>
          <a:noFill/>
        </p:spPr>
        <p:txBody>
          <a:bodyPr wrap="square">
            <a:spAutoFit/>
          </a:bodyPr>
          <a:lstStyle/>
          <a:p>
            <a:pPr algn="r"/>
            <a:r>
              <a:rPr lang="da-DK" dirty="0">
                <a:hlinkClick r:id="rId2"/>
              </a:rPr>
              <a:t>https://docs.microsoft.com/en-us/dotnet/standard/generics/covariance-and-contravariance</a:t>
            </a:r>
            <a:endParaRPr lang="LID4096" dirty="0"/>
          </a:p>
        </p:txBody>
      </p:sp>
      <p:sp>
        <p:nvSpPr>
          <p:cNvPr id="7" name="Arrow: Left 6">
            <a:extLst>
              <a:ext uri="{FF2B5EF4-FFF2-40B4-BE49-F238E27FC236}">
                <a16:creationId xmlns:a16="http://schemas.microsoft.com/office/drawing/2014/main" id="{6506851C-7D34-4806-8A3F-E15304217E98}"/>
              </a:ext>
            </a:extLst>
          </p:cNvPr>
          <p:cNvSpPr/>
          <p:nvPr/>
        </p:nvSpPr>
        <p:spPr bwMode="auto">
          <a:xfrm rot="1694348">
            <a:off x="6756536" y="4120274"/>
            <a:ext cx="2395131" cy="1308698"/>
          </a:xfrm>
          <a:prstGeom prst="lef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Covariance</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53193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DD385-F0BE-45EE-9379-4F127BFDC72E}"/>
              </a:ext>
            </a:extLst>
          </p:cNvPr>
          <p:cNvSpPr>
            <a:spLocks noGrp="1"/>
          </p:cNvSpPr>
          <p:nvPr>
            <p:ph type="title"/>
          </p:nvPr>
        </p:nvSpPr>
        <p:spPr/>
        <p:txBody>
          <a:bodyPr/>
          <a:lstStyle/>
          <a:p>
            <a:r>
              <a:rPr lang="en-US" dirty="0"/>
              <a:t>Generic collections</a:t>
            </a:r>
            <a:endParaRPr lang="LID4096" dirty="0"/>
          </a:p>
        </p:txBody>
      </p:sp>
    </p:spTree>
    <p:extLst>
      <p:ext uri="{BB962C8B-B14F-4D97-AF65-F5344CB8AC3E}">
        <p14:creationId xmlns:p14="http://schemas.microsoft.com/office/powerpoint/2010/main" val="1172301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ED3D-C416-4FC0-9B5C-2123F949B174}"/>
              </a:ext>
            </a:extLst>
          </p:cNvPr>
          <p:cNvSpPr>
            <a:spLocks noGrp="1"/>
          </p:cNvSpPr>
          <p:nvPr>
            <p:ph type="title"/>
          </p:nvPr>
        </p:nvSpPr>
        <p:spPr/>
        <p:txBody>
          <a:bodyPr/>
          <a:lstStyle/>
          <a:p>
            <a:r>
              <a:rPr lang="en-US" dirty="0"/>
              <a:t>Iterators</a:t>
            </a:r>
            <a:endParaRPr lang="LID4096" dirty="0"/>
          </a:p>
        </p:txBody>
      </p:sp>
      <p:sp>
        <p:nvSpPr>
          <p:cNvPr id="5" name="TextBox 4">
            <a:extLst>
              <a:ext uri="{FF2B5EF4-FFF2-40B4-BE49-F238E27FC236}">
                <a16:creationId xmlns:a16="http://schemas.microsoft.com/office/drawing/2014/main" id="{51DA8C91-6823-42D8-9E15-480FF31DCC69}"/>
              </a:ext>
            </a:extLst>
          </p:cNvPr>
          <p:cNvSpPr txBox="1"/>
          <p:nvPr/>
        </p:nvSpPr>
        <p:spPr>
          <a:xfrm>
            <a:off x="639965"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1DFDAC1F-7199-40F3-8086-78EE040BE67F}"/>
              </a:ext>
            </a:extLst>
          </p:cNvPr>
          <p:cNvSpPr txBox="1"/>
          <p:nvPr/>
        </p:nvSpPr>
        <p:spPr>
          <a:xfrm>
            <a:off x="1133689" y="15539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63ADD2C2-8B70-43F5-8D0C-28C1A1A3DDBB}"/>
              </a:ext>
            </a:extLst>
          </p:cNvPr>
          <p:cNvSpPr txBox="1"/>
          <p:nvPr/>
        </p:nvSpPr>
        <p:spPr>
          <a:xfrm>
            <a:off x="5239129" y="148560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1AE826DD-5BCF-430A-8966-ECDFC4C847AF}"/>
              </a:ext>
            </a:extLst>
          </p:cNvPr>
          <p:cNvSpPr txBox="1"/>
          <p:nvPr/>
        </p:nvSpPr>
        <p:spPr>
          <a:xfrm>
            <a:off x="4745406" y="3040067"/>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IEnumerator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&lt;out 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3" name="Straight Arrow Connector 12">
            <a:extLst>
              <a:ext uri="{FF2B5EF4-FFF2-40B4-BE49-F238E27FC236}">
                <a16:creationId xmlns:a16="http://schemas.microsoft.com/office/drawing/2014/main" id="{A48D3718-D5AF-4B1B-886B-6B96A9387030}"/>
              </a:ext>
            </a:extLst>
          </p:cNvPr>
          <p:cNvCxnSpPr>
            <a:cxnSpLocks/>
            <a:stCxn id="5" idx="0"/>
            <a:endCxn id="7" idx="2"/>
          </p:cNvCxnSpPr>
          <p:nvPr/>
        </p:nvCxnSpPr>
        <p:spPr>
          <a:xfrm flipH="1" flipV="1">
            <a:off x="2094209" y="2126458"/>
            <a:ext cx="1" cy="91360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E9F4C50-03CF-4AFB-A316-F77041B3C18E}"/>
              </a:ext>
            </a:extLst>
          </p:cNvPr>
          <p:cNvCxnSpPr>
            <a:cxnSpLocks/>
          </p:cNvCxnSpPr>
          <p:nvPr/>
        </p:nvCxnSpPr>
        <p:spPr>
          <a:xfrm flipH="1" flipV="1">
            <a:off x="6199649" y="2058068"/>
            <a:ext cx="1" cy="98199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43D4AD7-A2B9-4809-BEA6-F862AA4A89DD}"/>
              </a:ext>
            </a:extLst>
          </p:cNvPr>
          <p:cNvSpPr txBox="1"/>
          <p:nvPr/>
        </p:nvSpPr>
        <p:spPr>
          <a:xfrm>
            <a:off x="566722" y="4294820"/>
            <a:ext cx="1527487" cy="572464"/>
          </a:xfrm>
          <a:prstGeom prst="rect">
            <a:avLst/>
          </a:prstGeom>
          <a:solidFill>
            <a:srgbClr val="007233"/>
          </a:solidFill>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Producer</a:t>
            </a:r>
          </a:p>
        </p:txBody>
      </p:sp>
      <p:sp>
        <p:nvSpPr>
          <p:cNvPr id="19" name="TextBox 18">
            <a:extLst>
              <a:ext uri="{FF2B5EF4-FFF2-40B4-BE49-F238E27FC236}">
                <a16:creationId xmlns:a16="http://schemas.microsoft.com/office/drawing/2014/main" id="{8176E61F-CED2-49B6-B280-B3F0529D2FA8}"/>
              </a:ext>
            </a:extLst>
          </p:cNvPr>
          <p:cNvSpPr txBox="1"/>
          <p:nvPr/>
        </p:nvSpPr>
        <p:spPr>
          <a:xfrm>
            <a:off x="365648" y="5413652"/>
            <a:ext cx="3043032" cy="572464"/>
          </a:xfrm>
          <a:prstGeom prst="rect">
            <a:avLst/>
          </a:prstGeom>
          <a:solidFill>
            <a:srgbClr val="00188F"/>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rPr>
              <a:t>Building block for LINQ</a:t>
            </a:r>
            <a:endParaRPr lang="da-DK" sz="2000" dirty="0">
              <a:gradFill>
                <a:gsLst>
                  <a:gs pos="2917">
                    <a:schemeClr val="tx1"/>
                  </a:gs>
                  <a:gs pos="30000">
                    <a:schemeClr val="tx1"/>
                  </a:gs>
                </a:gsLst>
                <a:lin ang="5400000" scaled="0"/>
              </a:gradFill>
            </a:endParaRPr>
          </a:p>
        </p:txBody>
      </p:sp>
      <p:sp>
        <p:nvSpPr>
          <p:cNvPr id="21" name="TextBox 20">
            <a:extLst>
              <a:ext uri="{FF2B5EF4-FFF2-40B4-BE49-F238E27FC236}">
                <a16:creationId xmlns:a16="http://schemas.microsoft.com/office/drawing/2014/main" id="{8F574890-03C6-442C-8FB4-F96E5765D911}"/>
              </a:ext>
            </a:extLst>
          </p:cNvPr>
          <p:cNvSpPr txBox="1"/>
          <p:nvPr/>
        </p:nvSpPr>
        <p:spPr>
          <a:xfrm>
            <a:off x="6717482" y="4867284"/>
            <a:ext cx="4297632" cy="1126462"/>
          </a:xfrm>
          <a:prstGeom prst="rect">
            <a:avLst/>
          </a:prstGeom>
          <a:solidFill>
            <a:srgbClr val="333333"/>
          </a:solidFill>
          <a:ln>
            <a:noFill/>
          </a:ln>
        </p:spPr>
        <p:txBody>
          <a:bodyPr wrap="squar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foreach</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var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 item in items)</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p>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F89CEDBB-6FFA-43B5-924C-53B055C43E0A}"/>
              </a:ext>
            </a:extLst>
          </p:cNvPr>
          <p:cNvSpPr txBox="1"/>
          <p:nvPr/>
        </p:nvSpPr>
        <p:spPr>
          <a:xfrm>
            <a:off x="8720097" y="2353729"/>
            <a:ext cx="2103098" cy="572464"/>
          </a:xfrm>
          <a:prstGeom prst="rect">
            <a:avLst/>
          </a:prstGeom>
          <a:solidFill>
            <a:srgbClr val="BA141A"/>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break;</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2325E435-1933-4435-8EAC-8105BA2B737A}"/>
              </a:ext>
            </a:extLst>
          </p:cNvPr>
          <p:cNvSpPr txBox="1"/>
          <p:nvPr/>
        </p:nvSpPr>
        <p:spPr>
          <a:xfrm>
            <a:off x="8720097" y="1485604"/>
            <a:ext cx="2518963" cy="572464"/>
          </a:xfrm>
          <a:prstGeom prst="rect">
            <a:avLst/>
          </a:prstGeom>
          <a:solidFill>
            <a:srgbClr val="0072C6"/>
          </a:solidFill>
          <a:ln>
            <a:noFill/>
          </a:ln>
        </p:spPr>
        <p:txBody>
          <a:bodyPr wrap="squar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yield return 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Arrow: Left 7">
            <a:extLst>
              <a:ext uri="{FF2B5EF4-FFF2-40B4-BE49-F238E27FC236}">
                <a16:creationId xmlns:a16="http://schemas.microsoft.com/office/drawing/2014/main" id="{AF806515-D277-490E-B7CB-12ECD1F9D7FC}"/>
              </a:ext>
            </a:extLst>
          </p:cNvPr>
          <p:cNvSpPr/>
          <p:nvPr/>
        </p:nvSpPr>
        <p:spPr bwMode="auto">
          <a:xfrm rot="1694348">
            <a:off x="3011472" y="3302232"/>
            <a:ext cx="1936852" cy="1308698"/>
          </a:xfrm>
          <a:prstGeom prst="leftArrow">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Covariance</a:t>
            </a: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02760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FF08-18DB-40CD-B021-FE29F97D6DA7}"/>
              </a:ext>
            </a:extLst>
          </p:cNvPr>
          <p:cNvSpPr>
            <a:spLocks noGrp="1"/>
          </p:cNvSpPr>
          <p:nvPr>
            <p:ph type="title"/>
          </p:nvPr>
        </p:nvSpPr>
        <p:spPr>
          <a:xfrm>
            <a:off x="588263" y="457200"/>
            <a:ext cx="11018520" cy="553998"/>
          </a:xfrm>
        </p:spPr>
        <p:txBody>
          <a:bodyPr/>
          <a:lstStyle/>
          <a:p>
            <a:r>
              <a:rPr lang="da-DK" dirty="0"/>
              <a:t>System.Collections</a:t>
            </a:r>
            <a:endParaRPr lang="LID4096" dirty="0"/>
          </a:p>
        </p:txBody>
      </p:sp>
      <p:sp>
        <p:nvSpPr>
          <p:cNvPr id="3" name="TextBox 2">
            <a:extLst>
              <a:ext uri="{FF2B5EF4-FFF2-40B4-BE49-F238E27FC236}">
                <a16:creationId xmlns:a16="http://schemas.microsoft.com/office/drawing/2014/main" id="{F550D2FB-B149-4057-8124-4FCAD4579BDE}"/>
              </a:ext>
            </a:extLst>
          </p:cNvPr>
          <p:cNvSpPr txBox="1"/>
          <p:nvPr/>
        </p:nvSpPr>
        <p:spPr>
          <a:xfrm>
            <a:off x="3131856" y="1656027"/>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A114E931-24D9-4302-BAFF-63FA870877E7}"/>
              </a:ext>
            </a:extLst>
          </p:cNvPr>
          <p:cNvSpPr txBox="1"/>
          <p:nvPr/>
        </p:nvSpPr>
        <p:spPr>
          <a:xfrm>
            <a:off x="3131855" y="2848596"/>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5" name="Group 4">
            <a:extLst>
              <a:ext uri="{FF2B5EF4-FFF2-40B4-BE49-F238E27FC236}">
                <a16:creationId xmlns:a16="http://schemas.microsoft.com/office/drawing/2014/main" id="{5284245F-EE3F-49AC-B700-D2799E9196F9}"/>
              </a:ext>
            </a:extLst>
          </p:cNvPr>
          <p:cNvGrpSpPr/>
          <p:nvPr/>
        </p:nvGrpSpPr>
        <p:grpSpPr>
          <a:xfrm>
            <a:off x="1634490" y="5367451"/>
            <a:ext cx="5079578" cy="572464"/>
            <a:chOff x="256797" y="4371310"/>
            <a:chExt cx="5079578" cy="572464"/>
          </a:xfrm>
        </p:grpSpPr>
        <p:sp>
          <p:nvSpPr>
            <p:cNvPr id="6" name="TextBox 5">
              <a:extLst>
                <a:ext uri="{FF2B5EF4-FFF2-40B4-BE49-F238E27FC236}">
                  <a16:creationId xmlns:a16="http://schemas.microsoft.com/office/drawing/2014/main" id="{BC39471E-4B3A-4084-ACB5-C047C0DFEA8C}"/>
                </a:ext>
              </a:extLst>
            </p:cNvPr>
            <p:cNvSpPr txBox="1"/>
            <p:nvPr/>
          </p:nvSpPr>
          <p:spPr>
            <a:xfrm>
              <a:off x="256797"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8623A6E4-6C98-4914-AF7C-500E976562D1}"/>
                </a:ext>
              </a:extLst>
            </p:cNvPr>
            <p:cNvSpPr txBox="1"/>
            <p:nvPr/>
          </p:nvSpPr>
          <p:spPr>
            <a:xfrm>
              <a:off x="4261722" y="4371310"/>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5801D7EB-9E3F-42BA-83B0-04921CE120FA}"/>
                </a:ext>
              </a:extLst>
            </p:cNvPr>
            <p:cNvSpPr txBox="1"/>
            <p:nvPr/>
          </p:nvSpPr>
          <p:spPr>
            <a:xfrm>
              <a:off x="1906599" y="437131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9" name="TextBox 8">
            <a:extLst>
              <a:ext uri="{FF2B5EF4-FFF2-40B4-BE49-F238E27FC236}">
                <a16:creationId xmlns:a16="http://schemas.microsoft.com/office/drawing/2014/main" id="{93CC7FA1-7E5F-484E-BE92-3A1A78D01A1F}"/>
              </a:ext>
            </a:extLst>
          </p:cNvPr>
          <p:cNvSpPr txBox="1"/>
          <p:nvPr/>
        </p:nvSpPr>
        <p:spPr>
          <a:xfrm>
            <a:off x="6388338" y="2328533"/>
            <a:ext cx="107465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979BFAB3-58C7-4042-9ECB-3B5D6083503B}"/>
              </a:ext>
            </a:extLst>
          </p:cNvPr>
          <p:cNvSpPr txBox="1"/>
          <p:nvPr/>
        </p:nvSpPr>
        <p:spPr>
          <a:xfrm>
            <a:off x="6116160" y="3820594"/>
            <a:ext cx="192103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49FF59C5-3546-4108-ABEA-73339BE8181B}"/>
              </a:ext>
            </a:extLst>
          </p:cNvPr>
          <p:cNvSpPr txBox="1"/>
          <p:nvPr/>
        </p:nvSpPr>
        <p:spPr>
          <a:xfrm>
            <a:off x="8735039" y="2328533"/>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ArrayList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1B8F2657-32ED-4444-8D27-9A04D65C10F4}"/>
              </a:ext>
            </a:extLst>
          </p:cNvPr>
          <p:cNvSpPr txBox="1"/>
          <p:nvPr/>
        </p:nvSpPr>
        <p:spPr>
          <a:xfrm>
            <a:off x="8767891" y="3421060"/>
            <a:ext cx="163891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Hashtable</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3" name="TextBox 12">
            <a:extLst>
              <a:ext uri="{FF2B5EF4-FFF2-40B4-BE49-F238E27FC236}">
                <a16:creationId xmlns:a16="http://schemas.microsoft.com/office/drawing/2014/main" id="{9A690F0A-CD0A-40B1-99E7-B7C0EC19D26C}"/>
              </a:ext>
            </a:extLst>
          </p:cNvPr>
          <p:cNvSpPr txBox="1"/>
          <p:nvPr/>
        </p:nvSpPr>
        <p:spPr>
          <a:xfrm>
            <a:off x="8697359" y="4486395"/>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SortedList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17BBC4CF-E5CB-4CC9-8B29-58E3874C6958}"/>
              </a:ext>
            </a:extLst>
          </p:cNvPr>
          <p:cNvCxnSpPr>
            <a:stCxn id="11" idx="1"/>
            <a:endCxn id="9" idx="3"/>
          </p:cNvCxnSpPr>
          <p:nvPr/>
        </p:nvCxnSpPr>
        <p:spPr>
          <a:xfrm flipH="1">
            <a:off x="7462991" y="2614765"/>
            <a:ext cx="1272048"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9CED8F-47A4-4AD2-A744-F29F551D29F9}"/>
              </a:ext>
            </a:extLst>
          </p:cNvPr>
          <p:cNvCxnSpPr>
            <a:stCxn id="12" idx="1"/>
            <a:endCxn id="10" idx="3"/>
          </p:cNvCxnSpPr>
          <p:nvPr/>
        </p:nvCxnSpPr>
        <p:spPr>
          <a:xfrm flipH="1">
            <a:off x="8037199" y="3707292"/>
            <a:ext cx="730692" cy="39953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8C3F0E1-E71B-47C1-BA2F-5DC323582724}"/>
              </a:ext>
            </a:extLst>
          </p:cNvPr>
          <p:cNvCxnSpPr>
            <a:stCxn id="13" idx="1"/>
            <a:endCxn id="10" idx="3"/>
          </p:cNvCxnSpPr>
          <p:nvPr/>
        </p:nvCxnSpPr>
        <p:spPr>
          <a:xfrm flipH="1" flipV="1">
            <a:off x="8037199" y="4106826"/>
            <a:ext cx="660160" cy="66580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757F77-AD0C-4DCC-95DF-D8D5BA0AEA80}"/>
              </a:ext>
            </a:extLst>
          </p:cNvPr>
          <p:cNvCxnSpPr>
            <a:stCxn id="7" idx="0"/>
            <a:endCxn id="4" idx="2"/>
          </p:cNvCxnSpPr>
          <p:nvPr/>
        </p:nvCxnSpPr>
        <p:spPr>
          <a:xfrm flipH="1" flipV="1">
            <a:off x="4092375" y="342106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4880D0E-9501-455B-ADFA-02B0BBCB7230}"/>
              </a:ext>
            </a:extLst>
          </p:cNvPr>
          <p:cNvCxnSpPr>
            <a:stCxn id="8" idx="0"/>
            <a:endCxn id="4" idx="2"/>
          </p:cNvCxnSpPr>
          <p:nvPr/>
        </p:nvCxnSpPr>
        <p:spPr>
          <a:xfrm flipH="1" flipV="1">
            <a:off x="4092375" y="3421060"/>
            <a:ext cx="11372"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2BB1131-4FDE-4D94-ADF6-F84FC246F724}"/>
              </a:ext>
            </a:extLst>
          </p:cNvPr>
          <p:cNvCxnSpPr>
            <a:stCxn id="6" idx="0"/>
            <a:endCxn id="4" idx="2"/>
          </p:cNvCxnSpPr>
          <p:nvPr/>
        </p:nvCxnSpPr>
        <p:spPr>
          <a:xfrm flipV="1">
            <a:off x="2171817" y="342106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16B1D33-48ED-4EE0-A3DA-4362B4ADAF4A}"/>
              </a:ext>
            </a:extLst>
          </p:cNvPr>
          <p:cNvCxnSpPr>
            <a:stCxn id="4" idx="0"/>
            <a:endCxn id="3" idx="2"/>
          </p:cNvCxnSpPr>
          <p:nvPr/>
        </p:nvCxnSpPr>
        <p:spPr>
          <a:xfrm flipV="1">
            <a:off x="4092375" y="222849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409EB0-3AC1-443E-977F-56E29600C3D5}"/>
              </a:ext>
            </a:extLst>
          </p:cNvPr>
          <p:cNvCxnSpPr>
            <a:stCxn id="9" idx="1"/>
            <a:endCxn id="4" idx="3"/>
          </p:cNvCxnSpPr>
          <p:nvPr/>
        </p:nvCxnSpPr>
        <p:spPr>
          <a:xfrm flipH="1">
            <a:off x="5052894" y="2614765"/>
            <a:ext cx="1335444"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34F1CC-A06A-4B5B-B67A-5203C810B240}"/>
              </a:ext>
            </a:extLst>
          </p:cNvPr>
          <p:cNvCxnSpPr>
            <a:stCxn id="10" idx="1"/>
            <a:endCxn id="4" idx="3"/>
          </p:cNvCxnSpPr>
          <p:nvPr/>
        </p:nvCxnSpPr>
        <p:spPr>
          <a:xfrm flipH="1" flipV="1">
            <a:off x="5052894" y="3134828"/>
            <a:ext cx="1063266" cy="97199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597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8847-FE3B-4A6E-B10A-9DAD45FFA5D7}"/>
              </a:ext>
            </a:extLst>
          </p:cNvPr>
          <p:cNvSpPr>
            <a:spLocks noGrp="1"/>
          </p:cNvSpPr>
          <p:nvPr>
            <p:ph type="title"/>
          </p:nvPr>
        </p:nvSpPr>
        <p:spPr/>
        <p:txBody>
          <a:bodyPr/>
          <a:lstStyle/>
          <a:p>
            <a:r>
              <a:rPr lang="da-DK" dirty="0"/>
              <a:t>System.Collections.Generic</a:t>
            </a:r>
            <a:endParaRPr lang="LID4096" dirty="0"/>
          </a:p>
        </p:txBody>
      </p:sp>
      <p:sp>
        <p:nvSpPr>
          <p:cNvPr id="23" name="TextBox 22">
            <a:extLst>
              <a:ext uri="{FF2B5EF4-FFF2-40B4-BE49-F238E27FC236}">
                <a16:creationId xmlns:a16="http://schemas.microsoft.com/office/drawing/2014/main" id="{03EBC202-B43D-497A-AA5E-D05B0003F816}"/>
              </a:ext>
            </a:extLst>
          </p:cNvPr>
          <p:cNvSpPr txBox="1"/>
          <p:nvPr/>
        </p:nvSpPr>
        <p:spPr>
          <a:xfrm>
            <a:off x="3081056" y="164586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652663C0-1B35-4E31-8D17-EC721FD71F01}"/>
              </a:ext>
            </a:extLst>
          </p:cNvPr>
          <p:cNvSpPr txBox="1"/>
          <p:nvPr/>
        </p:nvSpPr>
        <p:spPr>
          <a:xfrm>
            <a:off x="3081055" y="2838436"/>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nvGrpSpPr>
          <p:cNvPr id="25" name="Group 24">
            <a:extLst>
              <a:ext uri="{FF2B5EF4-FFF2-40B4-BE49-F238E27FC236}">
                <a16:creationId xmlns:a16="http://schemas.microsoft.com/office/drawing/2014/main" id="{14536A05-B51A-4B2C-B93B-0E59E0F18F58}"/>
              </a:ext>
            </a:extLst>
          </p:cNvPr>
          <p:cNvGrpSpPr/>
          <p:nvPr/>
        </p:nvGrpSpPr>
        <p:grpSpPr>
          <a:xfrm>
            <a:off x="1583690" y="5357291"/>
            <a:ext cx="5502771" cy="572464"/>
            <a:chOff x="256797" y="4371310"/>
            <a:chExt cx="5502771" cy="572464"/>
          </a:xfrm>
        </p:grpSpPr>
        <p:sp>
          <p:nvSpPr>
            <p:cNvPr id="26" name="TextBox 25">
              <a:extLst>
                <a:ext uri="{FF2B5EF4-FFF2-40B4-BE49-F238E27FC236}">
                  <a16:creationId xmlns:a16="http://schemas.microsoft.com/office/drawing/2014/main" id="{17A43E18-57FB-447D-BAEE-7530F53FD24F}"/>
                </a:ext>
              </a:extLst>
            </p:cNvPr>
            <p:cNvSpPr txBox="1"/>
            <p:nvPr/>
          </p:nvSpPr>
          <p:spPr>
            <a:xfrm>
              <a:off x="256797"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Stack&lt;T&gt;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40968128-5438-4C35-9693-D36CD92E08B4}"/>
                </a:ext>
              </a:extLst>
            </p:cNvPr>
            <p:cNvSpPr txBox="1"/>
            <p:nvPr/>
          </p:nvSpPr>
          <p:spPr>
            <a:xfrm>
              <a:off x="4261722" y="4371310"/>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Queue&lt;T&gt;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D4BDA41C-A7BD-40E2-B6A4-32C7C5E3C0B5}"/>
                </a:ext>
              </a:extLst>
            </p:cNvPr>
            <p:cNvSpPr txBox="1"/>
            <p:nvPr/>
          </p:nvSpPr>
          <p:spPr>
            <a:xfrm>
              <a:off x="1906599" y="4371310"/>
              <a:ext cx="2203167"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LinkedList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grpSp>
      <p:sp>
        <p:nvSpPr>
          <p:cNvPr id="29" name="TextBox 28">
            <a:extLst>
              <a:ext uri="{FF2B5EF4-FFF2-40B4-BE49-F238E27FC236}">
                <a16:creationId xmlns:a16="http://schemas.microsoft.com/office/drawing/2014/main" id="{3095F8BF-C4A5-462F-A687-55B1706DC60D}"/>
              </a:ext>
            </a:extLst>
          </p:cNvPr>
          <p:cNvSpPr txBox="1"/>
          <p:nvPr/>
        </p:nvSpPr>
        <p:spPr>
          <a:xfrm>
            <a:off x="6337538" y="2318373"/>
            <a:ext cx="14978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IList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30" name="TextBox 29">
            <a:extLst>
              <a:ext uri="{FF2B5EF4-FFF2-40B4-BE49-F238E27FC236}">
                <a16:creationId xmlns:a16="http://schemas.microsoft.com/office/drawing/2014/main" id="{77105CF4-E344-4AE2-B87A-85DD0A62136C}"/>
              </a:ext>
            </a:extLst>
          </p:cNvPr>
          <p:cNvSpPr txBox="1"/>
          <p:nvPr/>
        </p:nvSpPr>
        <p:spPr>
          <a:xfrm>
            <a:off x="6337538" y="3837832"/>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31" name="TextBox 30">
            <a:extLst>
              <a:ext uri="{FF2B5EF4-FFF2-40B4-BE49-F238E27FC236}">
                <a16:creationId xmlns:a16="http://schemas.microsoft.com/office/drawing/2014/main" id="{DC51A45D-3C11-4141-9660-5CA5136D5E8A}"/>
              </a:ext>
            </a:extLst>
          </p:cNvPr>
          <p:cNvSpPr txBox="1"/>
          <p:nvPr/>
        </p:nvSpPr>
        <p:spPr>
          <a:xfrm>
            <a:off x="8967005" y="2318373"/>
            <a:ext cx="1356782"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List&lt;T&gt;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32" name="TextBox 31">
            <a:extLst>
              <a:ext uri="{FF2B5EF4-FFF2-40B4-BE49-F238E27FC236}">
                <a16:creationId xmlns:a16="http://schemas.microsoft.com/office/drawing/2014/main" id="{DDC09638-AB0F-4094-AE95-CEF39255D208}"/>
              </a:ext>
            </a:extLst>
          </p:cNvPr>
          <p:cNvSpPr txBox="1"/>
          <p:nvPr/>
        </p:nvSpPr>
        <p:spPr>
          <a:xfrm>
            <a:off x="8543813" y="3410900"/>
            <a:ext cx="177997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HashSet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33" name="TextBox 32">
            <a:extLst>
              <a:ext uri="{FF2B5EF4-FFF2-40B4-BE49-F238E27FC236}">
                <a16:creationId xmlns:a16="http://schemas.microsoft.com/office/drawing/2014/main" id="{3762F7E8-4D8B-414A-944E-F3241D538B8E}"/>
              </a:ext>
            </a:extLst>
          </p:cNvPr>
          <p:cNvSpPr txBox="1"/>
          <p:nvPr/>
        </p:nvSpPr>
        <p:spPr>
          <a:xfrm>
            <a:off x="8402748" y="4940085"/>
            <a:ext cx="20621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SortedSet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34" name="Straight Arrow Connector 33">
            <a:extLst>
              <a:ext uri="{FF2B5EF4-FFF2-40B4-BE49-F238E27FC236}">
                <a16:creationId xmlns:a16="http://schemas.microsoft.com/office/drawing/2014/main" id="{1F105F4C-8D56-49B4-ABF7-82988F0BE9AE}"/>
              </a:ext>
            </a:extLst>
          </p:cNvPr>
          <p:cNvCxnSpPr>
            <a:stCxn id="31" idx="1"/>
            <a:endCxn id="29" idx="3"/>
          </p:cNvCxnSpPr>
          <p:nvPr/>
        </p:nvCxnSpPr>
        <p:spPr>
          <a:xfrm flipH="1">
            <a:off x="7835384" y="2604605"/>
            <a:ext cx="1131621"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A8B6DD-9EC4-4C65-B8E8-8041A3082011}"/>
              </a:ext>
            </a:extLst>
          </p:cNvPr>
          <p:cNvCxnSpPr>
            <a:stCxn id="32" idx="1"/>
            <a:endCxn id="30" idx="3"/>
          </p:cNvCxnSpPr>
          <p:nvPr/>
        </p:nvCxnSpPr>
        <p:spPr>
          <a:xfrm flipH="1">
            <a:off x="7694320" y="3697132"/>
            <a:ext cx="849493" cy="42693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845C64-6859-45D7-9969-410C7241FF26}"/>
              </a:ext>
            </a:extLst>
          </p:cNvPr>
          <p:cNvCxnSpPr>
            <a:stCxn id="33" idx="1"/>
            <a:endCxn id="30" idx="3"/>
          </p:cNvCxnSpPr>
          <p:nvPr/>
        </p:nvCxnSpPr>
        <p:spPr>
          <a:xfrm flipH="1" flipV="1">
            <a:off x="7694320" y="4124064"/>
            <a:ext cx="708428" cy="110225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932CA91-91B6-4F32-A5D4-29EB83CCE6E9}"/>
              </a:ext>
            </a:extLst>
          </p:cNvPr>
          <p:cNvCxnSpPr>
            <a:stCxn id="27" idx="0"/>
            <a:endCxn id="24" idx="2"/>
          </p:cNvCxnSpPr>
          <p:nvPr/>
        </p:nvCxnSpPr>
        <p:spPr>
          <a:xfrm flipH="1" flipV="1">
            <a:off x="4253171" y="3410900"/>
            <a:ext cx="2084367"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A3B03FA-F8F6-4A8A-B952-3518CC239C79}"/>
              </a:ext>
            </a:extLst>
          </p:cNvPr>
          <p:cNvCxnSpPr>
            <a:stCxn id="28" idx="0"/>
            <a:endCxn id="24" idx="2"/>
          </p:cNvCxnSpPr>
          <p:nvPr/>
        </p:nvCxnSpPr>
        <p:spPr>
          <a:xfrm flipH="1" flipV="1">
            <a:off x="4253171" y="3410900"/>
            <a:ext cx="81905"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168ED95-4BE2-4910-92BC-EBF8E96F051E}"/>
              </a:ext>
            </a:extLst>
          </p:cNvPr>
          <p:cNvCxnSpPr>
            <a:stCxn id="26" idx="0"/>
            <a:endCxn id="24" idx="2"/>
          </p:cNvCxnSpPr>
          <p:nvPr/>
        </p:nvCxnSpPr>
        <p:spPr>
          <a:xfrm flipV="1">
            <a:off x="2332613" y="3410900"/>
            <a:ext cx="1920558" cy="194639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816A0D6-A467-4575-B351-A58B0FF29FAC}"/>
              </a:ext>
            </a:extLst>
          </p:cNvPr>
          <p:cNvCxnSpPr>
            <a:stCxn id="24" idx="0"/>
            <a:endCxn id="23" idx="2"/>
          </p:cNvCxnSpPr>
          <p:nvPr/>
        </p:nvCxnSpPr>
        <p:spPr>
          <a:xfrm flipV="1">
            <a:off x="4253171" y="2218331"/>
            <a:ext cx="1" cy="620105"/>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B309CA3-1B0D-4051-84D6-EAE5548CE919}"/>
              </a:ext>
            </a:extLst>
          </p:cNvPr>
          <p:cNvCxnSpPr>
            <a:stCxn id="29" idx="1"/>
            <a:endCxn id="24" idx="3"/>
          </p:cNvCxnSpPr>
          <p:nvPr/>
        </p:nvCxnSpPr>
        <p:spPr>
          <a:xfrm flipH="1">
            <a:off x="5425286" y="2604605"/>
            <a:ext cx="912252" cy="52006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639876-5FF6-4F9B-A792-F304DBEA883D}"/>
              </a:ext>
            </a:extLst>
          </p:cNvPr>
          <p:cNvCxnSpPr>
            <a:stCxn id="30" idx="1"/>
            <a:endCxn id="24" idx="3"/>
          </p:cNvCxnSpPr>
          <p:nvPr/>
        </p:nvCxnSpPr>
        <p:spPr>
          <a:xfrm flipH="1" flipV="1">
            <a:off x="5425286" y="3124668"/>
            <a:ext cx="912252" cy="99939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8162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EBE6-641B-4F90-B655-719228B33576}"/>
              </a:ext>
            </a:extLst>
          </p:cNvPr>
          <p:cNvSpPr>
            <a:spLocks noGrp="1"/>
          </p:cNvSpPr>
          <p:nvPr>
            <p:ph type="title"/>
          </p:nvPr>
        </p:nvSpPr>
        <p:spPr/>
        <p:txBody>
          <a:bodyPr/>
          <a:lstStyle/>
          <a:p>
            <a:r>
              <a:rPr lang="da-DK" dirty="0"/>
              <a:t>System.Collections.Generic 2</a:t>
            </a:r>
            <a:endParaRPr lang="LID4096" dirty="0"/>
          </a:p>
        </p:txBody>
      </p:sp>
      <p:sp>
        <p:nvSpPr>
          <p:cNvPr id="4" name="TextBox 3">
            <a:extLst>
              <a:ext uri="{FF2B5EF4-FFF2-40B4-BE49-F238E27FC236}">
                <a16:creationId xmlns:a16="http://schemas.microsoft.com/office/drawing/2014/main" id="{6B898852-1E40-4E4A-A04A-DA37A92A0B35}"/>
              </a:ext>
            </a:extLst>
          </p:cNvPr>
          <p:cNvSpPr txBox="1"/>
          <p:nvPr/>
        </p:nvSpPr>
        <p:spPr>
          <a:xfrm>
            <a:off x="1860518" y="1803720"/>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A1ED8393-DE49-4C7A-BF1C-7F4081C43658}"/>
              </a:ext>
            </a:extLst>
          </p:cNvPr>
          <p:cNvSpPr txBox="1"/>
          <p:nvPr/>
        </p:nvSpPr>
        <p:spPr>
          <a:xfrm>
            <a:off x="1860518" y="300372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7CD0EF5B-F418-4754-AFD8-705A4AF0A789}"/>
              </a:ext>
            </a:extLst>
          </p:cNvPr>
          <p:cNvSpPr txBox="1"/>
          <p:nvPr/>
        </p:nvSpPr>
        <p:spPr>
          <a:xfrm>
            <a:off x="4053585" y="5509691"/>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Dictionary&lt;K,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31F25BF7-0299-4771-9BCC-201CE887D6FF}"/>
              </a:ext>
            </a:extLst>
          </p:cNvPr>
          <p:cNvSpPr txBox="1"/>
          <p:nvPr/>
        </p:nvSpPr>
        <p:spPr>
          <a:xfrm>
            <a:off x="6943062" y="5509691"/>
            <a:ext cx="3472746"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SortedDictionary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CE017FD0-A82F-4398-B0D0-606E3A724D52}"/>
              </a:ext>
            </a:extLst>
          </p:cNvPr>
          <p:cNvSpPr txBox="1"/>
          <p:nvPr/>
        </p:nvSpPr>
        <p:spPr>
          <a:xfrm>
            <a:off x="5673484" y="1803720"/>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IEnumerable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93D45D29-8BEB-40E2-B505-5EF3D92A66BF}"/>
              </a:ext>
            </a:extLst>
          </p:cNvPr>
          <p:cNvCxnSpPr>
            <a:cxnSpLocks/>
            <a:stCxn id="10" idx="0"/>
            <a:endCxn id="24" idx="2"/>
          </p:cNvCxnSpPr>
          <p:nvPr/>
        </p:nvCxnSpPr>
        <p:spPr>
          <a:xfrm flipH="1" flipV="1">
            <a:off x="8044646" y="4742349"/>
            <a:ext cx="634789"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BF78937-496B-4198-B62D-4FA211F251EB}"/>
              </a:ext>
            </a:extLst>
          </p:cNvPr>
          <p:cNvCxnSpPr>
            <a:cxnSpLocks/>
            <a:stCxn id="8" idx="0"/>
            <a:endCxn id="24" idx="2"/>
          </p:cNvCxnSpPr>
          <p:nvPr/>
        </p:nvCxnSpPr>
        <p:spPr>
          <a:xfrm flipV="1">
            <a:off x="5366765" y="4742349"/>
            <a:ext cx="2677881" cy="76734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4A137F-F193-43AB-8E77-A0E181B0D95B}"/>
              </a:ext>
            </a:extLst>
          </p:cNvPr>
          <p:cNvCxnSpPr>
            <a:cxnSpLocks/>
          </p:cNvCxnSpPr>
          <p:nvPr/>
        </p:nvCxnSpPr>
        <p:spPr>
          <a:xfrm flipV="1">
            <a:off x="3032633" y="2376184"/>
            <a:ext cx="0" cy="61465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4AA2EC7-5F33-4099-A279-1348CF424178}"/>
              </a:ext>
            </a:extLst>
          </p:cNvPr>
          <p:cNvSpPr txBox="1"/>
          <p:nvPr/>
        </p:nvSpPr>
        <p:spPr>
          <a:xfrm>
            <a:off x="5684364" y="3003727"/>
            <a:ext cx="47423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a:t>
            </a: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KeyValuePair</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2" name="Straight Arrow Connector 21">
            <a:extLst>
              <a:ext uri="{FF2B5EF4-FFF2-40B4-BE49-F238E27FC236}">
                <a16:creationId xmlns:a16="http://schemas.microsoft.com/office/drawing/2014/main" id="{4307F8A5-03F1-4F03-9F2A-A50E596F590A}"/>
              </a:ext>
            </a:extLst>
          </p:cNvPr>
          <p:cNvCxnSpPr>
            <a:cxnSpLocks/>
            <a:stCxn id="20" idx="0"/>
            <a:endCxn id="12" idx="2"/>
          </p:cNvCxnSpPr>
          <p:nvPr/>
        </p:nvCxnSpPr>
        <p:spPr>
          <a:xfrm flipH="1" flipV="1">
            <a:off x="8044646" y="2376184"/>
            <a:ext cx="10880" cy="627543"/>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2F6720A-47FB-4B74-91CA-F725FD0D9215}"/>
              </a:ext>
            </a:extLst>
          </p:cNvPr>
          <p:cNvSpPr txBox="1"/>
          <p:nvPr/>
        </p:nvSpPr>
        <p:spPr>
          <a:xfrm>
            <a:off x="6660934" y="4169885"/>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26" name="Straight Arrow Connector 25">
            <a:extLst>
              <a:ext uri="{FF2B5EF4-FFF2-40B4-BE49-F238E27FC236}">
                <a16:creationId xmlns:a16="http://schemas.microsoft.com/office/drawing/2014/main" id="{6D5B9F22-F4F3-4BAE-AACA-E364B45FDD78}"/>
              </a:ext>
            </a:extLst>
          </p:cNvPr>
          <p:cNvCxnSpPr>
            <a:cxnSpLocks/>
            <a:stCxn id="24" idx="0"/>
            <a:endCxn id="20" idx="2"/>
          </p:cNvCxnSpPr>
          <p:nvPr/>
        </p:nvCxnSpPr>
        <p:spPr>
          <a:xfrm flipV="1">
            <a:off x="8044646" y="3576191"/>
            <a:ext cx="10880" cy="593694"/>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CEB3648-510C-46C2-8A84-2995863B8CB0}"/>
              </a:ext>
            </a:extLst>
          </p:cNvPr>
          <p:cNvCxnSpPr>
            <a:cxnSpLocks/>
            <a:stCxn id="20" idx="1"/>
            <a:endCxn id="6" idx="3"/>
          </p:cNvCxnSpPr>
          <p:nvPr/>
        </p:nvCxnSpPr>
        <p:spPr>
          <a:xfrm flipH="1">
            <a:off x="4204749" y="3289959"/>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08BCF0-2510-40BC-A348-F939D7FAF670}"/>
              </a:ext>
            </a:extLst>
          </p:cNvPr>
          <p:cNvCxnSpPr>
            <a:cxnSpLocks/>
          </p:cNvCxnSpPr>
          <p:nvPr/>
        </p:nvCxnSpPr>
        <p:spPr>
          <a:xfrm flipH="1">
            <a:off x="4204749" y="2100276"/>
            <a:ext cx="1479615" cy="0"/>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2978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97AB5-28EC-420A-9E2B-AF38240B385C}"/>
              </a:ext>
            </a:extLst>
          </p:cNvPr>
          <p:cNvSpPr>
            <a:spLocks noGrp="1"/>
          </p:cNvSpPr>
          <p:nvPr>
            <p:ph type="title"/>
          </p:nvPr>
        </p:nvSpPr>
        <p:spPr/>
        <p:txBody>
          <a:bodyPr/>
          <a:lstStyle/>
          <a:p>
            <a:r>
              <a:rPr lang="da-DK" dirty="0"/>
              <a:t>System.Collections.Concurrent</a:t>
            </a:r>
            <a:endParaRPr lang="LID4096" dirty="0"/>
          </a:p>
        </p:txBody>
      </p:sp>
      <p:sp>
        <p:nvSpPr>
          <p:cNvPr id="4" name="TextBox 3">
            <a:extLst>
              <a:ext uri="{FF2B5EF4-FFF2-40B4-BE49-F238E27FC236}">
                <a16:creationId xmlns:a16="http://schemas.microsoft.com/office/drawing/2014/main" id="{6D47909E-FEFA-47D5-BD04-318906A6DF79}"/>
              </a:ext>
            </a:extLst>
          </p:cNvPr>
          <p:cNvSpPr txBox="1"/>
          <p:nvPr/>
        </p:nvSpPr>
        <p:spPr>
          <a:xfrm>
            <a:off x="3487302" y="1447747"/>
            <a:ext cx="2344231"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ICollection</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EC09ADF5-C5E3-44FE-AACE-648437280400}"/>
              </a:ext>
            </a:extLst>
          </p:cNvPr>
          <p:cNvSpPr txBox="1"/>
          <p:nvPr/>
        </p:nvSpPr>
        <p:spPr>
          <a:xfrm>
            <a:off x="2358787" y="2667179"/>
            <a:ext cx="46012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IProducerConsumerCollection</a:t>
            </a:r>
            <a:r>
              <a:rPr lang="da-DK" sz="2000" dirty="0">
                <a:latin typeface="Consolas" panose="020B0609020204030204" pitchFamily="49" charset="0"/>
              </a:rPr>
              <a:t>&lt;T&gt;</a:t>
            </a:r>
            <a:endPar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BAF759D-12C5-4799-96D3-919218DCC4E9}"/>
              </a:ext>
            </a:extLst>
          </p:cNvPr>
          <p:cNvSpPr txBox="1"/>
          <p:nvPr/>
        </p:nvSpPr>
        <p:spPr>
          <a:xfrm>
            <a:off x="1617672" y="4840764"/>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ConcurrentStack</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6EB79513-EBB2-486F-995D-33C9F1DE9D42}"/>
              </a:ext>
            </a:extLst>
          </p:cNvPr>
          <p:cNvSpPr txBox="1"/>
          <p:nvPr/>
        </p:nvSpPr>
        <p:spPr>
          <a:xfrm>
            <a:off x="4792673" y="4839729"/>
            <a:ext cx="2908489"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ConcurrentQueue</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0CBC1757-BDBB-4FD2-8B94-249FA7F2F3C8}"/>
              </a:ext>
            </a:extLst>
          </p:cNvPr>
          <p:cNvSpPr txBox="1"/>
          <p:nvPr/>
        </p:nvSpPr>
        <p:spPr>
          <a:xfrm>
            <a:off x="3346237" y="5731635"/>
            <a:ext cx="2626360"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latin typeface="Consolas" panose="020B0609020204030204" pitchFamily="49" charset="0"/>
              </a:rPr>
              <a:t>ConcurrentBag</a:t>
            </a:r>
            <a:r>
              <a:rPr lang="da-DK" sz="2000" dirty="0">
                <a:latin typeface="Consolas" panose="020B0609020204030204" pitchFamily="49" charset="0"/>
              </a:rPr>
              <a:t>&lt;T</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cxnSp>
        <p:nvCxnSpPr>
          <p:cNvPr id="14" name="Straight Arrow Connector 13">
            <a:extLst>
              <a:ext uri="{FF2B5EF4-FFF2-40B4-BE49-F238E27FC236}">
                <a16:creationId xmlns:a16="http://schemas.microsoft.com/office/drawing/2014/main" id="{68074862-45FB-44A6-AD72-9A6972FD8393}"/>
              </a:ext>
            </a:extLst>
          </p:cNvPr>
          <p:cNvCxnSpPr>
            <a:cxnSpLocks/>
            <a:stCxn id="10" idx="0"/>
            <a:endCxn id="6" idx="2"/>
          </p:cNvCxnSpPr>
          <p:nvPr/>
        </p:nvCxnSpPr>
        <p:spPr>
          <a:xfrm flipH="1" flipV="1">
            <a:off x="4659417" y="3239643"/>
            <a:ext cx="1587501" cy="1600086"/>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B20443-91B9-49AC-8319-E127761A98BB}"/>
              </a:ext>
            </a:extLst>
          </p:cNvPr>
          <p:cNvCxnSpPr>
            <a:cxnSpLocks/>
            <a:stCxn id="12" idx="0"/>
            <a:endCxn id="6" idx="2"/>
          </p:cNvCxnSpPr>
          <p:nvPr/>
        </p:nvCxnSpPr>
        <p:spPr>
          <a:xfrm flipV="1">
            <a:off x="4659417" y="3239643"/>
            <a:ext cx="0" cy="2491992"/>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98204CC-71EA-4EC5-99A0-EE68ECA28121}"/>
              </a:ext>
            </a:extLst>
          </p:cNvPr>
          <p:cNvCxnSpPr>
            <a:cxnSpLocks/>
            <a:stCxn id="8" idx="0"/>
            <a:endCxn id="6" idx="2"/>
          </p:cNvCxnSpPr>
          <p:nvPr/>
        </p:nvCxnSpPr>
        <p:spPr>
          <a:xfrm flipV="1">
            <a:off x="3071917" y="3239643"/>
            <a:ext cx="1587500" cy="1601121"/>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2FCCE54-0D0A-4017-8EFD-B369AA054C08}"/>
              </a:ext>
            </a:extLst>
          </p:cNvPr>
          <p:cNvCxnSpPr>
            <a:cxnSpLocks/>
            <a:stCxn id="6" idx="0"/>
            <a:endCxn id="4" idx="2"/>
          </p:cNvCxnSpPr>
          <p:nvPr/>
        </p:nvCxnSpPr>
        <p:spPr>
          <a:xfrm flipV="1">
            <a:off x="4659417" y="2020211"/>
            <a:ext cx="1" cy="646968"/>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6BAF80D-61C8-4456-8B6B-2E1AD9FFA2E3}"/>
              </a:ext>
            </a:extLst>
          </p:cNvPr>
          <p:cNvSpPr txBox="1"/>
          <p:nvPr/>
        </p:nvSpPr>
        <p:spPr>
          <a:xfrm>
            <a:off x="7147186" y="2087043"/>
            <a:ext cx="2767424"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en-US"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IDictionary</a:t>
            </a:r>
            <a:r>
              <a:rPr lang="en-US"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endPar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545BDDBB-9CE0-414A-847D-FE58E8975624}"/>
              </a:ext>
            </a:extLst>
          </p:cNvPr>
          <p:cNvSpPr txBox="1"/>
          <p:nvPr/>
        </p:nvSpPr>
        <p:spPr>
          <a:xfrm>
            <a:off x="6512397" y="3578536"/>
            <a:ext cx="4037003" cy="572464"/>
          </a:xfrm>
          <a:prstGeom prst="rect">
            <a:avLst/>
          </a:prstGeom>
          <a:noFill/>
          <a:ln w="25400">
            <a:solidFill>
              <a:schemeClr val="tx1"/>
            </a:solidFill>
          </a:ln>
        </p:spPr>
        <p:txBody>
          <a:bodyPr wrap="none" lIns="182880" tIns="146304" rIns="182880" bIns="146304" rtlCol="0">
            <a:spAutoFit/>
          </a:bodyPr>
          <a:lstStyle/>
          <a:p>
            <a:pPr>
              <a:lnSpc>
                <a:spcPct val="90000"/>
              </a:lnSpc>
            </a:pPr>
            <a:r>
              <a:rPr lang="da-DK" sz="2000" dirty="0" err="1">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ConcurrentDictionary</a:t>
            </a:r>
            <a:r>
              <a:rPr lang="da-DK" sz="2000" dirty="0">
                <a:gradFill>
                  <a:gsLst>
                    <a:gs pos="2917">
                      <a:schemeClr val="tx1"/>
                    </a:gs>
                    <a:gs pos="30000">
                      <a:schemeClr val="tx1"/>
                    </a:gs>
                  </a:gsLst>
                  <a:lin ang="5400000" scaled="0"/>
                </a:gradFill>
                <a:latin typeface="Consolas" panose="020B0609020204030204" pitchFamily="49" charset="0"/>
                <a:cs typeface="Consolas" panose="020B0609020204030204" pitchFamily="49" charset="0"/>
              </a:rPr>
              <a:t>&lt;K, V&gt;</a:t>
            </a:r>
          </a:p>
        </p:txBody>
      </p:sp>
      <p:cxnSp>
        <p:nvCxnSpPr>
          <p:cNvPr id="26" name="Straight Arrow Connector 25">
            <a:extLst>
              <a:ext uri="{FF2B5EF4-FFF2-40B4-BE49-F238E27FC236}">
                <a16:creationId xmlns:a16="http://schemas.microsoft.com/office/drawing/2014/main" id="{5CDB6363-77ED-4BA7-960A-420BB2DB6A84}"/>
              </a:ext>
            </a:extLst>
          </p:cNvPr>
          <p:cNvCxnSpPr>
            <a:cxnSpLocks/>
            <a:stCxn id="24" idx="0"/>
            <a:endCxn id="22" idx="2"/>
          </p:cNvCxnSpPr>
          <p:nvPr/>
        </p:nvCxnSpPr>
        <p:spPr>
          <a:xfrm flipH="1" flipV="1">
            <a:off x="8530898" y="2659507"/>
            <a:ext cx="1" cy="919029"/>
          </a:xfrm>
          <a:prstGeom prst="straightConnector1">
            <a:avLst/>
          </a:prstGeom>
          <a:ln w="254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3855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B5D1-49F2-456E-9C8E-EB323807D15A}"/>
              </a:ext>
            </a:extLst>
          </p:cNvPr>
          <p:cNvSpPr>
            <a:spLocks noGrp="1"/>
          </p:cNvSpPr>
          <p:nvPr>
            <p:ph type="title"/>
          </p:nvPr>
        </p:nvSpPr>
        <p:spPr/>
        <p:txBody>
          <a:bodyPr/>
          <a:lstStyle/>
          <a:p>
            <a:r>
              <a:rPr lang="en-US" dirty="0"/>
              <a:t>Regular expressions 1</a:t>
            </a:r>
            <a:endParaRPr lang="LID4096" dirty="0"/>
          </a:p>
        </p:txBody>
      </p:sp>
      <p:graphicFrame>
        <p:nvGraphicFramePr>
          <p:cNvPr id="4" name="Group 2">
            <a:extLst>
              <a:ext uri="{FF2B5EF4-FFF2-40B4-BE49-F238E27FC236}">
                <a16:creationId xmlns:a16="http://schemas.microsoft.com/office/drawing/2014/main" id="{C5930DDC-84A5-4B88-9BD0-4B77435FD947}"/>
              </a:ext>
            </a:extLst>
          </p:cNvPr>
          <p:cNvGraphicFramePr>
            <a:graphicFrameLocks noGrp="1"/>
          </p:cNvGraphicFramePr>
          <p:nvPr>
            <p:extLst>
              <p:ext uri="{D42A27DB-BD31-4B8C-83A1-F6EECF244321}">
                <p14:modId xmlns:p14="http://schemas.microsoft.com/office/powerpoint/2010/main" val="690436243"/>
              </p:ext>
            </p:extLst>
          </p:nvPr>
        </p:nvGraphicFramePr>
        <p:xfrm>
          <a:off x="2753564" y="1312886"/>
          <a:ext cx="6684872" cy="5245896"/>
        </p:xfrm>
        <a:graphic>
          <a:graphicData uri="http://schemas.openxmlformats.org/drawingml/2006/table">
            <a:tbl>
              <a:tblPr/>
              <a:tblGrid>
                <a:gridCol w="784380">
                  <a:extLst>
                    <a:ext uri="{9D8B030D-6E8A-4147-A177-3AD203B41FA5}">
                      <a16:colId xmlns:a16="http://schemas.microsoft.com/office/drawing/2014/main" val="1124367644"/>
                    </a:ext>
                  </a:extLst>
                </a:gridCol>
                <a:gridCol w="5900492">
                  <a:extLst>
                    <a:ext uri="{9D8B030D-6E8A-4147-A177-3AD203B41FA5}">
                      <a16:colId xmlns:a16="http://schemas.microsoft.com/office/drawing/2014/main" val="157934860"/>
                    </a:ext>
                  </a:extLst>
                </a:gridCol>
              </a:tblGrid>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179834"/>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Once or more times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691737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Zero or one time the previous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7901816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single character (not \n)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880689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whitespace character (e.g. tab)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0906646"/>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\S</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Any non-whitespace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961167"/>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Word boundary</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8114862"/>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\B</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boundary position</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3545119"/>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word character (a-z, A-Z, 0-9)</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8464510"/>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\W</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Any non-word character</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0429973"/>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Start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52579565"/>
                  </a:ext>
                </a:extLst>
              </a:tr>
              <a:tr h="437158">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End of the input text</a:t>
                      </a:r>
                    </a:p>
                  </a:txBody>
                  <a:tcPr marL="36430" marR="36430" marT="36430" marB="3643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32042"/>
                  </a:ext>
                </a:extLst>
              </a:tr>
            </a:tbl>
          </a:graphicData>
        </a:graphic>
      </p:graphicFrame>
    </p:spTree>
    <p:extLst>
      <p:ext uri="{BB962C8B-B14F-4D97-AF65-F5344CB8AC3E}">
        <p14:creationId xmlns:p14="http://schemas.microsoft.com/office/powerpoint/2010/main" val="16624368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B5D1-49F2-456E-9C8E-EB323807D15A}"/>
              </a:ext>
            </a:extLst>
          </p:cNvPr>
          <p:cNvSpPr>
            <a:spLocks noGrp="1"/>
          </p:cNvSpPr>
          <p:nvPr>
            <p:ph type="title"/>
          </p:nvPr>
        </p:nvSpPr>
        <p:spPr/>
        <p:txBody>
          <a:bodyPr/>
          <a:lstStyle/>
          <a:p>
            <a:r>
              <a:rPr lang="en-US" dirty="0"/>
              <a:t>Regular expressions 2</a:t>
            </a:r>
            <a:endParaRPr lang="LID4096" dirty="0"/>
          </a:p>
        </p:txBody>
      </p:sp>
      <p:graphicFrame>
        <p:nvGraphicFramePr>
          <p:cNvPr id="3" name="Group 3">
            <a:extLst>
              <a:ext uri="{FF2B5EF4-FFF2-40B4-BE49-F238E27FC236}">
                <a16:creationId xmlns:a16="http://schemas.microsoft.com/office/drawing/2014/main" id="{CA1C2102-60D5-40A7-8EA8-BBA129FA1FF9}"/>
              </a:ext>
            </a:extLst>
          </p:cNvPr>
          <p:cNvGraphicFramePr>
            <a:graphicFrameLocks noGrp="1"/>
          </p:cNvGraphicFramePr>
          <p:nvPr>
            <p:extLst>
              <p:ext uri="{D42A27DB-BD31-4B8C-83A1-F6EECF244321}">
                <p14:modId xmlns:p14="http://schemas.microsoft.com/office/powerpoint/2010/main" val="2897967252"/>
              </p:ext>
            </p:extLst>
          </p:nvPr>
        </p:nvGraphicFramePr>
        <p:xfrm>
          <a:off x="2447895" y="1622764"/>
          <a:ext cx="7296209" cy="4398900"/>
        </p:xfrm>
        <a:graphic>
          <a:graphicData uri="http://schemas.openxmlformats.org/drawingml/2006/table">
            <a:tbl>
              <a:tblPr/>
              <a:tblGrid>
                <a:gridCol w="3109057">
                  <a:extLst>
                    <a:ext uri="{9D8B030D-6E8A-4147-A177-3AD203B41FA5}">
                      <a16:colId xmlns:a16="http://schemas.microsoft.com/office/drawing/2014/main" val="1342599459"/>
                    </a:ext>
                  </a:extLst>
                </a:gridCol>
                <a:gridCol w="4187152">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[1c]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mj-lt"/>
                          <a:ea typeface="Courier" charset="0"/>
                          <a:cs typeface="Courier" charset="0"/>
                          <a:sym typeface="Courier" charset="0"/>
                        </a:rPr>
                        <a:t>matches character ‘1’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lower-case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-Z]</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all letters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integer numbers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[0-9]+\.[0-9]+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floating point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0737158"/>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[0-2][0-9]:[0-5][0-9]</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time e.g. 12:34</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5021187"/>
                  </a:ext>
                </a:extLst>
              </a:tr>
            </a:tbl>
          </a:graphicData>
        </a:graphic>
      </p:graphicFrame>
      <p:sp>
        <p:nvSpPr>
          <p:cNvPr id="7" name="TextBox 6">
            <a:extLst>
              <a:ext uri="{FF2B5EF4-FFF2-40B4-BE49-F238E27FC236}">
                <a16:creationId xmlns:a16="http://schemas.microsoft.com/office/drawing/2014/main" id="{FFB19296-BF23-4678-8829-3AE1F13D5B9C}"/>
              </a:ext>
            </a:extLst>
          </p:cNvPr>
          <p:cNvSpPr txBox="1"/>
          <p:nvPr/>
        </p:nvSpPr>
        <p:spPr>
          <a:xfrm>
            <a:off x="1168400" y="6345484"/>
            <a:ext cx="10930890" cy="363946"/>
          </a:xfrm>
          <a:prstGeom prst="rect">
            <a:avLst/>
          </a:prstGeom>
          <a:noFill/>
        </p:spPr>
        <p:txBody>
          <a:bodyPr wrap="square">
            <a:spAutoFit/>
          </a:bodyPr>
          <a:lstStyle/>
          <a:p>
            <a:pPr algn="r"/>
            <a:r>
              <a:rPr lang="da-DK" dirty="0">
                <a:hlinkClick r:id="rId2"/>
              </a:rPr>
              <a:t>https://docs.microsoft.com/en-us/dotnet/standard/base-types/regular-expression-language-quick-reference</a:t>
            </a:r>
            <a:endParaRPr lang="LID4096" dirty="0"/>
          </a:p>
        </p:txBody>
      </p:sp>
    </p:spTree>
    <p:extLst>
      <p:ext uri="{BB962C8B-B14F-4D97-AF65-F5344CB8AC3E}">
        <p14:creationId xmlns:p14="http://schemas.microsoft.com/office/powerpoint/2010/main" val="5314613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B5D1-49F2-456E-9C8E-EB323807D15A}"/>
              </a:ext>
            </a:extLst>
          </p:cNvPr>
          <p:cNvSpPr>
            <a:spLocks noGrp="1"/>
          </p:cNvSpPr>
          <p:nvPr>
            <p:ph type="title"/>
          </p:nvPr>
        </p:nvSpPr>
        <p:spPr/>
        <p:txBody>
          <a:bodyPr/>
          <a:lstStyle/>
          <a:p>
            <a:r>
              <a:rPr lang="en-US" dirty="0"/>
              <a:t>Regular expressions 3</a:t>
            </a:r>
            <a:endParaRPr lang="LID4096" dirty="0"/>
          </a:p>
        </p:txBody>
      </p:sp>
      <p:graphicFrame>
        <p:nvGraphicFramePr>
          <p:cNvPr id="3" name="Group 3">
            <a:extLst>
              <a:ext uri="{FF2B5EF4-FFF2-40B4-BE49-F238E27FC236}">
                <a16:creationId xmlns:a16="http://schemas.microsoft.com/office/drawing/2014/main" id="{CA1C2102-60D5-40A7-8EA8-BBA129FA1FF9}"/>
              </a:ext>
            </a:extLst>
          </p:cNvPr>
          <p:cNvGraphicFramePr>
            <a:graphicFrameLocks noGrp="1"/>
          </p:cNvGraphicFramePr>
          <p:nvPr>
            <p:extLst>
              <p:ext uri="{D42A27DB-BD31-4B8C-83A1-F6EECF244321}">
                <p14:modId xmlns:p14="http://schemas.microsoft.com/office/powerpoint/2010/main" val="3504030144"/>
              </p:ext>
            </p:extLst>
          </p:nvPr>
        </p:nvGraphicFramePr>
        <p:xfrm>
          <a:off x="588263" y="1622764"/>
          <a:ext cx="11018520" cy="2932600"/>
        </p:xfrm>
        <a:graphic>
          <a:graphicData uri="http://schemas.openxmlformats.org/drawingml/2006/table">
            <a:tbl>
              <a:tblPr/>
              <a:tblGrid>
                <a:gridCol w="4695205">
                  <a:extLst>
                    <a:ext uri="{9D8B030D-6E8A-4147-A177-3AD203B41FA5}">
                      <a16:colId xmlns:a16="http://schemas.microsoft.com/office/drawing/2014/main" val="1342599459"/>
                    </a:ext>
                  </a:extLst>
                </a:gridCol>
                <a:gridCol w="6323315">
                  <a:extLst>
                    <a:ext uri="{9D8B030D-6E8A-4147-A177-3AD203B41FA5}">
                      <a16:colId xmlns:a16="http://schemas.microsoft.com/office/drawing/2014/main" val="2412888391"/>
                    </a:ext>
                  </a:extLst>
                </a:gridCol>
              </a:tblGrid>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abc</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character not in ‘a’, ‘b’, or ‘c’</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3499546"/>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[a-z]+(\d{5})</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matches a standard Danish license plate where the numeric part is a capturing group</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1676565"/>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(?&lt;</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given_name</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&gt;\w+) (?&lt;surname&gt;\w+)</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matching a given name followed by a surname (named capturing groups)</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894587"/>
                  </a:ext>
                </a:extLst>
              </a:tr>
              <a:tr h="733150">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a:t>
                      </a:r>
                      <a:r>
                        <a:rPr kumimoji="0" lang="en-US" sz="1700" b="0" i="0" u="none" strike="noStrike" cap="none" normalizeH="0" baseline="0" dirty="0" err="1">
                          <a:ln>
                            <a:noFill/>
                          </a:ln>
                          <a:solidFill>
                            <a:schemeClr val="tx1"/>
                          </a:solidFill>
                          <a:effectLst/>
                          <a:latin typeface="Consolas" panose="020B0609020204030204" pitchFamily="49" charset="0"/>
                          <a:ea typeface="Courier" charset="0"/>
                          <a:cs typeface="Consolas" panose="020B0609020204030204" pitchFamily="49" charset="0"/>
                          <a:sym typeface="Courier" charset="0"/>
                        </a:rPr>
                        <a:t>Jane|John</a:t>
                      </a:r>
                      <a:r>
                        <a:rPr kumimoji="0" lang="en-US" sz="1700" b="0" i="0" u="none" strike="noStrike" cap="none" normalizeH="0" baseline="0" dirty="0">
                          <a:ln>
                            <a:noFill/>
                          </a:ln>
                          <a:solidFill>
                            <a:schemeClr val="tx1"/>
                          </a:solidFill>
                          <a:effectLst/>
                          <a:latin typeface="Consolas" panose="020B0609020204030204" pitchFamily="49" charset="0"/>
                          <a:ea typeface="Courier" charset="0"/>
                          <a:cs typeface="Consolas" panose="020B0609020204030204" pitchFamily="49" charset="0"/>
                          <a:sym typeface="Courier" charset="0"/>
                        </a:rPr>
                        <a:t>) (\w+) (?:Doe)</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71000"/>
                        <a:buFont typeface="Gill Sans" charset="0"/>
                        <a:buNone/>
                        <a:tabLst>
                          <a:tab pos="914400" algn="l"/>
                        </a:tabLst>
                      </a:pPr>
                      <a:r>
                        <a:rPr kumimoji="0" lang="en-US" sz="1700" b="0" i="0" u="none" strike="noStrike" cap="none" normalizeH="0" baseline="0" dirty="0">
                          <a:ln>
                            <a:noFill/>
                          </a:ln>
                          <a:solidFill>
                            <a:schemeClr val="tx1"/>
                          </a:solidFill>
                          <a:effectLst/>
                          <a:latin typeface="+mj-lt"/>
                          <a:ea typeface="Courier" charset="0"/>
                          <a:cs typeface="Courier" charset="0"/>
                          <a:sym typeface="Courier" charset="0"/>
                        </a:rPr>
                        <a:t>matching the middle name of Jane or John Doe</a:t>
                      </a:r>
                    </a:p>
                  </a:txBody>
                  <a:tcPr marL="91075" marR="91075" marT="91075" marB="9107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4855990"/>
                  </a:ext>
                </a:extLst>
              </a:tr>
            </a:tbl>
          </a:graphicData>
        </a:graphic>
      </p:graphicFrame>
      <p:sp>
        <p:nvSpPr>
          <p:cNvPr id="6" name="TextBox 5">
            <a:extLst>
              <a:ext uri="{FF2B5EF4-FFF2-40B4-BE49-F238E27FC236}">
                <a16:creationId xmlns:a16="http://schemas.microsoft.com/office/drawing/2014/main" id="{2FA582DB-7BCC-4379-9297-D4340C24CD91}"/>
              </a:ext>
            </a:extLst>
          </p:cNvPr>
          <p:cNvSpPr txBox="1"/>
          <p:nvPr/>
        </p:nvSpPr>
        <p:spPr>
          <a:xfrm>
            <a:off x="965200" y="6218827"/>
            <a:ext cx="10982960" cy="363946"/>
          </a:xfrm>
          <a:prstGeom prst="rect">
            <a:avLst/>
          </a:prstGeom>
          <a:noFill/>
        </p:spPr>
        <p:txBody>
          <a:bodyPr wrap="square">
            <a:spAutoFit/>
          </a:bodyPr>
          <a:lstStyle/>
          <a:p>
            <a:pPr algn="r"/>
            <a:r>
              <a:rPr lang="da-DK" dirty="0">
                <a:hlinkClick r:id="rId2"/>
              </a:rPr>
              <a:t>https://docs.microsoft.com/en-us/dotnet/standard/base-types/grouping-constructs-in-regular-expressions</a:t>
            </a:r>
            <a:endParaRPr lang="LID4096" dirty="0"/>
          </a:p>
        </p:txBody>
      </p:sp>
    </p:spTree>
    <p:extLst>
      <p:ext uri="{BB962C8B-B14F-4D97-AF65-F5344CB8AC3E}">
        <p14:creationId xmlns:p14="http://schemas.microsoft.com/office/powerpoint/2010/main" val="27517258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07555C-63EC-4499-ACD6-029F27D57806}"/>
              </a:ext>
            </a:extLst>
          </p:cNvPr>
          <p:cNvSpPr>
            <a:spLocks noGrp="1"/>
          </p:cNvSpPr>
          <p:nvPr>
            <p:ph type="title"/>
          </p:nvPr>
        </p:nvSpPr>
        <p:spPr/>
        <p:txBody>
          <a:bodyPr/>
          <a:lstStyle/>
          <a:p>
            <a:r>
              <a:rPr lang="en-US" dirty="0"/>
              <a:t>Agenda</a:t>
            </a:r>
            <a:endParaRPr lang="LID4096" dirty="0"/>
          </a:p>
        </p:txBody>
      </p:sp>
      <p:sp>
        <p:nvSpPr>
          <p:cNvPr id="6" name="Text Placeholder 5">
            <a:extLst>
              <a:ext uri="{FF2B5EF4-FFF2-40B4-BE49-F238E27FC236}">
                <a16:creationId xmlns:a16="http://schemas.microsoft.com/office/drawing/2014/main" id="{6A59EDFA-CC39-42A8-90E7-5C0D634186F2}"/>
              </a:ext>
            </a:extLst>
          </p:cNvPr>
          <p:cNvSpPr>
            <a:spLocks noGrp="1"/>
          </p:cNvSpPr>
          <p:nvPr>
            <p:ph type="body" sz="quarter" idx="10"/>
          </p:nvPr>
        </p:nvSpPr>
        <p:spPr>
          <a:xfrm>
            <a:off x="586390" y="1434370"/>
            <a:ext cx="11018520" cy="2499146"/>
          </a:xfrm>
        </p:spPr>
        <p:txBody>
          <a:bodyPr/>
          <a:lstStyle/>
          <a:p>
            <a:r>
              <a:rPr lang="en-US" dirty="0"/>
              <a:t>Notes: Updating packages and improved testing</a:t>
            </a:r>
          </a:p>
          <a:p>
            <a:r>
              <a:rPr lang="en-US" dirty="0"/>
              <a:t>Generics</a:t>
            </a:r>
          </a:p>
          <a:p>
            <a:r>
              <a:rPr lang="en-US" dirty="0"/>
              <a:t>Iterators, enumerators, and enumerations</a:t>
            </a:r>
          </a:p>
          <a:p>
            <a:r>
              <a:rPr lang="en-US" dirty="0"/>
              <a:t>Collections</a:t>
            </a:r>
          </a:p>
          <a:p>
            <a:r>
              <a:rPr lang="en-US"/>
              <a:t>Regular Expressions</a:t>
            </a:r>
            <a:endParaRPr lang="en-US" dirty="0"/>
          </a:p>
        </p:txBody>
      </p:sp>
    </p:spTree>
    <p:extLst>
      <p:ext uri="{BB962C8B-B14F-4D97-AF65-F5344CB8AC3E}">
        <p14:creationId xmlns:p14="http://schemas.microsoft.com/office/powerpoint/2010/main" val="35110240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711F-3D4D-48CA-8771-0BBA5CF4C9F3}"/>
              </a:ext>
            </a:extLst>
          </p:cNvPr>
          <p:cNvSpPr>
            <a:spLocks noGrp="1"/>
          </p:cNvSpPr>
          <p:nvPr>
            <p:ph type="title"/>
          </p:nvPr>
        </p:nvSpPr>
        <p:spPr/>
        <p:txBody>
          <a:bodyPr/>
          <a:lstStyle/>
          <a:p>
            <a:r>
              <a:rPr lang="en-US" dirty="0"/>
              <a:t>Updating packages and improved testing</a:t>
            </a:r>
            <a:endParaRPr lang="LID4096" dirty="0"/>
          </a:p>
        </p:txBody>
      </p:sp>
      <p:sp>
        <p:nvSpPr>
          <p:cNvPr id="4" name="Text Placeholder 3">
            <a:extLst>
              <a:ext uri="{FF2B5EF4-FFF2-40B4-BE49-F238E27FC236}">
                <a16:creationId xmlns:a16="http://schemas.microsoft.com/office/drawing/2014/main" id="{EC662193-6E3A-4DD3-B28F-0E29A5329997}"/>
              </a:ext>
            </a:extLst>
          </p:cNvPr>
          <p:cNvSpPr>
            <a:spLocks noGrp="1"/>
          </p:cNvSpPr>
          <p:nvPr>
            <p:ph type="body" sz="quarter" idx="10"/>
          </p:nvPr>
        </p:nvSpPr>
        <p:spPr>
          <a:xfrm>
            <a:off x="588263" y="1436688"/>
            <a:ext cx="11018520" cy="3939540"/>
          </a:xfrm>
        </p:spPr>
        <p:txBody>
          <a:bodyPr/>
          <a:lstStyle/>
          <a:p>
            <a:r>
              <a:rPr lang="da-DK" sz="2000" b="0" dirty="0">
                <a:solidFill>
                  <a:srgbClr val="6A9955"/>
                </a:solidFill>
                <a:effectLst/>
                <a:latin typeface="Cascadia Code" panose="020B0609020000020004" pitchFamily="49" charset="0"/>
                <a:cs typeface="Cascadia Code" panose="020B0609020000020004" pitchFamily="49" charset="0"/>
              </a:rPr>
              <a:t># List outdated packages</a:t>
            </a:r>
            <a:endParaRPr lang="da-DK" sz="2000" b="0" dirty="0">
              <a:solidFill>
                <a:srgbClr val="D4D4D4"/>
              </a:solidFill>
              <a:effectLst/>
              <a:latin typeface="Cascadia Code" panose="020B0609020000020004" pitchFamily="49" charset="0"/>
              <a:cs typeface="Cascadia Code" panose="020B0609020000020004" pitchFamily="49" charset="0"/>
            </a:endParaRPr>
          </a:p>
          <a:p>
            <a:r>
              <a:rPr lang="da-DK" sz="2000" b="0" dirty="0">
                <a:solidFill>
                  <a:srgbClr val="D4D4D4"/>
                </a:solidFill>
                <a:effectLst/>
                <a:latin typeface="Cascadia Code" panose="020B0609020000020004" pitchFamily="49" charset="0"/>
                <a:cs typeface="Cascadia Code" panose="020B0609020000020004" pitchFamily="49" charset="0"/>
              </a:rPr>
              <a:t>dotnet list package --outdated</a:t>
            </a:r>
          </a:p>
          <a:p>
            <a:br>
              <a:rPr lang="da-DK" sz="2000" b="0" dirty="0">
                <a:solidFill>
                  <a:srgbClr val="D4D4D4"/>
                </a:solidFill>
                <a:effectLst/>
                <a:latin typeface="Cascadia Code" panose="020B0609020000020004" pitchFamily="49" charset="0"/>
                <a:cs typeface="Cascadia Code" panose="020B0609020000020004" pitchFamily="49" charset="0"/>
              </a:rPr>
            </a:br>
            <a:r>
              <a:rPr lang="da-DK" sz="2000" b="0" dirty="0">
                <a:solidFill>
                  <a:srgbClr val="6A9955"/>
                </a:solidFill>
                <a:effectLst/>
                <a:latin typeface="Cascadia Code" panose="020B0609020000020004" pitchFamily="49" charset="0"/>
                <a:cs typeface="Cascadia Code" panose="020B0609020000020004" pitchFamily="49" charset="0"/>
              </a:rPr>
              <a:t># Add code coverage tool</a:t>
            </a:r>
            <a:endParaRPr lang="da-DK" sz="2000" b="0" dirty="0">
              <a:solidFill>
                <a:srgbClr val="D4D4D4"/>
              </a:solidFill>
              <a:effectLst/>
              <a:latin typeface="Cascadia Code" panose="020B0609020000020004" pitchFamily="49" charset="0"/>
              <a:cs typeface="Cascadia Code" panose="020B0609020000020004" pitchFamily="49" charset="0"/>
            </a:endParaRPr>
          </a:p>
          <a:p>
            <a:r>
              <a:rPr lang="da-DK" sz="2000" b="0" dirty="0">
                <a:solidFill>
                  <a:srgbClr val="D4D4D4"/>
                </a:solidFill>
                <a:effectLst/>
                <a:latin typeface="Cascadia Code" panose="020B0609020000020004" pitchFamily="49" charset="0"/>
                <a:cs typeface="Cascadia Code" panose="020B0609020000020004" pitchFamily="49" charset="0"/>
              </a:rPr>
              <a:t>dotnet add package coverlet.msbuild</a:t>
            </a:r>
          </a:p>
          <a:p>
            <a:endParaRPr lang="da-DK" sz="2000" dirty="0">
              <a:solidFill>
                <a:srgbClr val="D4D4D4"/>
              </a:solidFill>
              <a:latin typeface="Cascadia Code" panose="020B0609020000020004" pitchFamily="49" charset="0"/>
              <a:cs typeface="Cascadia Code" panose="020B0609020000020004" pitchFamily="49" charset="0"/>
            </a:endParaRPr>
          </a:p>
          <a:p>
            <a:r>
              <a:rPr lang="da-DK" sz="2000" b="0" dirty="0">
                <a:solidFill>
                  <a:srgbClr val="6A9955"/>
                </a:solidFill>
                <a:effectLst/>
                <a:latin typeface="Cascadia Code" panose="020B0609020000020004" pitchFamily="49" charset="0"/>
                <a:cs typeface="Cascadia Code" panose="020B0609020000020004" pitchFamily="49" charset="0"/>
              </a:rPr>
              <a:t># Install extension: Coverage Gutters</a:t>
            </a:r>
            <a:endParaRPr lang="da-DK" sz="2000" b="0" dirty="0">
              <a:solidFill>
                <a:srgbClr val="D4D4D4"/>
              </a:solidFill>
              <a:effectLst/>
              <a:latin typeface="Cascadia Code" panose="020B0609020000020004" pitchFamily="49" charset="0"/>
              <a:cs typeface="Cascadia Code" panose="020B0609020000020004" pitchFamily="49" charset="0"/>
            </a:endParaRPr>
          </a:p>
          <a:p>
            <a:endParaRPr lang="da-DK" sz="2000" dirty="0">
              <a:solidFill>
                <a:srgbClr val="D4D4D4"/>
              </a:solidFill>
              <a:latin typeface="Cascadia Code" panose="020B0609020000020004" pitchFamily="49" charset="0"/>
              <a:cs typeface="Cascadia Code" panose="020B0609020000020004" pitchFamily="49" charset="0"/>
            </a:endParaRPr>
          </a:p>
          <a:p>
            <a:r>
              <a:rPr lang="da-DK" sz="2000" b="0" dirty="0">
                <a:solidFill>
                  <a:srgbClr val="6A9955"/>
                </a:solidFill>
                <a:effectLst/>
                <a:latin typeface="Cascadia Code" panose="020B0609020000020004" pitchFamily="49" charset="0"/>
                <a:cs typeface="Cascadia Code" panose="020B0609020000020004" pitchFamily="49" charset="0"/>
              </a:rPr>
              <a:t># Watch for changes and run tests</a:t>
            </a:r>
            <a:endParaRPr lang="da-DK" sz="2000" b="0" dirty="0">
              <a:solidFill>
                <a:srgbClr val="D4D4D4"/>
              </a:solidFill>
              <a:effectLst/>
              <a:latin typeface="Cascadia Code" panose="020B0609020000020004" pitchFamily="49" charset="0"/>
              <a:cs typeface="Cascadia Code" panose="020B0609020000020004" pitchFamily="49" charset="0"/>
            </a:endParaRPr>
          </a:p>
          <a:p>
            <a:r>
              <a:rPr lang="da-DK" sz="2000" b="0" dirty="0">
                <a:solidFill>
                  <a:srgbClr val="D4D4D4"/>
                </a:solidFill>
                <a:effectLst/>
                <a:latin typeface="Cascadia Code" panose="020B0609020000020004" pitchFamily="49" charset="0"/>
                <a:cs typeface="Cascadia Code" panose="020B0609020000020004" pitchFamily="49" charset="0"/>
              </a:rPr>
              <a:t>dotnet watch --project .\Lecture02.Tests test /p:CollectCoverage=true \</a:t>
            </a:r>
          </a:p>
          <a:p>
            <a:r>
              <a:rPr lang="da-DK" sz="2000" b="0" dirty="0">
                <a:solidFill>
                  <a:srgbClr val="D4D4D4"/>
                </a:solidFill>
                <a:effectLst/>
                <a:latin typeface="Cascadia Code" panose="020B0609020000020004" pitchFamily="49" charset="0"/>
                <a:cs typeface="Cascadia Code" panose="020B0609020000020004" pitchFamily="49" charset="0"/>
              </a:rPr>
              <a:t>/p:CoverletOutputFormat=lcov /p:CoverletOutput=./obj/lcov.info</a:t>
            </a:r>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2448061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F4F4-E5C0-48E4-8518-1F6964BFB13E}"/>
              </a:ext>
            </a:extLst>
          </p:cNvPr>
          <p:cNvSpPr>
            <a:spLocks noGrp="1"/>
          </p:cNvSpPr>
          <p:nvPr>
            <p:ph type="title"/>
          </p:nvPr>
        </p:nvSpPr>
        <p:spPr>
          <a:xfrm>
            <a:off x="588263" y="457200"/>
            <a:ext cx="11018520" cy="553998"/>
          </a:xfrm>
        </p:spPr>
        <p:txBody>
          <a:bodyPr/>
          <a:lstStyle/>
          <a:p>
            <a:r>
              <a:rPr lang="en-US" dirty="0"/>
              <a:t>Generics</a:t>
            </a:r>
            <a:endParaRPr lang="LID4096" dirty="0"/>
          </a:p>
        </p:txBody>
      </p:sp>
      <p:sp>
        <p:nvSpPr>
          <p:cNvPr id="3" name="Text Placeholder 2">
            <a:extLst>
              <a:ext uri="{FF2B5EF4-FFF2-40B4-BE49-F238E27FC236}">
                <a16:creationId xmlns:a16="http://schemas.microsoft.com/office/drawing/2014/main" id="{90489AB4-6C7F-4A43-94C1-3480B802E7FB}"/>
              </a:ext>
            </a:extLst>
          </p:cNvPr>
          <p:cNvSpPr>
            <a:spLocks noGrp="1"/>
          </p:cNvSpPr>
          <p:nvPr>
            <p:ph type="body" sz="quarter" idx="10"/>
          </p:nvPr>
        </p:nvSpPr>
        <p:spPr>
          <a:xfrm>
            <a:off x="586390" y="1434370"/>
            <a:ext cx="11018520" cy="2499146"/>
          </a:xfrm>
        </p:spPr>
        <p:txBody>
          <a:bodyPr/>
          <a:lstStyle/>
          <a:p>
            <a:r>
              <a:rPr lang="en-US" dirty="0"/>
              <a:t>“Parametric Polymorphism”</a:t>
            </a:r>
          </a:p>
          <a:p>
            <a:r>
              <a:rPr lang="en-US" dirty="0"/>
              <a:t>Built-in</a:t>
            </a:r>
          </a:p>
          <a:p>
            <a:r>
              <a:rPr lang="en-US" dirty="0"/>
              <a:t>Create your own?</a:t>
            </a:r>
          </a:p>
          <a:p>
            <a:r>
              <a:rPr lang="en-US" dirty="0"/>
              <a:t>Type Constraints</a:t>
            </a:r>
          </a:p>
          <a:p>
            <a:r>
              <a:rPr lang="en-US" dirty="0"/>
              <a:t>(Co- and contravariance)</a:t>
            </a:r>
          </a:p>
        </p:txBody>
      </p:sp>
    </p:spTree>
    <p:extLst>
      <p:ext uri="{BB962C8B-B14F-4D97-AF65-F5344CB8AC3E}">
        <p14:creationId xmlns:p14="http://schemas.microsoft.com/office/powerpoint/2010/main" val="3312987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23DC-83B1-4EC4-B5F3-20D6520E00F6}"/>
              </a:ext>
            </a:extLst>
          </p:cNvPr>
          <p:cNvSpPr>
            <a:spLocks noGrp="1"/>
          </p:cNvSpPr>
          <p:nvPr>
            <p:ph type="title"/>
          </p:nvPr>
        </p:nvSpPr>
        <p:spPr/>
        <p:txBody>
          <a:bodyPr/>
          <a:lstStyle/>
          <a:p>
            <a:r>
              <a:rPr lang="en-US" dirty="0" err="1"/>
              <a:t>ArrayList</a:t>
            </a:r>
            <a:r>
              <a:rPr lang="en-US" dirty="0"/>
              <a:t> </a:t>
            </a:r>
            <a:r>
              <a:rPr lang="en-US" dirty="0">
                <a:sym typeface="Wingdings" panose="05000000000000000000" pitchFamily="2" charset="2"/>
              </a:rPr>
              <a:t></a:t>
            </a:r>
            <a:r>
              <a:rPr lang="en-US" dirty="0"/>
              <a:t> List&lt;T&gt;</a:t>
            </a:r>
          </a:p>
        </p:txBody>
      </p:sp>
      <p:sp>
        <p:nvSpPr>
          <p:cNvPr id="3" name="Text Placeholder 2">
            <a:extLst>
              <a:ext uri="{FF2B5EF4-FFF2-40B4-BE49-F238E27FC236}">
                <a16:creationId xmlns:a16="http://schemas.microsoft.com/office/drawing/2014/main" id="{4DD34F1E-E62B-491E-8E76-5AC6B27D6187}"/>
              </a:ext>
            </a:extLst>
          </p:cNvPr>
          <p:cNvSpPr>
            <a:spLocks noGrp="1"/>
          </p:cNvSpPr>
          <p:nvPr>
            <p:ph type="body" sz="quarter" idx="10"/>
          </p:nvPr>
        </p:nvSpPr>
        <p:spPr>
          <a:xfrm>
            <a:off x="588263" y="1436688"/>
            <a:ext cx="11018520" cy="4481227"/>
          </a:xfrm>
        </p:spPr>
        <p:txBody>
          <a:bodyPr/>
          <a:lstStyle/>
          <a:p>
            <a:r>
              <a:rPr lang="da-DK" b="0" dirty="0">
                <a:solidFill>
                  <a:srgbClr val="6A9955"/>
                </a:solidFill>
                <a:effectLst/>
                <a:latin typeface="Cascadia Code" panose="020B0609020000020004" pitchFamily="49" charset="0"/>
                <a:cs typeface="Cascadia Code" panose="020B0609020000020004" pitchFamily="49" charset="0"/>
              </a:rPr>
              <a:t>// Non-generic</a:t>
            </a:r>
            <a:endParaRPr lang="da-DK" b="0" dirty="0">
              <a:solidFill>
                <a:srgbClr val="D4D4D4"/>
              </a:solidFill>
              <a:effectLst/>
              <a:latin typeface="Cascadia Code" panose="020B0609020000020004" pitchFamily="49" charset="0"/>
              <a:cs typeface="Cascadia Code" panose="020B0609020000020004" pitchFamily="49" charset="0"/>
            </a:endParaRPr>
          </a:p>
          <a:p>
            <a:r>
              <a:rPr lang="da-DK" b="0" dirty="0">
                <a:solidFill>
                  <a:srgbClr val="4EC9B0"/>
                </a:solidFill>
                <a:effectLst/>
                <a:latin typeface="Cascadia Code" panose="020B0609020000020004" pitchFamily="49" charset="0"/>
                <a:cs typeface="Cascadia Code" panose="020B0609020000020004" pitchFamily="49" charset="0"/>
              </a:rPr>
              <a:t>IList</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 = </a:t>
            </a:r>
            <a:r>
              <a:rPr lang="da-DK" b="0" dirty="0">
                <a:solidFill>
                  <a:srgbClr val="569CD6"/>
                </a:solidFill>
                <a:effectLst/>
                <a:latin typeface="Cascadia Code" panose="020B0609020000020004" pitchFamily="49" charset="0"/>
                <a:cs typeface="Cascadia Code" panose="020B0609020000020004" pitchFamily="49" charset="0"/>
              </a:rPr>
              <a:t>new</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ArrayList</a:t>
            </a:r>
            <a:r>
              <a:rPr lang="da-DK" b="0" dirty="0">
                <a:solidFill>
                  <a:srgbClr val="D4D4D4"/>
                </a:solidFill>
                <a:effectLst/>
                <a:latin typeface="Cascadia Code" panose="020B0609020000020004" pitchFamily="49" charset="0"/>
                <a:cs typeface="Cascadia Code" panose="020B0609020000020004" pitchFamily="49" charset="0"/>
              </a:rPr>
              <a:t>();</a:t>
            </a:r>
          </a:p>
          <a:p>
            <a:r>
              <a:rPr lang="da-DK" b="0" dirty="0">
                <a:solidFill>
                  <a:srgbClr val="9CDCFE"/>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DCDCAA"/>
                </a:solidFill>
                <a:effectLst/>
                <a:latin typeface="Cascadia Code" panose="020B0609020000020004" pitchFamily="49" charset="0"/>
                <a:cs typeface="Cascadia Code" panose="020B0609020000020004" pitchFamily="49" charset="0"/>
              </a:rPr>
              <a:t>Add</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CE9178"/>
                </a:solidFill>
                <a:effectLst/>
                <a:latin typeface="Cascadia Code" panose="020B0609020000020004" pitchFamily="49" charset="0"/>
                <a:cs typeface="Cascadia Code" panose="020B0609020000020004" pitchFamily="49" charset="0"/>
              </a:rPr>
              <a:t>"hello"</a:t>
            </a:r>
            <a:r>
              <a:rPr lang="da-DK" b="0" dirty="0">
                <a:solidFill>
                  <a:srgbClr val="D4D4D4"/>
                </a:solidFill>
                <a:effectLst/>
                <a:latin typeface="Cascadia Code" panose="020B0609020000020004" pitchFamily="49" charset="0"/>
                <a:cs typeface="Cascadia Code" panose="020B0609020000020004" pitchFamily="49" charset="0"/>
              </a:rPr>
              <a:t>);</a:t>
            </a:r>
          </a:p>
          <a:p>
            <a:r>
              <a:rPr lang="da-DK" b="0" dirty="0">
                <a:solidFill>
                  <a:srgbClr val="569CD6"/>
                </a:solidFill>
                <a:effectLst/>
                <a:latin typeface="Cascadia Code" panose="020B0609020000020004" pitchFamily="49" charset="0"/>
                <a:cs typeface="Cascadia Code" panose="020B0609020000020004" pitchFamily="49" charset="0"/>
              </a:rPr>
              <a:t>var</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s</a:t>
            </a:r>
            <a:r>
              <a:rPr lang="da-DK" b="0" dirty="0">
                <a:solidFill>
                  <a:srgbClr val="D4D4D4"/>
                </a:solidFill>
                <a:effectLst/>
                <a:latin typeface="Cascadia Code" panose="020B0609020000020004" pitchFamily="49" charset="0"/>
                <a:cs typeface="Cascadia Code" panose="020B0609020000020004" pitchFamily="49" charset="0"/>
              </a:rPr>
              <a:t> = (</a:t>
            </a:r>
            <a:r>
              <a:rPr lang="da-DK" b="0" dirty="0">
                <a:solidFill>
                  <a:srgbClr val="569CD6"/>
                </a:solidFill>
                <a:effectLst/>
                <a:latin typeface="Cascadia Code" panose="020B0609020000020004" pitchFamily="49" charset="0"/>
                <a:cs typeface="Cascadia Code" panose="020B0609020000020004" pitchFamily="49" charset="0"/>
              </a:rPr>
              <a:t>string</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9CDCFE"/>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B5CEA8"/>
                </a:solidFill>
                <a:effectLst/>
                <a:latin typeface="Cascadia Code" panose="020B0609020000020004" pitchFamily="49" charset="0"/>
                <a:cs typeface="Cascadia Code" panose="020B0609020000020004" pitchFamily="49" charset="0"/>
              </a:rPr>
              <a:t>0</a:t>
            </a:r>
            <a:r>
              <a:rPr lang="da-DK" b="0" dirty="0">
                <a:solidFill>
                  <a:srgbClr val="D4D4D4"/>
                </a:solidFill>
                <a:effectLst/>
                <a:latin typeface="Cascadia Code" panose="020B0609020000020004" pitchFamily="49" charset="0"/>
                <a:cs typeface="Cascadia Code" panose="020B0609020000020004" pitchFamily="49" charset="0"/>
              </a:rPr>
              <a:t>];</a:t>
            </a:r>
          </a:p>
          <a:p>
            <a:br>
              <a:rPr lang="da-DK" b="0" dirty="0">
                <a:solidFill>
                  <a:srgbClr val="D4D4D4"/>
                </a:solidFill>
                <a:effectLst/>
                <a:latin typeface="Cascadia Code" panose="020B0609020000020004" pitchFamily="49" charset="0"/>
                <a:cs typeface="Cascadia Code" panose="020B0609020000020004" pitchFamily="49" charset="0"/>
              </a:rPr>
            </a:br>
            <a:r>
              <a:rPr lang="da-DK" b="0" dirty="0">
                <a:solidFill>
                  <a:srgbClr val="6A9955"/>
                </a:solidFill>
                <a:effectLst/>
                <a:latin typeface="Cascadia Code" panose="020B0609020000020004" pitchFamily="49" charset="0"/>
                <a:cs typeface="Cascadia Code" panose="020B0609020000020004" pitchFamily="49" charset="0"/>
              </a:rPr>
              <a:t>// Generic</a:t>
            </a:r>
            <a:endParaRPr lang="da-DK" b="0" dirty="0">
              <a:solidFill>
                <a:srgbClr val="D4D4D4"/>
              </a:solidFill>
              <a:effectLst/>
              <a:latin typeface="Cascadia Code" panose="020B0609020000020004" pitchFamily="49" charset="0"/>
              <a:cs typeface="Cascadia Code" panose="020B0609020000020004" pitchFamily="49" charset="0"/>
            </a:endParaRPr>
          </a:p>
          <a:p>
            <a:r>
              <a:rPr lang="da-DK" b="0" dirty="0">
                <a:solidFill>
                  <a:srgbClr val="4EC9B0"/>
                </a:solidFill>
                <a:effectLst/>
                <a:latin typeface="Cascadia Code" panose="020B0609020000020004" pitchFamily="49" charset="0"/>
                <a:cs typeface="Cascadia Code" panose="020B0609020000020004" pitchFamily="49" charset="0"/>
              </a:rPr>
              <a:t>IList</a:t>
            </a:r>
            <a:r>
              <a:rPr lang="da-DK" b="0" dirty="0">
                <a:solidFill>
                  <a:srgbClr val="D4D4D4"/>
                </a:solidFill>
                <a:effectLst/>
                <a:latin typeface="Cascadia Code" panose="020B0609020000020004" pitchFamily="49" charset="0"/>
                <a:cs typeface="Cascadia Code" panose="020B0609020000020004" pitchFamily="49" charset="0"/>
              </a:rPr>
              <a:t>&lt;</a:t>
            </a:r>
            <a:r>
              <a:rPr lang="da-DK" b="0" dirty="0">
                <a:solidFill>
                  <a:srgbClr val="569CD6"/>
                </a:solidFill>
                <a:effectLst/>
                <a:latin typeface="Cascadia Code" panose="020B0609020000020004" pitchFamily="49" charset="0"/>
                <a:cs typeface="Cascadia Code" panose="020B0609020000020004" pitchFamily="49" charset="0"/>
              </a:rPr>
              <a:t>string</a:t>
            </a:r>
            <a:r>
              <a:rPr lang="da-DK" b="0" dirty="0">
                <a:solidFill>
                  <a:srgbClr val="D4D4D4"/>
                </a:solidFill>
                <a:effectLst/>
                <a:latin typeface="Cascadia Code" panose="020B0609020000020004" pitchFamily="49" charset="0"/>
                <a:cs typeface="Cascadia Code" panose="020B0609020000020004" pitchFamily="49" charset="0"/>
              </a:rPr>
              <a:t>&gt; </a:t>
            </a:r>
            <a:r>
              <a:rPr lang="da-DK" b="0" dirty="0">
                <a:solidFill>
                  <a:srgbClr val="9CDCFE"/>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 = </a:t>
            </a:r>
            <a:r>
              <a:rPr lang="da-DK" b="0" dirty="0">
                <a:solidFill>
                  <a:srgbClr val="569CD6"/>
                </a:solidFill>
                <a:effectLst/>
                <a:latin typeface="Cascadia Code" panose="020B0609020000020004" pitchFamily="49" charset="0"/>
                <a:cs typeface="Cascadia Code" panose="020B0609020000020004" pitchFamily="49" charset="0"/>
              </a:rPr>
              <a:t>new</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&lt;</a:t>
            </a:r>
            <a:r>
              <a:rPr lang="da-DK" b="0" dirty="0">
                <a:solidFill>
                  <a:srgbClr val="569CD6"/>
                </a:solidFill>
                <a:effectLst/>
                <a:latin typeface="Cascadia Code" panose="020B0609020000020004" pitchFamily="49" charset="0"/>
                <a:cs typeface="Cascadia Code" panose="020B0609020000020004" pitchFamily="49" charset="0"/>
              </a:rPr>
              <a:t>string</a:t>
            </a:r>
            <a:r>
              <a:rPr lang="da-DK" b="0" dirty="0">
                <a:solidFill>
                  <a:srgbClr val="D4D4D4"/>
                </a:solidFill>
                <a:effectLst/>
                <a:latin typeface="Cascadia Code" panose="020B0609020000020004" pitchFamily="49" charset="0"/>
                <a:cs typeface="Cascadia Code" panose="020B0609020000020004" pitchFamily="49" charset="0"/>
              </a:rPr>
              <a:t>&gt;();</a:t>
            </a:r>
          </a:p>
          <a:p>
            <a:r>
              <a:rPr lang="da-DK" b="0" dirty="0">
                <a:solidFill>
                  <a:srgbClr val="9CDCFE"/>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DCDCAA"/>
                </a:solidFill>
                <a:effectLst/>
                <a:latin typeface="Cascadia Code" panose="020B0609020000020004" pitchFamily="49" charset="0"/>
                <a:cs typeface="Cascadia Code" panose="020B0609020000020004" pitchFamily="49" charset="0"/>
              </a:rPr>
              <a:t>Add</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CE9178"/>
                </a:solidFill>
                <a:effectLst/>
                <a:latin typeface="Cascadia Code" panose="020B0609020000020004" pitchFamily="49" charset="0"/>
                <a:cs typeface="Cascadia Code" panose="020B0609020000020004" pitchFamily="49" charset="0"/>
              </a:rPr>
              <a:t>"hello"</a:t>
            </a:r>
            <a:r>
              <a:rPr lang="da-DK" b="0" dirty="0">
                <a:solidFill>
                  <a:srgbClr val="D4D4D4"/>
                </a:solidFill>
                <a:effectLst/>
                <a:latin typeface="Cascadia Code" panose="020B0609020000020004" pitchFamily="49" charset="0"/>
                <a:cs typeface="Cascadia Code" panose="020B0609020000020004" pitchFamily="49" charset="0"/>
              </a:rPr>
              <a:t>);</a:t>
            </a:r>
          </a:p>
          <a:p>
            <a:r>
              <a:rPr lang="da-DK" b="0" dirty="0">
                <a:solidFill>
                  <a:srgbClr val="569CD6"/>
                </a:solidFill>
                <a:effectLst/>
                <a:latin typeface="Cascadia Code" panose="020B0609020000020004" pitchFamily="49" charset="0"/>
                <a:cs typeface="Cascadia Code" panose="020B0609020000020004" pitchFamily="49" charset="0"/>
              </a:rPr>
              <a:t>var</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s</a:t>
            </a:r>
            <a:r>
              <a:rPr lang="da-DK" b="0" dirty="0">
                <a:solidFill>
                  <a:srgbClr val="D4D4D4"/>
                </a:solidFill>
                <a:effectLst/>
                <a:latin typeface="Cascadia Code" panose="020B0609020000020004" pitchFamily="49" charset="0"/>
                <a:cs typeface="Cascadia Code" panose="020B0609020000020004" pitchFamily="49" charset="0"/>
              </a:rPr>
              <a:t> = </a:t>
            </a:r>
            <a:r>
              <a:rPr lang="da-DK" b="0" dirty="0">
                <a:solidFill>
                  <a:srgbClr val="9CDCFE"/>
                </a:solidFill>
                <a:effectLst/>
                <a:latin typeface="Cascadia Code" panose="020B0609020000020004" pitchFamily="49" charset="0"/>
                <a:cs typeface="Cascadia Code" panose="020B0609020000020004" pitchFamily="49" charset="0"/>
              </a:rPr>
              <a:t>list</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B5CEA8"/>
                </a:solidFill>
                <a:effectLst/>
                <a:latin typeface="Cascadia Code" panose="020B0609020000020004" pitchFamily="49" charset="0"/>
                <a:cs typeface="Cascadia Code" panose="020B0609020000020004" pitchFamily="49" charset="0"/>
              </a:rPr>
              <a:t>0</a:t>
            </a:r>
            <a:r>
              <a:rPr lang="da-DK" b="0" dirty="0">
                <a:solidFill>
                  <a:srgbClr val="D4D4D4"/>
                </a:solidFill>
                <a:effectLst/>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0350362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6069-2FA6-4A41-9FBC-B4BF1B29176D}"/>
              </a:ext>
            </a:extLst>
          </p:cNvPr>
          <p:cNvSpPr>
            <a:spLocks noGrp="1"/>
          </p:cNvSpPr>
          <p:nvPr>
            <p:ph type="title"/>
          </p:nvPr>
        </p:nvSpPr>
        <p:spPr/>
        <p:txBody>
          <a:bodyPr/>
          <a:lstStyle/>
          <a:p>
            <a:r>
              <a:rPr lang="en-US" dirty="0"/>
              <a:t>Create your own generic class</a:t>
            </a:r>
            <a:endParaRPr lang="LID4096" dirty="0"/>
          </a:p>
        </p:txBody>
      </p:sp>
      <p:sp>
        <p:nvSpPr>
          <p:cNvPr id="3" name="Text Placeholder 2">
            <a:extLst>
              <a:ext uri="{FF2B5EF4-FFF2-40B4-BE49-F238E27FC236}">
                <a16:creationId xmlns:a16="http://schemas.microsoft.com/office/drawing/2014/main" id="{83FA6670-A806-48AB-823A-AC9729217D99}"/>
              </a:ext>
            </a:extLst>
          </p:cNvPr>
          <p:cNvSpPr>
            <a:spLocks noGrp="1"/>
          </p:cNvSpPr>
          <p:nvPr>
            <p:ph type="body" sz="quarter" idx="10"/>
          </p:nvPr>
        </p:nvSpPr>
        <p:spPr>
          <a:xfrm>
            <a:off x="588263" y="1436688"/>
            <a:ext cx="11018520" cy="4825937"/>
          </a:xfrm>
        </p:spPr>
        <p:txBody>
          <a:bodyPr/>
          <a:lstStyle/>
          <a:p>
            <a:r>
              <a:rPr lang="da-DK" b="0" dirty="0">
                <a:solidFill>
                  <a:srgbClr val="569CD6"/>
                </a:solidFill>
                <a:effectLst/>
                <a:latin typeface="Cascadia Code" panose="020B0609020000020004" pitchFamily="49" charset="0"/>
                <a:cs typeface="Cascadia Code" panose="020B0609020000020004" pitchFamily="49" charset="0"/>
              </a:rPr>
              <a:t>public</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class</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MyStack</a:t>
            </a:r>
            <a:r>
              <a:rPr lang="da-DK" b="0" dirty="0">
                <a:solidFill>
                  <a:srgbClr val="D4D4D4"/>
                </a:solidFill>
                <a:effectLst/>
                <a:latin typeface="Cascadia Code" panose="020B0609020000020004" pitchFamily="49" charset="0"/>
                <a:cs typeface="Cascadia Code" panose="020B0609020000020004" pitchFamily="49" charset="0"/>
              </a:rPr>
              <a:t>&lt;</a:t>
            </a:r>
            <a:r>
              <a:rPr lang="da-DK" b="0" dirty="0">
                <a:solidFill>
                  <a:srgbClr val="4EC9B0"/>
                </a:solidFill>
                <a:effectLst/>
                <a:latin typeface="Cascadia Code" panose="020B0609020000020004" pitchFamily="49" charset="0"/>
                <a:cs typeface="Cascadia Code" panose="020B0609020000020004" pitchFamily="49" charset="0"/>
              </a:rPr>
              <a:t>T</a:t>
            </a:r>
            <a:r>
              <a:rPr lang="da-DK" b="0" dirty="0">
                <a:solidFill>
                  <a:srgbClr val="D4D4D4"/>
                </a:solidFill>
                <a:effectLst/>
                <a:latin typeface="Cascadia Code" panose="020B0609020000020004" pitchFamily="49" charset="0"/>
                <a:cs typeface="Cascadia Code" panose="020B0609020000020004" pitchFamily="49" charset="0"/>
              </a:rPr>
              <a:t>&gt;</a:t>
            </a:r>
          </a:p>
          <a:p>
            <a:r>
              <a:rPr lang="da-DK" b="0" dirty="0">
                <a:solidFill>
                  <a:srgbClr val="D4D4D4"/>
                </a:solidFill>
                <a:effectLst/>
                <a:latin typeface="Cascadia Code" panose="020B0609020000020004" pitchFamily="49" charset="0"/>
                <a:cs typeface="Cascadia Code" panose="020B0609020000020004" pitchFamily="49" charset="0"/>
              </a:rPr>
              <a:t>{</a:t>
            </a:r>
          </a:p>
          <a:p>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public</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void</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Clear</a:t>
            </a:r>
            <a:r>
              <a:rPr lang="da-DK" b="0" dirty="0">
                <a:solidFill>
                  <a:srgbClr val="D4D4D4"/>
                </a:solidFill>
                <a:effectLst/>
                <a:latin typeface="Cascadia Code" panose="020B0609020000020004" pitchFamily="49" charset="0"/>
                <a:cs typeface="Cascadia Code" panose="020B0609020000020004" pitchFamily="49" charset="0"/>
              </a:rPr>
              <a:t>() { }</a:t>
            </a:r>
          </a:p>
          <a:p>
            <a:br>
              <a:rPr lang="da-DK" b="0" dirty="0">
                <a:solidFill>
                  <a:srgbClr val="D4D4D4"/>
                </a:solidFill>
                <a:effectLst/>
                <a:latin typeface="Cascadia Code" panose="020B0609020000020004" pitchFamily="49" charset="0"/>
                <a:cs typeface="Cascadia Code" panose="020B0609020000020004" pitchFamily="49" charset="0"/>
              </a:rPr>
            </a:b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public</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T</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Peek</a:t>
            </a:r>
            <a:r>
              <a:rPr lang="da-DK" b="0" dirty="0">
                <a:solidFill>
                  <a:srgbClr val="D4D4D4"/>
                </a:solidFill>
                <a:effectLst/>
                <a:latin typeface="Cascadia Code" panose="020B0609020000020004" pitchFamily="49" charset="0"/>
                <a:cs typeface="Cascadia Code" panose="020B0609020000020004" pitchFamily="49" charset="0"/>
              </a:rPr>
              <a:t>() { }</a:t>
            </a:r>
          </a:p>
          <a:p>
            <a:br>
              <a:rPr lang="da-DK" b="0" dirty="0">
                <a:solidFill>
                  <a:srgbClr val="D4D4D4"/>
                </a:solidFill>
                <a:effectLst/>
                <a:latin typeface="Cascadia Code" panose="020B0609020000020004" pitchFamily="49" charset="0"/>
                <a:cs typeface="Cascadia Code" panose="020B0609020000020004" pitchFamily="49" charset="0"/>
              </a:rPr>
            </a:b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public</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T</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Pop</a:t>
            </a:r>
            <a:r>
              <a:rPr lang="da-DK" b="0" dirty="0">
                <a:solidFill>
                  <a:srgbClr val="D4D4D4"/>
                </a:solidFill>
                <a:effectLst/>
                <a:latin typeface="Cascadia Code" panose="020B0609020000020004" pitchFamily="49" charset="0"/>
                <a:cs typeface="Cascadia Code" panose="020B0609020000020004" pitchFamily="49" charset="0"/>
              </a:rPr>
              <a:t>() { }</a:t>
            </a:r>
          </a:p>
          <a:p>
            <a:br>
              <a:rPr lang="da-DK" b="0" dirty="0">
                <a:solidFill>
                  <a:srgbClr val="D4D4D4"/>
                </a:solidFill>
                <a:effectLst/>
                <a:latin typeface="Cascadia Code" panose="020B0609020000020004" pitchFamily="49" charset="0"/>
                <a:cs typeface="Cascadia Code" panose="020B0609020000020004" pitchFamily="49" charset="0"/>
              </a:rPr>
            </a:b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public</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void</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Push</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4EC9B0"/>
                </a:solidFill>
                <a:effectLst/>
                <a:latin typeface="Cascadia Code" panose="020B0609020000020004" pitchFamily="49" charset="0"/>
                <a:cs typeface="Cascadia Code" panose="020B0609020000020004" pitchFamily="49" charset="0"/>
              </a:rPr>
              <a:t>T</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item</a:t>
            </a:r>
            <a:r>
              <a:rPr lang="da-DK" b="0" dirty="0">
                <a:solidFill>
                  <a:srgbClr val="D4D4D4"/>
                </a:solidFill>
                <a:effectLst/>
                <a:latin typeface="Cascadia Code" panose="020B0609020000020004" pitchFamily="49" charset="0"/>
                <a:cs typeface="Cascadia Code" panose="020B0609020000020004" pitchFamily="49" charset="0"/>
              </a:rPr>
              <a:t>) { }</a:t>
            </a:r>
          </a:p>
          <a:p>
            <a:r>
              <a:rPr lang="da-DK" b="0" dirty="0">
                <a:solidFill>
                  <a:srgbClr val="D4D4D4"/>
                </a:solidFill>
                <a:effectLst/>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2112955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6069-2FA6-4A41-9FBC-B4BF1B29176D}"/>
              </a:ext>
            </a:extLst>
          </p:cNvPr>
          <p:cNvSpPr>
            <a:spLocks noGrp="1"/>
          </p:cNvSpPr>
          <p:nvPr>
            <p:ph type="title"/>
          </p:nvPr>
        </p:nvSpPr>
        <p:spPr/>
        <p:txBody>
          <a:bodyPr/>
          <a:lstStyle/>
          <a:p>
            <a:r>
              <a:rPr lang="en-US" dirty="0"/>
              <a:t>Create your own generic class 2</a:t>
            </a:r>
            <a:endParaRPr lang="LID4096" dirty="0"/>
          </a:p>
        </p:txBody>
      </p:sp>
      <p:sp>
        <p:nvSpPr>
          <p:cNvPr id="3" name="Text Placeholder 2">
            <a:extLst>
              <a:ext uri="{FF2B5EF4-FFF2-40B4-BE49-F238E27FC236}">
                <a16:creationId xmlns:a16="http://schemas.microsoft.com/office/drawing/2014/main" id="{83FA6670-A806-48AB-823A-AC9729217D99}"/>
              </a:ext>
            </a:extLst>
          </p:cNvPr>
          <p:cNvSpPr>
            <a:spLocks noGrp="1"/>
          </p:cNvSpPr>
          <p:nvPr>
            <p:ph type="body" sz="quarter" idx="10"/>
          </p:nvPr>
        </p:nvSpPr>
        <p:spPr>
          <a:xfrm>
            <a:off x="588263" y="1436688"/>
            <a:ext cx="11018520" cy="3533275"/>
          </a:xfrm>
        </p:spPr>
        <p:txBody>
          <a:bodyPr/>
          <a:lstStyle/>
          <a:p>
            <a:r>
              <a:rPr lang="da-DK" b="0" dirty="0">
                <a:solidFill>
                  <a:srgbClr val="569CD6"/>
                </a:solidFill>
                <a:effectLst/>
                <a:latin typeface="Cascadia Code" panose="020B0609020000020004" pitchFamily="49" charset="0"/>
                <a:cs typeface="Cascadia Code" panose="020B0609020000020004" pitchFamily="49" charset="0"/>
              </a:rPr>
              <a:t>class</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MyMap</a:t>
            </a:r>
            <a:r>
              <a:rPr lang="da-DK" b="0" dirty="0">
                <a:solidFill>
                  <a:srgbClr val="D4D4D4"/>
                </a:solidFill>
                <a:effectLst/>
                <a:latin typeface="Cascadia Code" panose="020B0609020000020004" pitchFamily="49" charset="0"/>
                <a:cs typeface="Cascadia Code" panose="020B0609020000020004" pitchFamily="49" charset="0"/>
              </a:rPr>
              <a:t>&lt;</a:t>
            </a:r>
            <a:r>
              <a:rPr lang="da-DK" b="0" dirty="0">
                <a:solidFill>
                  <a:srgbClr val="4EC9B0"/>
                </a:solidFill>
                <a:effectLst/>
                <a:latin typeface="Cascadia Code" panose="020B0609020000020004" pitchFamily="49" charset="0"/>
                <a:cs typeface="Cascadia Code" panose="020B0609020000020004" pitchFamily="49" charset="0"/>
              </a:rPr>
              <a:t>TKey</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TValue</a:t>
            </a:r>
            <a:r>
              <a:rPr lang="da-DK" b="0" dirty="0">
                <a:solidFill>
                  <a:srgbClr val="D4D4D4"/>
                </a:solidFill>
                <a:effectLst/>
                <a:latin typeface="Cascadia Code" panose="020B0609020000020004" pitchFamily="49" charset="0"/>
                <a:cs typeface="Cascadia Code" panose="020B0609020000020004" pitchFamily="49" charset="0"/>
              </a:rPr>
              <a:t>&gt;</a:t>
            </a:r>
          </a:p>
          <a:p>
            <a:r>
              <a:rPr lang="da-DK" b="0" dirty="0">
                <a:solidFill>
                  <a:srgbClr val="D4D4D4"/>
                </a:solidFill>
                <a:effectLst/>
                <a:latin typeface="Cascadia Code" panose="020B0609020000020004" pitchFamily="49" charset="0"/>
                <a:cs typeface="Cascadia Code" panose="020B0609020000020004" pitchFamily="49" charset="0"/>
              </a:rPr>
              <a:t>{</a:t>
            </a:r>
          </a:p>
          <a:p>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void</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Add</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4EC9B0"/>
                </a:solidFill>
                <a:effectLst/>
                <a:latin typeface="Cascadia Code" panose="020B0609020000020004" pitchFamily="49" charset="0"/>
                <a:cs typeface="Cascadia Code" panose="020B0609020000020004" pitchFamily="49" charset="0"/>
              </a:rPr>
              <a:t>TKey</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key</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TValue</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value</a:t>
            </a:r>
            <a:r>
              <a:rPr lang="da-DK" b="0" dirty="0">
                <a:solidFill>
                  <a:srgbClr val="D4D4D4"/>
                </a:solidFill>
                <a:effectLst/>
                <a:latin typeface="Cascadia Code" panose="020B0609020000020004" pitchFamily="49" charset="0"/>
                <a:cs typeface="Cascadia Code" panose="020B0609020000020004" pitchFamily="49" charset="0"/>
              </a:rPr>
              <a:t>) { }</a:t>
            </a:r>
          </a:p>
          <a:p>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bool</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ContainsKey</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4EC9B0"/>
                </a:solidFill>
                <a:effectLst/>
                <a:latin typeface="Cascadia Code" panose="020B0609020000020004" pitchFamily="49" charset="0"/>
                <a:cs typeface="Cascadia Code" panose="020B0609020000020004" pitchFamily="49" charset="0"/>
              </a:rPr>
              <a:t>TKey</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key</a:t>
            </a:r>
            <a:r>
              <a:rPr lang="da-DK" b="0" dirty="0">
                <a:solidFill>
                  <a:srgbClr val="D4D4D4"/>
                </a:solidFill>
                <a:effectLst/>
                <a:latin typeface="Cascadia Code" panose="020B0609020000020004" pitchFamily="49" charset="0"/>
                <a:cs typeface="Cascadia Code" panose="020B0609020000020004" pitchFamily="49" charset="0"/>
              </a:rPr>
              <a:t>) { }</a:t>
            </a:r>
          </a:p>
          <a:p>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bool</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ContainsValue</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4EC9B0"/>
                </a:solidFill>
                <a:effectLst/>
                <a:latin typeface="Cascadia Code" panose="020B0609020000020004" pitchFamily="49" charset="0"/>
                <a:cs typeface="Cascadia Code" panose="020B0609020000020004" pitchFamily="49" charset="0"/>
              </a:rPr>
              <a:t>TValue</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key</a:t>
            </a:r>
            <a:r>
              <a:rPr lang="da-DK" b="0" dirty="0">
                <a:solidFill>
                  <a:srgbClr val="D4D4D4"/>
                </a:solidFill>
                <a:effectLst/>
                <a:latin typeface="Cascadia Code" panose="020B0609020000020004" pitchFamily="49" charset="0"/>
                <a:cs typeface="Cascadia Code" panose="020B0609020000020004" pitchFamily="49" charset="0"/>
              </a:rPr>
              <a:t>) { }</a:t>
            </a:r>
          </a:p>
          <a:p>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4EC9B0"/>
                </a:solidFill>
                <a:effectLst/>
                <a:latin typeface="Cascadia Code" panose="020B0609020000020004" pitchFamily="49" charset="0"/>
                <a:cs typeface="Cascadia Code" panose="020B0609020000020004" pitchFamily="49" charset="0"/>
              </a:rPr>
              <a:t>TValue</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this</a:t>
            </a:r>
            <a:r>
              <a:rPr lang="da-DK" b="0" dirty="0">
                <a:solidFill>
                  <a:srgbClr val="D4D4D4"/>
                </a:solidFill>
                <a:effectLst/>
                <a:latin typeface="Cascadia Code" panose="020B0609020000020004" pitchFamily="49" charset="0"/>
                <a:cs typeface="Cascadia Code" panose="020B0609020000020004" pitchFamily="49" charset="0"/>
              </a:rPr>
              <a:t>[</a:t>
            </a:r>
            <a:r>
              <a:rPr lang="da-DK" b="0" dirty="0">
                <a:solidFill>
                  <a:srgbClr val="4EC9B0"/>
                </a:solidFill>
                <a:effectLst/>
                <a:latin typeface="Cascadia Code" panose="020B0609020000020004" pitchFamily="49" charset="0"/>
                <a:cs typeface="Cascadia Code" panose="020B0609020000020004" pitchFamily="49" charset="0"/>
              </a:rPr>
              <a:t>TKey</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key</a:t>
            </a:r>
            <a:r>
              <a:rPr lang="da-DK" b="0" dirty="0">
                <a:solidFill>
                  <a:srgbClr val="D4D4D4"/>
                </a:solidFill>
                <a:effectLst/>
                <a:latin typeface="Cascadia Code" panose="020B0609020000020004" pitchFamily="49" charset="0"/>
                <a:cs typeface="Cascadia Code" panose="020B0609020000020004" pitchFamily="49" charset="0"/>
              </a:rPr>
              <a:t>] { </a:t>
            </a:r>
            <a:r>
              <a:rPr lang="da-DK" b="0" dirty="0">
                <a:solidFill>
                  <a:srgbClr val="569CD6"/>
                </a:solidFill>
                <a:effectLst/>
                <a:latin typeface="Cascadia Code" panose="020B0609020000020004" pitchFamily="49" charset="0"/>
                <a:cs typeface="Cascadia Code" panose="020B0609020000020004" pitchFamily="49" charset="0"/>
              </a:rPr>
              <a:t>get</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set</a:t>
            </a:r>
            <a:r>
              <a:rPr lang="da-DK" b="0" dirty="0">
                <a:solidFill>
                  <a:srgbClr val="D4D4D4"/>
                </a:solidFill>
                <a:effectLst/>
                <a:latin typeface="Cascadia Code" panose="020B0609020000020004" pitchFamily="49" charset="0"/>
                <a:cs typeface="Cascadia Code" panose="020B0609020000020004" pitchFamily="49" charset="0"/>
              </a:rPr>
              <a:t>; }</a:t>
            </a:r>
          </a:p>
          <a:p>
            <a:r>
              <a:rPr lang="da-DK" b="0" dirty="0">
                <a:solidFill>
                  <a:srgbClr val="D4D4D4"/>
                </a:solidFill>
                <a:effectLst/>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1167323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66BD-9D1A-4A32-8001-6C06406AC394}"/>
              </a:ext>
            </a:extLst>
          </p:cNvPr>
          <p:cNvSpPr>
            <a:spLocks noGrp="1"/>
          </p:cNvSpPr>
          <p:nvPr>
            <p:ph type="title"/>
          </p:nvPr>
        </p:nvSpPr>
        <p:spPr/>
        <p:txBody>
          <a:bodyPr/>
          <a:lstStyle/>
          <a:p>
            <a:r>
              <a:rPr lang="en-US" dirty="0"/>
              <a:t>Create your own generic method</a:t>
            </a:r>
            <a:endParaRPr lang="LID4096" dirty="0"/>
          </a:p>
        </p:txBody>
      </p:sp>
      <p:sp>
        <p:nvSpPr>
          <p:cNvPr id="3" name="Text Placeholder 2">
            <a:extLst>
              <a:ext uri="{FF2B5EF4-FFF2-40B4-BE49-F238E27FC236}">
                <a16:creationId xmlns:a16="http://schemas.microsoft.com/office/drawing/2014/main" id="{3606FE66-F358-42B9-A8EF-48DCE6B67051}"/>
              </a:ext>
            </a:extLst>
          </p:cNvPr>
          <p:cNvSpPr>
            <a:spLocks noGrp="1"/>
          </p:cNvSpPr>
          <p:nvPr>
            <p:ph type="body" sz="quarter" idx="10"/>
          </p:nvPr>
        </p:nvSpPr>
        <p:spPr>
          <a:xfrm>
            <a:off x="588263" y="1436688"/>
            <a:ext cx="11018520" cy="3533275"/>
          </a:xfrm>
        </p:spPr>
        <p:txBody>
          <a:bodyPr/>
          <a:lstStyle/>
          <a:p>
            <a:endParaRPr lang="da-DK" b="0" dirty="0">
              <a:solidFill>
                <a:srgbClr val="569CD6"/>
              </a:solidFill>
              <a:effectLst/>
              <a:latin typeface="Cascadia Code" panose="020B0609020000020004" pitchFamily="49" charset="0"/>
              <a:cs typeface="Cascadia Code" panose="020B0609020000020004" pitchFamily="49" charset="0"/>
            </a:endParaRPr>
          </a:p>
          <a:p>
            <a:endParaRPr lang="da-DK" b="0" dirty="0">
              <a:solidFill>
                <a:srgbClr val="569CD6"/>
              </a:solidFill>
              <a:effectLst/>
              <a:latin typeface="Cascadia Code" panose="020B0609020000020004" pitchFamily="49" charset="0"/>
              <a:cs typeface="Cascadia Code" panose="020B0609020000020004" pitchFamily="49" charset="0"/>
            </a:endParaRPr>
          </a:p>
          <a:p>
            <a:endParaRPr lang="da-DK" dirty="0">
              <a:solidFill>
                <a:srgbClr val="569CD6"/>
              </a:solidFill>
              <a:latin typeface="Cascadia Code" panose="020B0609020000020004" pitchFamily="49" charset="0"/>
              <a:cs typeface="Cascadia Code" panose="020B0609020000020004" pitchFamily="49" charset="0"/>
            </a:endParaRPr>
          </a:p>
          <a:p>
            <a:r>
              <a:rPr lang="da-DK" b="0" dirty="0">
                <a:solidFill>
                  <a:srgbClr val="569CD6"/>
                </a:solidFill>
                <a:effectLst/>
                <a:latin typeface="Cascadia Code" panose="020B0609020000020004" pitchFamily="49" charset="0"/>
                <a:cs typeface="Cascadia Code" panose="020B0609020000020004" pitchFamily="49" charset="0"/>
              </a:rPr>
              <a:t>public</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569CD6"/>
                </a:solidFill>
                <a:effectLst/>
                <a:latin typeface="Cascadia Code" panose="020B0609020000020004" pitchFamily="49" charset="0"/>
                <a:cs typeface="Cascadia Code" panose="020B0609020000020004" pitchFamily="49" charset="0"/>
              </a:rPr>
              <a:t>string</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DCDCAA"/>
                </a:solidFill>
                <a:effectLst/>
                <a:latin typeface="Cascadia Code" panose="020B0609020000020004" pitchFamily="49" charset="0"/>
                <a:cs typeface="Cascadia Code" panose="020B0609020000020004" pitchFamily="49" charset="0"/>
              </a:rPr>
              <a:t>Serialize</a:t>
            </a:r>
            <a:r>
              <a:rPr lang="da-DK" b="0" dirty="0">
                <a:solidFill>
                  <a:srgbClr val="D4D4D4"/>
                </a:solidFill>
                <a:effectLst/>
                <a:latin typeface="Cascadia Code" panose="020B0609020000020004" pitchFamily="49" charset="0"/>
                <a:cs typeface="Cascadia Code" panose="020B0609020000020004" pitchFamily="49" charset="0"/>
              </a:rPr>
              <a:t>&lt;</a:t>
            </a:r>
            <a:r>
              <a:rPr lang="da-DK" b="0" dirty="0">
                <a:solidFill>
                  <a:srgbClr val="4EC9B0"/>
                </a:solidFill>
                <a:effectLst/>
                <a:latin typeface="Cascadia Code" panose="020B0609020000020004" pitchFamily="49" charset="0"/>
                <a:cs typeface="Cascadia Code" panose="020B0609020000020004" pitchFamily="49" charset="0"/>
              </a:rPr>
              <a:t>T</a:t>
            </a:r>
            <a:r>
              <a:rPr lang="da-DK" b="0" dirty="0">
                <a:solidFill>
                  <a:srgbClr val="D4D4D4"/>
                </a:solidFill>
                <a:effectLst/>
                <a:latin typeface="Cascadia Code" panose="020B0609020000020004" pitchFamily="49" charset="0"/>
                <a:cs typeface="Cascadia Code" panose="020B0609020000020004" pitchFamily="49" charset="0"/>
              </a:rPr>
              <a:t>&gt;(</a:t>
            </a:r>
            <a:r>
              <a:rPr lang="da-DK" b="0" dirty="0">
                <a:solidFill>
                  <a:srgbClr val="4EC9B0"/>
                </a:solidFill>
                <a:effectLst/>
                <a:latin typeface="Cascadia Code" panose="020B0609020000020004" pitchFamily="49" charset="0"/>
                <a:cs typeface="Cascadia Code" panose="020B0609020000020004" pitchFamily="49" charset="0"/>
              </a:rPr>
              <a:t>T</a:t>
            </a:r>
            <a:r>
              <a:rPr lang="da-DK" b="0" dirty="0">
                <a:solidFill>
                  <a:srgbClr val="D4D4D4"/>
                </a:solidFill>
                <a:effectLst/>
                <a:latin typeface="Cascadia Code" panose="020B0609020000020004" pitchFamily="49" charset="0"/>
                <a:cs typeface="Cascadia Code" panose="020B0609020000020004" pitchFamily="49" charset="0"/>
              </a:rPr>
              <a:t> </a:t>
            </a:r>
            <a:r>
              <a:rPr lang="da-DK" b="0" dirty="0">
                <a:solidFill>
                  <a:srgbClr val="9CDCFE"/>
                </a:solidFill>
                <a:effectLst/>
                <a:latin typeface="Cascadia Code" panose="020B0609020000020004" pitchFamily="49" charset="0"/>
                <a:cs typeface="Cascadia Code" panose="020B0609020000020004" pitchFamily="49" charset="0"/>
              </a:rPr>
              <a:t>obj</a:t>
            </a:r>
            <a:r>
              <a:rPr lang="da-DK" b="0" dirty="0">
                <a:solidFill>
                  <a:srgbClr val="D4D4D4"/>
                </a:solidFill>
                <a:effectLst/>
                <a:latin typeface="Cascadia Code" panose="020B0609020000020004" pitchFamily="49" charset="0"/>
                <a:cs typeface="Cascadia Code" panose="020B0609020000020004" pitchFamily="49" charset="0"/>
              </a:rPr>
              <a:t>) {}</a:t>
            </a:r>
          </a:p>
          <a:p>
            <a:endParaRPr lang="da-DK" dirty="0">
              <a:solidFill>
                <a:srgbClr val="D4D4D4"/>
              </a:solidFill>
              <a:latin typeface="Cascadia Code" panose="020B0609020000020004" pitchFamily="49" charset="0"/>
              <a:cs typeface="Cascadia Code" panose="020B0609020000020004" pitchFamily="49" charset="0"/>
            </a:endParaRPr>
          </a:p>
          <a:p>
            <a:r>
              <a:rPr lang="fr-FR" b="0" dirty="0">
                <a:solidFill>
                  <a:srgbClr val="569CD6"/>
                </a:solidFill>
                <a:effectLst/>
                <a:latin typeface="Cascadia Code" panose="020B0609020000020004" pitchFamily="49" charset="0"/>
                <a:cs typeface="Cascadia Code" panose="020B0609020000020004" pitchFamily="49" charset="0"/>
              </a:rPr>
              <a:t>public</a:t>
            </a:r>
            <a:r>
              <a:rPr lang="fr-FR" b="0" dirty="0">
                <a:solidFill>
                  <a:srgbClr val="D4D4D4"/>
                </a:solidFill>
                <a:effectLst/>
                <a:latin typeface="Cascadia Code" panose="020B0609020000020004" pitchFamily="49" charset="0"/>
                <a:cs typeface="Cascadia Code" panose="020B0609020000020004" pitchFamily="49" charset="0"/>
              </a:rPr>
              <a:t> </a:t>
            </a:r>
            <a:r>
              <a:rPr lang="fr-FR" b="0" dirty="0">
                <a:solidFill>
                  <a:srgbClr val="4EC9B0"/>
                </a:solidFill>
                <a:effectLst/>
                <a:latin typeface="Cascadia Code" panose="020B0609020000020004" pitchFamily="49" charset="0"/>
                <a:cs typeface="Cascadia Code" panose="020B0609020000020004" pitchFamily="49" charset="0"/>
              </a:rPr>
              <a:t>T2</a:t>
            </a:r>
            <a:r>
              <a:rPr lang="fr-FR" b="0" dirty="0">
                <a:solidFill>
                  <a:srgbClr val="D4D4D4"/>
                </a:solidFill>
                <a:effectLst/>
                <a:latin typeface="Cascadia Code" panose="020B0609020000020004" pitchFamily="49" charset="0"/>
                <a:cs typeface="Cascadia Code" panose="020B0609020000020004" pitchFamily="49" charset="0"/>
              </a:rPr>
              <a:t> </a:t>
            </a:r>
            <a:r>
              <a:rPr lang="fr-FR" b="0" dirty="0" err="1">
                <a:solidFill>
                  <a:srgbClr val="DCDCAA"/>
                </a:solidFill>
                <a:effectLst/>
                <a:latin typeface="Cascadia Code" panose="020B0609020000020004" pitchFamily="49" charset="0"/>
                <a:cs typeface="Cascadia Code" panose="020B0609020000020004" pitchFamily="49" charset="0"/>
              </a:rPr>
              <a:t>Convert</a:t>
            </a:r>
            <a:r>
              <a:rPr lang="fr-FR" b="0" dirty="0">
                <a:solidFill>
                  <a:srgbClr val="D4D4D4"/>
                </a:solidFill>
                <a:effectLst/>
                <a:latin typeface="Cascadia Code" panose="020B0609020000020004" pitchFamily="49" charset="0"/>
                <a:cs typeface="Cascadia Code" panose="020B0609020000020004" pitchFamily="49" charset="0"/>
              </a:rPr>
              <a:t>&lt;</a:t>
            </a:r>
            <a:r>
              <a:rPr lang="fr-FR" b="0" dirty="0">
                <a:solidFill>
                  <a:srgbClr val="4EC9B0"/>
                </a:solidFill>
                <a:effectLst/>
                <a:latin typeface="Cascadia Code" panose="020B0609020000020004" pitchFamily="49" charset="0"/>
                <a:cs typeface="Cascadia Code" panose="020B0609020000020004" pitchFamily="49" charset="0"/>
              </a:rPr>
              <a:t>T1</a:t>
            </a:r>
            <a:r>
              <a:rPr lang="fr-FR" b="0" dirty="0">
                <a:solidFill>
                  <a:srgbClr val="D4D4D4"/>
                </a:solidFill>
                <a:effectLst/>
                <a:latin typeface="Cascadia Code" panose="020B0609020000020004" pitchFamily="49" charset="0"/>
                <a:cs typeface="Cascadia Code" panose="020B0609020000020004" pitchFamily="49" charset="0"/>
              </a:rPr>
              <a:t>, </a:t>
            </a:r>
            <a:r>
              <a:rPr lang="fr-FR" b="0" dirty="0">
                <a:solidFill>
                  <a:srgbClr val="4EC9B0"/>
                </a:solidFill>
                <a:effectLst/>
                <a:latin typeface="Cascadia Code" panose="020B0609020000020004" pitchFamily="49" charset="0"/>
                <a:cs typeface="Cascadia Code" panose="020B0609020000020004" pitchFamily="49" charset="0"/>
              </a:rPr>
              <a:t>T2</a:t>
            </a:r>
            <a:r>
              <a:rPr lang="fr-FR" b="0" dirty="0">
                <a:solidFill>
                  <a:srgbClr val="D4D4D4"/>
                </a:solidFill>
                <a:effectLst/>
                <a:latin typeface="Cascadia Code" panose="020B0609020000020004" pitchFamily="49" charset="0"/>
                <a:cs typeface="Cascadia Code" panose="020B0609020000020004" pitchFamily="49" charset="0"/>
              </a:rPr>
              <a:t>&gt;(</a:t>
            </a:r>
            <a:r>
              <a:rPr lang="fr-FR" b="0" dirty="0">
                <a:solidFill>
                  <a:srgbClr val="4EC9B0"/>
                </a:solidFill>
                <a:effectLst/>
                <a:latin typeface="Cascadia Code" panose="020B0609020000020004" pitchFamily="49" charset="0"/>
                <a:cs typeface="Cascadia Code" panose="020B0609020000020004" pitchFamily="49" charset="0"/>
              </a:rPr>
              <a:t>T1</a:t>
            </a:r>
            <a:r>
              <a:rPr lang="fr-FR" b="0" dirty="0">
                <a:solidFill>
                  <a:srgbClr val="D4D4D4"/>
                </a:solidFill>
                <a:effectLst/>
                <a:latin typeface="Cascadia Code" panose="020B0609020000020004" pitchFamily="49" charset="0"/>
                <a:cs typeface="Cascadia Code" panose="020B0609020000020004" pitchFamily="49" charset="0"/>
              </a:rPr>
              <a:t> </a:t>
            </a:r>
            <a:r>
              <a:rPr lang="fr-FR" b="0" dirty="0" err="1">
                <a:solidFill>
                  <a:srgbClr val="9CDCFE"/>
                </a:solidFill>
                <a:effectLst/>
                <a:latin typeface="Cascadia Code" panose="020B0609020000020004" pitchFamily="49" charset="0"/>
                <a:cs typeface="Cascadia Code" panose="020B0609020000020004" pitchFamily="49" charset="0"/>
              </a:rPr>
              <a:t>obj</a:t>
            </a:r>
            <a:r>
              <a:rPr lang="fr-FR" b="0" dirty="0">
                <a:solidFill>
                  <a:srgbClr val="D4D4D4"/>
                </a:solidFill>
                <a:effectLst/>
                <a:latin typeface="Cascadia Code" panose="020B0609020000020004" pitchFamily="49" charset="0"/>
                <a:cs typeface="Cascadia Code" panose="020B0609020000020004" pitchFamily="49" charset="0"/>
              </a:rPr>
              <a:t>) { }</a:t>
            </a:r>
          </a:p>
          <a:p>
            <a:endParaRPr lang="da-DK" b="0" dirty="0">
              <a:solidFill>
                <a:srgbClr val="D4D4D4"/>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15472837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8AAE-657F-4E7F-91D9-633395F53375}"/>
              </a:ext>
            </a:extLst>
          </p:cNvPr>
          <p:cNvSpPr>
            <a:spLocks noGrp="1"/>
          </p:cNvSpPr>
          <p:nvPr>
            <p:ph type="title"/>
          </p:nvPr>
        </p:nvSpPr>
        <p:spPr/>
        <p:txBody>
          <a:bodyPr/>
          <a:lstStyle/>
          <a:p>
            <a:r>
              <a:rPr lang="da-DK" dirty="0"/>
              <a:t>Type constraints</a:t>
            </a:r>
            <a:endParaRPr lang="LID4096" dirty="0"/>
          </a:p>
        </p:txBody>
      </p:sp>
      <p:sp>
        <p:nvSpPr>
          <p:cNvPr id="3" name="Text Placeholder 2">
            <a:extLst>
              <a:ext uri="{FF2B5EF4-FFF2-40B4-BE49-F238E27FC236}">
                <a16:creationId xmlns:a16="http://schemas.microsoft.com/office/drawing/2014/main" id="{3E0069E2-A989-437E-8DAF-AEAA1DE2E0E6}"/>
              </a:ext>
            </a:extLst>
          </p:cNvPr>
          <p:cNvSpPr>
            <a:spLocks noGrp="1"/>
          </p:cNvSpPr>
          <p:nvPr>
            <p:ph type="body" sz="quarter" idx="10"/>
          </p:nvPr>
        </p:nvSpPr>
        <p:spPr>
          <a:xfrm>
            <a:off x="588263" y="1436688"/>
            <a:ext cx="11018520" cy="4924425"/>
          </a:xfrm>
        </p:spPr>
        <p:txBody>
          <a:bodyPr/>
          <a:lstStyle/>
          <a:p>
            <a:r>
              <a:rPr lang="da-DK" sz="2000" b="0" dirty="0">
                <a:solidFill>
                  <a:srgbClr val="569CD6"/>
                </a:solidFill>
                <a:effectLst/>
                <a:latin typeface="Cascadia Code" panose="020B0609020000020004" pitchFamily="49" charset="0"/>
                <a:cs typeface="Cascadia Code" panose="020B0609020000020004" pitchFamily="49" charset="0"/>
              </a:rPr>
              <a:t>public</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class</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MyConstrainedGenericClass</a:t>
            </a:r>
            <a:r>
              <a:rPr lang="da-DK" sz="2000" b="0" dirty="0">
                <a:solidFill>
                  <a:srgbClr val="D4D4D4"/>
                </a:solidFill>
                <a:effectLst/>
                <a:latin typeface="Cascadia Code" panose="020B0609020000020004" pitchFamily="49" charset="0"/>
                <a:cs typeface="Cascadia Code" panose="020B0609020000020004" pitchFamily="49" charset="0"/>
              </a:rPr>
              <a:t>&lt;</a:t>
            </a:r>
            <a:r>
              <a:rPr lang="da-DK" sz="2000" b="0" dirty="0">
                <a:solidFill>
                  <a:srgbClr val="4EC9B0"/>
                </a:solidFill>
                <a:effectLst/>
                <a:latin typeface="Cascadia Code" panose="020B0609020000020004" pitchFamily="49" charset="0"/>
                <a:cs typeface="Cascadia Code" panose="020B0609020000020004" pitchFamily="49" charset="0"/>
              </a:rPr>
              <a:t>T</a:t>
            </a:r>
            <a:r>
              <a:rPr lang="da-DK" sz="2000" b="0" dirty="0">
                <a:solidFill>
                  <a:srgbClr val="D4D4D4"/>
                </a:solidFill>
                <a:effectLst/>
                <a:latin typeface="Cascadia Code" panose="020B0609020000020004" pitchFamily="49" charset="0"/>
                <a:cs typeface="Cascadia Code" panose="020B0609020000020004" pitchFamily="49" charset="0"/>
              </a:rPr>
              <a:t>&gt; </a:t>
            </a:r>
          </a:p>
          <a:p>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where</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a:t>
            </a:r>
            <a:r>
              <a:rPr lang="da-DK" sz="2000" b="0" dirty="0">
                <a:solidFill>
                  <a:srgbClr val="D4D4D4"/>
                </a:solidFill>
                <a:effectLst/>
                <a:latin typeface="Cascadia Code" panose="020B0609020000020004" pitchFamily="49" charset="0"/>
                <a:cs typeface="Cascadia Code" panose="020B0609020000020004" pitchFamily="49" charset="0"/>
              </a:rPr>
              <a:t> : </a:t>
            </a:r>
            <a:r>
              <a:rPr lang="da-DK" sz="2000" b="0" dirty="0">
                <a:solidFill>
                  <a:srgbClr val="569CD6"/>
                </a:solidFill>
                <a:effectLst/>
                <a:latin typeface="Cascadia Code" panose="020B0609020000020004" pitchFamily="49" charset="0"/>
                <a:cs typeface="Cascadia Code" panose="020B0609020000020004" pitchFamily="49" charset="0"/>
              </a:rPr>
              <a:t>class</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new</a:t>
            </a:r>
            <a:r>
              <a:rPr lang="da-DK" sz="2000" b="0" dirty="0">
                <a:solidFill>
                  <a:srgbClr val="D4D4D4"/>
                </a:solidFill>
                <a:effectLst/>
                <a:latin typeface="Cascadia Code" panose="020B0609020000020004" pitchFamily="49" charset="0"/>
                <a:cs typeface="Cascadia Code" panose="020B0609020000020004" pitchFamily="49" charset="0"/>
              </a:rPr>
              <a:t>() { }</a:t>
            </a:r>
          </a:p>
          <a:p>
            <a:br>
              <a:rPr lang="da-DK" sz="2000" b="0" dirty="0">
                <a:solidFill>
                  <a:srgbClr val="D4D4D4"/>
                </a:solidFill>
                <a:effectLst/>
                <a:latin typeface="Cascadia Code" panose="020B0609020000020004" pitchFamily="49" charset="0"/>
                <a:cs typeface="Cascadia Code" panose="020B0609020000020004" pitchFamily="49" charset="0"/>
              </a:rPr>
            </a:br>
            <a:r>
              <a:rPr lang="da-DK" sz="2000" b="0" dirty="0">
                <a:solidFill>
                  <a:srgbClr val="569CD6"/>
                </a:solidFill>
                <a:effectLst/>
                <a:latin typeface="Cascadia Code" panose="020B0609020000020004" pitchFamily="49" charset="0"/>
                <a:cs typeface="Cascadia Code" panose="020B0609020000020004" pitchFamily="49" charset="0"/>
              </a:rPr>
              <a:t>public</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class</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MyConstrainedGenericClass</a:t>
            </a:r>
            <a:r>
              <a:rPr lang="da-DK" sz="2000" b="0" dirty="0">
                <a:solidFill>
                  <a:srgbClr val="D4D4D4"/>
                </a:solidFill>
                <a:effectLst/>
                <a:latin typeface="Cascadia Code" panose="020B0609020000020004" pitchFamily="49" charset="0"/>
                <a:cs typeface="Cascadia Code" panose="020B0609020000020004" pitchFamily="49" charset="0"/>
              </a:rPr>
              <a:t>&lt;</a:t>
            </a:r>
            <a:r>
              <a:rPr lang="da-DK" sz="2000" b="0" dirty="0">
                <a:solidFill>
                  <a:srgbClr val="4EC9B0"/>
                </a:solidFill>
                <a:effectLst/>
                <a:latin typeface="Cascadia Code" panose="020B0609020000020004" pitchFamily="49" charset="0"/>
                <a:cs typeface="Cascadia Code" panose="020B0609020000020004" pitchFamily="49" charset="0"/>
              </a:rPr>
              <a:t>T</a:t>
            </a:r>
            <a:r>
              <a:rPr lang="da-DK" sz="2000" b="0" dirty="0">
                <a:solidFill>
                  <a:srgbClr val="D4D4D4"/>
                </a:solidFill>
                <a:effectLst/>
                <a:latin typeface="Cascadia Code" panose="020B0609020000020004" pitchFamily="49" charset="0"/>
                <a:cs typeface="Cascadia Code" panose="020B0609020000020004" pitchFamily="49" charset="0"/>
              </a:rPr>
              <a:t>&gt; </a:t>
            </a:r>
          </a:p>
          <a:p>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where</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a:t>
            </a:r>
            <a:r>
              <a:rPr lang="da-DK" sz="2000" b="0" dirty="0">
                <a:solidFill>
                  <a:srgbClr val="D4D4D4"/>
                </a:solidFill>
                <a:effectLst/>
                <a:latin typeface="Cascadia Code" panose="020B0609020000020004" pitchFamily="49" charset="0"/>
                <a:cs typeface="Cascadia Code" panose="020B0609020000020004" pitchFamily="49" charset="0"/>
              </a:rPr>
              <a:t> : </a:t>
            </a:r>
            <a:r>
              <a:rPr lang="da-DK" sz="2000" b="0" dirty="0">
                <a:solidFill>
                  <a:srgbClr val="569CD6"/>
                </a:solidFill>
                <a:effectLst/>
                <a:latin typeface="Cascadia Code" panose="020B0609020000020004" pitchFamily="49" charset="0"/>
                <a:cs typeface="Cascadia Code" panose="020B0609020000020004" pitchFamily="49" charset="0"/>
              </a:rPr>
              <a:t>struct</a:t>
            </a:r>
            <a:r>
              <a:rPr lang="da-DK" sz="2000" b="0" dirty="0">
                <a:solidFill>
                  <a:srgbClr val="D4D4D4"/>
                </a:solidFill>
                <a:effectLst/>
                <a:latin typeface="Cascadia Code" panose="020B0609020000020004" pitchFamily="49" charset="0"/>
                <a:cs typeface="Cascadia Code" panose="020B0609020000020004" pitchFamily="49" charset="0"/>
              </a:rPr>
              <a:t> { }</a:t>
            </a:r>
          </a:p>
          <a:p>
            <a:br>
              <a:rPr lang="da-DK" sz="2000" b="0" dirty="0">
                <a:solidFill>
                  <a:srgbClr val="D4D4D4"/>
                </a:solidFill>
                <a:effectLst/>
                <a:latin typeface="Cascadia Code" panose="020B0609020000020004" pitchFamily="49" charset="0"/>
                <a:cs typeface="Cascadia Code" panose="020B0609020000020004" pitchFamily="49" charset="0"/>
              </a:rPr>
            </a:br>
            <a:r>
              <a:rPr lang="da-DK" sz="2000" b="0" dirty="0">
                <a:solidFill>
                  <a:srgbClr val="569CD6"/>
                </a:solidFill>
                <a:effectLst/>
                <a:latin typeface="Cascadia Code" panose="020B0609020000020004" pitchFamily="49" charset="0"/>
                <a:cs typeface="Cascadia Code" panose="020B0609020000020004" pitchFamily="49" charset="0"/>
              </a:rPr>
              <a:t>public</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class</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MyConstrainedGenericClass</a:t>
            </a:r>
            <a:r>
              <a:rPr lang="da-DK" sz="2000" b="0" dirty="0">
                <a:solidFill>
                  <a:srgbClr val="D4D4D4"/>
                </a:solidFill>
                <a:effectLst/>
                <a:latin typeface="Cascadia Code" panose="020B0609020000020004" pitchFamily="49" charset="0"/>
                <a:cs typeface="Cascadia Code" panose="020B0609020000020004" pitchFamily="49" charset="0"/>
              </a:rPr>
              <a:t>&lt;</a:t>
            </a:r>
            <a:r>
              <a:rPr lang="da-DK" sz="2000" b="0" dirty="0">
                <a:solidFill>
                  <a:srgbClr val="4EC9B0"/>
                </a:solidFill>
                <a:effectLst/>
                <a:latin typeface="Cascadia Code" panose="020B0609020000020004" pitchFamily="49" charset="0"/>
                <a:cs typeface="Cascadia Code" panose="020B0609020000020004" pitchFamily="49" charset="0"/>
              </a:rPr>
              <a:t>T1</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T2</a:t>
            </a:r>
            <a:r>
              <a:rPr lang="da-DK" sz="2000" b="0" dirty="0">
                <a:solidFill>
                  <a:srgbClr val="D4D4D4"/>
                </a:solidFill>
                <a:effectLst/>
                <a:latin typeface="Cascadia Code" panose="020B0609020000020004" pitchFamily="49" charset="0"/>
                <a:cs typeface="Cascadia Code" panose="020B0609020000020004" pitchFamily="49" charset="0"/>
              </a:rPr>
              <a:t>&gt; </a:t>
            </a:r>
          </a:p>
          <a:p>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where</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T1</a:t>
            </a:r>
            <a:r>
              <a:rPr lang="da-DK" sz="2000" b="0" dirty="0">
                <a:solidFill>
                  <a:srgbClr val="D4D4D4"/>
                </a:solidFill>
                <a:effectLst/>
                <a:latin typeface="Cascadia Code" panose="020B0609020000020004" pitchFamily="49" charset="0"/>
                <a:cs typeface="Cascadia Code" panose="020B0609020000020004" pitchFamily="49" charset="0"/>
              </a:rPr>
              <a:t> : </a:t>
            </a:r>
            <a:r>
              <a:rPr lang="da-DK" sz="2000" b="0" dirty="0">
                <a:solidFill>
                  <a:srgbClr val="4EC9B0"/>
                </a:solidFill>
                <a:effectLst/>
                <a:latin typeface="Cascadia Code" panose="020B0609020000020004" pitchFamily="49" charset="0"/>
                <a:cs typeface="Cascadia Code" panose="020B0609020000020004" pitchFamily="49" charset="0"/>
              </a:rPr>
              <a:t>Foo</a:t>
            </a:r>
            <a:r>
              <a:rPr lang="da-DK" sz="2000" b="0" dirty="0">
                <a:solidFill>
                  <a:srgbClr val="D4D4D4"/>
                </a:solidFill>
                <a:effectLst/>
                <a:latin typeface="Cascadia Code" panose="020B0609020000020004" pitchFamily="49" charset="0"/>
                <a:cs typeface="Cascadia Code" panose="020B0609020000020004" pitchFamily="49" charset="0"/>
              </a:rPr>
              <a:t> </a:t>
            </a:r>
          </a:p>
          <a:p>
            <a:r>
              <a:rPr lang="da-DK" sz="2000" dirty="0">
                <a:solidFill>
                  <a:srgbClr val="D4D4D4"/>
                </a:solidFill>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where</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T2</a:t>
            </a:r>
            <a:r>
              <a:rPr lang="da-DK" sz="2000" b="0" dirty="0">
                <a:solidFill>
                  <a:srgbClr val="D4D4D4"/>
                </a:solidFill>
                <a:effectLst/>
                <a:latin typeface="Cascadia Code" panose="020B0609020000020004" pitchFamily="49" charset="0"/>
                <a:cs typeface="Cascadia Code" panose="020B0609020000020004" pitchFamily="49" charset="0"/>
              </a:rPr>
              <a:t> : </a:t>
            </a:r>
            <a:r>
              <a:rPr lang="da-DK" sz="2000" b="0" dirty="0">
                <a:solidFill>
                  <a:srgbClr val="4EC9B0"/>
                </a:solidFill>
                <a:effectLst/>
                <a:latin typeface="Cascadia Code" panose="020B0609020000020004" pitchFamily="49" charset="0"/>
                <a:cs typeface="Cascadia Code" panose="020B0609020000020004" pitchFamily="49" charset="0"/>
              </a:rPr>
              <a:t>IBar</a:t>
            </a:r>
            <a:r>
              <a:rPr lang="da-DK" sz="2000" b="0" dirty="0">
                <a:solidFill>
                  <a:srgbClr val="D4D4D4"/>
                </a:solidFill>
                <a:effectLst/>
                <a:latin typeface="Cascadia Code" panose="020B0609020000020004" pitchFamily="49" charset="0"/>
                <a:cs typeface="Cascadia Code" panose="020B0609020000020004" pitchFamily="49" charset="0"/>
              </a:rPr>
              <a:t> { }</a:t>
            </a:r>
          </a:p>
          <a:p>
            <a:br>
              <a:rPr lang="da-DK" sz="2000" b="0" dirty="0">
                <a:solidFill>
                  <a:srgbClr val="D4D4D4"/>
                </a:solidFill>
                <a:effectLst/>
                <a:latin typeface="Cascadia Code" panose="020B0609020000020004" pitchFamily="49" charset="0"/>
                <a:cs typeface="Cascadia Code" panose="020B0609020000020004" pitchFamily="49" charset="0"/>
              </a:rPr>
            </a:br>
            <a:r>
              <a:rPr lang="da-DK" sz="2000" b="0" dirty="0">
                <a:solidFill>
                  <a:srgbClr val="569CD6"/>
                </a:solidFill>
                <a:effectLst/>
                <a:latin typeface="Cascadia Code" panose="020B0609020000020004" pitchFamily="49" charset="0"/>
                <a:cs typeface="Cascadia Code" panose="020B0609020000020004" pitchFamily="49" charset="0"/>
              </a:rPr>
              <a:t>public</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T2</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DCDCAA"/>
                </a:solidFill>
                <a:effectLst/>
                <a:latin typeface="Cascadia Code" panose="020B0609020000020004" pitchFamily="49" charset="0"/>
                <a:cs typeface="Cascadia Code" panose="020B0609020000020004" pitchFamily="49" charset="0"/>
              </a:rPr>
              <a:t>MyConstrainedMethod</a:t>
            </a:r>
            <a:r>
              <a:rPr lang="da-DK" sz="2000" b="0" dirty="0">
                <a:solidFill>
                  <a:srgbClr val="D4D4D4"/>
                </a:solidFill>
                <a:effectLst/>
                <a:latin typeface="Cascadia Code" panose="020B0609020000020004" pitchFamily="49" charset="0"/>
                <a:cs typeface="Cascadia Code" panose="020B0609020000020004" pitchFamily="49" charset="0"/>
              </a:rPr>
              <a:t>&lt;</a:t>
            </a:r>
            <a:r>
              <a:rPr lang="da-DK" sz="2000" b="0" dirty="0">
                <a:solidFill>
                  <a:srgbClr val="4EC9B0"/>
                </a:solidFill>
                <a:effectLst/>
                <a:latin typeface="Cascadia Code" panose="020B0609020000020004" pitchFamily="49" charset="0"/>
                <a:cs typeface="Cascadia Code" panose="020B0609020000020004" pitchFamily="49" charset="0"/>
              </a:rPr>
              <a:t>T1</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T2</a:t>
            </a:r>
            <a:r>
              <a:rPr lang="da-DK" sz="2000" b="0" dirty="0">
                <a:solidFill>
                  <a:srgbClr val="D4D4D4"/>
                </a:solidFill>
                <a:effectLst/>
                <a:latin typeface="Cascadia Code" panose="020B0609020000020004" pitchFamily="49" charset="0"/>
                <a:cs typeface="Cascadia Code" panose="020B0609020000020004" pitchFamily="49" charset="0"/>
              </a:rPr>
              <a:t>&gt;(</a:t>
            </a:r>
            <a:r>
              <a:rPr lang="da-DK" sz="2000" b="0" dirty="0">
                <a:solidFill>
                  <a:srgbClr val="4EC9B0"/>
                </a:solidFill>
                <a:effectLst/>
                <a:latin typeface="Cascadia Code" panose="020B0609020000020004" pitchFamily="49" charset="0"/>
                <a:cs typeface="Cascadia Code" panose="020B0609020000020004" pitchFamily="49" charset="0"/>
              </a:rPr>
              <a:t>T1</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9CDCFE"/>
                </a:solidFill>
                <a:effectLst/>
                <a:latin typeface="Cascadia Code" panose="020B0609020000020004" pitchFamily="49" charset="0"/>
                <a:cs typeface="Cascadia Code" panose="020B0609020000020004" pitchFamily="49" charset="0"/>
              </a:rPr>
              <a:t>item</a:t>
            </a:r>
            <a:r>
              <a:rPr lang="da-DK" sz="2000" b="0" dirty="0">
                <a:solidFill>
                  <a:srgbClr val="D4D4D4"/>
                </a:solidFill>
                <a:effectLst/>
                <a:latin typeface="Cascadia Code" panose="020B0609020000020004" pitchFamily="49" charset="0"/>
                <a:cs typeface="Cascadia Code" panose="020B0609020000020004" pitchFamily="49" charset="0"/>
              </a:rPr>
              <a:t>)</a:t>
            </a:r>
          </a:p>
          <a:p>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where</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T1</a:t>
            </a:r>
            <a:r>
              <a:rPr lang="da-DK" sz="2000" b="0" dirty="0">
                <a:solidFill>
                  <a:srgbClr val="D4D4D4"/>
                </a:solidFill>
                <a:effectLst/>
                <a:latin typeface="Cascadia Code" panose="020B0609020000020004" pitchFamily="49" charset="0"/>
                <a:cs typeface="Cascadia Code" panose="020B0609020000020004" pitchFamily="49" charset="0"/>
              </a:rPr>
              <a:t> : </a:t>
            </a:r>
            <a:r>
              <a:rPr lang="da-DK" sz="2000" b="0" dirty="0">
                <a:solidFill>
                  <a:srgbClr val="4EC9B0"/>
                </a:solidFill>
                <a:effectLst/>
                <a:latin typeface="Cascadia Code" panose="020B0609020000020004" pitchFamily="49" charset="0"/>
                <a:cs typeface="Cascadia Code" panose="020B0609020000020004" pitchFamily="49" charset="0"/>
              </a:rPr>
              <a:t>Foo</a:t>
            </a:r>
            <a:endParaRPr lang="da-DK" sz="2000" b="0" dirty="0">
              <a:solidFill>
                <a:srgbClr val="D4D4D4"/>
              </a:solidFill>
              <a:effectLst/>
              <a:latin typeface="Cascadia Code" panose="020B0609020000020004" pitchFamily="49" charset="0"/>
              <a:cs typeface="Cascadia Code" panose="020B0609020000020004" pitchFamily="49" charset="0"/>
            </a:endParaRPr>
          </a:p>
          <a:p>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where</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4EC9B0"/>
                </a:solidFill>
                <a:effectLst/>
                <a:latin typeface="Cascadia Code" panose="020B0609020000020004" pitchFamily="49" charset="0"/>
                <a:cs typeface="Cascadia Code" panose="020B0609020000020004" pitchFamily="49" charset="0"/>
              </a:rPr>
              <a:t>T2</a:t>
            </a:r>
            <a:r>
              <a:rPr lang="da-DK" sz="2000" b="0" dirty="0">
                <a:solidFill>
                  <a:srgbClr val="D4D4D4"/>
                </a:solidFill>
                <a:effectLst/>
                <a:latin typeface="Cascadia Code" panose="020B0609020000020004" pitchFamily="49" charset="0"/>
                <a:cs typeface="Cascadia Code" panose="020B0609020000020004" pitchFamily="49" charset="0"/>
              </a:rPr>
              <a:t> : </a:t>
            </a:r>
            <a:r>
              <a:rPr lang="da-DK" sz="2000" b="0" dirty="0">
                <a:solidFill>
                  <a:srgbClr val="4EC9B0"/>
                </a:solidFill>
                <a:effectLst/>
                <a:latin typeface="Cascadia Code" panose="020B0609020000020004" pitchFamily="49" charset="0"/>
                <a:cs typeface="Cascadia Code" panose="020B0609020000020004" pitchFamily="49" charset="0"/>
              </a:rPr>
              <a:t>IBar</a:t>
            </a:r>
            <a:r>
              <a:rPr lang="da-DK" sz="2000" b="0" dirty="0">
                <a:solidFill>
                  <a:srgbClr val="D4D4D4"/>
                </a:solidFill>
                <a:effectLst/>
                <a:latin typeface="Cascadia Code" panose="020B0609020000020004" pitchFamily="49" charset="0"/>
                <a:cs typeface="Cascadia Code" panose="020B0609020000020004" pitchFamily="49" charset="0"/>
              </a:rPr>
              <a:t>, </a:t>
            </a:r>
            <a:r>
              <a:rPr lang="da-DK" sz="2000" b="0" dirty="0">
                <a:solidFill>
                  <a:srgbClr val="569CD6"/>
                </a:solidFill>
                <a:effectLst/>
                <a:latin typeface="Cascadia Code" panose="020B0609020000020004" pitchFamily="49" charset="0"/>
                <a:cs typeface="Cascadia Code" panose="020B0609020000020004" pitchFamily="49" charset="0"/>
              </a:rPr>
              <a:t>new</a:t>
            </a:r>
            <a:r>
              <a:rPr lang="da-DK" sz="2000" b="0" dirty="0">
                <a:solidFill>
                  <a:srgbClr val="D4D4D4"/>
                </a:solidFill>
                <a:effectLst/>
                <a:latin typeface="Cascadia Code" panose="020B0609020000020004" pitchFamily="49" charset="0"/>
                <a:cs typeface="Cascadia Code" panose="020B0609020000020004" pitchFamily="49" charset="0"/>
              </a:rPr>
              <a:t>() { }</a:t>
            </a:r>
          </a:p>
          <a:p>
            <a:endParaRPr lang="LID4096" sz="20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512953418"/>
      </p:ext>
    </p:extLst>
  </p:cSld>
  <p:clrMapOvr>
    <a:masterClrMapping/>
  </p:clrMapOvr>
  <p:transition>
    <p:fade/>
  </p:transition>
</p:sld>
</file>

<file path=ppt/theme/theme1.xml><?xml version="1.0" encoding="utf-8"?>
<a:theme xmlns:a="http://schemas.openxmlformats.org/drawingml/2006/main" name="White Template">
  <a:themeElements>
    <a:clrScheme name="Brand Template Teal (White Bak)">
      <a:dk1>
        <a:srgbClr val="000000"/>
      </a:dk1>
      <a:lt1>
        <a:srgbClr val="FFFFFF"/>
      </a:lt1>
      <a:dk2>
        <a:srgbClr val="274B47"/>
      </a:dk2>
      <a:lt2>
        <a:srgbClr val="E6E6E6"/>
      </a:lt2>
      <a:accent1>
        <a:srgbClr val="008575"/>
      </a:accent1>
      <a:accent2>
        <a:srgbClr val="274B47"/>
      </a:accent2>
      <a:accent3>
        <a:srgbClr val="D83B01"/>
      </a:accent3>
      <a:accent4>
        <a:srgbClr val="0078D4"/>
      </a:accent4>
      <a:accent5>
        <a:srgbClr val="8661C5"/>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9094E9A9-6EC1-40F6-A5E7-16079EBC0085}"/>
    </a:ext>
  </a:extLst>
</a:theme>
</file>

<file path=ppt/theme/theme2.xml><?xml version="1.0" encoding="utf-8"?>
<a:theme xmlns:a="http://schemas.openxmlformats.org/drawingml/2006/main" name="Black Template">
  <a:themeElements>
    <a:clrScheme name="Brand Template Teal (Black Bak)">
      <a:dk1>
        <a:srgbClr val="000000"/>
      </a:dk1>
      <a:lt1>
        <a:srgbClr val="FFFFFF"/>
      </a:lt1>
      <a:dk2>
        <a:srgbClr val="274B47"/>
      </a:dk2>
      <a:lt2>
        <a:srgbClr val="E6E6E6"/>
      </a:lt2>
      <a:accent1>
        <a:srgbClr val="008575"/>
      </a:accent1>
      <a:accent2>
        <a:srgbClr val="30E5D0"/>
      </a:accent2>
      <a:accent3>
        <a:srgbClr val="FFB900"/>
      </a:accent3>
      <a:accent4>
        <a:srgbClr val="0078D4"/>
      </a:accent4>
      <a:accent5>
        <a:srgbClr val="D83B01"/>
      </a:accent5>
      <a:accent6>
        <a:srgbClr val="E6E6E6"/>
      </a:accent6>
      <a:hlink>
        <a:srgbClr val="30E5D0"/>
      </a:hlink>
      <a:folHlink>
        <a:srgbClr val="30E5D0"/>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10.potx" id="{103CC099-5017-4CFA-A8E2-AEEF43E5BC82}" vid="{5923E26A-6146-4C44-BDB5-F8DA0EFBFDC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4" ma:contentTypeDescription="Create a new document." ma:contentTypeScope="" ma:versionID="15419eb272c8997d22174cab72b81ac5">
  <xsd:schema xmlns:xsd="http://www.w3.org/2001/XMLSchema" xmlns:xs="http://www.w3.org/2001/XMLSchema" xmlns:p="http://schemas.microsoft.com/office/2006/metadata/properties" xmlns:ns2="dcf5ddc1-fb1d-440f-849a-6450bddbaed7" xmlns:ns3="965de625-df5b-42e9-a277-2113da4f1195" targetNamespace="http://schemas.microsoft.com/office/2006/metadata/properties" ma:root="true" ma:fieldsID="366f960d0717a06e650b8dd07cd5f805" ns2:_="" ns3:_="">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e4aa919a-b200-49cb-beca-4c7e0810321e"/>
    <ds:schemaRef ds:uri="06670dda-0291-4061-b6e0-f6c0cb392c51"/>
    <ds:schemaRef ds:uri="http://schemas.microsoft.com/office/2006/documentManagement/types"/>
    <ds:schemaRef ds:uri="http://schemas.microsoft.com/office/infopath/2007/PartnerControls"/>
    <ds:schemaRef ds:uri="http://purl.org/dc/dcmitype/"/>
    <ds:schemaRef ds:uri="http://schemas.microsoft.com/sharepoint/v3"/>
    <ds:schemaRef ds:uri="http://schemas.openxmlformats.org/package/2006/metadata/core-properties"/>
    <ds:schemaRef ds:uri="http://www.w3.org/XML/1998/namespace"/>
    <ds:schemaRef ds:uri="http://purl.org/dc/terms/"/>
    <ds:schemaRef ds:uri="965de625-df5b-42e9-a277-2113da4f1195"/>
  </ds:schemaRefs>
</ds:datastoreItem>
</file>

<file path=customXml/itemProps3.xml><?xml version="1.0" encoding="utf-8"?>
<ds:datastoreItem xmlns:ds="http://schemas.openxmlformats.org/officeDocument/2006/customXml" ds:itemID="{B28DDFE8-80D6-4A60-B5D6-41E509D3A2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494</TotalTime>
  <Words>982</Words>
  <Application>Microsoft Office PowerPoint</Application>
  <PresentationFormat>Widescreen</PresentationFormat>
  <Paragraphs>188</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Cascadia Code</vt:lpstr>
      <vt:lpstr>Consolas</vt:lpstr>
      <vt:lpstr>Gill Sans</vt:lpstr>
      <vt:lpstr>Segoe UI</vt:lpstr>
      <vt:lpstr>Segoe UI Semibold</vt:lpstr>
      <vt:lpstr>Wingdings</vt:lpstr>
      <vt:lpstr>White Template</vt:lpstr>
      <vt:lpstr>Black Template</vt:lpstr>
      <vt:lpstr>C♯  Generics, Collections, Iterators, and Regular Expressions</vt:lpstr>
      <vt:lpstr>Agenda</vt:lpstr>
      <vt:lpstr>Updating packages and improved testing</vt:lpstr>
      <vt:lpstr>Generics</vt:lpstr>
      <vt:lpstr>ArrayList  List&lt;T&gt;</vt:lpstr>
      <vt:lpstr>Create your own generic class</vt:lpstr>
      <vt:lpstr>Create your own generic class 2</vt:lpstr>
      <vt:lpstr>Create your own generic method</vt:lpstr>
      <vt:lpstr>Type constraints</vt:lpstr>
      <vt:lpstr>Built-in generics</vt:lpstr>
      <vt:lpstr>Generic collections</vt:lpstr>
      <vt:lpstr>Iterators</vt:lpstr>
      <vt:lpstr>System.Collections</vt:lpstr>
      <vt:lpstr>System.Collections.Generic</vt:lpstr>
      <vt:lpstr>System.Collections.Generic 2</vt:lpstr>
      <vt:lpstr>System.Collections.Concurrent</vt:lpstr>
      <vt:lpstr>Regular expressions 1</vt:lpstr>
      <vt:lpstr>Regular expressions 2</vt:lpstr>
      <vt:lpstr>Regular expressions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Test-Driven C♯</dc:title>
  <dc:creator>Rasmus Lystrøm</dc:creator>
  <cp:lastModifiedBy>Rasmus Lystrøm</cp:lastModifiedBy>
  <cp:revision>31</cp:revision>
  <dcterms:created xsi:type="dcterms:W3CDTF">2020-08-26T05:21:41Z</dcterms:created>
  <dcterms:modified xsi:type="dcterms:W3CDTF">2020-09-01T21:49:41Z</dcterms:modified>
</cp:coreProperties>
</file>