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22"/>
  </p:notesMasterIdLst>
  <p:handoutMasterIdLst>
    <p:handoutMasterId r:id="rId23"/>
  </p:handoutMasterIdLst>
  <p:sldIdLst>
    <p:sldId id="1663" r:id="rId6"/>
    <p:sldId id="1677" r:id="rId7"/>
    <p:sldId id="1687" r:id="rId8"/>
    <p:sldId id="1664" r:id="rId9"/>
    <p:sldId id="1666" r:id="rId10"/>
    <p:sldId id="1670" r:id="rId11"/>
    <p:sldId id="1686" r:id="rId12"/>
    <p:sldId id="1667" r:id="rId13"/>
    <p:sldId id="1668" r:id="rId14"/>
    <p:sldId id="1671" r:id="rId15"/>
    <p:sldId id="1672" r:id="rId16"/>
    <p:sldId id="1684" r:id="rId17"/>
    <p:sldId id="1673" r:id="rId18"/>
    <p:sldId id="1674" r:id="rId19"/>
    <p:sldId id="1675" r:id="rId20"/>
    <p:sldId id="1676" r:id="rId2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63"/>
            <p14:sldId id="1677"/>
            <p14:sldId id="1687"/>
            <p14:sldId id="1664"/>
            <p14:sldId id="1666"/>
            <p14:sldId id="1670"/>
            <p14:sldId id="1686"/>
            <p14:sldId id="1667"/>
            <p14:sldId id="1668"/>
            <p14:sldId id="1671"/>
            <p14:sldId id="1672"/>
            <p14:sldId id="1684"/>
            <p14:sldId id="1673"/>
            <p14:sldId id="1674"/>
            <p14:sldId id="1675"/>
            <p14:sldId id="167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E5D0"/>
    <a:srgbClr val="000000"/>
    <a:srgbClr val="0078D4"/>
    <a:srgbClr val="50E6FF"/>
    <a:srgbClr val="A92E01"/>
    <a:srgbClr val="C13501"/>
    <a:srgbClr val="FF9349"/>
    <a:srgbClr val="E6E6E6"/>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2101" autoAdjust="0"/>
  </p:normalViewPr>
  <p:slideViewPr>
    <p:cSldViewPr snapToGrid="0">
      <p:cViewPr varScale="1">
        <p:scale>
          <a:sx n="76" d="100"/>
          <a:sy n="76" d="100"/>
        </p:scale>
        <p:origin x="27" y="639"/>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10/25/2020 10:32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10/25/2020 10:32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10/25/2020 10:32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a:extLst>
              <a:ext uri="{FF2B5EF4-FFF2-40B4-BE49-F238E27FC236}">
                <a16:creationId xmlns:a16="http://schemas.microsoft.com/office/drawing/2014/main" id="{F4028072-E3C5-4953-8128-85ADBE6F7EE1}"/>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go.pluralsight.com/C0098511" TargetMode="External"/><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C</a:t>
            </a:r>
            <a:r>
              <a:rPr lang="en-US" baseline="30000" dirty="0"/>
              <a:t>♯</a:t>
            </a:r>
            <a:br>
              <a:rPr lang="en-US" dirty="0"/>
            </a:br>
            <a:r>
              <a:rPr lang="en-US" dirty="0"/>
              <a:t>Design Patterns </a:t>
            </a:r>
            <a:r>
              <a:rPr lang="en-US"/>
              <a:t>in Practice</a:t>
            </a:r>
            <a:endParaRPr lang="en-US" dirty="0"/>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47D04-075F-469C-AA7E-0C6FAAD2D5C6}"/>
              </a:ext>
            </a:extLst>
          </p:cNvPr>
          <p:cNvSpPr>
            <a:spLocks noGrp="1"/>
          </p:cNvSpPr>
          <p:nvPr>
            <p:ph type="title"/>
          </p:nvPr>
        </p:nvSpPr>
        <p:spPr/>
        <p:txBody>
          <a:bodyPr/>
          <a:lstStyle/>
          <a:p>
            <a:r>
              <a:rPr lang="en-US" dirty="0"/>
              <a:t>Singleton</a:t>
            </a:r>
          </a:p>
        </p:txBody>
      </p:sp>
      <p:sp>
        <p:nvSpPr>
          <p:cNvPr id="3" name="Text Placeholder 2">
            <a:extLst>
              <a:ext uri="{FF2B5EF4-FFF2-40B4-BE49-F238E27FC236}">
                <a16:creationId xmlns:a16="http://schemas.microsoft.com/office/drawing/2014/main" id="{7D2CCC3C-0EAC-4E8C-9F4D-14A8DA8795C9}"/>
              </a:ext>
            </a:extLst>
          </p:cNvPr>
          <p:cNvSpPr>
            <a:spLocks noGrp="1"/>
          </p:cNvSpPr>
          <p:nvPr>
            <p:ph type="body" sz="quarter" idx="10"/>
          </p:nvPr>
        </p:nvSpPr>
        <p:spPr>
          <a:xfrm>
            <a:off x="586390" y="1434370"/>
            <a:ext cx="11018520" cy="3447098"/>
          </a:xfrm>
        </p:spPr>
        <p:txBody>
          <a:bodyPr/>
          <a:lstStyle/>
          <a:p>
            <a:r>
              <a:rPr lang="en-US" dirty="0"/>
              <a:t>Only ever one single instance of a given type.</a:t>
            </a:r>
          </a:p>
          <a:p>
            <a:endParaRPr lang="en-US" dirty="0"/>
          </a:p>
          <a:p>
            <a:r>
              <a:rPr lang="en-US" dirty="0"/>
              <a:t>Considered an anti-pattern by many, it:</a:t>
            </a:r>
          </a:p>
          <a:p>
            <a:pPr marL="457200" indent="-457200">
              <a:buFont typeface="Arial" panose="020B0604020202020204" pitchFamily="34" charset="0"/>
              <a:buChar char="•"/>
            </a:pPr>
            <a:r>
              <a:rPr lang="en-US" dirty="0"/>
              <a:t>is overused</a:t>
            </a:r>
          </a:p>
          <a:p>
            <a:pPr marL="457200" indent="-457200">
              <a:buFont typeface="Arial" panose="020B0604020202020204" pitchFamily="34" charset="0"/>
              <a:buChar char="•"/>
            </a:pPr>
            <a:r>
              <a:rPr lang="en-US" dirty="0"/>
              <a:t>introduces unnecessary restrictions in situations where a sole instance of a class is not actually required</a:t>
            </a:r>
          </a:p>
          <a:p>
            <a:pPr marL="457200" indent="-457200">
              <a:buFont typeface="Arial" panose="020B0604020202020204" pitchFamily="34" charset="0"/>
              <a:buChar char="•"/>
            </a:pPr>
            <a:r>
              <a:rPr lang="en-US" dirty="0"/>
              <a:t>introduces global state into an application</a:t>
            </a:r>
          </a:p>
        </p:txBody>
      </p:sp>
    </p:spTree>
    <p:extLst>
      <p:ext uri="{BB962C8B-B14F-4D97-AF65-F5344CB8AC3E}">
        <p14:creationId xmlns:p14="http://schemas.microsoft.com/office/powerpoint/2010/main" val="245597651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96665-E88B-4DFB-901D-E4B56ABC07B1}"/>
              </a:ext>
            </a:extLst>
          </p:cNvPr>
          <p:cNvSpPr>
            <a:spLocks noGrp="1"/>
          </p:cNvSpPr>
          <p:nvPr>
            <p:ph type="title"/>
          </p:nvPr>
        </p:nvSpPr>
        <p:spPr/>
        <p:txBody>
          <a:bodyPr/>
          <a:lstStyle/>
          <a:p>
            <a:r>
              <a:rPr lang="en-US" dirty="0"/>
              <a:t>Singleton II</a:t>
            </a:r>
          </a:p>
        </p:txBody>
      </p:sp>
      <p:sp>
        <p:nvSpPr>
          <p:cNvPr id="3" name="Text Placeholder 2">
            <a:extLst>
              <a:ext uri="{FF2B5EF4-FFF2-40B4-BE49-F238E27FC236}">
                <a16:creationId xmlns:a16="http://schemas.microsoft.com/office/drawing/2014/main" id="{A48E6BFC-E36D-4FB5-A0A0-83F6B7F3F0AB}"/>
              </a:ext>
            </a:extLst>
          </p:cNvPr>
          <p:cNvSpPr>
            <a:spLocks noGrp="1"/>
          </p:cNvSpPr>
          <p:nvPr>
            <p:ph type="body" sz="quarter" idx="10"/>
          </p:nvPr>
        </p:nvSpPr>
        <p:spPr>
          <a:xfrm>
            <a:off x="586390" y="1434370"/>
            <a:ext cx="11018520" cy="1982081"/>
          </a:xfrm>
        </p:spPr>
        <p:txBody>
          <a:bodyPr/>
          <a:lstStyle/>
          <a:p>
            <a:r>
              <a:rPr lang="en-US" dirty="0"/>
              <a:t>Use carefully</a:t>
            </a:r>
          </a:p>
          <a:p>
            <a:r>
              <a:rPr lang="en-US" dirty="0"/>
              <a:t>Implement using an interface</a:t>
            </a:r>
          </a:p>
          <a:p>
            <a:r>
              <a:rPr lang="en-US" dirty="0"/>
              <a:t>Use an </a:t>
            </a:r>
            <a:r>
              <a:rPr lang="en-US" dirty="0" err="1"/>
              <a:t>IoC</a:t>
            </a:r>
            <a:r>
              <a:rPr lang="en-US" dirty="0"/>
              <a:t> container</a:t>
            </a:r>
          </a:p>
          <a:p>
            <a:endParaRPr lang="en-US" dirty="0"/>
          </a:p>
        </p:txBody>
      </p:sp>
      <p:pic>
        <p:nvPicPr>
          <p:cNvPr id="4" name="Picture 3">
            <a:extLst>
              <a:ext uri="{FF2B5EF4-FFF2-40B4-BE49-F238E27FC236}">
                <a16:creationId xmlns:a16="http://schemas.microsoft.com/office/drawing/2014/main" id="{EFCEF226-1653-4BCB-A0EF-112885623ED7}"/>
              </a:ext>
            </a:extLst>
          </p:cNvPr>
          <p:cNvPicPr>
            <a:picLocks noChangeAspect="1"/>
          </p:cNvPicPr>
          <p:nvPr/>
        </p:nvPicPr>
        <p:blipFill>
          <a:blip r:embed="rId2"/>
          <a:stretch>
            <a:fillRect/>
          </a:stretch>
        </p:blipFill>
        <p:spPr>
          <a:xfrm>
            <a:off x="2212110" y="3736012"/>
            <a:ext cx="7767780" cy="2465052"/>
          </a:xfrm>
          <a:prstGeom prst="rect">
            <a:avLst/>
          </a:prstGeom>
        </p:spPr>
      </p:pic>
    </p:spTree>
    <p:extLst>
      <p:ext uri="{BB962C8B-B14F-4D97-AF65-F5344CB8AC3E}">
        <p14:creationId xmlns:p14="http://schemas.microsoft.com/office/powerpoint/2010/main" val="198816985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DCDCB-0E02-49BB-9DF3-89AD90F9681B}"/>
              </a:ext>
            </a:extLst>
          </p:cNvPr>
          <p:cNvSpPr>
            <a:spLocks noGrp="1"/>
          </p:cNvSpPr>
          <p:nvPr>
            <p:ph type="title"/>
          </p:nvPr>
        </p:nvSpPr>
        <p:spPr/>
        <p:txBody>
          <a:bodyPr/>
          <a:lstStyle/>
          <a:p>
            <a:r>
              <a:rPr lang="en-US" dirty="0"/>
              <a:t>Iterator</a:t>
            </a:r>
          </a:p>
        </p:txBody>
      </p:sp>
      <p:sp>
        <p:nvSpPr>
          <p:cNvPr id="3" name="Text Placeholder 2">
            <a:extLst>
              <a:ext uri="{FF2B5EF4-FFF2-40B4-BE49-F238E27FC236}">
                <a16:creationId xmlns:a16="http://schemas.microsoft.com/office/drawing/2014/main" id="{AC441A3B-B99A-4C8E-9650-5CE61363EEB1}"/>
              </a:ext>
            </a:extLst>
          </p:cNvPr>
          <p:cNvSpPr>
            <a:spLocks noGrp="1"/>
          </p:cNvSpPr>
          <p:nvPr>
            <p:ph type="body" sz="quarter" idx="10"/>
          </p:nvPr>
        </p:nvSpPr>
        <p:spPr>
          <a:xfrm>
            <a:off x="586390" y="1434370"/>
            <a:ext cx="11018520" cy="4395049"/>
          </a:xfrm>
        </p:spPr>
        <p:txBody>
          <a:bodyPr/>
          <a:lstStyle/>
          <a:p>
            <a:r>
              <a:rPr lang="en-US" dirty="0"/>
              <a:t>Provide a way to access the elements of an aggregate object (collection) sequentially without exposing the underlying representation</a:t>
            </a:r>
          </a:p>
          <a:p>
            <a:endParaRPr lang="en-US" dirty="0"/>
          </a:p>
          <a:p>
            <a:r>
              <a:rPr lang="en-US" dirty="0" err="1">
                <a:latin typeface="Consolas" panose="020B0609020204030204" pitchFamily="49" charset="0"/>
              </a:rPr>
              <a:t>IEnumerable</a:t>
            </a:r>
            <a:endParaRPr lang="en-US" dirty="0"/>
          </a:p>
          <a:p>
            <a:r>
              <a:rPr lang="en-US" dirty="0" err="1">
                <a:latin typeface="Consolas" panose="020B0609020204030204" pitchFamily="49" charset="0"/>
              </a:rPr>
              <a:t>IEnumerable</a:t>
            </a:r>
            <a:r>
              <a:rPr lang="en-US" dirty="0">
                <a:latin typeface="Consolas" panose="020B0609020204030204" pitchFamily="49" charset="0"/>
              </a:rPr>
              <a:t>&lt;T&gt;</a:t>
            </a:r>
          </a:p>
          <a:p>
            <a:r>
              <a:rPr lang="en-US" dirty="0" err="1">
                <a:latin typeface="Consolas" panose="020B0609020204030204" pitchFamily="49" charset="0"/>
              </a:rPr>
              <a:t>IEnumerator</a:t>
            </a:r>
            <a:endParaRPr lang="en-US" dirty="0">
              <a:latin typeface="Consolas" panose="020B0609020204030204" pitchFamily="49" charset="0"/>
            </a:endParaRPr>
          </a:p>
          <a:p>
            <a:r>
              <a:rPr lang="en-US" dirty="0" err="1">
                <a:latin typeface="Consolas" panose="020B0609020204030204" pitchFamily="49" charset="0"/>
              </a:rPr>
              <a:t>IEnumerator</a:t>
            </a:r>
            <a:r>
              <a:rPr lang="en-US" dirty="0">
                <a:latin typeface="Consolas" panose="020B0609020204030204" pitchFamily="49" charset="0"/>
              </a:rPr>
              <a:t>&lt;T&gt;</a:t>
            </a:r>
          </a:p>
          <a:p>
            <a:r>
              <a:rPr lang="en-US" dirty="0">
                <a:latin typeface="Consolas" panose="020B0609020204030204" pitchFamily="49" charset="0"/>
              </a:rPr>
              <a:t>foreach...</a:t>
            </a:r>
          </a:p>
        </p:txBody>
      </p:sp>
      <p:pic>
        <p:nvPicPr>
          <p:cNvPr id="1026" name="Picture 2">
            <a:extLst>
              <a:ext uri="{FF2B5EF4-FFF2-40B4-BE49-F238E27FC236}">
                <a16:creationId xmlns:a16="http://schemas.microsoft.com/office/drawing/2014/main" id="{4C158993-D74D-41E9-86CE-57134AC1CF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4550" y="2412365"/>
            <a:ext cx="6267450" cy="440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2469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D8B27-9B02-4A09-BA30-501063540498}"/>
              </a:ext>
            </a:extLst>
          </p:cNvPr>
          <p:cNvSpPr>
            <a:spLocks noGrp="1"/>
          </p:cNvSpPr>
          <p:nvPr>
            <p:ph type="title"/>
          </p:nvPr>
        </p:nvSpPr>
        <p:spPr>
          <a:xfrm>
            <a:off x="588263" y="457200"/>
            <a:ext cx="11018520" cy="553998"/>
          </a:xfrm>
        </p:spPr>
        <p:txBody>
          <a:bodyPr/>
          <a:lstStyle/>
          <a:p>
            <a:r>
              <a:rPr lang="en-US" dirty="0"/>
              <a:t>Façade</a:t>
            </a:r>
          </a:p>
        </p:txBody>
      </p:sp>
      <p:sp>
        <p:nvSpPr>
          <p:cNvPr id="3" name="Text Placeholder 2">
            <a:extLst>
              <a:ext uri="{FF2B5EF4-FFF2-40B4-BE49-F238E27FC236}">
                <a16:creationId xmlns:a16="http://schemas.microsoft.com/office/drawing/2014/main" id="{33BC961B-1BDC-4947-AF09-DA050AA06059}"/>
              </a:ext>
            </a:extLst>
          </p:cNvPr>
          <p:cNvSpPr>
            <a:spLocks noGrp="1"/>
          </p:cNvSpPr>
          <p:nvPr>
            <p:ph type="body" sz="quarter" idx="10"/>
          </p:nvPr>
        </p:nvSpPr>
        <p:spPr>
          <a:xfrm>
            <a:off x="586390" y="1434370"/>
            <a:ext cx="11018520" cy="1378839"/>
          </a:xfrm>
        </p:spPr>
        <p:txBody>
          <a:bodyPr/>
          <a:lstStyle/>
          <a:p>
            <a:r>
              <a:rPr lang="en-US" dirty="0"/>
              <a:t>Simplify the use of a system </a:t>
            </a:r>
          </a:p>
          <a:p>
            <a:r>
              <a:rPr lang="en-US" dirty="0"/>
              <a:t>Provide a uniﬁed interfaces for a group of “dispersed” functionalities from a multitude of interfaces/classes</a:t>
            </a:r>
          </a:p>
        </p:txBody>
      </p:sp>
      <p:pic>
        <p:nvPicPr>
          <p:cNvPr id="4" name="Picture 3">
            <a:extLst>
              <a:ext uri="{FF2B5EF4-FFF2-40B4-BE49-F238E27FC236}">
                <a16:creationId xmlns:a16="http://schemas.microsoft.com/office/drawing/2014/main" id="{D7F1BA31-2677-4E6C-9C93-C416515BF854}"/>
              </a:ext>
            </a:extLst>
          </p:cNvPr>
          <p:cNvPicPr>
            <a:picLocks noChangeAspect="1"/>
          </p:cNvPicPr>
          <p:nvPr/>
        </p:nvPicPr>
        <p:blipFill>
          <a:blip r:embed="rId2"/>
          <a:stretch>
            <a:fillRect/>
          </a:stretch>
        </p:blipFill>
        <p:spPr>
          <a:xfrm>
            <a:off x="3646177" y="3312459"/>
            <a:ext cx="4899646" cy="3507115"/>
          </a:xfrm>
          <a:prstGeom prst="rect">
            <a:avLst/>
          </a:prstGeom>
        </p:spPr>
      </p:pic>
    </p:spTree>
    <p:extLst>
      <p:ext uri="{BB962C8B-B14F-4D97-AF65-F5344CB8AC3E}">
        <p14:creationId xmlns:p14="http://schemas.microsoft.com/office/powerpoint/2010/main" val="160237676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9288C-0566-4034-9D85-259FC4243BF8}"/>
              </a:ext>
            </a:extLst>
          </p:cNvPr>
          <p:cNvSpPr>
            <a:spLocks noGrp="1"/>
          </p:cNvSpPr>
          <p:nvPr>
            <p:ph type="title"/>
          </p:nvPr>
        </p:nvSpPr>
        <p:spPr>
          <a:xfrm>
            <a:off x="588263" y="457200"/>
            <a:ext cx="11018520" cy="553998"/>
          </a:xfrm>
        </p:spPr>
        <p:txBody>
          <a:bodyPr/>
          <a:lstStyle/>
          <a:p>
            <a:r>
              <a:rPr lang="en-US" dirty="0"/>
              <a:t>Chain of Responsibility</a:t>
            </a:r>
          </a:p>
        </p:txBody>
      </p:sp>
      <p:sp>
        <p:nvSpPr>
          <p:cNvPr id="3" name="Text Placeholder 2">
            <a:extLst>
              <a:ext uri="{FF2B5EF4-FFF2-40B4-BE49-F238E27FC236}">
                <a16:creationId xmlns:a16="http://schemas.microsoft.com/office/drawing/2014/main" id="{566806E0-06E9-459F-BABE-AAF06830B6EC}"/>
              </a:ext>
            </a:extLst>
          </p:cNvPr>
          <p:cNvSpPr>
            <a:spLocks noGrp="1"/>
          </p:cNvSpPr>
          <p:nvPr>
            <p:ph type="body" sz="quarter" idx="10"/>
          </p:nvPr>
        </p:nvSpPr>
        <p:spPr>
          <a:xfrm>
            <a:off x="586390" y="1434370"/>
            <a:ext cx="11018520" cy="1723549"/>
          </a:xfrm>
        </p:spPr>
        <p:txBody>
          <a:bodyPr/>
          <a:lstStyle/>
          <a:p>
            <a:r>
              <a:rPr lang="en-US" dirty="0"/>
              <a:t>Avoid coupling the sender of a request to its receiver by giving more than one object a chance to handle the request. Chain the receiving objects and pass the request along the chain until an object handles it.</a:t>
            </a:r>
          </a:p>
        </p:txBody>
      </p:sp>
      <p:pic>
        <p:nvPicPr>
          <p:cNvPr id="4" name="Picture 3">
            <a:extLst>
              <a:ext uri="{FF2B5EF4-FFF2-40B4-BE49-F238E27FC236}">
                <a16:creationId xmlns:a16="http://schemas.microsoft.com/office/drawing/2014/main" id="{CC27D864-F03D-475B-9480-AB751E627350}"/>
              </a:ext>
            </a:extLst>
          </p:cNvPr>
          <p:cNvPicPr>
            <a:picLocks noChangeAspect="1"/>
          </p:cNvPicPr>
          <p:nvPr/>
        </p:nvPicPr>
        <p:blipFill>
          <a:blip r:embed="rId2"/>
          <a:stretch>
            <a:fillRect/>
          </a:stretch>
        </p:blipFill>
        <p:spPr>
          <a:xfrm>
            <a:off x="2234152" y="3583618"/>
            <a:ext cx="7723697" cy="2943210"/>
          </a:xfrm>
          <a:prstGeom prst="rect">
            <a:avLst/>
          </a:prstGeom>
        </p:spPr>
      </p:pic>
    </p:spTree>
    <p:extLst>
      <p:ext uri="{BB962C8B-B14F-4D97-AF65-F5344CB8AC3E}">
        <p14:creationId xmlns:p14="http://schemas.microsoft.com/office/powerpoint/2010/main" val="59546194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45053-9D55-4DC3-BD97-1F582D02E9D5}"/>
              </a:ext>
            </a:extLst>
          </p:cNvPr>
          <p:cNvSpPr>
            <a:spLocks noGrp="1"/>
          </p:cNvSpPr>
          <p:nvPr>
            <p:ph type="title"/>
          </p:nvPr>
        </p:nvSpPr>
        <p:spPr/>
        <p:txBody>
          <a:bodyPr/>
          <a:lstStyle/>
          <a:p>
            <a:r>
              <a:rPr lang="en-US" dirty="0"/>
              <a:t>Strategy</a:t>
            </a:r>
          </a:p>
        </p:txBody>
      </p:sp>
      <p:sp>
        <p:nvSpPr>
          <p:cNvPr id="3" name="Text Placeholder 2">
            <a:extLst>
              <a:ext uri="{FF2B5EF4-FFF2-40B4-BE49-F238E27FC236}">
                <a16:creationId xmlns:a16="http://schemas.microsoft.com/office/drawing/2014/main" id="{8BFC5330-1013-46CF-B253-4F988330FC42}"/>
              </a:ext>
            </a:extLst>
          </p:cNvPr>
          <p:cNvSpPr>
            <a:spLocks noGrp="1"/>
          </p:cNvSpPr>
          <p:nvPr>
            <p:ph type="body" sz="quarter" idx="10"/>
          </p:nvPr>
        </p:nvSpPr>
        <p:spPr>
          <a:xfrm>
            <a:off x="586390" y="1434370"/>
            <a:ext cx="11018520" cy="1292662"/>
          </a:xfrm>
        </p:spPr>
        <p:txBody>
          <a:bodyPr/>
          <a:lstStyle/>
          <a:p>
            <a:r>
              <a:rPr lang="en-US" dirty="0"/>
              <a:t>Define a family of algorithms, encapsulate each one, and make them interchangeable. Strategy lets the algorithm vary independently from clients that use it. </a:t>
            </a:r>
          </a:p>
        </p:txBody>
      </p:sp>
      <p:pic>
        <p:nvPicPr>
          <p:cNvPr id="4" name="Picture 3">
            <a:extLst>
              <a:ext uri="{FF2B5EF4-FFF2-40B4-BE49-F238E27FC236}">
                <a16:creationId xmlns:a16="http://schemas.microsoft.com/office/drawing/2014/main" id="{BE845D12-C028-43CE-9FFD-AC7E47D35292}"/>
              </a:ext>
            </a:extLst>
          </p:cNvPr>
          <p:cNvPicPr>
            <a:picLocks noChangeAspect="1"/>
          </p:cNvPicPr>
          <p:nvPr/>
        </p:nvPicPr>
        <p:blipFill>
          <a:blip r:embed="rId2"/>
          <a:stretch>
            <a:fillRect/>
          </a:stretch>
        </p:blipFill>
        <p:spPr>
          <a:xfrm>
            <a:off x="1578273" y="3136582"/>
            <a:ext cx="9035455" cy="3390880"/>
          </a:xfrm>
          <a:prstGeom prst="rect">
            <a:avLst/>
          </a:prstGeom>
        </p:spPr>
      </p:pic>
    </p:spTree>
    <p:extLst>
      <p:ext uri="{BB962C8B-B14F-4D97-AF65-F5344CB8AC3E}">
        <p14:creationId xmlns:p14="http://schemas.microsoft.com/office/powerpoint/2010/main" val="302858111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5B1B1-C35B-4073-9F8C-7CAA5CA57777}"/>
              </a:ext>
            </a:extLst>
          </p:cNvPr>
          <p:cNvSpPr>
            <a:spLocks noGrp="1"/>
          </p:cNvSpPr>
          <p:nvPr>
            <p:ph type="title"/>
          </p:nvPr>
        </p:nvSpPr>
        <p:spPr/>
        <p:txBody>
          <a:bodyPr/>
          <a:lstStyle/>
          <a:p>
            <a:r>
              <a:rPr lang="en-US" dirty="0"/>
              <a:t>Bridge</a:t>
            </a:r>
          </a:p>
        </p:txBody>
      </p:sp>
      <p:sp>
        <p:nvSpPr>
          <p:cNvPr id="3" name="Text Placeholder 2">
            <a:extLst>
              <a:ext uri="{FF2B5EF4-FFF2-40B4-BE49-F238E27FC236}">
                <a16:creationId xmlns:a16="http://schemas.microsoft.com/office/drawing/2014/main" id="{F741E6C0-49DF-47A6-8906-1B294E4F6D63}"/>
              </a:ext>
            </a:extLst>
          </p:cNvPr>
          <p:cNvSpPr>
            <a:spLocks noGrp="1"/>
          </p:cNvSpPr>
          <p:nvPr>
            <p:ph type="body" sz="quarter" idx="10"/>
          </p:nvPr>
        </p:nvSpPr>
        <p:spPr>
          <a:xfrm>
            <a:off x="586390" y="1434370"/>
            <a:ext cx="11018520" cy="861774"/>
          </a:xfrm>
        </p:spPr>
        <p:txBody>
          <a:bodyPr/>
          <a:lstStyle/>
          <a:p>
            <a:r>
              <a:rPr lang="en-US" dirty="0"/>
              <a:t>Decouple an abstraction from its implementation so that the two can vary independently. </a:t>
            </a:r>
          </a:p>
        </p:txBody>
      </p:sp>
      <p:pic>
        <p:nvPicPr>
          <p:cNvPr id="4" name="Picture 3">
            <a:extLst>
              <a:ext uri="{FF2B5EF4-FFF2-40B4-BE49-F238E27FC236}">
                <a16:creationId xmlns:a16="http://schemas.microsoft.com/office/drawing/2014/main" id="{02BB85A3-C649-4992-9373-CA7EA4F9BB92}"/>
              </a:ext>
            </a:extLst>
          </p:cNvPr>
          <p:cNvPicPr>
            <a:picLocks noChangeAspect="1"/>
          </p:cNvPicPr>
          <p:nvPr/>
        </p:nvPicPr>
        <p:blipFill>
          <a:blip r:embed="rId2"/>
          <a:stretch>
            <a:fillRect/>
          </a:stretch>
        </p:blipFill>
        <p:spPr>
          <a:xfrm>
            <a:off x="3048010" y="2719316"/>
            <a:ext cx="6095980" cy="3986880"/>
          </a:xfrm>
          <a:prstGeom prst="rect">
            <a:avLst/>
          </a:prstGeom>
        </p:spPr>
      </p:pic>
    </p:spTree>
    <p:extLst>
      <p:ext uri="{BB962C8B-B14F-4D97-AF65-F5344CB8AC3E}">
        <p14:creationId xmlns:p14="http://schemas.microsoft.com/office/powerpoint/2010/main" val="27773792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947952"/>
          </a:xfrm>
        </p:spPr>
        <p:txBody>
          <a:bodyPr/>
          <a:lstStyle/>
          <a:p>
            <a:r>
              <a:rPr lang="en-US" dirty="0"/>
              <a:t>Webinar on Entity Framework 5</a:t>
            </a:r>
          </a:p>
          <a:p>
            <a:r>
              <a:rPr lang="en-US" dirty="0"/>
              <a:t>Design Patterns in practice</a:t>
            </a:r>
          </a:p>
        </p:txBody>
      </p:sp>
    </p:spTree>
    <p:extLst>
      <p:ext uri="{BB962C8B-B14F-4D97-AF65-F5344CB8AC3E}">
        <p14:creationId xmlns:p14="http://schemas.microsoft.com/office/powerpoint/2010/main" val="32005946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FD5A4-D0AF-42C1-A7F8-38779D5B0BC7}"/>
              </a:ext>
            </a:extLst>
          </p:cNvPr>
          <p:cNvSpPr>
            <a:spLocks noGrp="1"/>
          </p:cNvSpPr>
          <p:nvPr>
            <p:ph type="title"/>
          </p:nvPr>
        </p:nvSpPr>
        <p:spPr>
          <a:xfrm>
            <a:off x="585216" y="540233"/>
            <a:ext cx="9144000" cy="2991588"/>
          </a:xfrm>
        </p:spPr>
        <p:txBody>
          <a:bodyPr/>
          <a:lstStyle/>
          <a:p>
            <a:r>
              <a:rPr lang="en-US" dirty="0"/>
              <a:t>PREPARING YOUR MOVE TO ENTITY FRAMEWORK CORE 5: WHAT’S NEW AND WHAT’S IMPROVED</a:t>
            </a:r>
            <a:br>
              <a:rPr lang="en-US" dirty="0"/>
            </a:br>
            <a:br>
              <a:rPr lang="en-US" dirty="0"/>
            </a:br>
            <a:r>
              <a:rPr lang="en-US" dirty="0"/>
              <a:t>Thursday, October 29</a:t>
            </a:r>
            <a:br>
              <a:rPr lang="en-US" dirty="0"/>
            </a:br>
            <a:r>
              <a:rPr lang="en-US" dirty="0"/>
              <a:t>1:00 pm ET | 12:00 pm CT | 11:00 MT</a:t>
            </a:r>
            <a:endParaRPr lang="da-DK" dirty="0"/>
          </a:p>
        </p:txBody>
      </p:sp>
      <p:sp>
        <p:nvSpPr>
          <p:cNvPr id="6" name="Text Placeholder 5">
            <a:extLst>
              <a:ext uri="{FF2B5EF4-FFF2-40B4-BE49-F238E27FC236}">
                <a16:creationId xmlns:a16="http://schemas.microsoft.com/office/drawing/2014/main" id="{11B4F069-227A-4537-8490-181C9437761B}"/>
              </a:ext>
            </a:extLst>
          </p:cNvPr>
          <p:cNvSpPr>
            <a:spLocks noGrp="1"/>
          </p:cNvSpPr>
          <p:nvPr>
            <p:ph type="body" sz="quarter" idx="12"/>
          </p:nvPr>
        </p:nvSpPr>
        <p:spPr>
          <a:xfrm>
            <a:off x="585216" y="3977319"/>
            <a:ext cx="9144000" cy="338554"/>
          </a:xfrm>
        </p:spPr>
        <p:txBody>
          <a:bodyPr/>
          <a:lstStyle/>
          <a:p>
            <a:r>
              <a:rPr lang="da-DK" dirty="0">
                <a:hlinkClick r:id="rId2"/>
              </a:rPr>
              <a:t>https://go.pluralsight.com/C0098511</a:t>
            </a:r>
            <a:r>
              <a:rPr lang="da-DK" dirty="0"/>
              <a:t> </a:t>
            </a:r>
          </a:p>
        </p:txBody>
      </p:sp>
    </p:spTree>
    <p:extLst>
      <p:ext uri="{BB962C8B-B14F-4D97-AF65-F5344CB8AC3E}">
        <p14:creationId xmlns:p14="http://schemas.microsoft.com/office/powerpoint/2010/main" val="2042854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8FD1A4-EFAC-45D7-BC7F-B509F7BE96C3}"/>
              </a:ext>
            </a:extLst>
          </p:cNvPr>
          <p:cNvSpPr>
            <a:spLocks noGrp="1"/>
          </p:cNvSpPr>
          <p:nvPr>
            <p:ph type="title"/>
          </p:nvPr>
        </p:nvSpPr>
        <p:spPr/>
        <p:txBody>
          <a:bodyPr/>
          <a:lstStyle/>
          <a:p>
            <a:r>
              <a:rPr lang="en-US" dirty="0"/>
              <a:t>Design Patterns</a:t>
            </a:r>
          </a:p>
        </p:txBody>
      </p:sp>
      <p:sp>
        <p:nvSpPr>
          <p:cNvPr id="5" name="Text Placeholder 4">
            <a:extLst>
              <a:ext uri="{FF2B5EF4-FFF2-40B4-BE49-F238E27FC236}">
                <a16:creationId xmlns:a16="http://schemas.microsoft.com/office/drawing/2014/main" id="{41957933-3588-428F-A3A1-7BE5CD071F12}"/>
              </a:ext>
            </a:extLst>
          </p:cNvPr>
          <p:cNvSpPr>
            <a:spLocks noGrp="1"/>
          </p:cNvSpPr>
          <p:nvPr>
            <p:ph type="body" sz="quarter" idx="10"/>
          </p:nvPr>
        </p:nvSpPr>
        <p:spPr>
          <a:xfrm>
            <a:off x="584200" y="1435100"/>
            <a:ext cx="5212080" cy="4757420"/>
          </a:xfrm>
        </p:spPr>
        <p:txBody>
          <a:bodyPr>
            <a:normAutofit fontScale="92500" lnSpcReduction="20000"/>
          </a:bodyPr>
          <a:lstStyle/>
          <a:p>
            <a:r>
              <a:rPr lang="en-US" dirty="0" err="1"/>
              <a:t>IoC</a:t>
            </a:r>
            <a:r>
              <a:rPr lang="en-US" dirty="0"/>
              <a:t> Container</a:t>
            </a:r>
          </a:p>
          <a:p>
            <a:r>
              <a:rPr lang="en-US" dirty="0"/>
              <a:t>Builder</a:t>
            </a:r>
          </a:p>
          <a:p>
            <a:r>
              <a:rPr lang="en-US" dirty="0"/>
              <a:t>Adapter</a:t>
            </a:r>
          </a:p>
          <a:p>
            <a:r>
              <a:rPr lang="en-US" dirty="0"/>
              <a:t>Factory Method</a:t>
            </a:r>
          </a:p>
          <a:p>
            <a:r>
              <a:rPr lang="en-US" dirty="0"/>
              <a:t>Singleton</a:t>
            </a:r>
          </a:p>
          <a:p>
            <a:r>
              <a:rPr lang="en-US" dirty="0"/>
              <a:t>Iterator</a:t>
            </a:r>
          </a:p>
          <a:p>
            <a:r>
              <a:rPr lang="en-US" dirty="0"/>
              <a:t>Façade</a:t>
            </a:r>
          </a:p>
          <a:p>
            <a:r>
              <a:rPr lang="en-US" dirty="0"/>
              <a:t>Chain of Responsibility</a:t>
            </a:r>
          </a:p>
          <a:p>
            <a:r>
              <a:rPr lang="en-US" dirty="0"/>
              <a:t>Strategy</a:t>
            </a:r>
          </a:p>
          <a:p>
            <a:r>
              <a:rPr lang="en-US" dirty="0"/>
              <a:t>Bridge</a:t>
            </a:r>
          </a:p>
        </p:txBody>
      </p:sp>
      <p:sp>
        <p:nvSpPr>
          <p:cNvPr id="2" name="Text Placeholder 1">
            <a:extLst>
              <a:ext uri="{FF2B5EF4-FFF2-40B4-BE49-F238E27FC236}">
                <a16:creationId xmlns:a16="http://schemas.microsoft.com/office/drawing/2014/main" id="{167BFD34-E210-4459-831D-2CCB97CF41BF}"/>
              </a:ext>
            </a:extLst>
          </p:cNvPr>
          <p:cNvSpPr>
            <a:spLocks noGrp="1"/>
          </p:cNvSpPr>
          <p:nvPr>
            <p:ph type="body" sz="quarter" idx="12"/>
          </p:nvPr>
        </p:nvSpPr>
        <p:spPr>
          <a:xfrm>
            <a:off x="6397171" y="1435100"/>
            <a:ext cx="5212080" cy="2062103"/>
          </a:xfrm>
        </p:spPr>
        <p:txBody>
          <a:bodyPr/>
          <a:lstStyle/>
          <a:p>
            <a:r>
              <a:rPr lang="en-US" sz="2600" b="1" dirty="0"/>
              <a:t>Saved for later:</a:t>
            </a:r>
          </a:p>
          <a:p>
            <a:r>
              <a:rPr lang="en-US" sz="2600" dirty="0"/>
              <a:t>Command (MVVM)</a:t>
            </a:r>
          </a:p>
          <a:p>
            <a:r>
              <a:rPr lang="en-US" sz="2600" dirty="0"/>
              <a:t>Observer (MVVM)</a:t>
            </a:r>
          </a:p>
          <a:p>
            <a:r>
              <a:rPr lang="en-US" sz="2600" dirty="0"/>
              <a:t>Proxy (Web API)</a:t>
            </a:r>
          </a:p>
        </p:txBody>
      </p:sp>
    </p:spTree>
    <p:extLst>
      <p:ext uri="{BB962C8B-B14F-4D97-AF65-F5344CB8AC3E}">
        <p14:creationId xmlns:p14="http://schemas.microsoft.com/office/powerpoint/2010/main" val="27097892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75E5D-0097-4CFE-BC2F-B66426B7C367}"/>
              </a:ext>
            </a:extLst>
          </p:cNvPr>
          <p:cNvSpPr>
            <a:spLocks noGrp="1"/>
          </p:cNvSpPr>
          <p:nvPr>
            <p:ph type="title"/>
          </p:nvPr>
        </p:nvSpPr>
        <p:spPr/>
        <p:txBody>
          <a:bodyPr/>
          <a:lstStyle/>
          <a:p>
            <a:r>
              <a:rPr lang="en-US" dirty="0" err="1"/>
              <a:t>IoC</a:t>
            </a:r>
            <a:r>
              <a:rPr lang="en-US" dirty="0"/>
              <a:t> Container</a:t>
            </a:r>
          </a:p>
        </p:txBody>
      </p:sp>
      <p:sp>
        <p:nvSpPr>
          <p:cNvPr id="3" name="Text Placeholder 2">
            <a:extLst>
              <a:ext uri="{FF2B5EF4-FFF2-40B4-BE49-F238E27FC236}">
                <a16:creationId xmlns:a16="http://schemas.microsoft.com/office/drawing/2014/main" id="{AE60B6F9-DC27-4A8E-B239-B30A4F4FBA9A}"/>
              </a:ext>
            </a:extLst>
          </p:cNvPr>
          <p:cNvSpPr>
            <a:spLocks noGrp="1"/>
          </p:cNvSpPr>
          <p:nvPr>
            <p:ph type="body" sz="quarter" idx="10"/>
          </p:nvPr>
        </p:nvSpPr>
        <p:spPr>
          <a:xfrm>
            <a:off x="586390" y="1434370"/>
            <a:ext cx="11018520" cy="4481227"/>
          </a:xfrm>
        </p:spPr>
        <p:txBody>
          <a:bodyPr/>
          <a:lstStyle/>
          <a:p>
            <a:r>
              <a:rPr lang="en-US" dirty="0"/>
              <a:t>Tool to facilitate dependency injection.</a:t>
            </a:r>
          </a:p>
          <a:p>
            <a:r>
              <a:rPr lang="en-US" dirty="0"/>
              <a:t>Using a factory to either manually or automatically create types at runtime.</a:t>
            </a:r>
          </a:p>
          <a:p>
            <a:r>
              <a:rPr lang="en-US" dirty="0"/>
              <a:t>Various implementations:</a:t>
            </a:r>
          </a:p>
          <a:p>
            <a:pPr marL="457200" indent="-457200">
              <a:buFont typeface="Arial" panose="020B0604020202020204" pitchFamily="34" charset="0"/>
              <a:buChar char="•"/>
            </a:pPr>
            <a:r>
              <a:rPr lang="en-US" dirty="0" err="1"/>
              <a:t>Microsoft.Extensions.DependencyInjection</a:t>
            </a:r>
            <a:endParaRPr lang="en-US" dirty="0"/>
          </a:p>
          <a:p>
            <a:pPr marL="457200" indent="-457200">
              <a:buFont typeface="Arial" panose="020B0604020202020204" pitchFamily="34" charset="0"/>
              <a:buChar char="•"/>
            </a:pPr>
            <a:r>
              <a:rPr lang="en-US" dirty="0" err="1"/>
              <a:t>Ninject</a:t>
            </a:r>
            <a:endParaRPr lang="en-US" dirty="0"/>
          </a:p>
          <a:p>
            <a:pPr marL="457200" indent="-457200">
              <a:buFont typeface="Arial" panose="020B0604020202020204" pitchFamily="34" charset="0"/>
              <a:buChar char="•"/>
            </a:pPr>
            <a:r>
              <a:rPr lang="en-US" dirty="0"/>
              <a:t>Unity</a:t>
            </a:r>
          </a:p>
          <a:p>
            <a:pPr marL="457200" indent="-457200">
              <a:buFont typeface="Arial" panose="020B0604020202020204" pitchFamily="34" charset="0"/>
              <a:buChar char="•"/>
            </a:pPr>
            <a:r>
              <a:rPr lang="en-US" dirty="0" err="1"/>
              <a:t>AutoFac</a:t>
            </a:r>
            <a:endParaRPr lang="en-US" dirty="0"/>
          </a:p>
          <a:p>
            <a:pPr marL="457200" indent="-457200">
              <a:buFont typeface="Arial" panose="020B0604020202020204" pitchFamily="34" charset="0"/>
              <a:buChar char="•"/>
            </a:pPr>
            <a:r>
              <a:rPr lang="en-US" dirty="0" err="1"/>
              <a:t>StructureMap</a:t>
            </a:r>
            <a:endParaRPr lang="en-US" dirty="0"/>
          </a:p>
        </p:txBody>
      </p:sp>
    </p:spTree>
    <p:extLst>
      <p:ext uri="{BB962C8B-B14F-4D97-AF65-F5344CB8AC3E}">
        <p14:creationId xmlns:p14="http://schemas.microsoft.com/office/powerpoint/2010/main" val="98566901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1D2A3-0AF1-42E5-AA03-ECE43847C364}"/>
              </a:ext>
            </a:extLst>
          </p:cNvPr>
          <p:cNvSpPr>
            <a:spLocks noGrp="1"/>
          </p:cNvSpPr>
          <p:nvPr>
            <p:ph type="title"/>
          </p:nvPr>
        </p:nvSpPr>
        <p:spPr>
          <a:xfrm>
            <a:off x="588263" y="457200"/>
            <a:ext cx="11018520" cy="553998"/>
          </a:xfrm>
        </p:spPr>
        <p:txBody>
          <a:bodyPr/>
          <a:lstStyle/>
          <a:p>
            <a:r>
              <a:rPr lang="en-US" dirty="0" err="1"/>
              <a:t>IoC</a:t>
            </a:r>
            <a:r>
              <a:rPr lang="en-US" dirty="0"/>
              <a:t> Container II</a:t>
            </a:r>
          </a:p>
        </p:txBody>
      </p:sp>
      <p:sp>
        <p:nvSpPr>
          <p:cNvPr id="3" name="Text Placeholder 2">
            <a:extLst>
              <a:ext uri="{FF2B5EF4-FFF2-40B4-BE49-F238E27FC236}">
                <a16:creationId xmlns:a16="http://schemas.microsoft.com/office/drawing/2014/main" id="{DCFF06C6-141C-4E16-8340-252F0D631019}"/>
              </a:ext>
            </a:extLst>
          </p:cNvPr>
          <p:cNvSpPr>
            <a:spLocks noGrp="1"/>
          </p:cNvSpPr>
          <p:nvPr>
            <p:ph type="body" sz="quarter" idx="10"/>
          </p:nvPr>
        </p:nvSpPr>
        <p:spPr>
          <a:xfrm>
            <a:off x="586390" y="1434370"/>
            <a:ext cx="11018520" cy="2499146"/>
          </a:xfrm>
        </p:spPr>
        <p:txBody>
          <a:bodyPr/>
          <a:lstStyle/>
          <a:p>
            <a:r>
              <a:rPr lang="en-US" dirty="0"/>
              <a:t>Lifetime:</a:t>
            </a:r>
          </a:p>
          <a:p>
            <a:endParaRPr lang="en-US" dirty="0"/>
          </a:p>
          <a:p>
            <a:r>
              <a:rPr lang="en-US" dirty="0"/>
              <a:t>Transient</a:t>
            </a:r>
          </a:p>
          <a:p>
            <a:r>
              <a:rPr lang="en-US" dirty="0"/>
              <a:t>Scoped</a:t>
            </a:r>
          </a:p>
          <a:p>
            <a:r>
              <a:rPr lang="en-US" dirty="0"/>
              <a:t>Singleton</a:t>
            </a:r>
          </a:p>
        </p:txBody>
      </p:sp>
      <p:sp>
        <p:nvSpPr>
          <p:cNvPr id="4" name="Text Placeholder 2">
            <a:extLst>
              <a:ext uri="{FF2B5EF4-FFF2-40B4-BE49-F238E27FC236}">
                <a16:creationId xmlns:a16="http://schemas.microsoft.com/office/drawing/2014/main" id="{E812DF4D-6632-4E81-A1E4-4D51AD3ECEE8}"/>
              </a:ext>
            </a:extLst>
          </p:cNvPr>
          <p:cNvSpPr txBox="1">
            <a:spLocks/>
          </p:cNvSpPr>
          <p:nvPr/>
        </p:nvSpPr>
        <p:spPr>
          <a:xfrm>
            <a:off x="586390" y="1434370"/>
            <a:ext cx="11018520" cy="249914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Lifetime:</a:t>
            </a:r>
          </a:p>
          <a:p>
            <a:endParaRPr lang="en-US" dirty="0"/>
          </a:p>
          <a:p>
            <a:r>
              <a:rPr lang="en-US" dirty="0"/>
              <a:t>Transient (every time)</a:t>
            </a:r>
          </a:p>
          <a:p>
            <a:r>
              <a:rPr lang="en-US" dirty="0"/>
              <a:t>Scoped (once per request)</a:t>
            </a:r>
          </a:p>
          <a:p>
            <a:r>
              <a:rPr lang="en-US" dirty="0"/>
              <a:t>Singleton (once)</a:t>
            </a:r>
          </a:p>
        </p:txBody>
      </p:sp>
    </p:spTree>
    <p:extLst>
      <p:ext uri="{BB962C8B-B14F-4D97-AF65-F5344CB8AC3E}">
        <p14:creationId xmlns:p14="http://schemas.microsoft.com/office/powerpoint/2010/main" val="16555903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F1F24-3C6C-4CB2-8E7B-35FD39E3D81D}"/>
              </a:ext>
            </a:extLst>
          </p:cNvPr>
          <p:cNvSpPr>
            <a:spLocks noGrp="1"/>
          </p:cNvSpPr>
          <p:nvPr>
            <p:ph type="title"/>
          </p:nvPr>
        </p:nvSpPr>
        <p:spPr/>
        <p:txBody>
          <a:bodyPr/>
          <a:lstStyle/>
          <a:p>
            <a:r>
              <a:rPr lang="da-DK" dirty="0"/>
              <a:t>Builder</a:t>
            </a:r>
            <a:endParaRPr lang="LID4096" dirty="0"/>
          </a:p>
        </p:txBody>
      </p:sp>
      <p:sp>
        <p:nvSpPr>
          <p:cNvPr id="3" name="Text Placeholder 2">
            <a:extLst>
              <a:ext uri="{FF2B5EF4-FFF2-40B4-BE49-F238E27FC236}">
                <a16:creationId xmlns:a16="http://schemas.microsoft.com/office/drawing/2014/main" id="{26A5AC53-87BD-4EBB-A249-1D87DE001A48}"/>
              </a:ext>
            </a:extLst>
          </p:cNvPr>
          <p:cNvSpPr>
            <a:spLocks noGrp="1"/>
          </p:cNvSpPr>
          <p:nvPr>
            <p:ph type="body" sz="quarter" idx="10"/>
          </p:nvPr>
        </p:nvSpPr>
        <p:spPr>
          <a:xfrm>
            <a:off x="586390" y="1434370"/>
            <a:ext cx="11018520" cy="2499146"/>
          </a:xfrm>
        </p:spPr>
        <p:txBody>
          <a:bodyPr/>
          <a:lstStyle/>
          <a:p>
            <a:r>
              <a:rPr lang="en-US" dirty="0"/>
              <a:t>Separate the construction of a complex object from its representation</a:t>
            </a:r>
          </a:p>
          <a:p>
            <a:endParaRPr lang="en-US" dirty="0"/>
          </a:p>
          <a:p>
            <a:r>
              <a:rPr lang="da-DK" dirty="0"/>
              <a:t>serviceCollection.AddScoped&lt;,&gt;();</a:t>
            </a:r>
          </a:p>
          <a:p>
            <a:r>
              <a:rPr lang="da-DK" dirty="0"/>
              <a:t>serviceCollection.BuildServiceProvider();</a:t>
            </a:r>
          </a:p>
          <a:p>
            <a:endParaRPr lang="LID4096" dirty="0"/>
          </a:p>
        </p:txBody>
      </p:sp>
      <p:pic>
        <p:nvPicPr>
          <p:cNvPr id="5" name="Picture 4" descr="A close up of a logo&#10;&#10;Description automatically generated">
            <a:extLst>
              <a:ext uri="{FF2B5EF4-FFF2-40B4-BE49-F238E27FC236}">
                <a16:creationId xmlns:a16="http://schemas.microsoft.com/office/drawing/2014/main" id="{D73F0B51-6D2D-4D7E-9F63-B930A13607AD}"/>
              </a:ext>
            </a:extLst>
          </p:cNvPr>
          <p:cNvPicPr>
            <a:picLocks noChangeAspect="1"/>
          </p:cNvPicPr>
          <p:nvPr/>
        </p:nvPicPr>
        <p:blipFill>
          <a:blip r:embed="rId2"/>
          <a:stretch>
            <a:fillRect/>
          </a:stretch>
        </p:blipFill>
        <p:spPr>
          <a:xfrm>
            <a:off x="2591238" y="3429000"/>
            <a:ext cx="9525000" cy="3267075"/>
          </a:xfrm>
          <a:prstGeom prst="rect">
            <a:avLst/>
          </a:prstGeom>
        </p:spPr>
      </p:pic>
    </p:spTree>
    <p:extLst>
      <p:ext uri="{BB962C8B-B14F-4D97-AF65-F5344CB8AC3E}">
        <p14:creationId xmlns:p14="http://schemas.microsoft.com/office/powerpoint/2010/main" val="262374909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47D04-075F-469C-AA7E-0C6FAAD2D5C6}"/>
              </a:ext>
            </a:extLst>
          </p:cNvPr>
          <p:cNvSpPr>
            <a:spLocks noGrp="1"/>
          </p:cNvSpPr>
          <p:nvPr>
            <p:ph type="title"/>
          </p:nvPr>
        </p:nvSpPr>
        <p:spPr/>
        <p:txBody>
          <a:bodyPr/>
          <a:lstStyle/>
          <a:p>
            <a:r>
              <a:rPr lang="en-US" dirty="0"/>
              <a:t>Adapter aka Wrapper</a:t>
            </a:r>
          </a:p>
        </p:txBody>
      </p:sp>
      <p:sp>
        <p:nvSpPr>
          <p:cNvPr id="3" name="Text Placeholder 2">
            <a:extLst>
              <a:ext uri="{FF2B5EF4-FFF2-40B4-BE49-F238E27FC236}">
                <a16:creationId xmlns:a16="http://schemas.microsoft.com/office/drawing/2014/main" id="{7D2CCC3C-0EAC-4E8C-9F4D-14A8DA8795C9}"/>
              </a:ext>
            </a:extLst>
          </p:cNvPr>
          <p:cNvSpPr>
            <a:spLocks noGrp="1"/>
          </p:cNvSpPr>
          <p:nvPr>
            <p:ph type="body" sz="quarter" idx="10"/>
          </p:nvPr>
        </p:nvSpPr>
        <p:spPr>
          <a:xfrm>
            <a:off x="586390" y="1434370"/>
            <a:ext cx="11018520" cy="1455783"/>
          </a:xfrm>
        </p:spPr>
        <p:txBody>
          <a:bodyPr/>
          <a:lstStyle/>
          <a:p>
            <a:pPr>
              <a:spcAft>
                <a:spcPts val="600"/>
              </a:spcAft>
            </a:pPr>
            <a:r>
              <a:rPr lang="en-US" dirty="0"/>
              <a:t>Unmodifiable implementation which does not match the interface you need.</a:t>
            </a:r>
          </a:p>
          <a:p>
            <a:pPr>
              <a:spcAft>
                <a:spcPts val="600"/>
              </a:spcAft>
            </a:pPr>
            <a:r>
              <a:rPr lang="en-US" dirty="0"/>
              <a:t>Static or sealed class or class in another assembly.</a:t>
            </a:r>
          </a:p>
        </p:txBody>
      </p:sp>
      <p:pic>
        <p:nvPicPr>
          <p:cNvPr id="4" name="Picture 3">
            <a:extLst>
              <a:ext uri="{FF2B5EF4-FFF2-40B4-BE49-F238E27FC236}">
                <a16:creationId xmlns:a16="http://schemas.microsoft.com/office/drawing/2014/main" id="{5A70CD68-17F2-4D90-AAA4-F07838566C4D}"/>
              </a:ext>
            </a:extLst>
          </p:cNvPr>
          <p:cNvPicPr>
            <a:picLocks noChangeAspect="1"/>
          </p:cNvPicPr>
          <p:nvPr/>
        </p:nvPicPr>
        <p:blipFill>
          <a:blip r:embed="rId2"/>
          <a:stretch>
            <a:fillRect/>
          </a:stretch>
        </p:blipFill>
        <p:spPr>
          <a:xfrm>
            <a:off x="2880327" y="3116399"/>
            <a:ext cx="6431346" cy="3741601"/>
          </a:xfrm>
          <a:prstGeom prst="rect">
            <a:avLst/>
          </a:prstGeom>
        </p:spPr>
      </p:pic>
    </p:spTree>
    <p:extLst>
      <p:ext uri="{BB962C8B-B14F-4D97-AF65-F5344CB8AC3E}">
        <p14:creationId xmlns:p14="http://schemas.microsoft.com/office/powerpoint/2010/main" val="369165909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A37D-D5AB-4BAA-980A-8DFAB5BC83DD}"/>
              </a:ext>
            </a:extLst>
          </p:cNvPr>
          <p:cNvSpPr>
            <a:spLocks noGrp="1"/>
          </p:cNvSpPr>
          <p:nvPr>
            <p:ph type="title"/>
          </p:nvPr>
        </p:nvSpPr>
        <p:spPr>
          <a:xfrm>
            <a:off x="588263" y="457200"/>
            <a:ext cx="11018520" cy="553998"/>
          </a:xfrm>
        </p:spPr>
        <p:txBody>
          <a:bodyPr/>
          <a:lstStyle/>
          <a:p>
            <a:r>
              <a:rPr lang="en-US" dirty="0"/>
              <a:t>Factory Method</a:t>
            </a:r>
          </a:p>
        </p:txBody>
      </p:sp>
      <p:sp>
        <p:nvSpPr>
          <p:cNvPr id="3" name="Text Placeholder 2">
            <a:extLst>
              <a:ext uri="{FF2B5EF4-FFF2-40B4-BE49-F238E27FC236}">
                <a16:creationId xmlns:a16="http://schemas.microsoft.com/office/drawing/2014/main" id="{4C644CC5-42D4-4BB7-B393-CAE1F9B4D6BB}"/>
              </a:ext>
            </a:extLst>
          </p:cNvPr>
          <p:cNvSpPr>
            <a:spLocks noGrp="1"/>
          </p:cNvSpPr>
          <p:nvPr>
            <p:ph type="body" sz="quarter" idx="10"/>
          </p:nvPr>
        </p:nvSpPr>
        <p:spPr>
          <a:xfrm>
            <a:off x="586390" y="1434370"/>
            <a:ext cx="11018520" cy="430887"/>
          </a:xfrm>
        </p:spPr>
        <p:txBody>
          <a:bodyPr/>
          <a:lstStyle/>
          <a:p>
            <a:r>
              <a:rPr lang="en-US" dirty="0"/>
              <a:t>A method which can creates instances of a given type.</a:t>
            </a:r>
          </a:p>
        </p:txBody>
      </p:sp>
      <p:pic>
        <p:nvPicPr>
          <p:cNvPr id="4" name="Picture 3">
            <a:extLst>
              <a:ext uri="{FF2B5EF4-FFF2-40B4-BE49-F238E27FC236}">
                <a16:creationId xmlns:a16="http://schemas.microsoft.com/office/drawing/2014/main" id="{D0E5C3A7-8BA3-4EF8-BB88-0F03CD4A4B2B}"/>
              </a:ext>
            </a:extLst>
          </p:cNvPr>
          <p:cNvPicPr>
            <a:picLocks noChangeAspect="1"/>
          </p:cNvPicPr>
          <p:nvPr/>
        </p:nvPicPr>
        <p:blipFill>
          <a:blip r:embed="rId2"/>
          <a:stretch>
            <a:fillRect/>
          </a:stretch>
        </p:blipFill>
        <p:spPr>
          <a:xfrm>
            <a:off x="1544286" y="2992768"/>
            <a:ext cx="9103429" cy="3590905"/>
          </a:xfrm>
          <a:prstGeom prst="rect">
            <a:avLst/>
          </a:prstGeom>
        </p:spPr>
      </p:pic>
    </p:spTree>
    <p:extLst>
      <p:ext uri="{BB962C8B-B14F-4D97-AF65-F5344CB8AC3E}">
        <p14:creationId xmlns:p14="http://schemas.microsoft.com/office/powerpoint/2010/main" val="866531090"/>
      </p:ext>
    </p:extLst>
  </p:cSld>
  <p:clrMapOvr>
    <a:masterClrMapping/>
  </p:clrMapOvr>
  <p:transition>
    <p:fade/>
  </p:transition>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e4aa919a-b200-49cb-beca-4c7e0810321e"/>
    <ds:schemaRef ds:uri="06670dda-0291-4061-b6e0-f6c0cb392c51"/>
    <ds:schemaRef ds:uri="http://schemas.microsoft.com/office/2006/documentManagement/types"/>
    <ds:schemaRef ds:uri="http://schemas.microsoft.com/office/infopath/2007/PartnerControls"/>
    <ds:schemaRef ds:uri="http://purl.org/dc/dcmitype/"/>
    <ds:schemaRef ds:uri="http://schemas.microsoft.com/sharepoint/v3"/>
    <ds:schemaRef ds:uri="http://schemas.openxmlformats.org/package/2006/metadata/core-properties"/>
    <ds:schemaRef ds:uri="http://www.w3.org/XML/1998/namespace"/>
    <ds:schemaRef ds:uri="http://purl.org/dc/terms/"/>
    <ds:schemaRef ds:uri="965de625-df5b-42e9-a277-2113da4f1195"/>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16-9_Teal_Education_2019_10</Template>
  <TotalTime>483</TotalTime>
  <Words>443</Words>
  <Application>Microsoft Office PowerPoint</Application>
  <PresentationFormat>Widescreen</PresentationFormat>
  <Paragraphs>86</Paragraphs>
  <Slides>16</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Consolas</vt:lpstr>
      <vt:lpstr>Segoe UI</vt:lpstr>
      <vt:lpstr>Segoe UI Semibold</vt:lpstr>
      <vt:lpstr>Wingdings</vt:lpstr>
      <vt:lpstr>White Template</vt:lpstr>
      <vt:lpstr>Black Template</vt:lpstr>
      <vt:lpstr>C♯ Design Patterns in Practice</vt:lpstr>
      <vt:lpstr>Agenda</vt:lpstr>
      <vt:lpstr>PREPARING YOUR MOVE TO ENTITY FRAMEWORK CORE 5: WHAT’S NEW AND WHAT’S IMPROVED  Thursday, October 29 1:00 pm ET | 12:00 pm CT | 11:00 MT</vt:lpstr>
      <vt:lpstr>Design Patterns</vt:lpstr>
      <vt:lpstr>IoC Container</vt:lpstr>
      <vt:lpstr>IoC Container II</vt:lpstr>
      <vt:lpstr>Builder</vt:lpstr>
      <vt:lpstr>Adapter aka Wrapper</vt:lpstr>
      <vt:lpstr>Factory Method</vt:lpstr>
      <vt:lpstr>Singleton</vt:lpstr>
      <vt:lpstr>Singleton II</vt:lpstr>
      <vt:lpstr>Iterator</vt:lpstr>
      <vt:lpstr>Façade</vt:lpstr>
      <vt:lpstr>Chain of Responsibility</vt:lpstr>
      <vt:lpstr>Strategy</vt:lpstr>
      <vt:lpstr>Bridge</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&lt;Event name&gt;</dc:subject>
  <dc:creator>Rasmus Lystrøm</dc:creator>
  <cp:keywords/>
  <dc:description/>
  <cp:lastModifiedBy>Rasmus Lystrøm</cp:lastModifiedBy>
  <cp:revision>44</cp:revision>
  <dcterms:created xsi:type="dcterms:W3CDTF">2019-10-06T12:35:47Z</dcterms:created>
  <dcterms:modified xsi:type="dcterms:W3CDTF">2020-10-25T21:47:04Z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0x010100BD9FAF4CD5AD2F4B99B5B2414089ABF7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