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75" r:id="rId5"/>
  </p:sldMasterIdLst>
  <p:notesMasterIdLst>
    <p:notesMasterId r:id="rId29"/>
  </p:notesMasterIdLst>
  <p:handoutMasterIdLst>
    <p:handoutMasterId r:id="rId30"/>
  </p:handoutMasterIdLst>
  <p:sldIdLst>
    <p:sldId id="1663" r:id="rId6"/>
    <p:sldId id="1677" r:id="rId7"/>
    <p:sldId id="1733" r:id="rId8"/>
    <p:sldId id="1700" r:id="rId9"/>
    <p:sldId id="1748" r:id="rId10"/>
    <p:sldId id="1749" r:id="rId11"/>
    <p:sldId id="1746" r:id="rId12"/>
    <p:sldId id="1747" r:id="rId13"/>
    <p:sldId id="1695" r:id="rId14"/>
    <p:sldId id="1729" r:id="rId15"/>
    <p:sldId id="1730" r:id="rId16"/>
    <p:sldId id="1685" r:id="rId17"/>
    <p:sldId id="1699" r:id="rId18"/>
    <p:sldId id="1731" r:id="rId19"/>
    <p:sldId id="1683" r:id="rId20"/>
    <p:sldId id="1740" r:id="rId21"/>
    <p:sldId id="1737" r:id="rId22"/>
    <p:sldId id="1738" r:id="rId23"/>
    <p:sldId id="1741" r:id="rId24"/>
    <p:sldId id="1742" r:id="rId25"/>
    <p:sldId id="1739" r:id="rId26"/>
    <p:sldId id="1744" r:id="rId27"/>
    <p:sldId id="1743" r:id="rId28"/>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8616D459-25C9-41BE-A675-B213035DE140}">
          <p14:sldIdLst>
            <p14:sldId id="1663"/>
            <p14:sldId id="1677"/>
            <p14:sldId id="1733"/>
            <p14:sldId id="1700"/>
            <p14:sldId id="1748"/>
            <p14:sldId id="1749"/>
            <p14:sldId id="1746"/>
            <p14:sldId id="1747"/>
            <p14:sldId id="1695"/>
            <p14:sldId id="1729"/>
            <p14:sldId id="1730"/>
            <p14:sldId id="1685"/>
            <p14:sldId id="1699"/>
            <p14:sldId id="1731"/>
            <p14:sldId id="1683"/>
            <p14:sldId id="1740"/>
            <p14:sldId id="1737"/>
            <p14:sldId id="1738"/>
            <p14:sldId id="1741"/>
            <p14:sldId id="1742"/>
            <p14:sldId id="1739"/>
            <p14:sldId id="1744"/>
            <p14:sldId id="1743"/>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0E5D0"/>
    <a:srgbClr val="000000"/>
    <a:srgbClr val="0078D4"/>
    <a:srgbClr val="50E6FF"/>
    <a:srgbClr val="A92E01"/>
    <a:srgbClr val="C13501"/>
    <a:srgbClr val="FF9349"/>
    <a:srgbClr val="E6E6E6"/>
    <a:srgbClr val="7373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2101" autoAdjust="0"/>
  </p:normalViewPr>
  <p:slideViewPr>
    <p:cSldViewPr snapToGrid="0">
      <p:cViewPr varScale="1">
        <p:scale>
          <a:sx n="112" d="100"/>
          <a:sy n="112" d="100"/>
        </p:scale>
        <p:origin x="78" y="96"/>
      </p:cViewPr>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113" d="100"/>
          <a:sy n="113" d="100"/>
        </p:scale>
        <p:origin x="531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10/30/2020 9:01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10/30/2020 9:00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21E5A7B-BB8D-4368-A182-109669521632}" type="datetime8">
              <a:rPr lang="en-US" smtClean="0"/>
              <a:t>10/30/2020 9:00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937159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Picture 5">
            <a:extLst>
              <a:ext uri="{FF2B5EF4-FFF2-40B4-BE49-F238E27FC236}">
                <a16:creationId xmlns:a16="http://schemas.microsoft.com/office/drawing/2014/main" id="{F4028072-E3C5-4953-8128-85ADBE6F7EE1}"/>
              </a:ext>
            </a:extLst>
          </p:cNvPr>
          <p:cNvPicPr>
            <a:picLocks noChangeAspect="1"/>
          </p:cNvPicPr>
          <p:nvPr userDrawn="1"/>
        </p:nvPicPr>
        <p:blipFill>
          <a:blip r:embed="rId2"/>
          <a:stretch>
            <a:fillRect/>
          </a:stretch>
        </p:blipFill>
        <p:spPr>
          <a:xfrm>
            <a:off x="5334000" y="0"/>
            <a:ext cx="6858000" cy="6858000"/>
          </a:xfrm>
          <a:prstGeom prst="rect">
            <a:avLst/>
          </a:prstGeom>
        </p:spPr>
      </p:pic>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32335955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15170057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916267710"/>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780856489"/>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10866976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61380531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20732710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7" name="Picture 16" descr="A desk with computer and other accessories.&#10;&#10;Description automatically generated">
            <a:extLst>
              <a:ext uri="{FF2B5EF4-FFF2-40B4-BE49-F238E27FC236}">
                <a16:creationId xmlns:a16="http://schemas.microsoft.com/office/drawing/2014/main" id="{811C744C-AAF4-4A90-A801-B9A848FD4F87}"/>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17" name="Picture 16" descr="A desk with computer and other accessories.&#10;&#10;Description automatically generated">
            <a:extLst>
              <a:ext uri="{FF2B5EF4-FFF2-40B4-BE49-F238E27FC236}">
                <a16:creationId xmlns:a16="http://schemas.microsoft.com/office/drawing/2014/main" id="{94C21E1A-F3EA-4086-A85E-651CF2F86E99}"/>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3424900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17" name="Picture 16" descr="A desk with computer and other accessories.&#10;&#10;Description automatically generated">
            <a:extLst>
              <a:ext uri="{FF2B5EF4-FFF2-40B4-BE49-F238E27FC236}">
                <a16:creationId xmlns:a16="http://schemas.microsoft.com/office/drawing/2014/main" id="{DC4C780F-57AE-4634-9E1E-F137146E8A93}"/>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4286724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0626982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549424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880361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935713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174319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455938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1026063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dirty="0"/>
              <a:t>Click to edit Master title style</a:t>
            </a:r>
          </a:p>
        </p:txBody>
      </p:sp>
    </p:spTree>
    <p:extLst>
      <p:ext uri="{BB962C8B-B14F-4D97-AF65-F5344CB8AC3E}">
        <p14:creationId xmlns:p14="http://schemas.microsoft.com/office/powerpoint/2010/main" val="15322148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321294012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dirty="0"/>
              <a:t>Click to edit Master title style</a:t>
            </a:r>
          </a:p>
        </p:txBody>
      </p:sp>
    </p:spTree>
    <p:extLst>
      <p:ext uri="{BB962C8B-B14F-4D97-AF65-F5344CB8AC3E}">
        <p14:creationId xmlns:p14="http://schemas.microsoft.com/office/powerpoint/2010/main" val="214228044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18605858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dirty="0"/>
              <a:t>Click to edit Master title style</a:t>
            </a:r>
          </a:p>
        </p:txBody>
      </p:sp>
    </p:spTree>
    <p:extLst>
      <p:ext uri="{BB962C8B-B14F-4D97-AF65-F5344CB8AC3E}">
        <p14:creationId xmlns:p14="http://schemas.microsoft.com/office/powerpoint/2010/main" val="337918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dirty="0"/>
              <a:t>Click to edit Master title style</a:t>
            </a:r>
          </a:p>
        </p:txBody>
      </p:sp>
    </p:spTree>
    <p:extLst>
      <p:ext uri="{BB962C8B-B14F-4D97-AF65-F5344CB8AC3E}">
        <p14:creationId xmlns:p14="http://schemas.microsoft.com/office/powerpoint/2010/main" val="2541320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dirty="0"/>
              <a:t>Click to edit Master title style</a:t>
            </a:r>
          </a:p>
        </p:txBody>
      </p:sp>
    </p:spTree>
    <p:extLst>
      <p:ext uri="{BB962C8B-B14F-4D97-AF65-F5344CB8AC3E}">
        <p14:creationId xmlns:p14="http://schemas.microsoft.com/office/powerpoint/2010/main" val="350810599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dirty="0"/>
              <a:t>Edit Master text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dirty="0"/>
              <a:t>Click to edit Master title style</a:t>
            </a:r>
          </a:p>
        </p:txBody>
      </p:sp>
    </p:spTree>
    <p:extLst>
      <p:ext uri="{BB962C8B-B14F-4D97-AF65-F5344CB8AC3E}">
        <p14:creationId xmlns:p14="http://schemas.microsoft.com/office/powerpoint/2010/main" val="124569309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dirty="0"/>
              <a:t>Edit Master text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dirty="0"/>
              <a:t>Edit Master text</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dirty="0"/>
              <a:t>Click to edit Master title style</a:t>
            </a:r>
          </a:p>
        </p:txBody>
      </p:sp>
    </p:spTree>
    <p:extLst>
      <p:ext uri="{BB962C8B-B14F-4D97-AF65-F5344CB8AC3E}">
        <p14:creationId xmlns:p14="http://schemas.microsoft.com/office/powerpoint/2010/main" val="226353830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317669625"/>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dirty="0"/>
              <a:t>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7705969"/>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221439909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90992569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dirty="0"/>
              <a:t>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213407"/>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9906272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635946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9502427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426068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914554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688239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6400097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12319848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168481935"/>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1245362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34" Type="http://schemas.openxmlformats.org/officeDocument/2006/relationships/image" Target="../media/image1.emf"/><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33" Type="http://schemas.openxmlformats.org/officeDocument/2006/relationships/theme" Target="../theme/theme2.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slideLayout" Target="../slideLayouts/slideLayout64.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slideLayout" Target="../slideLayouts/slideLayout63.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 Id="rId8"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4610" r:id="rId4"/>
    <p:sldLayoutId id="2147484710" r:id="rId5"/>
    <p:sldLayoutId id="2147484240" r:id="rId6"/>
    <p:sldLayoutId id="2147484736" r:id="rId7"/>
    <p:sldLayoutId id="2147484474" r:id="rId8"/>
    <p:sldLayoutId id="2147484639" r:id="rId9"/>
    <p:sldLayoutId id="2147484603" r:id="rId10"/>
    <p:sldLayoutId id="2147484751" r:id="rId11"/>
    <p:sldLayoutId id="2147484752" r:id="rId12"/>
    <p:sldLayoutId id="2147484777" r:id="rId13"/>
    <p:sldLayoutId id="2147484778" r:id="rId14"/>
    <p:sldLayoutId id="2147484779" r:id="rId15"/>
    <p:sldLayoutId id="2147484780" r:id="rId16"/>
    <p:sldLayoutId id="2147484781" r:id="rId17"/>
    <p:sldLayoutId id="2147484782" r:id="rId18"/>
    <p:sldLayoutId id="2147484783" r:id="rId19"/>
    <p:sldLayoutId id="2147484784" r:id="rId20"/>
    <p:sldLayoutId id="2147484785" r:id="rId21"/>
    <p:sldLayoutId id="2147484786" r:id="rId22"/>
    <p:sldLayoutId id="2147484787" r:id="rId23"/>
    <p:sldLayoutId id="2147484249" r:id="rId24"/>
    <p:sldLayoutId id="2147484640" r:id="rId25"/>
    <p:sldLayoutId id="2147484584" r:id="rId26"/>
    <p:sldLayoutId id="2147484583" r:id="rId27"/>
    <p:sldLayoutId id="2147484671" r:id="rId28"/>
    <p:sldLayoutId id="2147484673" r:id="rId29"/>
    <p:sldLayoutId id="2147484585" r:id="rId30"/>
    <p:sldLayoutId id="2147484299" r:id="rId31"/>
    <p:sldLayoutId id="2147484263"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userDrawn="1"/>
        </p:nvPicPr>
        <p:blipFill rotWithShape="1">
          <a:blip r:embed="rId34"/>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2009218608"/>
      </p:ext>
    </p:extLst>
  </p:cSld>
  <p:clrMap bg1="dk1" tx1="lt1" bg2="dk2" tx2="lt2" accent1="accent1" accent2="accent2" accent3="accent3" accent4="accent4" accent5="accent5" accent6="accent6" hlink="hlink" folHlink="folHlink"/>
  <p:sldLayoutIdLst>
    <p:sldLayoutId id="2147484676" r:id="rId1"/>
    <p:sldLayoutId id="2147484677" r:id="rId2"/>
    <p:sldLayoutId id="2147484678" r:id="rId3"/>
    <p:sldLayoutId id="2147484679" r:id="rId4"/>
    <p:sldLayoutId id="2147484711" r:id="rId5"/>
    <p:sldLayoutId id="2147484680" r:id="rId6"/>
    <p:sldLayoutId id="2147484737" r:id="rId7"/>
    <p:sldLayoutId id="2147484682" r:id="rId8"/>
    <p:sldLayoutId id="2147484685" r:id="rId9"/>
    <p:sldLayoutId id="2147484686" r:id="rId10"/>
    <p:sldLayoutId id="2147484764" r:id="rId11"/>
    <p:sldLayoutId id="2147484765" r:id="rId12"/>
    <p:sldLayoutId id="2147484788" r:id="rId13"/>
    <p:sldLayoutId id="2147484789" r:id="rId14"/>
    <p:sldLayoutId id="2147484790" r:id="rId15"/>
    <p:sldLayoutId id="2147484791" r:id="rId16"/>
    <p:sldLayoutId id="2147484792" r:id="rId17"/>
    <p:sldLayoutId id="2147484793" r:id="rId18"/>
    <p:sldLayoutId id="2147484794" r:id="rId19"/>
    <p:sldLayoutId id="2147484795" r:id="rId20"/>
    <p:sldLayoutId id="2147484796" r:id="rId21"/>
    <p:sldLayoutId id="2147484797" r:id="rId22"/>
    <p:sldLayoutId id="2147484798" r:id="rId23"/>
    <p:sldLayoutId id="2147484690" r:id="rId24"/>
    <p:sldLayoutId id="2147484691" r:id="rId25"/>
    <p:sldLayoutId id="2147484694" r:id="rId26"/>
    <p:sldLayoutId id="2147484695" r:id="rId27"/>
    <p:sldLayoutId id="2147484697" r:id="rId28"/>
    <p:sldLayoutId id="2147484699" r:id="rId29"/>
    <p:sldLayoutId id="2147484700" r:id="rId30"/>
    <p:sldLayoutId id="2147484701" r:id="rId31"/>
    <p:sldLayoutId id="2147484702"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rnie@itu.dk"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3" Type="http://schemas.openxmlformats.org/officeDocument/2006/relationships/hyperlink" Target="http://lazergaze.tumblr.com/post/26333564955" TargetMode="External"/><Relationship Id="rId2" Type="http://schemas.openxmlformats.org/officeDocument/2006/relationships/image" Target="../media/image13.gif"/><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hyperlink" Target="https://dirtyhands.wordpress.com/" TargetMode="External"/><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s://www.codemag.com/article/1911092" TargetMode="External"/><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hyperlink" Target="https://www.codemag.com/article/1911092" TargetMode="External"/><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2425541"/>
            <a:ext cx="4167887" cy="1107996"/>
          </a:xfrm>
        </p:spPr>
        <p:txBody>
          <a:bodyPr/>
          <a:lstStyle/>
          <a:p>
            <a:r>
              <a:rPr lang="da-DK" dirty="0"/>
              <a:t>GUI Applications with C♯</a:t>
            </a:r>
            <a:endParaRPr lang="en-US" dirty="0"/>
          </a:p>
        </p:txBody>
      </p:sp>
      <p:sp>
        <p:nvSpPr>
          <p:cNvPr id="5" name="Text Placeholder 4"/>
          <p:cNvSpPr>
            <a:spLocks noGrp="1"/>
          </p:cNvSpPr>
          <p:nvPr>
            <p:ph type="body" sz="quarter" idx="12"/>
          </p:nvPr>
        </p:nvSpPr>
        <p:spPr>
          <a:xfrm>
            <a:off x="582042" y="3962400"/>
            <a:ext cx="4164583" cy="1354217"/>
          </a:xfrm>
        </p:spPr>
        <p:txBody>
          <a:bodyPr/>
          <a:lstStyle/>
          <a:p>
            <a:r>
              <a:rPr lang="en-US" dirty="0"/>
              <a:t>Rasmus Lystrøm</a:t>
            </a:r>
          </a:p>
          <a:p>
            <a:r>
              <a:rPr lang="en-US" dirty="0"/>
              <a:t>Associate Professor</a:t>
            </a:r>
          </a:p>
          <a:p>
            <a:r>
              <a:rPr lang="en-US" dirty="0"/>
              <a:t>ITU</a:t>
            </a:r>
          </a:p>
          <a:p>
            <a:r>
              <a:rPr lang="en-US" dirty="0">
                <a:hlinkClick r:id="rId3"/>
              </a:rPr>
              <a:t>rnie@itu.dk</a:t>
            </a:r>
            <a:r>
              <a:rPr lang="en-US" dirty="0"/>
              <a:t> </a:t>
            </a:r>
          </a:p>
        </p:txBody>
      </p:sp>
    </p:spTree>
    <p:extLst>
      <p:ext uri="{BB962C8B-B14F-4D97-AF65-F5344CB8AC3E}">
        <p14:creationId xmlns:p14="http://schemas.microsoft.com/office/powerpoint/2010/main" val="2336616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1C9D2-940D-40CB-8E56-B152A13E3959}"/>
              </a:ext>
            </a:extLst>
          </p:cNvPr>
          <p:cNvSpPr>
            <a:spLocks noGrp="1"/>
          </p:cNvSpPr>
          <p:nvPr>
            <p:ph type="title"/>
          </p:nvPr>
        </p:nvSpPr>
        <p:spPr/>
        <p:txBody>
          <a:bodyPr/>
          <a:lstStyle/>
          <a:p>
            <a:r>
              <a:rPr lang="en-US" dirty="0"/>
              <a:t>XAML = </a:t>
            </a:r>
            <a:r>
              <a:rPr lang="en-US" dirty="0" err="1"/>
              <a:t>eXtensible</a:t>
            </a:r>
            <a:r>
              <a:rPr lang="en-US" dirty="0"/>
              <a:t> Application Markup Language</a:t>
            </a:r>
          </a:p>
        </p:txBody>
      </p:sp>
      <p:sp>
        <p:nvSpPr>
          <p:cNvPr id="5" name="Text Placeholder 4">
            <a:extLst>
              <a:ext uri="{FF2B5EF4-FFF2-40B4-BE49-F238E27FC236}">
                <a16:creationId xmlns:a16="http://schemas.microsoft.com/office/drawing/2014/main" id="{87962EF8-1FD7-45D4-AC54-1C6EF1F5A58F}"/>
              </a:ext>
            </a:extLst>
          </p:cNvPr>
          <p:cNvSpPr>
            <a:spLocks noGrp="1"/>
          </p:cNvSpPr>
          <p:nvPr>
            <p:ph type="body" sz="quarter" idx="10"/>
          </p:nvPr>
        </p:nvSpPr>
        <p:spPr>
          <a:xfrm>
            <a:off x="586390" y="1434370"/>
            <a:ext cx="11018520" cy="3533275"/>
          </a:xfrm>
        </p:spPr>
        <p:txBody>
          <a:bodyPr/>
          <a:lstStyle/>
          <a:p>
            <a:r>
              <a:rPr lang="en-US" dirty="0"/>
              <a:t>Windows Desktop (WPF)</a:t>
            </a:r>
          </a:p>
          <a:p>
            <a:endParaRPr lang="en-US" dirty="0"/>
          </a:p>
          <a:p>
            <a:r>
              <a:rPr lang="en-US" dirty="0"/>
              <a:t>Universal Windows Platform (anything </a:t>
            </a:r>
            <a:r>
              <a:rPr lang="en-US" dirty="0" err="1"/>
              <a:t>windowsy</a:t>
            </a:r>
            <a:r>
              <a:rPr lang="en-US" dirty="0"/>
              <a:t>)</a:t>
            </a:r>
          </a:p>
          <a:p>
            <a:endParaRPr lang="en-US" dirty="0"/>
          </a:p>
          <a:p>
            <a:r>
              <a:rPr lang="en-US" dirty="0" err="1"/>
              <a:t>Xamarin.Forms</a:t>
            </a:r>
            <a:r>
              <a:rPr lang="en-US" dirty="0"/>
              <a:t> (iOS, Android, Windows)</a:t>
            </a:r>
          </a:p>
          <a:p>
            <a:endParaRPr lang="en-US" dirty="0"/>
          </a:p>
          <a:p>
            <a:r>
              <a:rPr lang="en-US" dirty="0"/>
              <a:t>Silverlight (web)</a:t>
            </a:r>
          </a:p>
        </p:txBody>
      </p:sp>
      <p:pic>
        <p:nvPicPr>
          <p:cNvPr id="4" name="Picture 3">
            <a:extLst>
              <a:ext uri="{FF2B5EF4-FFF2-40B4-BE49-F238E27FC236}">
                <a16:creationId xmlns:a16="http://schemas.microsoft.com/office/drawing/2014/main" id="{77D40A17-244E-4BA0-8C0A-E22031B39E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4778" y="4680675"/>
            <a:ext cx="1780734" cy="1485910"/>
          </a:xfrm>
          <a:prstGeom prst="rect">
            <a:avLst/>
          </a:prstGeom>
        </p:spPr>
      </p:pic>
    </p:spTree>
    <p:extLst>
      <p:ext uri="{BB962C8B-B14F-4D97-AF65-F5344CB8AC3E}">
        <p14:creationId xmlns:p14="http://schemas.microsoft.com/office/powerpoint/2010/main" val="249838333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1C9D2-940D-40CB-8E56-B152A13E3959}"/>
              </a:ext>
            </a:extLst>
          </p:cNvPr>
          <p:cNvSpPr>
            <a:spLocks noGrp="1"/>
          </p:cNvSpPr>
          <p:nvPr>
            <p:ph type="title"/>
          </p:nvPr>
        </p:nvSpPr>
        <p:spPr/>
        <p:txBody>
          <a:bodyPr/>
          <a:lstStyle/>
          <a:p>
            <a:r>
              <a:rPr lang="en-US" dirty="0"/>
              <a:t>XAML</a:t>
            </a:r>
          </a:p>
        </p:txBody>
      </p:sp>
      <p:sp>
        <p:nvSpPr>
          <p:cNvPr id="5" name="Text Placeholder 4">
            <a:extLst>
              <a:ext uri="{FF2B5EF4-FFF2-40B4-BE49-F238E27FC236}">
                <a16:creationId xmlns:a16="http://schemas.microsoft.com/office/drawing/2014/main" id="{87962EF8-1FD7-45D4-AC54-1C6EF1F5A58F}"/>
              </a:ext>
            </a:extLst>
          </p:cNvPr>
          <p:cNvSpPr>
            <a:spLocks noGrp="1"/>
          </p:cNvSpPr>
          <p:nvPr>
            <p:ph type="body" sz="quarter" idx="10"/>
          </p:nvPr>
        </p:nvSpPr>
        <p:spPr>
          <a:xfrm>
            <a:off x="586390" y="1434370"/>
            <a:ext cx="11018520" cy="4252383"/>
          </a:xfrm>
        </p:spPr>
        <p:txBody>
          <a:bodyPr/>
          <a:lstStyle/>
          <a:p>
            <a:pPr>
              <a:lnSpc>
                <a:spcPct val="150000"/>
              </a:lnSpc>
            </a:pPr>
            <a:r>
              <a:rPr lang="en-US" sz="2400" dirty="0"/>
              <a:t>Markup language for declaratively designing and creating application UIs</a:t>
            </a:r>
          </a:p>
          <a:p>
            <a:pPr>
              <a:lnSpc>
                <a:spcPct val="150000"/>
              </a:lnSpc>
            </a:pPr>
            <a:r>
              <a:rPr lang="en-US" sz="2400" dirty="0"/>
              <a:t>XAML maps XML markup to objects in the .NET Framework</a:t>
            </a:r>
          </a:p>
          <a:p>
            <a:pPr>
              <a:lnSpc>
                <a:spcPct val="150000"/>
              </a:lnSpc>
            </a:pPr>
            <a:r>
              <a:rPr lang="en-US" sz="2400" dirty="0"/>
              <a:t>Every tag maps to a class and every attribute to a property</a:t>
            </a:r>
          </a:p>
          <a:p>
            <a:pPr>
              <a:lnSpc>
                <a:spcPct val="150000"/>
              </a:lnSpc>
            </a:pPr>
            <a:r>
              <a:rPr lang="en-US" sz="2400" dirty="0"/>
              <a:t>Markup and procedural code are peers in functionality and performance</a:t>
            </a:r>
          </a:p>
          <a:p>
            <a:pPr>
              <a:lnSpc>
                <a:spcPct val="150000"/>
              </a:lnSpc>
            </a:pPr>
            <a:r>
              <a:rPr lang="en-US" sz="2400" dirty="0"/>
              <a:t>Code and markup are both first class citizens</a:t>
            </a:r>
          </a:p>
          <a:p>
            <a:pPr>
              <a:lnSpc>
                <a:spcPct val="150000"/>
              </a:lnSpc>
            </a:pPr>
            <a:r>
              <a:rPr lang="en-US" sz="2400" dirty="0"/>
              <a:t>Consistent model between UI, documents, and media</a:t>
            </a:r>
          </a:p>
          <a:p>
            <a:pPr>
              <a:lnSpc>
                <a:spcPct val="150000"/>
              </a:lnSpc>
            </a:pPr>
            <a:r>
              <a:rPr lang="en-US" sz="2400" dirty="0"/>
              <a:t>Compiled to code</a:t>
            </a:r>
          </a:p>
        </p:txBody>
      </p:sp>
    </p:spTree>
    <p:extLst>
      <p:ext uri="{BB962C8B-B14F-4D97-AF65-F5344CB8AC3E}">
        <p14:creationId xmlns:p14="http://schemas.microsoft.com/office/powerpoint/2010/main" val="183025086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1DDFA-A231-4890-9D56-72BFCB2F9144}"/>
              </a:ext>
            </a:extLst>
          </p:cNvPr>
          <p:cNvSpPr>
            <a:spLocks noGrp="1"/>
          </p:cNvSpPr>
          <p:nvPr>
            <p:ph type="title"/>
          </p:nvPr>
        </p:nvSpPr>
        <p:spPr/>
        <p:txBody>
          <a:bodyPr/>
          <a:lstStyle/>
          <a:p>
            <a:r>
              <a:rPr lang="en-US" dirty="0"/>
              <a:t>XAML Markup vs. Code</a:t>
            </a:r>
          </a:p>
        </p:txBody>
      </p:sp>
      <p:sp>
        <p:nvSpPr>
          <p:cNvPr id="6" name="Rectangle 5">
            <a:extLst>
              <a:ext uri="{FF2B5EF4-FFF2-40B4-BE49-F238E27FC236}">
                <a16:creationId xmlns:a16="http://schemas.microsoft.com/office/drawing/2014/main" id="{62D66D9F-4DDC-4582-89D4-A3CB41106DD2}"/>
              </a:ext>
            </a:extLst>
          </p:cNvPr>
          <p:cNvSpPr/>
          <p:nvPr/>
        </p:nvSpPr>
        <p:spPr bwMode="auto">
          <a:xfrm>
            <a:off x="5171293" y="3801182"/>
            <a:ext cx="2011658" cy="640073"/>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OK</a:t>
            </a:r>
            <a:endParaRPr lang="da-DK"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1D9A47DE-476C-4B46-BDFC-86CA86A1DC4C}"/>
              </a:ext>
            </a:extLst>
          </p:cNvPr>
          <p:cNvSpPr/>
          <p:nvPr/>
        </p:nvSpPr>
        <p:spPr>
          <a:xfrm>
            <a:off x="2301281" y="5326322"/>
            <a:ext cx="7589438" cy="1200329"/>
          </a:xfrm>
          <a:prstGeom prst="rect">
            <a:avLst/>
          </a:prstGeom>
        </p:spPr>
        <p:txBody>
          <a:bodyPr wrap="square">
            <a:spAutoFit/>
          </a:bodyPr>
          <a:lstStyle/>
          <a:p>
            <a:r>
              <a:rPr lang="da-DK" dirty="0">
                <a:solidFill>
                  <a:srgbClr val="0000FF"/>
                </a:solidFill>
                <a:latin typeface="Consolas" panose="020B0609020204030204" pitchFamily="49" charset="0"/>
              </a:rPr>
              <a:t>var</a:t>
            </a:r>
            <a:r>
              <a:rPr lang="da-DK" dirty="0">
                <a:solidFill>
                  <a:srgbClr val="000000"/>
                </a:solidFill>
                <a:latin typeface="Consolas" panose="020B0609020204030204" pitchFamily="49" charset="0"/>
              </a:rPr>
              <a:t> </a:t>
            </a:r>
            <a:r>
              <a:rPr lang="da-DK" dirty="0" err="1">
                <a:solidFill>
                  <a:srgbClr val="000000"/>
                </a:solidFill>
                <a:latin typeface="Consolas" panose="020B0609020204030204" pitchFamily="49" charset="0"/>
              </a:rPr>
              <a:t>button</a:t>
            </a:r>
            <a:r>
              <a:rPr lang="da-DK" dirty="0">
                <a:solidFill>
                  <a:srgbClr val="000000"/>
                </a:solidFill>
                <a:latin typeface="Consolas" panose="020B0609020204030204" pitchFamily="49" charset="0"/>
              </a:rPr>
              <a:t> = </a:t>
            </a:r>
            <a:r>
              <a:rPr lang="da-DK" dirty="0">
                <a:solidFill>
                  <a:srgbClr val="0000FF"/>
                </a:solidFill>
                <a:latin typeface="Consolas" panose="020B0609020204030204" pitchFamily="49" charset="0"/>
              </a:rPr>
              <a:t>new</a:t>
            </a:r>
            <a:r>
              <a:rPr lang="da-DK" dirty="0">
                <a:solidFill>
                  <a:srgbClr val="000000"/>
                </a:solidFill>
                <a:latin typeface="Consolas" panose="020B0609020204030204" pitchFamily="49" charset="0"/>
              </a:rPr>
              <a:t> </a:t>
            </a:r>
            <a:r>
              <a:rPr lang="da-DK" dirty="0">
                <a:solidFill>
                  <a:srgbClr val="2B91AF"/>
                </a:solidFill>
                <a:latin typeface="Consolas" panose="020B0609020204030204" pitchFamily="49" charset="0"/>
              </a:rPr>
              <a:t>Button</a:t>
            </a:r>
            <a:r>
              <a:rPr lang="da-DK" dirty="0">
                <a:solidFill>
                  <a:srgbClr val="000000"/>
                </a:solidFill>
                <a:latin typeface="Consolas" panose="020B0609020204030204" pitchFamily="49" charset="0"/>
              </a:rPr>
              <a:t>();</a:t>
            </a:r>
          </a:p>
          <a:p>
            <a:r>
              <a:rPr lang="da-DK" dirty="0" err="1">
                <a:solidFill>
                  <a:srgbClr val="000000"/>
                </a:solidFill>
                <a:latin typeface="Consolas" panose="020B0609020204030204" pitchFamily="49" charset="0"/>
              </a:rPr>
              <a:t>button.Content</a:t>
            </a:r>
            <a:r>
              <a:rPr lang="da-DK" dirty="0">
                <a:solidFill>
                  <a:srgbClr val="000000"/>
                </a:solidFill>
                <a:latin typeface="Consolas" panose="020B0609020204030204" pitchFamily="49" charset="0"/>
              </a:rPr>
              <a:t> = </a:t>
            </a:r>
            <a:r>
              <a:rPr lang="da-DK" dirty="0">
                <a:solidFill>
                  <a:srgbClr val="A31515"/>
                </a:solidFill>
                <a:latin typeface="Consolas" panose="020B0609020204030204" pitchFamily="49" charset="0"/>
              </a:rPr>
              <a:t>"OK"</a:t>
            </a:r>
            <a:r>
              <a:rPr lang="da-DK" dirty="0">
                <a:solidFill>
                  <a:srgbClr val="000000"/>
                </a:solidFill>
                <a:latin typeface="Consolas" panose="020B0609020204030204" pitchFamily="49" charset="0"/>
              </a:rPr>
              <a:t>;</a:t>
            </a:r>
          </a:p>
          <a:p>
            <a:r>
              <a:rPr lang="en-US" dirty="0" err="1">
                <a:solidFill>
                  <a:srgbClr val="000000"/>
                </a:solidFill>
                <a:latin typeface="Consolas" panose="020B0609020204030204" pitchFamily="49" charset="0"/>
              </a:rPr>
              <a:t>button.Background</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SolidColorBrush</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Colors</a:t>
            </a:r>
            <a:r>
              <a:rPr lang="en-US" dirty="0" err="1">
                <a:solidFill>
                  <a:srgbClr val="000000"/>
                </a:solidFill>
                <a:latin typeface="Consolas" panose="020B0609020204030204" pitchFamily="49" charset="0"/>
              </a:rPr>
              <a:t>.Purple</a:t>
            </a:r>
            <a:r>
              <a:rPr lang="en-US" dirty="0">
                <a:solidFill>
                  <a:srgbClr val="000000"/>
                </a:solidFill>
                <a:latin typeface="Consolas" panose="020B0609020204030204" pitchFamily="49" charset="0"/>
              </a:rPr>
              <a:t>);</a:t>
            </a:r>
          </a:p>
          <a:p>
            <a:r>
              <a:rPr lang="da-DK" dirty="0" err="1">
                <a:solidFill>
                  <a:srgbClr val="000000"/>
                </a:solidFill>
                <a:latin typeface="Consolas" panose="020B0609020204030204" pitchFamily="49" charset="0"/>
              </a:rPr>
              <a:t>button.Width</a:t>
            </a:r>
            <a:r>
              <a:rPr lang="da-DK" dirty="0">
                <a:solidFill>
                  <a:srgbClr val="000000"/>
                </a:solidFill>
                <a:latin typeface="Consolas" panose="020B0609020204030204" pitchFamily="49" charset="0"/>
              </a:rPr>
              <a:t> = 100;</a:t>
            </a:r>
            <a:endParaRPr lang="da-DK" dirty="0"/>
          </a:p>
        </p:txBody>
      </p:sp>
      <p:sp>
        <p:nvSpPr>
          <p:cNvPr id="8" name="Rectangle 7">
            <a:extLst>
              <a:ext uri="{FF2B5EF4-FFF2-40B4-BE49-F238E27FC236}">
                <a16:creationId xmlns:a16="http://schemas.microsoft.com/office/drawing/2014/main" id="{A09A0821-17CA-49DF-8D53-59E846228451}"/>
              </a:ext>
            </a:extLst>
          </p:cNvPr>
          <p:cNvSpPr/>
          <p:nvPr/>
        </p:nvSpPr>
        <p:spPr>
          <a:xfrm>
            <a:off x="4006465" y="1438787"/>
            <a:ext cx="4341315" cy="1477328"/>
          </a:xfrm>
          <a:prstGeom prst="rect">
            <a:avLst/>
          </a:prstGeom>
        </p:spPr>
        <p:txBody>
          <a:bodyPr wrap="square">
            <a:spAutoFit/>
          </a:bodyPr>
          <a:lstStyle/>
          <a:p>
            <a:r>
              <a:rPr lang="en-US" dirty="0">
                <a:solidFill>
                  <a:srgbClr val="0000FF"/>
                </a:solidFill>
                <a:latin typeface="Consolas" panose="020B0609020204030204" pitchFamily="49" charset="0"/>
              </a:rPr>
              <a:t>&lt;</a:t>
            </a:r>
            <a:r>
              <a:rPr lang="en-US" dirty="0">
                <a:solidFill>
                  <a:srgbClr val="A31515"/>
                </a:solidFill>
                <a:latin typeface="Consolas" panose="020B0609020204030204" pitchFamily="49" charset="0"/>
              </a:rPr>
              <a:t>Button</a:t>
            </a:r>
            <a:r>
              <a:rPr lang="en-US" dirty="0">
                <a:solidFill>
                  <a:srgbClr val="FF0000"/>
                </a:solidFill>
                <a:latin typeface="Consolas" panose="020B0609020204030204" pitchFamily="49" charset="0"/>
              </a:rPr>
              <a:t> Width</a:t>
            </a:r>
            <a:r>
              <a:rPr lang="en-US" dirty="0">
                <a:solidFill>
                  <a:srgbClr val="0000FF"/>
                </a:solidFill>
                <a:latin typeface="Consolas" panose="020B0609020204030204" pitchFamily="49" charset="0"/>
              </a:rPr>
              <a:t>="100"&gt;</a:t>
            </a:r>
            <a:r>
              <a:rPr lang="en-US" dirty="0">
                <a:solidFill>
                  <a:srgbClr val="000000"/>
                </a:solidFill>
                <a:latin typeface="Consolas" panose="020B0609020204030204" pitchFamily="49" charset="0"/>
              </a:rPr>
              <a:t>OK</a:t>
            </a: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&lt;</a:t>
            </a:r>
            <a:r>
              <a:rPr lang="da-DK" dirty="0" err="1">
                <a:solidFill>
                  <a:srgbClr val="A31515"/>
                </a:solidFill>
                <a:latin typeface="Consolas" panose="020B0609020204030204" pitchFamily="49" charset="0"/>
              </a:rPr>
              <a:t>Button.Background</a:t>
            </a:r>
            <a:r>
              <a:rPr lang="da-DK" dirty="0">
                <a:solidFill>
                  <a:srgbClr val="0000FF"/>
                </a:solidFill>
                <a:latin typeface="Consolas" panose="020B0609020204030204" pitchFamily="49" charset="0"/>
              </a:rPr>
              <a:t>&gt;</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err="1">
                <a:solidFill>
                  <a:srgbClr val="000000"/>
                </a:solidFill>
                <a:latin typeface="Consolas" panose="020B0609020204030204" pitchFamily="49" charset="0"/>
              </a:rPr>
              <a:t>Purple</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&lt;/</a:t>
            </a:r>
            <a:r>
              <a:rPr lang="da-DK" dirty="0" err="1">
                <a:solidFill>
                  <a:srgbClr val="A31515"/>
                </a:solidFill>
                <a:latin typeface="Consolas" panose="020B0609020204030204" pitchFamily="49" charset="0"/>
              </a:rPr>
              <a:t>Button.Background</a:t>
            </a:r>
            <a:r>
              <a:rPr lang="da-DK" dirty="0">
                <a:solidFill>
                  <a:srgbClr val="0000FF"/>
                </a:solidFill>
                <a:latin typeface="Consolas" panose="020B0609020204030204" pitchFamily="49" charset="0"/>
              </a:rPr>
              <a:t>&gt;</a:t>
            </a:r>
            <a:endParaRPr lang="da-DK" dirty="0">
              <a:solidFill>
                <a:srgbClr val="000000"/>
              </a:solidFill>
              <a:latin typeface="Consolas" panose="020B0609020204030204" pitchFamily="49" charset="0"/>
            </a:endParaRPr>
          </a:p>
          <a:p>
            <a:r>
              <a:rPr lang="da-DK" dirty="0">
                <a:solidFill>
                  <a:srgbClr val="0000FF"/>
                </a:solidFill>
                <a:latin typeface="Consolas" panose="020B0609020204030204" pitchFamily="49" charset="0"/>
              </a:rPr>
              <a:t>&lt;/</a:t>
            </a:r>
            <a:r>
              <a:rPr lang="da-DK" dirty="0">
                <a:solidFill>
                  <a:srgbClr val="A31515"/>
                </a:solidFill>
                <a:latin typeface="Consolas" panose="020B0609020204030204" pitchFamily="49" charset="0"/>
              </a:rPr>
              <a:t>Button</a:t>
            </a:r>
            <a:r>
              <a:rPr lang="da-DK" dirty="0">
                <a:solidFill>
                  <a:srgbClr val="0000FF"/>
                </a:solidFill>
                <a:latin typeface="Consolas" panose="020B0609020204030204" pitchFamily="49" charset="0"/>
              </a:rPr>
              <a:t>&gt;</a:t>
            </a:r>
            <a:endParaRPr lang="da-DK" dirty="0"/>
          </a:p>
        </p:txBody>
      </p:sp>
    </p:spTree>
    <p:extLst>
      <p:ext uri="{BB962C8B-B14F-4D97-AF65-F5344CB8AC3E}">
        <p14:creationId xmlns:p14="http://schemas.microsoft.com/office/powerpoint/2010/main" val="143430191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1DDFA-A231-4890-9D56-72BFCB2F9144}"/>
              </a:ext>
            </a:extLst>
          </p:cNvPr>
          <p:cNvSpPr>
            <a:spLocks noGrp="1"/>
          </p:cNvSpPr>
          <p:nvPr>
            <p:ph type="title"/>
          </p:nvPr>
        </p:nvSpPr>
        <p:spPr/>
        <p:txBody>
          <a:bodyPr/>
          <a:lstStyle/>
          <a:p>
            <a:r>
              <a:rPr lang="en-US" dirty="0" err="1"/>
              <a:t>MainPage.xaml</a:t>
            </a:r>
            <a:endParaRPr lang="en-US" dirty="0"/>
          </a:p>
        </p:txBody>
      </p:sp>
      <p:sp>
        <p:nvSpPr>
          <p:cNvPr id="7" name="Rectangle 6">
            <a:extLst>
              <a:ext uri="{FF2B5EF4-FFF2-40B4-BE49-F238E27FC236}">
                <a16:creationId xmlns:a16="http://schemas.microsoft.com/office/drawing/2014/main" id="{591F9D17-5530-429C-99AB-860D2AD63B00}"/>
              </a:ext>
            </a:extLst>
          </p:cNvPr>
          <p:cNvSpPr/>
          <p:nvPr/>
        </p:nvSpPr>
        <p:spPr>
          <a:xfrm>
            <a:off x="1661209" y="1577043"/>
            <a:ext cx="8869583" cy="3416320"/>
          </a:xfrm>
          <a:prstGeom prst="rect">
            <a:avLst/>
          </a:prstGeom>
        </p:spPr>
        <p:txBody>
          <a:bodyPr wrap="square">
            <a:spAutoFit/>
          </a:bodyPr>
          <a:lstStyle/>
          <a:p>
            <a:r>
              <a:rPr lang="da-DK" dirty="0">
                <a:solidFill>
                  <a:srgbClr val="0000FF"/>
                </a:solidFill>
                <a:latin typeface="Consolas" panose="020B0609020204030204" pitchFamily="49" charset="0"/>
              </a:rPr>
              <a:t>&lt;</a:t>
            </a:r>
            <a:r>
              <a:rPr lang="da-DK" dirty="0">
                <a:solidFill>
                  <a:srgbClr val="A31515"/>
                </a:solidFill>
                <a:latin typeface="Consolas" panose="020B0609020204030204" pitchFamily="49" charset="0"/>
              </a:rPr>
              <a:t>Page</a:t>
            </a:r>
            <a:r>
              <a:rPr lang="da-DK" dirty="0">
                <a:solidFill>
                  <a:srgbClr val="0000FF"/>
                </a:solidFill>
                <a:latin typeface="Consolas" panose="020B0609020204030204" pitchFamily="49" charset="0"/>
              </a:rPr>
              <a:t>&gt;</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&lt;</a:t>
            </a:r>
            <a:r>
              <a:rPr lang="da-DK" dirty="0">
                <a:solidFill>
                  <a:srgbClr val="A31515"/>
                </a:solidFill>
                <a:latin typeface="Consolas" panose="020B0609020204030204" pitchFamily="49" charset="0"/>
              </a:rPr>
              <a:t>Grid</a:t>
            </a:r>
            <a:r>
              <a:rPr lang="da-DK" dirty="0">
                <a:solidFill>
                  <a:srgbClr val="0000FF"/>
                </a:solidFill>
                <a:latin typeface="Consolas" panose="020B0609020204030204" pitchFamily="49" charset="0"/>
              </a:rPr>
              <a:t>&gt;</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&lt;</a:t>
            </a:r>
            <a:r>
              <a:rPr lang="da-DK" dirty="0" err="1">
                <a:solidFill>
                  <a:srgbClr val="A31515"/>
                </a:solidFill>
                <a:latin typeface="Consolas" panose="020B0609020204030204" pitchFamily="49" charset="0"/>
              </a:rPr>
              <a:t>StackPanel</a:t>
            </a:r>
            <a:r>
              <a:rPr lang="da-DK" dirty="0">
                <a:solidFill>
                  <a:srgbClr val="0000FF"/>
                </a:solidFill>
                <a:latin typeface="Consolas" panose="020B0609020204030204" pitchFamily="49" charset="0"/>
              </a:rPr>
              <a:t>&gt;</a:t>
            </a:r>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&lt;</a:t>
            </a:r>
            <a:r>
              <a:rPr lang="en-US" dirty="0">
                <a:solidFill>
                  <a:srgbClr val="A31515"/>
                </a:solidFill>
                <a:latin typeface="Consolas" panose="020B0609020204030204" pitchFamily="49" charset="0"/>
              </a:rPr>
              <a:t>Ellipse</a:t>
            </a:r>
            <a:r>
              <a:rPr lang="en-US" dirty="0">
                <a:solidFill>
                  <a:srgbClr val="FF0000"/>
                </a:solidFill>
                <a:latin typeface="Consolas" panose="020B0609020204030204" pitchFamily="49" charset="0"/>
              </a:rPr>
              <a:t> Name</a:t>
            </a:r>
            <a:r>
              <a:rPr lang="en-US" dirty="0">
                <a:solidFill>
                  <a:srgbClr val="0000FF"/>
                </a:solidFill>
                <a:latin typeface="Consolas" panose="020B0609020204030204" pitchFamily="49" charset="0"/>
              </a:rPr>
              <a:t>="Light"</a:t>
            </a:r>
            <a:r>
              <a:rPr lang="en-US" dirty="0">
                <a:solidFill>
                  <a:srgbClr val="FF0000"/>
                </a:solidFill>
                <a:latin typeface="Consolas" panose="020B0609020204030204" pitchFamily="49" charset="0"/>
              </a:rPr>
              <a:t> Fill</a:t>
            </a:r>
            <a:r>
              <a:rPr lang="en-US" dirty="0">
                <a:solidFill>
                  <a:srgbClr val="0000FF"/>
                </a:solidFill>
                <a:latin typeface="Consolas" panose="020B0609020204030204" pitchFamily="49" charset="0"/>
              </a:rPr>
              <a:t>="Red"</a:t>
            </a:r>
            <a:r>
              <a:rPr lang="en-US" dirty="0">
                <a:solidFill>
                  <a:srgbClr val="FF0000"/>
                </a:solidFill>
                <a:latin typeface="Consolas" panose="020B0609020204030204" pitchFamily="49" charset="0"/>
              </a:rPr>
              <a:t> </a:t>
            </a:r>
          </a:p>
          <a:p>
            <a:r>
              <a:rPr lang="en-US" dirty="0">
                <a:solidFill>
                  <a:srgbClr val="FF0000"/>
                </a:solidFill>
                <a:latin typeface="Consolas" panose="020B0609020204030204" pitchFamily="49" charset="0"/>
              </a:rPr>
              <a:t>                     Height</a:t>
            </a:r>
            <a:r>
              <a:rPr lang="en-US" dirty="0">
                <a:solidFill>
                  <a:srgbClr val="0000FF"/>
                </a:solidFill>
                <a:latin typeface="Consolas" panose="020B0609020204030204" pitchFamily="49" charset="0"/>
              </a:rPr>
              <a:t>="200"</a:t>
            </a:r>
            <a:r>
              <a:rPr lang="en-US" dirty="0">
                <a:solidFill>
                  <a:srgbClr val="FF0000"/>
                </a:solidFill>
                <a:latin typeface="Consolas" panose="020B0609020204030204" pitchFamily="49" charset="0"/>
              </a:rPr>
              <a:t> Width</a:t>
            </a:r>
            <a:r>
              <a:rPr lang="en-US" dirty="0">
                <a:solidFill>
                  <a:srgbClr val="0000FF"/>
                </a:solidFill>
                <a:latin typeface="Consolas" panose="020B0609020204030204" pitchFamily="49" charset="0"/>
              </a:rPr>
              <a:t>="200"</a:t>
            </a:r>
            <a:r>
              <a:rPr lang="en-US" dirty="0">
                <a:solidFill>
                  <a:srgbClr val="FF0000"/>
                </a:solidFill>
                <a:latin typeface="Consolas" panose="020B0609020204030204" pitchFamily="49" charset="0"/>
              </a:rPr>
              <a:t> Margin</a:t>
            </a:r>
            <a:r>
              <a:rPr lang="en-US" dirty="0">
                <a:solidFill>
                  <a:srgbClr val="0000FF"/>
                </a:solidFill>
                <a:latin typeface="Consolas" panose="020B0609020204030204" pitchFamily="49" charset="0"/>
              </a:rPr>
              <a:t>="50" /&gt;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&lt;</a:t>
            </a:r>
            <a:r>
              <a:rPr lang="en-US" dirty="0">
                <a:solidFill>
                  <a:srgbClr val="A31515"/>
                </a:solidFill>
                <a:latin typeface="Consolas" panose="020B0609020204030204" pitchFamily="49" charset="0"/>
              </a:rPr>
              <a:t>Button</a:t>
            </a:r>
            <a:r>
              <a:rPr lang="en-US" dirty="0">
                <a:solidFill>
                  <a:srgbClr val="FF0000"/>
                </a:solidFill>
                <a:latin typeface="Consolas" panose="020B0609020204030204" pitchFamily="49" charset="0"/>
              </a:rPr>
              <a:t> Width</a:t>
            </a:r>
            <a:r>
              <a:rPr lang="en-US" dirty="0">
                <a:solidFill>
                  <a:srgbClr val="0000FF"/>
                </a:solidFill>
                <a:latin typeface="Consolas" panose="020B0609020204030204" pitchFamily="49" charset="0"/>
              </a:rPr>
              <a:t>="150"</a:t>
            </a:r>
            <a:r>
              <a:rPr lang="en-US" dirty="0">
                <a:solidFill>
                  <a:srgbClr val="FF0000"/>
                </a:solidFill>
                <a:latin typeface="Consolas" panose="020B0609020204030204" pitchFamily="49" charset="0"/>
              </a:rPr>
              <a:t> </a:t>
            </a:r>
          </a:p>
          <a:p>
            <a:r>
              <a:rPr lang="en-US" dirty="0">
                <a:solidFill>
                  <a:srgbClr val="FF0000"/>
                </a:solidFill>
                <a:latin typeface="Consolas" panose="020B0609020204030204" pitchFamily="49" charset="0"/>
              </a:rPr>
              <a:t>                    Content</a:t>
            </a:r>
            <a:r>
              <a:rPr lang="en-US" dirty="0">
                <a:solidFill>
                  <a:srgbClr val="0000FF"/>
                </a:solidFill>
                <a:latin typeface="Consolas" panose="020B0609020204030204" pitchFamily="49" charset="0"/>
              </a:rPr>
              <a:t>="Change Lights"</a:t>
            </a:r>
            <a:r>
              <a:rPr lang="en-US" dirty="0">
                <a:solidFill>
                  <a:srgbClr val="FF0000"/>
                </a:solidFill>
                <a:latin typeface="Consolas" panose="020B0609020204030204" pitchFamily="49" charset="0"/>
              </a:rPr>
              <a:t> </a:t>
            </a:r>
          </a:p>
          <a:p>
            <a:r>
              <a:rPr lang="en-US" dirty="0">
                <a:solidFill>
                  <a:srgbClr val="FF0000"/>
                </a:solidFill>
                <a:latin typeface="Consolas" panose="020B0609020204030204" pitchFamily="49" charset="0"/>
              </a:rPr>
              <a:t>                    </a:t>
            </a:r>
            <a:r>
              <a:rPr lang="en-US" dirty="0" err="1">
                <a:solidFill>
                  <a:srgbClr val="FF0000"/>
                </a:solidFill>
                <a:latin typeface="Consolas" panose="020B0609020204030204" pitchFamily="49" charset="0"/>
              </a:rPr>
              <a:t>HorizontalAlignment</a:t>
            </a:r>
            <a:r>
              <a:rPr lang="en-US" dirty="0">
                <a:solidFill>
                  <a:srgbClr val="0000FF"/>
                </a:solidFill>
                <a:latin typeface="Consolas" panose="020B0609020204030204" pitchFamily="49" charset="0"/>
              </a:rPr>
              <a:t>="Center"</a:t>
            </a:r>
            <a:r>
              <a:rPr lang="en-US" dirty="0">
                <a:solidFill>
                  <a:srgbClr val="FF0000"/>
                </a:solidFill>
                <a:latin typeface="Consolas" panose="020B0609020204030204" pitchFamily="49" charset="0"/>
              </a:rPr>
              <a:t> </a:t>
            </a:r>
          </a:p>
          <a:p>
            <a:r>
              <a:rPr lang="en-US" dirty="0">
                <a:solidFill>
                  <a:srgbClr val="FF0000"/>
                </a:solidFill>
                <a:latin typeface="Consolas" panose="020B0609020204030204" pitchFamily="49" charset="0"/>
              </a:rPr>
              <a:t>                    Click</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Button_Click</a:t>
            </a:r>
            <a:r>
              <a:rPr lang="en-US" dirty="0">
                <a:solidFill>
                  <a:srgbClr val="0000FF"/>
                </a:solidFill>
                <a:latin typeface="Consolas" panose="020B0609020204030204" pitchFamily="49" charset="0"/>
              </a:rPr>
              <a:t>" /&gt;</a:t>
            </a:r>
            <a:endParaRPr lang="en-US"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&lt;/</a:t>
            </a:r>
            <a:r>
              <a:rPr lang="da-DK" dirty="0" err="1">
                <a:solidFill>
                  <a:srgbClr val="A31515"/>
                </a:solidFill>
                <a:latin typeface="Consolas" panose="020B0609020204030204" pitchFamily="49" charset="0"/>
              </a:rPr>
              <a:t>StackPanel</a:t>
            </a:r>
            <a:r>
              <a:rPr lang="da-DK" dirty="0">
                <a:solidFill>
                  <a:srgbClr val="0000FF"/>
                </a:solidFill>
                <a:latin typeface="Consolas" panose="020B0609020204030204" pitchFamily="49" charset="0"/>
              </a:rPr>
              <a:t>&gt;</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&lt;/</a:t>
            </a:r>
            <a:r>
              <a:rPr lang="da-DK" dirty="0">
                <a:solidFill>
                  <a:srgbClr val="A31515"/>
                </a:solidFill>
                <a:latin typeface="Consolas" panose="020B0609020204030204" pitchFamily="49" charset="0"/>
              </a:rPr>
              <a:t>Grid</a:t>
            </a:r>
            <a:r>
              <a:rPr lang="da-DK" dirty="0">
                <a:solidFill>
                  <a:srgbClr val="0000FF"/>
                </a:solidFill>
                <a:latin typeface="Consolas" panose="020B0609020204030204" pitchFamily="49" charset="0"/>
              </a:rPr>
              <a:t>&gt;</a:t>
            </a:r>
            <a:endParaRPr lang="da-DK" dirty="0">
              <a:solidFill>
                <a:srgbClr val="000000"/>
              </a:solidFill>
              <a:latin typeface="Consolas" panose="020B0609020204030204" pitchFamily="49" charset="0"/>
            </a:endParaRPr>
          </a:p>
          <a:p>
            <a:r>
              <a:rPr lang="da-DK" dirty="0">
                <a:solidFill>
                  <a:srgbClr val="0000FF"/>
                </a:solidFill>
                <a:latin typeface="Consolas" panose="020B0609020204030204" pitchFamily="49" charset="0"/>
              </a:rPr>
              <a:t>&lt;/</a:t>
            </a:r>
            <a:r>
              <a:rPr lang="da-DK" dirty="0">
                <a:solidFill>
                  <a:srgbClr val="A31515"/>
                </a:solidFill>
                <a:latin typeface="Consolas" panose="020B0609020204030204" pitchFamily="49" charset="0"/>
              </a:rPr>
              <a:t>Page</a:t>
            </a:r>
            <a:r>
              <a:rPr lang="da-DK" dirty="0">
                <a:solidFill>
                  <a:srgbClr val="0000FF"/>
                </a:solidFill>
                <a:latin typeface="Consolas" panose="020B0609020204030204" pitchFamily="49" charset="0"/>
              </a:rPr>
              <a:t>&gt;</a:t>
            </a:r>
            <a:endParaRPr lang="da-DK"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386486518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1DDFA-A231-4890-9D56-72BFCB2F9144}"/>
              </a:ext>
            </a:extLst>
          </p:cNvPr>
          <p:cNvSpPr>
            <a:spLocks noGrp="1"/>
          </p:cNvSpPr>
          <p:nvPr>
            <p:ph type="title"/>
          </p:nvPr>
        </p:nvSpPr>
        <p:spPr/>
        <p:txBody>
          <a:bodyPr/>
          <a:lstStyle/>
          <a:p>
            <a:r>
              <a:rPr lang="en-US" dirty="0" err="1"/>
              <a:t>MainPage.xaml.cs</a:t>
            </a:r>
            <a:endParaRPr lang="en-US" dirty="0"/>
          </a:p>
        </p:txBody>
      </p:sp>
      <p:sp>
        <p:nvSpPr>
          <p:cNvPr id="4" name="Rectangle 3">
            <a:extLst>
              <a:ext uri="{FF2B5EF4-FFF2-40B4-BE49-F238E27FC236}">
                <a16:creationId xmlns:a16="http://schemas.microsoft.com/office/drawing/2014/main" id="{D46D0282-D7C3-40D7-AA64-BF80F0C332F8}"/>
              </a:ext>
            </a:extLst>
          </p:cNvPr>
          <p:cNvSpPr/>
          <p:nvPr/>
        </p:nvSpPr>
        <p:spPr>
          <a:xfrm>
            <a:off x="1706928" y="1234191"/>
            <a:ext cx="8778144" cy="5632311"/>
          </a:xfrm>
          <a:prstGeom prst="rect">
            <a:avLst/>
          </a:prstGeom>
        </p:spPr>
        <p:txBody>
          <a:bodyPr wrap="square">
            <a:spAutoFit/>
          </a:bodyPr>
          <a:lstStyle/>
          <a:p>
            <a:r>
              <a:rPr lang="da-DK" dirty="0" err="1">
                <a:solidFill>
                  <a:srgbClr val="0000FF"/>
                </a:solidFill>
                <a:latin typeface="Consolas" panose="020B0609020204030204" pitchFamily="49" charset="0"/>
              </a:rPr>
              <a:t>namespace</a:t>
            </a:r>
            <a:r>
              <a:rPr lang="da-DK" dirty="0">
                <a:solidFill>
                  <a:srgbClr val="000000"/>
                </a:solidFill>
                <a:latin typeface="Consolas" panose="020B0609020204030204" pitchFamily="49" charset="0"/>
              </a:rPr>
              <a:t> App</a:t>
            </a:r>
          </a:p>
          <a:p>
            <a:r>
              <a:rPr lang="da-DK"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sealed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partial</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MainPage</a:t>
            </a:r>
            <a:r>
              <a:rPr lang="en-US" dirty="0">
                <a:solidFill>
                  <a:srgbClr val="000000"/>
                </a:solidFill>
                <a:latin typeface="Consolas" panose="020B0609020204030204" pitchFamily="49" charset="0"/>
              </a:rPr>
              <a:t> : </a:t>
            </a:r>
            <a:r>
              <a:rPr lang="en-US" dirty="0">
                <a:solidFill>
                  <a:srgbClr val="2B91AF"/>
                </a:solidFill>
                <a:latin typeface="Consolas" panose="020B0609020204030204" pitchFamily="49" charset="0"/>
              </a:rPr>
              <a:t>Page</a:t>
            </a:r>
            <a:endParaRPr lang="en-US"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err="1">
                <a:solidFill>
                  <a:srgbClr val="000000"/>
                </a:solidFill>
                <a:latin typeface="Consolas" panose="020B0609020204030204" pitchFamily="49" charset="0"/>
              </a:rPr>
              <a:t>MainPage</a:t>
            </a:r>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r>
              <a:rPr lang="da-DK" dirty="0" err="1">
                <a:solidFill>
                  <a:srgbClr val="0000FF"/>
                </a:solidFill>
                <a:latin typeface="Consolas" panose="020B0609020204030204" pitchFamily="49" charset="0"/>
              </a:rPr>
              <a:t>this</a:t>
            </a:r>
            <a:r>
              <a:rPr lang="da-DK" dirty="0" err="1">
                <a:solidFill>
                  <a:srgbClr val="000000"/>
                </a:solidFill>
                <a:latin typeface="Consolas" panose="020B0609020204030204" pitchFamily="49" charset="0"/>
              </a:rPr>
              <a:t>.InitializeComponent</a:t>
            </a:r>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Button_Click</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object</a:t>
            </a:r>
            <a:r>
              <a:rPr lang="en-US" dirty="0">
                <a:solidFill>
                  <a:srgbClr val="000000"/>
                </a:solidFill>
                <a:latin typeface="Consolas" panose="020B0609020204030204" pitchFamily="49" charset="0"/>
              </a:rPr>
              <a:t> sender, </a:t>
            </a:r>
            <a:r>
              <a:rPr lang="en-US" dirty="0" err="1">
                <a:solidFill>
                  <a:srgbClr val="2B91AF"/>
                </a:solidFill>
                <a:latin typeface="Consolas" panose="020B0609020204030204" pitchFamily="49" charset="0"/>
              </a:rPr>
              <a:t>RoutedEventArgs</a:t>
            </a:r>
            <a:r>
              <a:rPr lang="en-US" dirty="0">
                <a:solidFill>
                  <a:srgbClr val="000000"/>
                </a:solidFill>
                <a:latin typeface="Consolas" panose="020B0609020204030204" pitchFamily="49" charset="0"/>
              </a:rPr>
              <a:t> e)</a:t>
            </a:r>
          </a:p>
          <a:p>
            <a:r>
              <a:rPr lang="da-DK"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current = </a:t>
            </a:r>
            <a:r>
              <a:rPr lang="en-US" dirty="0" err="1">
                <a:solidFill>
                  <a:srgbClr val="000000"/>
                </a:solidFill>
                <a:latin typeface="Consolas" panose="020B0609020204030204" pitchFamily="49" charset="0"/>
              </a:rPr>
              <a:t>Light.Fill</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as</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SolidColorBrush</a:t>
            </a:r>
            <a:r>
              <a:rPr lang="en-US" dirty="0">
                <a:solidFill>
                  <a:srgbClr val="000000"/>
                </a:solidFill>
                <a:latin typeface="Consolas" panose="020B0609020204030204" pitchFamily="49" charset="0"/>
              </a:rPr>
              <a:t>;</a:t>
            </a:r>
          </a:p>
          <a:p>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current.Color</a:t>
            </a:r>
            <a:r>
              <a:rPr lang="en-US" dirty="0">
                <a:solidFill>
                  <a:srgbClr val="000000"/>
                </a:solidFill>
                <a:latin typeface="Consolas" panose="020B0609020204030204" pitchFamily="49" charset="0"/>
              </a:rPr>
              <a:t> == </a:t>
            </a:r>
            <a:r>
              <a:rPr lang="en-US" dirty="0" err="1">
                <a:solidFill>
                  <a:srgbClr val="2B91AF"/>
                </a:solidFill>
                <a:latin typeface="Consolas" panose="020B0609020204030204" pitchFamily="49" charset="0"/>
              </a:rPr>
              <a:t>Colors</a:t>
            </a:r>
            <a:r>
              <a:rPr lang="en-US" dirty="0" err="1">
                <a:solidFill>
                  <a:srgbClr val="000000"/>
                </a:solidFill>
                <a:latin typeface="Consolas" panose="020B0609020204030204" pitchFamily="49" charset="0"/>
              </a:rPr>
              <a:t>.Red</a:t>
            </a:r>
            <a:r>
              <a:rPr lang="en-US" dirty="0">
                <a:solidFill>
                  <a:srgbClr val="000000"/>
                </a:solidFill>
                <a:latin typeface="Consolas" panose="020B0609020204030204" pitchFamily="49" charset="0"/>
              </a:rPr>
              <a:t>)</a:t>
            </a:r>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Light.Fill</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SolidColorBrush</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Colors</a:t>
            </a:r>
            <a:r>
              <a:rPr lang="en-US" dirty="0" err="1">
                <a:solidFill>
                  <a:srgbClr val="000000"/>
                </a:solidFill>
                <a:latin typeface="Consolas" panose="020B0609020204030204" pitchFamily="49" charset="0"/>
              </a:rPr>
              <a:t>.Green</a:t>
            </a:r>
            <a:r>
              <a:rPr lang="en-US"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r>
              <a:rPr lang="da-DK" dirty="0" err="1">
                <a:solidFill>
                  <a:srgbClr val="0000FF"/>
                </a:solidFill>
                <a:latin typeface="Consolas" panose="020B0609020204030204" pitchFamily="49" charset="0"/>
              </a:rPr>
              <a:t>else</a:t>
            </a:r>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Light.Fill</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SolidColorBrush</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Colors</a:t>
            </a:r>
            <a:r>
              <a:rPr lang="en-US" dirty="0" err="1">
                <a:solidFill>
                  <a:srgbClr val="000000"/>
                </a:solidFill>
                <a:latin typeface="Consolas" panose="020B0609020204030204" pitchFamily="49" charset="0"/>
              </a:rPr>
              <a:t>.Red</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a:t>
            </a:r>
            <a:endParaRPr lang="da-DK" dirty="0"/>
          </a:p>
        </p:txBody>
      </p:sp>
    </p:spTree>
    <p:extLst>
      <p:ext uri="{BB962C8B-B14F-4D97-AF65-F5344CB8AC3E}">
        <p14:creationId xmlns:p14="http://schemas.microsoft.com/office/powerpoint/2010/main" val="256893348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11A39F-5003-4683-A478-A370734D8F87}"/>
              </a:ext>
            </a:extLst>
          </p:cNvPr>
          <p:cNvSpPr>
            <a:spLocks noGrp="1"/>
          </p:cNvSpPr>
          <p:nvPr>
            <p:ph type="title"/>
          </p:nvPr>
        </p:nvSpPr>
        <p:spPr/>
        <p:txBody>
          <a:bodyPr/>
          <a:lstStyle/>
          <a:p>
            <a:r>
              <a:rPr lang="en-US" dirty="0"/>
              <a:t>WPF</a:t>
            </a:r>
          </a:p>
        </p:txBody>
      </p:sp>
      <p:sp>
        <p:nvSpPr>
          <p:cNvPr id="2" name="Text Placeholder 1">
            <a:extLst>
              <a:ext uri="{FF2B5EF4-FFF2-40B4-BE49-F238E27FC236}">
                <a16:creationId xmlns:a16="http://schemas.microsoft.com/office/drawing/2014/main" id="{82F1464B-DBC5-421D-A2CE-16B54194A2A8}"/>
              </a:ext>
            </a:extLst>
          </p:cNvPr>
          <p:cNvSpPr>
            <a:spLocks noGrp="1"/>
          </p:cNvSpPr>
          <p:nvPr>
            <p:ph type="body" sz="quarter" idx="12"/>
          </p:nvPr>
        </p:nvSpPr>
        <p:spPr/>
        <p:txBody>
          <a:bodyPr/>
          <a:lstStyle/>
          <a:p>
            <a:r>
              <a:rPr lang="en-US" dirty="0"/>
              <a:t>Demo</a:t>
            </a:r>
            <a:endParaRPr lang="LID4096" dirty="0"/>
          </a:p>
        </p:txBody>
      </p:sp>
    </p:spTree>
    <p:extLst>
      <p:ext uri="{BB962C8B-B14F-4D97-AF65-F5344CB8AC3E}">
        <p14:creationId xmlns:p14="http://schemas.microsoft.com/office/powerpoint/2010/main" val="3090743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1C9D2-940D-40CB-8E56-B152A13E3959}"/>
              </a:ext>
            </a:extLst>
          </p:cNvPr>
          <p:cNvSpPr>
            <a:spLocks noGrp="1"/>
          </p:cNvSpPr>
          <p:nvPr>
            <p:ph type="title"/>
          </p:nvPr>
        </p:nvSpPr>
        <p:spPr/>
        <p:txBody>
          <a:bodyPr/>
          <a:lstStyle/>
          <a:p>
            <a:r>
              <a:rPr lang="en-US" dirty="0"/>
              <a:t>XAML + Code Behind</a:t>
            </a:r>
          </a:p>
        </p:txBody>
      </p:sp>
      <p:sp>
        <p:nvSpPr>
          <p:cNvPr id="4" name="Rectangle 3">
            <a:extLst>
              <a:ext uri="{FF2B5EF4-FFF2-40B4-BE49-F238E27FC236}">
                <a16:creationId xmlns:a16="http://schemas.microsoft.com/office/drawing/2014/main" id="{EC39608E-86B6-4485-B6F0-8922BE2BF456}"/>
              </a:ext>
            </a:extLst>
          </p:cNvPr>
          <p:cNvSpPr/>
          <p:nvPr/>
        </p:nvSpPr>
        <p:spPr>
          <a:xfrm>
            <a:off x="481620" y="1193066"/>
            <a:ext cx="8503827" cy="1754326"/>
          </a:xfrm>
          <a:prstGeom prst="rect">
            <a:avLst/>
          </a:prstGeom>
        </p:spPr>
        <p:txBody>
          <a:bodyPr wrap="square">
            <a:spAutoFit/>
          </a:bodyPr>
          <a:lstStyle/>
          <a:p>
            <a:r>
              <a:rPr lang="da-DK" dirty="0">
                <a:solidFill>
                  <a:srgbClr val="0000FF"/>
                </a:solidFill>
                <a:latin typeface="Consolas" panose="020B0609020204030204" pitchFamily="49" charset="0"/>
              </a:rPr>
              <a:t>&lt;</a:t>
            </a:r>
            <a:r>
              <a:rPr lang="da-DK" dirty="0" err="1">
                <a:solidFill>
                  <a:srgbClr val="A31515"/>
                </a:solidFill>
                <a:latin typeface="Consolas" panose="020B0609020204030204" pitchFamily="49" charset="0"/>
              </a:rPr>
              <a:t>StackPanel</a:t>
            </a:r>
            <a:r>
              <a:rPr lang="da-DK" dirty="0">
                <a:solidFill>
                  <a:srgbClr val="0000FF"/>
                </a:solidFill>
                <a:latin typeface="Consolas" panose="020B0609020204030204" pitchFamily="49" charset="0"/>
              </a:rPr>
              <a:t>&gt;</a:t>
            </a:r>
            <a:endParaRPr lang="da-DK"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    &lt;</a:t>
            </a:r>
            <a:r>
              <a:rPr lang="en-US" dirty="0">
                <a:solidFill>
                  <a:srgbClr val="A31515"/>
                </a:solidFill>
                <a:latin typeface="Consolas" panose="020B0609020204030204" pitchFamily="49" charset="0"/>
              </a:rPr>
              <a:t>Ellipse</a:t>
            </a:r>
            <a:r>
              <a:rPr lang="en-US" dirty="0">
                <a:solidFill>
                  <a:srgbClr val="FF0000"/>
                </a:solidFill>
                <a:latin typeface="Consolas" panose="020B0609020204030204" pitchFamily="49" charset="0"/>
              </a:rPr>
              <a:t> Name</a:t>
            </a:r>
            <a:r>
              <a:rPr lang="en-US" dirty="0">
                <a:solidFill>
                  <a:srgbClr val="0000FF"/>
                </a:solidFill>
                <a:latin typeface="Consolas" panose="020B0609020204030204" pitchFamily="49" charset="0"/>
              </a:rPr>
              <a:t>="Light"</a:t>
            </a:r>
            <a:r>
              <a:rPr lang="en-US" dirty="0">
                <a:solidFill>
                  <a:srgbClr val="FF0000"/>
                </a:solidFill>
                <a:latin typeface="Consolas" panose="020B0609020204030204" pitchFamily="49" charset="0"/>
              </a:rPr>
              <a:t> Fill</a:t>
            </a:r>
            <a:r>
              <a:rPr lang="en-US" dirty="0">
                <a:solidFill>
                  <a:srgbClr val="0000FF"/>
                </a:solidFill>
                <a:latin typeface="Consolas" panose="020B0609020204030204" pitchFamily="49" charset="0"/>
              </a:rPr>
              <a:t>="Red"</a:t>
            </a:r>
            <a:r>
              <a:rPr lang="en-US" dirty="0">
                <a:solidFill>
                  <a:srgbClr val="FF0000"/>
                </a:solidFill>
                <a:latin typeface="Consolas" panose="020B0609020204030204" pitchFamily="49" charset="0"/>
              </a:rPr>
              <a:t> Height</a:t>
            </a:r>
            <a:r>
              <a:rPr lang="en-US" dirty="0">
                <a:solidFill>
                  <a:srgbClr val="0000FF"/>
                </a:solidFill>
                <a:latin typeface="Consolas" panose="020B0609020204030204" pitchFamily="49" charset="0"/>
              </a:rPr>
              <a:t>="200"</a:t>
            </a:r>
            <a:r>
              <a:rPr lang="en-US" dirty="0">
                <a:solidFill>
                  <a:srgbClr val="FF0000"/>
                </a:solidFill>
                <a:latin typeface="Consolas" panose="020B0609020204030204" pitchFamily="49" charset="0"/>
              </a:rPr>
              <a:t> Width</a:t>
            </a:r>
            <a:r>
              <a:rPr lang="en-US" dirty="0">
                <a:solidFill>
                  <a:srgbClr val="0000FF"/>
                </a:solidFill>
                <a:latin typeface="Consolas" panose="020B0609020204030204" pitchFamily="49" charset="0"/>
              </a:rPr>
              <a:t>="200"</a:t>
            </a:r>
            <a:r>
              <a:rPr lang="en-US" dirty="0">
                <a:solidFill>
                  <a:srgbClr val="FF0000"/>
                </a:solidFill>
                <a:latin typeface="Consolas" panose="020B0609020204030204" pitchFamily="49" charset="0"/>
              </a:rPr>
              <a:t>       </a:t>
            </a:r>
          </a:p>
          <a:p>
            <a:r>
              <a:rPr lang="en-US" dirty="0">
                <a:solidFill>
                  <a:srgbClr val="FF0000"/>
                </a:solidFill>
                <a:latin typeface="Consolas" panose="020B0609020204030204" pitchFamily="49" charset="0"/>
              </a:rPr>
              <a:t>             Margin</a:t>
            </a:r>
            <a:r>
              <a:rPr lang="en-US" dirty="0">
                <a:solidFill>
                  <a:srgbClr val="0000FF"/>
                </a:solidFill>
                <a:latin typeface="Consolas" panose="020B0609020204030204" pitchFamily="49" charset="0"/>
              </a:rPr>
              <a:t>="50" /&gt;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&lt;</a:t>
            </a:r>
            <a:r>
              <a:rPr lang="en-US" dirty="0">
                <a:solidFill>
                  <a:srgbClr val="A31515"/>
                </a:solidFill>
                <a:latin typeface="Consolas" panose="020B0609020204030204" pitchFamily="49" charset="0"/>
              </a:rPr>
              <a:t>Button</a:t>
            </a:r>
            <a:r>
              <a:rPr lang="en-US" dirty="0">
                <a:solidFill>
                  <a:srgbClr val="FF0000"/>
                </a:solidFill>
                <a:latin typeface="Consolas" panose="020B0609020204030204" pitchFamily="49" charset="0"/>
              </a:rPr>
              <a:t> Width</a:t>
            </a:r>
            <a:r>
              <a:rPr lang="en-US" dirty="0">
                <a:solidFill>
                  <a:srgbClr val="0000FF"/>
                </a:solidFill>
                <a:latin typeface="Consolas" panose="020B0609020204030204" pitchFamily="49" charset="0"/>
              </a:rPr>
              <a:t>="150"</a:t>
            </a:r>
            <a:r>
              <a:rPr lang="en-US" dirty="0">
                <a:solidFill>
                  <a:srgbClr val="FF0000"/>
                </a:solidFill>
                <a:latin typeface="Consolas" panose="020B0609020204030204" pitchFamily="49" charset="0"/>
              </a:rPr>
              <a:t> Content</a:t>
            </a:r>
            <a:r>
              <a:rPr lang="en-US" dirty="0">
                <a:solidFill>
                  <a:srgbClr val="0000FF"/>
                </a:solidFill>
                <a:latin typeface="Consolas" panose="020B0609020204030204" pitchFamily="49" charset="0"/>
              </a:rPr>
              <a:t>="Change Lights"</a:t>
            </a:r>
            <a:r>
              <a:rPr lang="en-US" dirty="0">
                <a:solidFill>
                  <a:srgbClr val="FF0000"/>
                </a:solidFill>
                <a:latin typeface="Consolas" panose="020B0609020204030204" pitchFamily="49" charset="0"/>
              </a:rPr>
              <a:t>                       </a:t>
            </a:r>
          </a:p>
          <a:p>
            <a:r>
              <a:rPr lang="en-US" dirty="0">
                <a:solidFill>
                  <a:srgbClr val="FF0000"/>
                </a:solidFill>
                <a:latin typeface="Consolas" panose="020B0609020204030204" pitchFamily="49" charset="0"/>
              </a:rPr>
              <a:t>            </a:t>
            </a:r>
            <a:r>
              <a:rPr lang="en-US" dirty="0" err="1">
                <a:solidFill>
                  <a:srgbClr val="FF0000"/>
                </a:solidFill>
                <a:latin typeface="Consolas" panose="020B0609020204030204" pitchFamily="49" charset="0"/>
              </a:rPr>
              <a:t>HorizontalAlignment</a:t>
            </a:r>
            <a:r>
              <a:rPr lang="en-US" dirty="0">
                <a:solidFill>
                  <a:srgbClr val="0000FF"/>
                </a:solidFill>
                <a:latin typeface="Consolas" panose="020B0609020204030204" pitchFamily="49" charset="0"/>
              </a:rPr>
              <a:t>="Center"</a:t>
            </a:r>
            <a:r>
              <a:rPr lang="en-US" dirty="0">
                <a:solidFill>
                  <a:srgbClr val="FF0000"/>
                </a:solidFill>
                <a:latin typeface="Consolas" panose="020B0609020204030204" pitchFamily="49" charset="0"/>
              </a:rPr>
              <a:t> Click</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Button_Click</a:t>
            </a:r>
            <a:r>
              <a:rPr lang="en-US" dirty="0">
                <a:solidFill>
                  <a:srgbClr val="0000FF"/>
                </a:solidFill>
                <a:latin typeface="Consolas" panose="020B0609020204030204" pitchFamily="49" charset="0"/>
              </a:rPr>
              <a:t>" /&gt;</a:t>
            </a:r>
            <a:endParaRPr lang="en-US" dirty="0">
              <a:solidFill>
                <a:srgbClr val="000000"/>
              </a:solidFill>
              <a:latin typeface="Consolas" panose="020B0609020204030204" pitchFamily="49" charset="0"/>
            </a:endParaRPr>
          </a:p>
          <a:p>
            <a:r>
              <a:rPr lang="da-DK" dirty="0">
                <a:solidFill>
                  <a:srgbClr val="0000FF"/>
                </a:solidFill>
                <a:latin typeface="Consolas" panose="020B0609020204030204" pitchFamily="49" charset="0"/>
              </a:rPr>
              <a:t>&lt;/</a:t>
            </a:r>
            <a:r>
              <a:rPr lang="da-DK" dirty="0" err="1">
                <a:solidFill>
                  <a:srgbClr val="A31515"/>
                </a:solidFill>
                <a:latin typeface="Consolas" panose="020B0609020204030204" pitchFamily="49" charset="0"/>
              </a:rPr>
              <a:t>StackPanel</a:t>
            </a:r>
            <a:r>
              <a:rPr lang="da-DK" dirty="0">
                <a:solidFill>
                  <a:srgbClr val="0000FF"/>
                </a:solidFill>
                <a:latin typeface="Consolas" panose="020B0609020204030204" pitchFamily="49" charset="0"/>
              </a:rPr>
              <a:t>&gt;</a:t>
            </a:r>
            <a:endParaRPr lang="da-DK" dirty="0"/>
          </a:p>
        </p:txBody>
      </p:sp>
      <p:sp>
        <p:nvSpPr>
          <p:cNvPr id="6" name="Rectangle 5">
            <a:extLst>
              <a:ext uri="{FF2B5EF4-FFF2-40B4-BE49-F238E27FC236}">
                <a16:creationId xmlns:a16="http://schemas.microsoft.com/office/drawing/2014/main" id="{33967CEE-045A-4AE8-8594-7491BBAA2C62}"/>
              </a:ext>
            </a:extLst>
          </p:cNvPr>
          <p:cNvSpPr/>
          <p:nvPr/>
        </p:nvSpPr>
        <p:spPr>
          <a:xfrm>
            <a:off x="435900" y="3222945"/>
            <a:ext cx="8595266" cy="3693319"/>
          </a:xfrm>
          <a:prstGeom prst="rect">
            <a:avLst/>
          </a:prstGeom>
        </p:spPr>
        <p:txBody>
          <a:bodyPr wrap="square">
            <a:spAutoFit/>
          </a:bodyPr>
          <a:lstStyle/>
          <a:p>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Button_Click</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object</a:t>
            </a:r>
            <a:r>
              <a:rPr lang="en-US" dirty="0">
                <a:solidFill>
                  <a:srgbClr val="000000"/>
                </a:solidFill>
                <a:latin typeface="Consolas" panose="020B0609020204030204" pitchFamily="49" charset="0"/>
              </a:rPr>
              <a:t> sender, </a:t>
            </a:r>
            <a:r>
              <a:rPr lang="en-US" dirty="0" err="1">
                <a:solidFill>
                  <a:srgbClr val="2B91AF"/>
                </a:solidFill>
                <a:latin typeface="Consolas" panose="020B0609020204030204" pitchFamily="49" charset="0"/>
              </a:rPr>
              <a:t>RoutedEventArgs</a:t>
            </a:r>
            <a:r>
              <a:rPr lang="en-US" dirty="0">
                <a:solidFill>
                  <a:srgbClr val="000000"/>
                </a:solidFill>
                <a:latin typeface="Consolas" panose="020B0609020204030204" pitchFamily="49" charset="0"/>
              </a:rPr>
              <a:t> e)</a:t>
            </a:r>
          </a:p>
          <a:p>
            <a:r>
              <a:rPr lang="da-DK"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a:t>
            </a:r>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current = </a:t>
            </a:r>
            <a:r>
              <a:rPr lang="en-US" dirty="0" err="1">
                <a:solidFill>
                  <a:srgbClr val="000000"/>
                </a:solidFill>
                <a:latin typeface="Consolas" panose="020B0609020204030204" pitchFamily="49" charset="0"/>
              </a:rPr>
              <a:t>Light.Fill</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as</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SolidColorBrush</a:t>
            </a:r>
            <a:r>
              <a:rPr lang="en-US" dirty="0">
                <a:solidFill>
                  <a:srgbClr val="000000"/>
                </a:solidFill>
                <a:latin typeface="Consolas" panose="020B0609020204030204" pitchFamily="49" charset="0"/>
              </a:rPr>
              <a:t>;</a:t>
            </a:r>
          </a:p>
          <a:p>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current.Color</a:t>
            </a:r>
            <a:r>
              <a:rPr lang="en-US" dirty="0">
                <a:solidFill>
                  <a:srgbClr val="000000"/>
                </a:solidFill>
                <a:latin typeface="Consolas" panose="020B0609020204030204" pitchFamily="49" charset="0"/>
              </a:rPr>
              <a:t> == </a:t>
            </a:r>
            <a:r>
              <a:rPr lang="en-US" dirty="0" err="1">
                <a:solidFill>
                  <a:srgbClr val="2B91AF"/>
                </a:solidFill>
                <a:latin typeface="Consolas" panose="020B0609020204030204" pitchFamily="49" charset="0"/>
              </a:rPr>
              <a:t>Colors</a:t>
            </a:r>
            <a:r>
              <a:rPr lang="en-US" dirty="0" err="1">
                <a:solidFill>
                  <a:srgbClr val="000000"/>
                </a:solidFill>
                <a:latin typeface="Consolas" panose="020B0609020204030204" pitchFamily="49" charset="0"/>
              </a:rPr>
              <a:t>.Red</a:t>
            </a:r>
            <a:r>
              <a:rPr lang="en-US"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Light.Fill</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SolidColorBrush</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Colors</a:t>
            </a:r>
            <a:r>
              <a:rPr lang="en-US" dirty="0" err="1">
                <a:solidFill>
                  <a:srgbClr val="000000"/>
                </a:solidFill>
                <a:latin typeface="Consolas" panose="020B0609020204030204" pitchFamily="49" charset="0"/>
              </a:rPr>
              <a:t>.Green</a:t>
            </a:r>
            <a:r>
              <a:rPr lang="en-US"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r>
              <a:rPr lang="da-DK" dirty="0" err="1">
                <a:solidFill>
                  <a:srgbClr val="0000FF"/>
                </a:solidFill>
                <a:latin typeface="Consolas" panose="020B0609020204030204" pitchFamily="49" charset="0"/>
              </a:rPr>
              <a:t>else</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Light.Fill</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SolidColorBrush</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Colors</a:t>
            </a:r>
            <a:r>
              <a:rPr lang="en-US" dirty="0" err="1">
                <a:solidFill>
                  <a:srgbClr val="000000"/>
                </a:solidFill>
                <a:latin typeface="Consolas" panose="020B0609020204030204" pitchFamily="49" charset="0"/>
              </a:rPr>
              <a:t>.Red</a:t>
            </a:r>
            <a:r>
              <a:rPr lang="en-US"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a:t>
            </a:r>
            <a:endParaRPr lang="da-DK" dirty="0"/>
          </a:p>
        </p:txBody>
      </p:sp>
      <p:pic>
        <p:nvPicPr>
          <p:cNvPr id="7" name="Picture 6">
            <a:extLst>
              <a:ext uri="{FF2B5EF4-FFF2-40B4-BE49-F238E27FC236}">
                <a16:creationId xmlns:a16="http://schemas.microsoft.com/office/drawing/2014/main" id="{AA61A5AC-B869-4AC7-98CE-71B0E6E180DC}"/>
              </a:ext>
            </a:extLst>
          </p:cNvPr>
          <p:cNvPicPr>
            <a:picLocks noChangeAspect="1"/>
          </p:cNvPicPr>
          <p:nvPr/>
        </p:nvPicPr>
        <p:blipFill>
          <a:blip r:embed="rId2"/>
          <a:stretch>
            <a:fillRect/>
          </a:stretch>
        </p:blipFill>
        <p:spPr>
          <a:xfrm>
            <a:off x="370743" y="134776"/>
            <a:ext cx="11450514" cy="6588448"/>
          </a:xfrm>
          <a:prstGeom prst="rect">
            <a:avLst/>
          </a:prstGeom>
        </p:spPr>
      </p:pic>
      <p:sp>
        <p:nvSpPr>
          <p:cNvPr id="8" name="Rectangle 7">
            <a:extLst>
              <a:ext uri="{FF2B5EF4-FFF2-40B4-BE49-F238E27FC236}">
                <a16:creationId xmlns:a16="http://schemas.microsoft.com/office/drawing/2014/main" id="{0E6EEAE5-732C-4474-AA38-34ECD597023F}"/>
              </a:ext>
            </a:extLst>
          </p:cNvPr>
          <p:cNvSpPr/>
          <p:nvPr/>
        </p:nvSpPr>
        <p:spPr>
          <a:xfrm>
            <a:off x="5853635" y="6353892"/>
            <a:ext cx="6511318" cy="369332"/>
          </a:xfrm>
          <a:prstGeom prst="rect">
            <a:avLst/>
          </a:prstGeom>
        </p:spPr>
        <p:txBody>
          <a:bodyPr wrap="square">
            <a:spAutoFit/>
          </a:bodyPr>
          <a:lstStyle/>
          <a:p>
            <a:r>
              <a:rPr lang="da-DK" dirty="0"/>
              <a:t>Image source: </a:t>
            </a:r>
            <a:r>
              <a:rPr lang="da-DK" dirty="0">
                <a:hlinkClick r:id="rId3"/>
              </a:rPr>
              <a:t>http://lazergaze.tumblr.com/post/26333564955</a:t>
            </a:r>
            <a:r>
              <a:rPr lang="da-DK" dirty="0"/>
              <a:t> </a:t>
            </a:r>
          </a:p>
        </p:txBody>
      </p:sp>
    </p:spTree>
    <p:extLst>
      <p:ext uri="{BB962C8B-B14F-4D97-AF65-F5344CB8AC3E}">
        <p14:creationId xmlns:p14="http://schemas.microsoft.com/office/powerpoint/2010/main" val="12799302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4FF682-D1E6-4B65-BE29-5F375BE7B843}"/>
              </a:ext>
            </a:extLst>
          </p:cNvPr>
          <p:cNvSpPr>
            <a:spLocks noGrp="1"/>
          </p:cNvSpPr>
          <p:nvPr>
            <p:ph type="title"/>
          </p:nvPr>
        </p:nvSpPr>
        <p:spPr/>
        <p:txBody>
          <a:bodyPr/>
          <a:lstStyle/>
          <a:p>
            <a:r>
              <a:rPr lang="da-DK" dirty="0"/>
              <a:t>MVVM</a:t>
            </a:r>
            <a:endParaRPr lang="LID4096" dirty="0"/>
          </a:p>
        </p:txBody>
      </p:sp>
    </p:spTree>
    <p:extLst>
      <p:ext uri="{BB962C8B-B14F-4D97-AF65-F5344CB8AC3E}">
        <p14:creationId xmlns:p14="http://schemas.microsoft.com/office/powerpoint/2010/main" val="521218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1C9D2-940D-40CB-8E56-B152A13E3959}"/>
              </a:ext>
            </a:extLst>
          </p:cNvPr>
          <p:cNvSpPr>
            <a:spLocks noGrp="1"/>
          </p:cNvSpPr>
          <p:nvPr>
            <p:ph type="title"/>
          </p:nvPr>
        </p:nvSpPr>
        <p:spPr/>
        <p:txBody>
          <a:bodyPr/>
          <a:lstStyle/>
          <a:p>
            <a:r>
              <a:rPr lang="en-US" dirty="0"/>
              <a:t>The Model-View-</a:t>
            </a:r>
            <a:r>
              <a:rPr lang="en-US" dirty="0" err="1"/>
              <a:t>ViewModel</a:t>
            </a:r>
            <a:r>
              <a:rPr lang="en-US" dirty="0"/>
              <a:t> Pattern</a:t>
            </a:r>
          </a:p>
        </p:txBody>
      </p:sp>
      <p:sp>
        <p:nvSpPr>
          <p:cNvPr id="5" name="Text Placeholder 4">
            <a:extLst>
              <a:ext uri="{FF2B5EF4-FFF2-40B4-BE49-F238E27FC236}">
                <a16:creationId xmlns:a16="http://schemas.microsoft.com/office/drawing/2014/main" id="{87962EF8-1FD7-45D4-AC54-1C6EF1F5A58F}"/>
              </a:ext>
            </a:extLst>
          </p:cNvPr>
          <p:cNvSpPr>
            <a:spLocks noGrp="1"/>
          </p:cNvSpPr>
          <p:nvPr>
            <p:ph type="body" sz="quarter" idx="10"/>
          </p:nvPr>
        </p:nvSpPr>
        <p:spPr>
          <a:xfrm>
            <a:off x="586390" y="1434370"/>
            <a:ext cx="11018520" cy="4825937"/>
          </a:xfrm>
        </p:spPr>
        <p:txBody>
          <a:bodyPr/>
          <a:lstStyle/>
          <a:p>
            <a:r>
              <a:rPr lang="en-US" dirty="0"/>
              <a:t>Separation of logic and presentation</a:t>
            </a:r>
          </a:p>
          <a:p>
            <a:endParaRPr lang="en-US" dirty="0"/>
          </a:p>
          <a:p>
            <a:r>
              <a:rPr lang="en-US" dirty="0"/>
              <a:t>Having event handlers in the code-behind is bad for testing, since you cannot mock away the view</a:t>
            </a:r>
          </a:p>
          <a:p>
            <a:endParaRPr lang="en-US" dirty="0"/>
          </a:p>
          <a:p>
            <a:r>
              <a:rPr lang="en-US" dirty="0"/>
              <a:t>Changing the design of the view often also requires changes in the code, since every element has its different event handlers</a:t>
            </a:r>
          </a:p>
          <a:p>
            <a:endParaRPr lang="en-US" dirty="0"/>
          </a:p>
          <a:p>
            <a:r>
              <a:rPr lang="en-US" dirty="0"/>
              <a:t>The logic is tightly bound to the view. It's not possible to reuse the logic in an other view</a:t>
            </a:r>
          </a:p>
        </p:txBody>
      </p:sp>
    </p:spTree>
    <p:extLst>
      <p:ext uri="{BB962C8B-B14F-4D97-AF65-F5344CB8AC3E}">
        <p14:creationId xmlns:p14="http://schemas.microsoft.com/office/powerpoint/2010/main" val="381713238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1C9D2-940D-40CB-8E56-B152A13E3959}"/>
              </a:ext>
            </a:extLst>
          </p:cNvPr>
          <p:cNvSpPr>
            <a:spLocks noGrp="1"/>
          </p:cNvSpPr>
          <p:nvPr>
            <p:ph type="title"/>
          </p:nvPr>
        </p:nvSpPr>
        <p:spPr/>
        <p:txBody>
          <a:bodyPr/>
          <a:lstStyle/>
          <a:p>
            <a:r>
              <a:rPr lang="en-US" dirty="0"/>
              <a:t>MVVM</a:t>
            </a:r>
          </a:p>
        </p:txBody>
      </p:sp>
      <p:pic>
        <p:nvPicPr>
          <p:cNvPr id="7" name="Content Placeholder 6">
            <a:extLst>
              <a:ext uri="{FF2B5EF4-FFF2-40B4-BE49-F238E27FC236}">
                <a16:creationId xmlns:a16="http://schemas.microsoft.com/office/drawing/2014/main" id="{9DE7A8C2-BC4B-4DA2-B961-22FEAE3A48C4}"/>
              </a:ext>
            </a:extLst>
          </p:cNvPr>
          <p:cNvPicPr>
            <a:picLocks noGrp="1" noChangeAspect="1"/>
          </p:cNvPicPr>
          <p:nvPr>
            <p:ph sz="quarter" idx="10"/>
          </p:nvPr>
        </p:nvPicPr>
        <p:blipFill>
          <a:blip r:embed="rId2"/>
          <a:stretch>
            <a:fillRect/>
          </a:stretch>
        </p:blipFill>
        <p:spPr>
          <a:xfrm>
            <a:off x="255342" y="2514129"/>
            <a:ext cx="11676554" cy="2675880"/>
          </a:xfrm>
          <a:prstGeom prst="rect">
            <a:avLst/>
          </a:prstGeom>
        </p:spPr>
      </p:pic>
    </p:spTree>
    <p:extLst>
      <p:ext uri="{BB962C8B-B14F-4D97-AF65-F5344CB8AC3E}">
        <p14:creationId xmlns:p14="http://schemas.microsoft.com/office/powerpoint/2010/main" val="307697107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1C9D2-940D-40CB-8E56-B152A13E3959}"/>
              </a:ext>
            </a:extLst>
          </p:cNvPr>
          <p:cNvSpPr>
            <a:spLocks noGrp="1"/>
          </p:cNvSpPr>
          <p:nvPr>
            <p:ph type="title"/>
          </p:nvPr>
        </p:nvSpPr>
        <p:spPr/>
        <p:txBody>
          <a:bodyPr/>
          <a:lstStyle/>
          <a:p>
            <a:r>
              <a:rPr lang="en-US" dirty="0"/>
              <a:t>Agenda</a:t>
            </a:r>
          </a:p>
        </p:txBody>
      </p:sp>
      <p:sp>
        <p:nvSpPr>
          <p:cNvPr id="5" name="Text Placeholder 4">
            <a:extLst>
              <a:ext uri="{FF2B5EF4-FFF2-40B4-BE49-F238E27FC236}">
                <a16:creationId xmlns:a16="http://schemas.microsoft.com/office/drawing/2014/main" id="{87962EF8-1FD7-45D4-AC54-1C6EF1F5A58F}"/>
              </a:ext>
            </a:extLst>
          </p:cNvPr>
          <p:cNvSpPr>
            <a:spLocks noGrp="1"/>
          </p:cNvSpPr>
          <p:nvPr>
            <p:ph type="body" sz="quarter" idx="10"/>
          </p:nvPr>
        </p:nvSpPr>
        <p:spPr>
          <a:xfrm>
            <a:off x="586390" y="1434370"/>
            <a:ext cx="11018520" cy="3496085"/>
          </a:xfrm>
        </p:spPr>
        <p:txBody>
          <a:bodyPr/>
          <a:lstStyle/>
          <a:p>
            <a:pPr>
              <a:lnSpc>
                <a:spcPct val="150000"/>
              </a:lnSpc>
            </a:pPr>
            <a:r>
              <a:rPr lang="en-US" dirty="0"/>
              <a:t>UI Frameworks for C♯ </a:t>
            </a:r>
          </a:p>
          <a:p>
            <a:pPr>
              <a:lnSpc>
                <a:spcPct val="150000"/>
              </a:lnSpc>
            </a:pPr>
            <a:r>
              <a:rPr lang="en-US" dirty="0"/>
              <a:t>XAML</a:t>
            </a:r>
          </a:p>
          <a:p>
            <a:pPr>
              <a:lnSpc>
                <a:spcPct val="150000"/>
              </a:lnSpc>
            </a:pPr>
            <a:r>
              <a:rPr lang="en-US" dirty="0"/>
              <a:t>WPF</a:t>
            </a:r>
          </a:p>
          <a:p>
            <a:pPr>
              <a:lnSpc>
                <a:spcPct val="150000"/>
              </a:lnSpc>
            </a:pPr>
            <a:r>
              <a:rPr lang="en-US" dirty="0" err="1"/>
              <a:t>Xamarin.Forms</a:t>
            </a:r>
            <a:endParaRPr lang="en-US" dirty="0"/>
          </a:p>
          <a:p>
            <a:pPr>
              <a:lnSpc>
                <a:spcPct val="150000"/>
              </a:lnSpc>
            </a:pPr>
            <a:r>
              <a:rPr lang="en-US" dirty="0"/>
              <a:t>MVVM</a:t>
            </a:r>
          </a:p>
        </p:txBody>
      </p:sp>
    </p:spTree>
    <p:extLst>
      <p:ext uri="{BB962C8B-B14F-4D97-AF65-F5344CB8AC3E}">
        <p14:creationId xmlns:p14="http://schemas.microsoft.com/office/powerpoint/2010/main" val="320059469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11A39F-5003-4683-A478-A370734D8F87}"/>
              </a:ext>
            </a:extLst>
          </p:cNvPr>
          <p:cNvSpPr>
            <a:spLocks noGrp="1"/>
          </p:cNvSpPr>
          <p:nvPr>
            <p:ph type="title"/>
          </p:nvPr>
        </p:nvSpPr>
        <p:spPr/>
        <p:txBody>
          <a:bodyPr/>
          <a:lstStyle/>
          <a:p>
            <a:r>
              <a:rPr lang="en-US" dirty="0"/>
              <a:t>MVVM</a:t>
            </a:r>
          </a:p>
        </p:txBody>
      </p:sp>
      <p:sp>
        <p:nvSpPr>
          <p:cNvPr id="2" name="Text Placeholder 1">
            <a:extLst>
              <a:ext uri="{FF2B5EF4-FFF2-40B4-BE49-F238E27FC236}">
                <a16:creationId xmlns:a16="http://schemas.microsoft.com/office/drawing/2014/main" id="{82F1464B-DBC5-421D-A2CE-16B54194A2A8}"/>
              </a:ext>
            </a:extLst>
          </p:cNvPr>
          <p:cNvSpPr>
            <a:spLocks noGrp="1"/>
          </p:cNvSpPr>
          <p:nvPr>
            <p:ph type="body" sz="quarter" idx="12"/>
          </p:nvPr>
        </p:nvSpPr>
        <p:spPr/>
        <p:txBody>
          <a:bodyPr/>
          <a:lstStyle/>
          <a:p>
            <a:r>
              <a:rPr lang="en-US" dirty="0"/>
              <a:t>Demo</a:t>
            </a:r>
            <a:endParaRPr lang="LID4096" dirty="0"/>
          </a:p>
        </p:txBody>
      </p:sp>
    </p:spTree>
    <p:extLst>
      <p:ext uri="{BB962C8B-B14F-4D97-AF65-F5344CB8AC3E}">
        <p14:creationId xmlns:p14="http://schemas.microsoft.com/office/powerpoint/2010/main" val="1566382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E2A98B5-B00C-4A76-A404-56949AFD22A9}"/>
              </a:ext>
            </a:extLst>
          </p:cNvPr>
          <p:cNvSpPr>
            <a:spLocks noGrp="1"/>
          </p:cNvSpPr>
          <p:nvPr>
            <p:ph type="title"/>
          </p:nvPr>
        </p:nvSpPr>
        <p:spPr/>
        <p:txBody>
          <a:bodyPr/>
          <a:lstStyle/>
          <a:p>
            <a:r>
              <a:rPr lang="da-DK" dirty="0"/>
              <a:t>MVVM </a:t>
            </a:r>
            <a:r>
              <a:rPr lang="da-DK" dirty="0" err="1"/>
              <a:t>concepts</a:t>
            </a:r>
            <a:endParaRPr lang="LID4096" dirty="0"/>
          </a:p>
        </p:txBody>
      </p:sp>
      <p:sp>
        <p:nvSpPr>
          <p:cNvPr id="7" name="Text Placeholder 6">
            <a:extLst>
              <a:ext uri="{FF2B5EF4-FFF2-40B4-BE49-F238E27FC236}">
                <a16:creationId xmlns:a16="http://schemas.microsoft.com/office/drawing/2014/main" id="{3F39F38D-6F86-48FD-8B5E-546959DBE233}"/>
              </a:ext>
            </a:extLst>
          </p:cNvPr>
          <p:cNvSpPr>
            <a:spLocks noGrp="1"/>
          </p:cNvSpPr>
          <p:nvPr>
            <p:ph type="body" sz="quarter" idx="10"/>
          </p:nvPr>
        </p:nvSpPr>
        <p:spPr>
          <a:xfrm>
            <a:off x="586390" y="1434370"/>
            <a:ext cx="11018520" cy="3533275"/>
          </a:xfrm>
        </p:spPr>
        <p:txBody>
          <a:bodyPr/>
          <a:lstStyle/>
          <a:p>
            <a:r>
              <a:rPr lang="en-US" dirty="0"/>
              <a:t>There is conceptually only ever one MODEL</a:t>
            </a:r>
          </a:p>
          <a:p>
            <a:endParaRPr lang="en-US" dirty="0"/>
          </a:p>
          <a:p>
            <a:r>
              <a:rPr lang="en-US" dirty="0"/>
              <a:t>Code in code-behind should be ABSOLUTELY MINIMAL</a:t>
            </a:r>
          </a:p>
          <a:p>
            <a:endParaRPr lang="en-US" dirty="0"/>
          </a:p>
          <a:p>
            <a:r>
              <a:rPr lang="en-US" dirty="0"/>
              <a:t>A </a:t>
            </a:r>
            <a:r>
              <a:rPr lang="en-US" dirty="0" err="1"/>
              <a:t>ViewModel</a:t>
            </a:r>
            <a:r>
              <a:rPr lang="en-US" dirty="0"/>
              <a:t> should ALWAYS implement </a:t>
            </a:r>
            <a:r>
              <a:rPr lang="en-US" dirty="0" err="1">
                <a:latin typeface="Consolas" panose="020B0609020204030204" pitchFamily="49" charset="0"/>
              </a:rPr>
              <a:t>INotifyPropertyChanged</a:t>
            </a:r>
            <a:endParaRPr lang="en-US" dirty="0">
              <a:latin typeface="Consolas" panose="020B0609020204030204" pitchFamily="49" charset="0"/>
            </a:endParaRPr>
          </a:p>
          <a:p>
            <a:endParaRPr lang="en-US" dirty="0"/>
          </a:p>
          <a:p>
            <a:r>
              <a:rPr lang="en-US" dirty="0"/>
              <a:t>A </a:t>
            </a:r>
            <a:r>
              <a:rPr lang="en-US" dirty="0" err="1"/>
              <a:t>ViewModel</a:t>
            </a:r>
            <a:r>
              <a:rPr lang="en-US" dirty="0"/>
              <a:t> may be used for more than one view</a:t>
            </a:r>
          </a:p>
        </p:txBody>
      </p:sp>
    </p:spTree>
    <p:extLst>
      <p:ext uri="{BB962C8B-B14F-4D97-AF65-F5344CB8AC3E}">
        <p14:creationId xmlns:p14="http://schemas.microsoft.com/office/powerpoint/2010/main" val="89668694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0FFE1-2BEE-4A25-A74C-45C92FB36D9F}"/>
              </a:ext>
            </a:extLst>
          </p:cNvPr>
          <p:cNvSpPr>
            <a:spLocks noGrp="1"/>
          </p:cNvSpPr>
          <p:nvPr>
            <p:ph type="title"/>
          </p:nvPr>
        </p:nvSpPr>
        <p:spPr/>
        <p:txBody>
          <a:bodyPr/>
          <a:lstStyle/>
          <a:p>
            <a:r>
              <a:rPr lang="da-DK" dirty="0"/>
              <a:t>MVVM Design Patterns</a:t>
            </a:r>
            <a:endParaRPr lang="LID4096" dirty="0"/>
          </a:p>
        </p:txBody>
      </p:sp>
      <p:sp>
        <p:nvSpPr>
          <p:cNvPr id="4" name="Text Placeholder 3">
            <a:extLst>
              <a:ext uri="{FF2B5EF4-FFF2-40B4-BE49-F238E27FC236}">
                <a16:creationId xmlns:a16="http://schemas.microsoft.com/office/drawing/2014/main" id="{B4AE2008-FC30-498C-9A5E-D336854BEB4B}"/>
              </a:ext>
            </a:extLst>
          </p:cNvPr>
          <p:cNvSpPr>
            <a:spLocks noGrp="1"/>
          </p:cNvSpPr>
          <p:nvPr>
            <p:ph type="body" sz="quarter" idx="10"/>
          </p:nvPr>
        </p:nvSpPr>
        <p:spPr>
          <a:xfrm>
            <a:off x="586390" y="1434370"/>
            <a:ext cx="11018520" cy="3016210"/>
          </a:xfrm>
        </p:spPr>
        <p:txBody>
          <a:bodyPr/>
          <a:lstStyle/>
          <a:p>
            <a:r>
              <a:rPr lang="da-DK" dirty="0"/>
              <a:t>Observer Pattern: </a:t>
            </a:r>
          </a:p>
          <a:p>
            <a:pPr marL="457200" indent="-457200">
              <a:buFont typeface="Arial" panose="020B0604020202020204" pitchFamily="34" charset="0"/>
              <a:buChar char="•"/>
            </a:pPr>
            <a:r>
              <a:rPr lang="da-DK" dirty="0" err="1">
                <a:latin typeface="Consolas" panose="020B0609020204030204" pitchFamily="49" charset="0"/>
              </a:rPr>
              <a:t>INotifyPropertyChanged</a:t>
            </a:r>
            <a:endParaRPr lang="da-DK" dirty="0">
              <a:latin typeface="Consolas" panose="020B0609020204030204" pitchFamily="49" charset="0"/>
            </a:endParaRPr>
          </a:p>
          <a:p>
            <a:pPr marL="457200" indent="-457200">
              <a:buFont typeface="Arial" panose="020B0604020202020204" pitchFamily="34" charset="0"/>
              <a:buChar char="•"/>
            </a:pPr>
            <a:r>
              <a:rPr lang="da-DK" dirty="0" err="1">
                <a:latin typeface="Consolas" panose="020B0609020204030204" pitchFamily="49" charset="0"/>
              </a:rPr>
              <a:t>ObservableCollection</a:t>
            </a:r>
            <a:r>
              <a:rPr lang="da-DK" dirty="0">
                <a:latin typeface="Consolas" panose="020B0609020204030204" pitchFamily="49" charset="0"/>
              </a:rPr>
              <a:t>&lt;T&gt;</a:t>
            </a:r>
          </a:p>
          <a:p>
            <a:endParaRPr lang="da-DK" dirty="0"/>
          </a:p>
          <a:p>
            <a:r>
              <a:rPr lang="da-DK" dirty="0"/>
              <a:t>Command Pattern:</a:t>
            </a:r>
          </a:p>
          <a:p>
            <a:pPr marL="457200" indent="-457200">
              <a:buFont typeface="Arial" panose="020B0604020202020204" pitchFamily="34" charset="0"/>
              <a:buChar char="•"/>
            </a:pPr>
            <a:r>
              <a:rPr lang="da-DK" dirty="0" err="1">
                <a:latin typeface="Consolas" panose="020B0609020204030204" pitchFamily="49" charset="0"/>
              </a:rPr>
              <a:t>ICommand</a:t>
            </a:r>
            <a:endParaRPr lang="LID4096" dirty="0">
              <a:latin typeface="Consolas" panose="020B0609020204030204" pitchFamily="49" charset="0"/>
            </a:endParaRPr>
          </a:p>
        </p:txBody>
      </p:sp>
    </p:spTree>
    <p:extLst>
      <p:ext uri="{BB962C8B-B14F-4D97-AF65-F5344CB8AC3E}">
        <p14:creationId xmlns:p14="http://schemas.microsoft.com/office/powerpoint/2010/main" val="1722818181"/>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E2A98B5-B00C-4A76-A404-56949AFD22A9}"/>
              </a:ext>
            </a:extLst>
          </p:cNvPr>
          <p:cNvSpPr>
            <a:spLocks noGrp="1"/>
          </p:cNvSpPr>
          <p:nvPr>
            <p:ph type="title"/>
          </p:nvPr>
        </p:nvSpPr>
        <p:spPr/>
        <p:txBody>
          <a:bodyPr/>
          <a:lstStyle/>
          <a:p>
            <a:r>
              <a:rPr lang="da-DK" dirty="0"/>
              <a:t>MVVM Tips</a:t>
            </a:r>
            <a:endParaRPr lang="LID4096" dirty="0"/>
          </a:p>
        </p:txBody>
      </p:sp>
      <p:sp>
        <p:nvSpPr>
          <p:cNvPr id="7" name="Text Placeholder 6">
            <a:extLst>
              <a:ext uri="{FF2B5EF4-FFF2-40B4-BE49-F238E27FC236}">
                <a16:creationId xmlns:a16="http://schemas.microsoft.com/office/drawing/2014/main" id="{3F39F38D-6F86-48FD-8B5E-546959DBE233}"/>
              </a:ext>
            </a:extLst>
          </p:cNvPr>
          <p:cNvSpPr>
            <a:spLocks noGrp="1"/>
          </p:cNvSpPr>
          <p:nvPr>
            <p:ph type="body" sz="quarter" idx="10"/>
          </p:nvPr>
        </p:nvSpPr>
        <p:spPr>
          <a:xfrm>
            <a:off x="586390" y="1434370"/>
            <a:ext cx="11018520" cy="1982081"/>
          </a:xfrm>
        </p:spPr>
        <p:txBody>
          <a:bodyPr/>
          <a:lstStyle/>
          <a:p>
            <a:r>
              <a:rPr lang="en-US" dirty="0"/>
              <a:t>Don’t use frameworks:</a:t>
            </a:r>
          </a:p>
          <a:p>
            <a:endParaRPr lang="en-US" dirty="0"/>
          </a:p>
          <a:p>
            <a:r>
              <a:rPr lang="en-US" dirty="0"/>
              <a:t>MVVM Light</a:t>
            </a:r>
          </a:p>
          <a:p>
            <a:r>
              <a:rPr lang="en-US" dirty="0"/>
              <a:t>Template 10</a:t>
            </a:r>
          </a:p>
        </p:txBody>
      </p:sp>
      <p:grpSp>
        <p:nvGrpSpPr>
          <p:cNvPr id="5" name="Group 4">
            <a:extLst>
              <a:ext uri="{FF2B5EF4-FFF2-40B4-BE49-F238E27FC236}">
                <a16:creationId xmlns:a16="http://schemas.microsoft.com/office/drawing/2014/main" id="{1ABD2A96-C273-4AB9-A25A-E379BC170800}"/>
              </a:ext>
            </a:extLst>
          </p:cNvPr>
          <p:cNvGrpSpPr/>
          <p:nvPr/>
        </p:nvGrpSpPr>
        <p:grpSpPr>
          <a:xfrm>
            <a:off x="1561882" y="395964"/>
            <a:ext cx="9068236" cy="6066072"/>
            <a:chOff x="835874" y="936971"/>
            <a:chExt cx="7654816" cy="5120584"/>
          </a:xfrm>
        </p:grpSpPr>
        <p:pic>
          <p:nvPicPr>
            <p:cNvPr id="8" name="Picture 4" descr="dirty hands">
              <a:extLst>
                <a:ext uri="{FF2B5EF4-FFF2-40B4-BE49-F238E27FC236}">
                  <a16:creationId xmlns:a16="http://schemas.microsoft.com/office/drawing/2014/main" id="{51978FDD-4894-47C3-82B8-463DBAE457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5874" y="936971"/>
              <a:ext cx="7654816" cy="5120584"/>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a:extLst>
                <a:ext uri="{FF2B5EF4-FFF2-40B4-BE49-F238E27FC236}">
                  <a16:creationId xmlns:a16="http://schemas.microsoft.com/office/drawing/2014/main" id="{FAC4FBC3-F004-40E0-A032-E113E5D9B3C7}"/>
                </a:ext>
              </a:extLst>
            </p:cNvPr>
            <p:cNvSpPr txBox="1">
              <a:spLocks/>
            </p:cNvSpPr>
            <p:nvPr/>
          </p:nvSpPr>
          <p:spPr>
            <a:xfrm>
              <a:off x="939173" y="3954457"/>
              <a:ext cx="7381667" cy="1920218"/>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sz="6600" dirty="0" err="1">
                  <a:solidFill>
                    <a:srgbClr val="C00000"/>
                  </a:solidFill>
                  <a:latin typeface="Arial Black" panose="020B0A04020102020204" pitchFamily="34" charset="0"/>
                </a:rPr>
                <a:t>Get</a:t>
              </a:r>
              <a:r>
                <a:rPr lang="da-DK" sz="6600" dirty="0">
                  <a:solidFill>
                    <a:srgbClr val="C00000"/>
                  </a:solidFill>
                  <a:latin typeface="Arial Black" panose="020B0A04020102020204" pitchFamily="34" charset="0"/>
                </a:rPr>
                <a:t> </a:t>
              </a:r>
              <a:r>
                <a:rPr lang="da-DK" sz="6600" dirty="0" err="1">
                  <a:solidFill>
                    <a:srgbClr val="C00000"/>
                  </a:solidFill>
                  <a:latin typeface="Arial Black" panose="020B0A04020102020204" pitchFamily="34" charset="0"/>
                </a:rPr>
                <a:t>your</a:t>
              </a:r>
              <a:r>
                <a:rPr lang="da-DK" sz="6600" dirty="0">
                  <a:solidFill>
                    <a:srgbClr val="C00000"/>
                  </a:solidFill>
                  <a:latin typeface="Arial Black" panose="020B0A04020102020204" pitchFamily="34" charset="0"/>
                </a:rPr>
                <a:t> </a:t>
              </a:r>
              <a:r>
                <a:rPr lang="da-DK" sz="6600" dirty="0" err="1">
                  <a:solidFill>
                    <a:srgbClr val="C00000"/>
                  </a:solidFill>
                  <a:latin typeface="Arial Black" panose="020B0A04020102020204" pitchFamily="34" charset="0"/>
                </a:rPr>
                <a:t>hands</a:t>
              </a:r>
              <a:r>
                <a:rPr lang="da-DK" sz="6600" dirty="0">
                  <a:solidFill>
                    <a:srgbClr val="C00000"/>
                  </a:solidFill>
                  <a:latin typeface="Arial Black" panose="020B0A04020102020204" pitchFamily="34" charset="0"/>
                </a:rPr>
                <a:t> </a:t>
              </a:r>
              <a:r>
                <a:rPr lang="da-DK" sz="6600" dirty="0" err="1">
                  <a:solidFill>
                    <a:srgbClr val="C00000"/>
                  </a:solidFill>
                  <a:latin typeface="Arial Black" panose="020B0A04020102020204" pitchFamily="34" charset="0"/>
                </a:rPr>
                <a:t>dirty</a:t>
              </a:r>
              <a:r>
                <a:rPr lang="da-DK" sz="6600" dirty="0">
                  <a:solidFill>
                    <a:srgbClr val="C00000"/>
                  </a:solidFill>
                  <a:latin typeface="Arial Black" panose="020B0A04020102020204" pitchFamily="34" charset="0"/>
                </a:rPr>
                <a:t> </a:t>
              </a:r>
              <a:r>
                <a:rPr lang="da-DK" sz="6600" dirty="0" err="1">
                  <a:solidFill>
                    <a:srgbClr val="C00000"/>
                  </a:solidFill>
                  <a:latin typeface="Arial Black" panose="020B0A04020102020204" pitchFamily="34" charset="0"/>
                </a:rPr>
                <a:t>first</a:t>
              </a:r>
              <a:r>
                <a:rPr lang="da-DK" sz="6600" dirty="0">
                  <a:solidFill>
                    <a:srgbClr val="C00000"/>
                  </a:solidFill>
                  <a:latin typeface="Arial Black" panose="020B0A04020102020204" pitchFamily="34" charset="0"/>
                </a:rPr>
                <a:t>!</a:t>
              </a:r>
            </a:p>
          </p:txBody>
        </p:sp>
      </p:grpSp>
      <p:sp>
        <p:nvSpPr>
          <p:cNvPr id="10" name="Rectangle 9">
            <a:extLst>
              <a:ext uri="{FF2B5EF4-FFF2-40B4-BE49-F238E27FC236}">
                <a16:creationId xmlns:a16="http://schemas.microsoft.com/office/drawing/2014/main" id="{628E9E52-02BF-4F17-9C94-4421EDE6CE89}"/>
              </a:ext>
            </a:extLst>
          </p:cNvPr>
          <p:cNvSpPr/>
          <p:nvPr/>
        </p:nvSpPr>
        <p:spPr>
          <a:xfrm>
            <a:off x="7118047" y="6430217"/>
            <a:ext cx="5073953" cy="369332"/>
          </a:xfrm>
          <a:prstGeom prst="rect">
            <a:avLst/>
          </a:prstGeom>
        </p:spPr>
        <p:txBody>
          <a:bodyPr wrap="none">
            <a:spAutoFit/>
          </a:bodyPr>
          <a:lstStyle/>
          <a:p>
            <a:pPr algn="r"/>
            <a:r>
              <a:rPr lang="da-DK" dirty="0"/>
              <a:t>Image source: </a:t>
            </a:r>
            <a:r>
              <a:rPr lang="da-DK" dirty="0">
                <a:hlinkClick r:id="rId3"/>
              </a:rPr>
              <a:t>https://dirtyhands.wordpress.com</a:t>
            </a:r>
            <a:r>
              <a:rPr lang="da-DK" dirty="0"/>
              <a:t> </a:t>
            </a:r>
          </a:p>
        </p:txBody>
      </p:sp>
    </p:spTree>
    <p:extLst>
      <p:ext uri="{BB962C8B-B14F-4D97-AF65-F5344CB8AC3E}">
        <p14:creationId xmlns:p14="http://schemas.microsoft.com/office/powerpoint/2010/main" val="37538541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4FF682-D1E6-4B65-BE29-5F375BE7B843}"/>
              </a:ext>
            </a:extLst>
          </p:cNvPr>
          <p:cNvSpPr>
            <a:spLocks noGrp="1"/>
          </p:cNvSpPr>
          <p:nvPr>
            <p:ph type="title"/>
          </p:nvPr>
        </p:nvSpPr>
        <p:spPr>
          <a:xfrm>
            <a:off x="585216" y="3035808"/>
            <a:ext cx="9144000" cy="498598"/>
          </a:xfrm>
        </p:spPr>
        <p:txBody>
          <a:bodyPr/>
          <a:lstStyle/>
          <a:p>
            <a:r>
              <a:rPr lang="da-DK" dirty="0"/>
              <a:t>UI Frameworks for C♯</a:t>
            </a:r>
            <a:endParaRPr lang="LID4096" dirty="0"/>
          </a:p>
        </p:txBody>
      </p:sp>
    </p:spTree>
    <p:extLst>
      <p:ext uri="{BB962C8B-B14F-4D97-AF65-F5344CB8AC3E}">
        <p14:creationId xmlns:p14="http://schemas.microsoft.com/office/powerpoint/2010/main" val="2071221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1DDFA-A231-4890-9D56-72BFCB2F9144}"/>
              </a:ext>
            </a:extLst>
          </p:cNvPr>
          <p:cNvSpPr>
            <a:spLocks noGrp="1"/>
          </p:cNvSpPr>
          <p:nvPr>
            <p:ph type="title"/>
          </p:nvPr>
        </p:nvSpPr>
        <p:spPr/>
        <p:txBody>
          <a:bodyPr/>
          <a:lstStyle/>
          <a:p>
            <a:r>
              <a:rPr lang="en-US" dirty="0"/>
              <a:t>UI Frameworks for C♯</a:t>
            </a:r>
          </a:p>
        </p:txBody>
      </p:sp>
      <p:sp>
        <p:nvSpPr>
          <p:cNvPr id="4" name="Text Placeholder 3">
            <a:extLst>
              <a:ext uri="{FF2B5EF4-FFF2-40B4-BE49-F238E27FC236}">
                <a16:creationId xmlns:a16="http://schemas.microsoft.com/office/drawing/2014/main" id="{D34F96E5-0AE5-4D71-B6A2-070F744B9D66}"/>
              </a:ext>
            </a:extLst>
          </p:cNvPr>
          <p:cNvSpPr>
            <a:spLocks noGrp="1"/>
          </p:cNvSpPr>
          <p:nvPr>
            <p:ph type="body" sz="quarter" idx="10"/>
          </p:nvPr>
        </p:nvSpPr>
        <p:spPr>
          <a:xfrm>
            <a:off x="586390" y="1434370"/>
            <a:ext cx="11018520" cy="5392245"/>
          </a:xfrm>
        </p:spPr>
        <p:txBody>
          <a:bodyPr/>
          <a:lstStyle/>
          <a:p>
            <a:r>
              <a:rPr lang="da-DK" sz="2400" dirty="0"/>
              <a:t>Windows Forms (WinForms) (2002)</a:t>
            </a:r>
          </a:p>
          <a:p>
            <a:r>
              <a:rPr lang="da-DK" sz="2400" dirty="0"/>
              <a:t>Windows Presentation Foundation (WPF) (2006)</a:t>
            </a:r>
          </a:p>
          <a:p>
            <a:r>
              <a:rPr lang="da-DK" sz="2400" dirty="0"/>
              <a:t>Xamarin.Forms (2014) (acquired by Microsoft in 2016)</a:t>
            </a:r>
          </a:p>
          <a:p>
            <a:r>
              <a:rPr lang="da-DK" sz="2400" dirty="0"/>
              <a:t>Universal Windows Platform (UWP) (2015)</a:t>
            </a:r>
          </a:p>
          <a:p>
            <a:r>
              <a:rPr lang="da-DK" sz="2400" dirty="0"/>
              <a:t>WinUI (2021)</a:t>
            </a:r>
          </a:p>
          <a:p>
            <a:r>
              <a:rPr lang="nl-NL" sz="2400" dirty="0"/>
              <a:t>.NET Multi-platform App UI (MAUI) (2021)</a:t>
            </a:r>
            <a:endParaRPr lang="da-DK" sz="2400" dirty="0"/>
          </a:p>
          <a:p>
            <a:endParaRPr lang="da-DK" dirty="0"/>
          </a:p>
          <a:p>
            <a:r>
              <a:rPr lang="da-DK" b="1" dirty="0"/>
              <a:t>Web (next week)</a:t>
            </a:r>
          </a:p>
          <a:p>
            <a:r>
              <a:rPr lang="da-DK" sz="2400" dirty="0"/>
              <a:t>ASP.NET WebForms (2002)</a:t>
            </a:r>
          </a:p>
          <a:p>
            <a:r>
              <a:rPr lang="da-DK" sz="2400" dirty="0"/>
              <a:t>ASP.NET MVC (2009)</a:t>
            </a:r>
          </a:p>
          <a:p>
            <a:r>
              <a:rPr lang="da-DK" sz="2400" dirty="0"/>
              <a:t>ASP.NET Web Pages (2010)</a:t>
            </a:r>
          </a:p>
          <a:p>
            <a:r>
              <a:rPr lang="da-DK" sz="2400" dirty="0"/>
              <a:t>Blazor (2018)</a:t>
            </a:r>
          </a:p>
        </p:txBody>
      </p:sp>
    </p:spTree>
    <p:extLst>
      <p:ext uri="{BB962C8B-B14F-4D97-AF65-F5344CB8AC3E}">
        <p14:creationId xmlns:p14="http://schemas.microsoft.com/office/powerpoint/2010/main" val="32559693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11A39F-5003-4683-A478-A370734D8F87}"/>
              </a:ext>
            </a:extLst>
          </p:cNvPr>
          <p:cNvSpPr>
            <a:spLocks noGrp="1"/>
          </p:cNvSpPr>
          <p:nvPr>
            <p:ph type="title"/>
          </p:nvPr>
        </p:nvSpPr>
        <p:spPr/>
        <p:txBody>
          <a:bodyPr/>
          <a:lstStyle/>
          <a:p>
            <a:r>
              <a:rPr lang="en-US" dirty="0"/>
              <a:t>UI Frameworks</a:t>
            </a:r>
          </a:p>
        </p:txBody>
      </p:sp>
      <p:sp>
        <p:nvSpPr>
          <p:cNvPr id="2" name="Text Placeholder 1">
            <a:extLst>
              <a:ext uri="{FF2B5EF4-FFF2-40B4-BE49-F238E27FC236}">
                <a16:creationId xmlns:a16="http://schemas.microsoft.com/office/drawing/2014/main" id="{82F1464B-DBC5-421D-A2CE-16B54194A2A8}"/>
              </a:ext>
            </a:extLst>
          </p:cNvPr>
          <p:cNvSpPr>
            <a:spLocks noGrp="1"/>
          </p:cNvSpPr>
          <p:nvPr>
            <p:ph type="body" sz="quarter" idx="12"/>
          </p:nvPr>
        </p:nvSpPr>
        <p:spPr/>
        <p:txBody>
          <a:bodyPr/>
          <a:lstStyle/>
          <a:p>
            <a:r>
              <a:rPr lang="en-US" dirty="0"/>
              <a:t>Demo</a:t>
            </a:r>
            <a:endParaRPr lang="LID4096" dirty="0"/>
          </a:p>
        </p:txBody>
      </p:sp>
    </p:spTree>
    <p:extLst>
      <p:ext uri="{BB962C8B-B14F-4D97-AF65-F5344CB8AC3E}">
        <p14:creationId xmlns:p14="http://schemas.microsoft.com/office/powerpoint/2010/main" val="4273622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963B2-4E19-4448-B27E-D1E244D43C57}"/>
              </a:ext>
            </a:extLst>
          </p:cNvPr>
          <p:cNvSpPr>
            <a:spLocks noGrp="1"/>
          </p:cNvSpPr>
          <p:nvPr>
            <p:ph type="title"/>
          </p:nvPr>
        </p:nvSpPr>
        <p:spPr/>
        <p:txBody>
          <a:bodyPr/>
          <a:lstStyle/>
          <a:p>
            <a:r>
              <a:rPr lang="en-US" dirty="0"/>
              <a:t>Frameworks compared</a:t>
            </a:r>
            <a:endParaRPr lang="da-DK" dirty="0"/>
          </a:p>
        </p:txBody>
      </p:sp>
      <p:graphicFrame>
        <p:nvGraphicFramePr>
          <p:cNvPr id="6" name="Table 6">
            <a:extLst>
              <a:ext uri="{FF2B5EF4-FFF2-40B4-BE49-F238E27FC236}">
                <a16:creationId xmlns:a16="http://schemas.microsoft.com/office/drawing/2014/main" id="{A5FBD7D0-F6B0-424E-BF6A-97C5A008A4A2}"/>
              </a:ext>
            </a:extLst>
          </p:cNvPr>
          <p:cNvGraphicFramePr>
            <a:graphicFrameLocks noGrp="1"/>
          </p:cNvGraphicFramePr>
          <p:nvPr>
            <p:ph sz="quarter" idx="10"/>
            <p:extLst>
              <p:ext uri="{D42A27DB-BD31-4B8C-83A1-F6EECF244321}">
                <p14:modId xmlns:p14="http://schemas.microsoft.com/office/powerpoint/2010/main" val="3203612986"/>
              </p:ext>
            </p:extLst>
          </p:nvPr>
        </p:nvGraphicFramePr>
        <p:xfrm>
          <a:off x="584200" y="1435100"/>
          <a:ext cx="11018838" cy="4965700"/>
        </p:xfrm>
        <a:graphic>
          <a:graphicData uri="http://schemas.openxmlformats.org/drawingml/2006/table">
            <a:tbl>
              <a:tblPr firstRow="1" bandRow="1">
                <a:tableStyleId>{5C22544A-7EE6-4342-B048-85BDC9FD1C3A}</a:tableStyleId>
              </a:tblPr>
              <a:tblGrid>
                <a:gridCol w="3672946">
                  <a:extLst>
                    <a:ext uri="{9D8B030D-6E8A-4147-A177-3AD203B41FA5}">
                      <a16:colId xmlns:a16="http://schemas.microsoft.com/office/drawing/2014/main" val="1310614315"/>
                    </a:ext>
                  </a:extLst>
                </a:gridCol>
                <a:gridCol w="3672946">
                  <a:extLst>
                    <a:ext uri="{9D8B030D-6E8A-4147-A177-3AD203B41FA5}">
                      <a16:colId xmlns:a16="http://schemas.microsoft.com/office/drawing/2014/main" val="869670724"/>
                    </a:ext>
                  </a:extLst>
                </a:gridCol>
                <a:gridCol w="3672946">
                  <a:extLst>
                    <a:ext uri="{9D8B030D-6E8A-4147-A177-3AD203B41FA5}">
                      <a16:colId xmlns:a16="http://schemas.microsoft.com/office/drawing/2014/main" val="4192145074"/>
                    </a:ext>
                  </a:extLst>
                </a:gridCol>
              </a:tblGrid>
              <a:tr h="993140">
                <a:tc>
                  <a:txBody>
                    <a:bodyPr/>
                    <a:lstStyle/>
                    <a:p>
                      <a:r>
                        <a:rPr lang="en-US" dirty="0"/>
                        <a:t>UWP / </a:t>
                      </a:r>
                      <a:r>
                        <a:rPr lang="en-US" dirty="0" err="1"/>
                        <a:t>WinUI</a:t>
                      </a:r>
                      <a:endParaRPr lang="da-DK" dirty="0"/>
                    </a:p>
                  </a:txBody>
                  <a:tcPr anchor="ctr"/>
                </a:tc>
                <a:tc>
                  <a:txBody>
                    <a:bodyPr/>
                    <a:lstStyle/>
                    <a:p>
                      <a:r>
                        <a:rPr lang="en-US" dirty="0" err="1"/>
                        <a:t>Xamarin.Forms</a:t>
                      </a:r>
                      <a:r>
                        <a:rPr lang="en-US" dirty="0"/>
                        <a:t> </a:t>
                      </a:r>
                      <a:r>
                        <a:rPr lang="en-US" dirty="0">
                          <a:sym typeface="Wingdings" panose="05000000000000000000" pitchFamily="2" charset="2"/>
                        </a:rPr>
                        <a:t> MAUI</a:t>
                      </a:r>
                      <a:endParaRPr lang="da-DK" dirty="0"/>
                    </a:p>
                  </a:txBody>
                  <a:tcPr anchor="ctr"/>
                </a:tc>
                <a:tc>
                  <a:txBody>
                    <a:bodyPr/>
                    <a:lstStyle/>
                    <a:p>
                      <a:r>
                        <a:rPr lang="en-US" dirty="0"/>
                        <a:t>WPF/WinForms</a:t>
                      </a:r>
                      <a:endParaRPr lang="da-DK" dirty="0"/>
                    </a:p>
                  </a:txBody>
                  <a:tcPr anchor="ctr"/>
                </a:tc>
                <a:extLst>
                  <a:ext uri="{0D108BD9-81ED-4DB2-BD59-A6C34878D82A}">
                    <a16:rowId xmlns:a16="http://schemas.microsoft.com/office/drawing/2014/main" val="366051308"/>
                  </a:ext>
                </a:extLst>
              </a:tr>
              <a:tr h="993140">
                <a:tc>
                  <a:txBody>
                    <a:bodyPr/>
                    <a:lstStyle/>
                    <a:p>
                      <a:r>
                        <a:rPr lang="en-US" dirty="0"/>
                        <a:t>Native Windows 10</a:t>
                      </a:r>
                      <a:endParaRPr lang="da-DK" dirty="0"/>
                    </a:p>
                  </a:txBody>
                  <a:tcPr anchor="ctr"/>
                </a:tc>
                <a:tc>
                  <a:txBody>
                    <a:bodyPr/>
                    <a:lstStyle/>
                    <a:p>
                      <a:r>
                        <a:rPr lang="en-US" dirty="0"/>
                        <a:t>iOS</a:t>
                      </a:r>
                      <a:endParaRPr lang="da-DK" dirty="0"/>
                    </a:p>
                  </a:txBody>
                  <a:tcPr anchor="ctr"/>
                </a:tc>
                <a:tc>
                  <a:txBody>
                    <a:bodyPr/>
                    <a:lstStyle/>
                    <a:p>
                      <a:r>
                        <a:rPr lang="en-US" dirty="0"/>
                        <a:t>Windows 7+</a:t>
                      </a:r>
                      <a:endParaRPr lang="da-DK" dirty="0"/>
                    </a:p>
                  </a:txBody>
                  <a:tcPr anchor="ctr"/>
                </a:tc>
                <a:extLst>
                  <a:ext uri="{0D108BD9-81ED-4DB2-BD59-A6C34878D82A}">
                    <a16:rowId xmlns:a16="http://schemas.microsoft.com/office/drawing/2014/main" val="294932481"/>
                  </a:ext>
                </a:extLst>
              </a:tr>
              <a:tr h="993140">
                <a:tc>
                  <a:txBody>
                    <a:bodyPr/>
                    <a:lstStyle/>
                    <a:p>
                      <a:r>
                        <a:rPr lang="en-US" dirty="0"/>
                        <a:t>HoloLens</a:t>
                      </a:r>
                      <a:endParaRPr lang="da-DK" dirty="0"/>
                    </a:p>
                  </a:txBody>
                  <a:tcPr anchor="ctr"/>
                </a:tc>
                <a:tc>
                  <a:txBody>
                    <a:bodyPr/>
                    <a:lstStyle/>
                    <a:p>
                      <a:r>
                        <a:rPr lang="en-US" dirty="0"/>
                        <a:t>Android</a:t>
                      </a:r>
                      <a:endParaRPr lang="da-DK" dirty="0"/>
                    </a:p>
                  </a:txBody>
                  <a:tcPr anchor="ctr"/>
                </a:tc>
                <a:tc>
                  <a:txBody>
                    <a:bodyPr/>
                    <a:lstStyle/>
                    <a:p>
                      <a:endParaRPr lang="da-DK" dirty="0"/>
                    </a:p>
                  </a:txBody>
                  <a:tcPr anchor="ctr"/>
                </a:tc>
                <a:extLst>
                  <a:ext uri="{0D108BD9-81ED-4DB2-BD59-A6C34878D82A}">
                    <a16:rowId xmlns:a16="http://schemas.microsoft.com/office/drawing/2014/main" val="1178221747"/>
                  </a:ext>
                </a:extLst>
              </a:tr>
              <a:tr h="993140">
                <a:tc>
                  <a:txBody>
                    <a:bodyPr/>
                    <a:lstStyle/>
                    <a:p>
                      <a:r>
                        <a:rPr lang="en-US" dirty="0"/>
                        <a:t>Surface Hub</a:t>
                      </a:r>
                      <a:endParaRPr lang="da-DK" dirty="0"/>
                    </a:p>
                  </a:txBody>
                  <a:tcPr anchor="ctr"/>
                </a:tc>
                <a:tc>
                  <a:txBody>
                    <a:bodyPr/>
                    <a:lstStyle/>
                    <a:p>
                      <a:r>
                        <a:rPr lang="en-US" dirty="0"/>
                        <a:t>Windows</a:t>
                      </a:r>
                      <a:endParaRPr lang="da-DK" dirty="0"/>
                    </a:p>
                  </a:txBody>
                  <a:tcPr anchor="ctr"/>
                </a:tc>
                <a:tc>
                  <a:txBody>
                    <a:bodyPr/>
                    <a:lstStyle/>
                    <a:p>
                      <a:endParaRPr lang="da-DK" dirty="0"/>
                    </a:p>
                  </a:txBody>
                  <a:tcPr anchor="ctr"/>
                </a:tc>
                <a:extLst>
                  <a:ext uri="{0D108BD9-81ED-4DB2-BD59-A6C34878D82A}">
                    <a16:rowId xmlns:a16="http://schemas.microsoft.com/office/drawing/2014/main" val="609811101"/>
                  </a:ext>
                </a:extLst>
              </a:tr>
              <a:tr h="993140">
                <a:tc>
                  <a:txBody>
                    <a:bodyPr/>
                    <a:lstStyle/>
                    <a:p>
                      <a:r>
                        <a:rPr lang="en-US" dirty="0"/>
                        <a:t>Surface Pro X</a:t>
                      </a:r>
                      <a:endParaRPr lang="da-DK" dirty="0"/>
                    </a:p>
                  </a:txBody>
                  <a:tcPr anchor="ctr"/>
                </a:tc>
                <a:tc>
                  <a:txBody>
                    <a:bodyPr/>
                    <a:lstStyle/>
                    <a:p>
                      <a:endParaRPr lang="da-DK" dirty="0"/>
                    </a:p>
                  </a:txBody>
                  <a:tcPr anchor="ctr"/>
                </a:tc>
                <a:tc>
                  <a:txBody>
                    <a:bodyPr/>
                    <a:lstStyle/>
                    <a:p>
                      <a:endParaRPr lang="da-DK" dirty="0"/>
                    </a:p>
                  </a:txBody>
                  <a:tcPr anchor="ctr"/>
                </a:tc>
                <a:extLst>
                  <a:ext uri="{0D108BD9-81ED-4DB2-BD59-A6C34878D82A}">
                    <a16:rowId xmlns:a16="http://schemas.microsoft.com/office/drawing/2014/main" val="4193253109"/>
                  </a:ext>
                </a:extLst>
              </a:tr>
            </a:tbl>
          </a:graphicData>
        </a:graphic>
      </p:graphicFrame>
    </p:spTree>
    <p:extLst>
      <p:ext uri="{BB962C8B-B14F-4D97-AF65-F5344CB8AC3E}">
        <p14:creationId xmlns:p14="http://schemas.microsoft.com/office/powerpoint/2010/main" val="96434192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6" name="Picture 12">
            <a:extLst>
              <a:ext uri="{FF2B5EF4-FFF2-40B4-BE49-F238E27FC236}">
                <a16:creationId xmlns:a16="http://schemas.microsoft.com/office/drawing/2014/main" id="{F5CB2130-B7D9-4001-98F2-F4E0A8226C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52450"/>
            <a:ext cx="12192000" cy="57531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395AF6F-6AF2-4391-84C9-70025B58C0E4}"/>
              </a:ext>
            </a:extLst>
          </p:cNvPr>
          <p:cNvSpPr>
            <a:spLocks noGrp="1"/>
          </p:cNvSpPr>
          <p:nvPr>
            <p:ph type="title"/>
          </p:nvPr>
        </p:nvSpPr>
        <p:spPr/>
        <p:txBody>
          <a:bodyPr/>
          <a:lstStyle/>
          <a:p>
            <a:r>
              <a:rPr lang="da-DK" u="sng" dirty="0" err="1"/>
              <a:t>Xamarin</a:t>
            </a:r>
            <a:r>
              <a:rPr lang="da-DK" u="sng" dirty="0"/>
              <a:t> Native</a:t>
            </a:r>
            <a:r>
              <a:rPr lang="da-DK" dirty="0"/>
              <a:t> </a:t>
            </a:r>
            <a:r>
              <a:rPr lang="da-DK" dirty="0" err="1"/>
              <a:t>vs</a:t>
            </a:r>
            <a:r>
              <a:rPr lang="da-DK" dirty="0"/>
              <a:t> </a:t>
            </a:r>
            <a:r>
              <a:rPr lang="da-DK" dirty="0" err="1"/>
              <a:t>Xamarin.Forms</a:t>
            </a:r>
            <a:endParaRPr lang="LID4096" dirty="0"/>
          </a:p>
        </p:txBody>
      </p:sp>
      <p:sp>
        <p:nvSpPr>
          <p:cNvPr id="5" name="Rectangle 4">
            <a:extLst>
              <a:ext uri="{FF2B5EF4-FFF2-40B4-BE49-F238E27FC236}">
                <a16:creationId xmlns:a16="http://schemas.microsoft.com/office/drawing/2014/main" id="{A7DAEA16-6667-4713-ABCF-FF59D6796960}"/>
              </a:ext>
            </a:extLst>
          </p:cNvPr>
          <p:cNvSpPr/>
          <p:nvPr/>
        </p:nvSpPr>
        <p:spPr>
          <a:xfrm>
            <a:off x="6446174" y="6494054"/>
            <a:ext cx="5745826" cy="363946"/>
          </a:xfrm>
          <a:prstGeom prst="rect">
            <a:avLst/>
          </a:prstGeom>
        </p:spPr>
        <p:txBody>
          <a:bodyPr wrap="square">
            <a:spAutoFit/>
          </a:bodyPr>
          <a:lstStyle/>
          <a:p>
            <a:pPr algn="r"/>
            <a:r>
              <a:rPr lang="da-DK" dirty="0"/>
              <a:t>Source: </a:t>
            </a:r>
            <a:r>
              <a:rPr lang="da-DK" dirty="0">
                <a:hlinkClick r:id="rId3"/>
              </a:rPr>
              <a:t>https://www.codemag.com/article/1911092</a:t>
            </a:r>
            <a:endParaRPr lang="LID4096" dirty="0"/>
          </a:p>
        </p:txBody>
      </p:sp>
    </p:spTree>
    <p:extLst>
      <p:ext uri="{BB962C8B-B14F-4D97-AF65-F5344CB8AC3E}">
        <p14:creationId xmlns:p14="http://schemas.microsoft.com/office/powerpoint/2010/main" val="271415785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36E4A855-E8B9-42E7-97C6-00BCA88450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52450"/>
            <a:ext cx="12192000" cy="57531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395AF6F-6AF2-4391-84C9-70025B58C0E4}"/>
              </a:ext>
            </a:extLst>
          </p:cNvPr>
          <p:cNvSpPr>
            <a:spLocks noGrp="1"/>
          </p:cNvSpPr>
          <p:nvPr>
            <p:ph type="title"/>
          </p:nvPr>
        </p:nvSpPr>
        <p:spPr/>
        <p:txBody>
          <a:bodyPr/>
          <a:lstStyle/>
          <a:p>
            <a:r>
              <a:rPr lang="da-DK" dirty="0" err="1"/>
              <a:t>Xamarin</a:t>
            </a:r>
            <a:r>
              <a:rPr lang="da-DK" dirty="0"/>
              <a:t> Native </a:t>
            </a:r>
            <a:r>
              <a:rPr lang="da-DK" dirty="0" err="1"/>
              <a:t>vs</a:t>
            </a:r>
            <a:r>
              <a:rPr lang="da-DK" dirty="0"/>
              <a:t> </a:t>
            </a:r>
            <a:r>
              <a:rPr lang="da-DK" u="sng" dirty="0" err="1"/>
              <a:t>Xamarin.Forms</a:t>
            </a:r>
            <a:endParaRPr lang="LID4096" u="sng" dirty="0"/>
          </a:p>
        </p:txBody>
      </p:sp>
      <p:sp>
        <p:nvSpPr>
          <p:cNvPr id="5" name="Rectangle 4">
            <a:extLst>
              <a:ext uri="{FF2B5EF4-FFF2-40B4-BE49-F238E27FC236}">
                <a16:creationId xmlns:a16="http://schemas.microsoft.com/office/drawing/2014/main" id="{A7DAEA16-6667-4713-ABCF-FF59D6796960}"/>
              </a:ext>
            </a:extLst>
          </p:cNvPr>
          <p:cNvSpPr/>
          <p:nvPr/>
        </p:nvSpPr>
        <p:spPr>
          <a:xfrm>
            <a:off x="6446174" y="6494054"/>
            <a:ext cx="5745826" cy="363946"/>
          </a:xfrm>
          <a:prstGeom prst="rect">
            <a:avLst/>
          </a:prstGeom>
        </p:spPr>
        <p:txBody>
          <a:bodyPr wrap="square">
            <a:spAutoFit/>
          </a:bodyPr>
          <a:lstStyle/>
          <a:p>
            <a:pPr algn="r"/>
            <a:r>
              <a:rPr lang="da-DK" dirty="0"/>
              <a:t>Source: </a:t>
            </a:r>
            <a:r>
              <a:rPr lang="da-DK" dirty="0">
                <a:hlinkClick r:id="rId3"/>
              </a:rPr>
              <a:t>https://www.codemag.com/article/1911092</a:t>
            </a:r>
            <a:endParaRPr lang="LID4096" dirty="0"/>
          </a:p>
        </p:txBody>
      </p:sp>
    </p:spTree>
    <p:extLst>
      <p:ext uri="{BB962C8B-B14F-4D97-AF65-F5344CB8AC3E}">
        <p14:creationId xmlns:p14="http://schemas.microsoft.com/office/powerpoint/2010/main" val="353725842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4FF682-D1E6-4B65-BE29-5F375BE7B843}"/>
              </a:ext>
            </a:extLst>
          </p:cNvPr>
          <p:cNvSpPr>
            <a:spLocks noGrp="1"/>
          </p:cNvSpPr>
          <p:nvPr>
            <p:ph type="title"/>
          </p:nvPr>
        </p:nvSpPr>
        <p:spPr/>
        <p:txBody>
          <a:bodyPr/>
          <a:lstStyle/>
          <a:p>
            <a:r>
              <a:rPr lang="da-DK" dirty="0"/>
              <a:t>XAML</a:t>
            </a:r>
            <a:endParaRPr lang="LID4096" dirty="0"/>
          </a:p>
        </p:txBody>
      </p:sp>
    </p:spTree>
    <p:extLst>
      <p:ext uri="{BB962C8B-B14F-4D97-AF65-F5344CB8AC3E}">
        <p14:creationId xmlns:p14="http://schemas.microsoft.com/office/powerpoint/2010/main" val="3306302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Brand Template Teal (White Bak)">
      <a:dk1>
        <a:srgbClr val="000000"/>
      </a:dk1>
      <a:lt1>
        <a:srgbClr val="FFFFFF"/>
      </a:lt1>
      <a:dk2>
        <a:srgbClr val="274B47"/>
      </a:dk2>
      <a:lt2>
        <a:srgbClr val="E6E6E6"/>
      </a:lt2>
      <a:accent1>
        <a:srgbClr val="008575"/>
      </a:accent1>
      <a:accent2>
        <a:srgbClr val="274B47"/>
      </a:accent2>
      <a:accent3>
        <a:srgbClr val="D83B01"/>
      </a:accent3>
      <a:accent4>
        <a:srgbClr val="0078D4"/>
      </a:accent4>
      <a:accent5>
        <a:srgbClr val="8661C5"/>
      </a:accent5>
      <a:accent6>
        <a:srgbClr val="737373"/>
      </a:accent6>
      <a:hlink>
        <a:srgbClr val="008575"/>
      </a:hlink>
      <a:folHlink>
        <a:srgbClr val="008575"/>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10.potx" id="{103CC099-5017-4CFA-A8E2-AEEF43E5BC82}" vid="{9094E9A9-6EC1-40F6-A5E7-16079EBC0085}"/>
    </a:ext>
  </a:extLst>
</a:theme>
</file>

<file path=ppt/theme/theme2.xml><?xml version="1.0" encoding="utf-8"?>
<a:theme xmlns:a="http://schemas.openxmlformats.org/drawingml/2006/main" name="Black Template">
  <a:themeElements>
    <a:clrScheme name="Brand Template Teal (Black Bak)">
      <a:dk1>
        <a:srgbClr val="000000"/>
      </a:dk1>
      <a:lt1>
        <a:srgbClr val="FFFFFF"/>
      </a:lt1>
      <a:dk2>
        <a:srgbClr val="274B47"/>
      </a:dk2>
      <a:lt2>
        <a:srgbClr val="E6E6E6"/>
      </a:lt2>
      <a:accent1>
        <a:srgbClr val="008575"/>
      </a:accent1>
      <a:accent2>
        <a:srgbClr val="30E5D0"/>
      </a:accent2>
      <a:accent3>
        <a:srgbClr val="FFB900"/>
      </a:accent3>
      <a:accent4>
        <a:srgbClr val="0078D4"/>
      </a:accent4>
      <a:accent5>
        <a:srgbClr val="D83B01"/>
      </a:accent5>
      <a:accent6>
        <a:srgbClr val="E6E6E6"/>
      </a:accent6>
      <a:hlink>
        <a:srgbClr val="30E5D0"/>
      </a:hlink>
      <a:folHlink>
        <a:srgbClr val="30E5D0"/>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10.potx" id="{103CC099-5017-4CFA-A8E2-AEEF43E5BC82}" vid="{5923E26A-6146-4C44-BDB5-F8DA0EFBFDC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65de625-df5b-42e9-a277-2113da4f119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D9FAF4CD5AD2F4B99B5B2414089ABF7" ma:contentTypeVersion="14" ma:contentTypeDescription="Create a new document." ma:contentTypeScope="" ma:versionID="15419eb272c8997d22174cab72b81ac5">
  <xsd:schema xmlns:xsd="http://www.w3.org/2001/XMLSchema" xmlns:xs="http://www.w3.org/2001/XMLSchema" xmlns:p="http://schemas.microsoft.com/office/2006/metadata/properties" xmlns:ns2="dcf5ddc1-fb1d-440f-849a-6450bddbaed7" xmlns:ns3="965de625-df5b-42e9-a277-2113da4f1195" targetNamespace="http://schemas.microsoft.com/office/2006/metadata/properties" ma:root="true" ma:fieldsID="366f960d0717a06e650b8dd07cd5f805" ns2:_="" ns3:_="">
    <xsd:import namespace="dcf5ddc1-fb1d-440f-849a-6450bddbaed7"/>
    <xsd:import namespace="965de625-df5b-42e9-a277-2113da4f119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Location" minOccurs="0"/>
                <xsd:element ref="ns3:MediaServiceEventHashCode" minOccurs="0"/>
                <xsd:element ref="ns3:MediaServiceGenerationTim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f5ddc1-fb1d-440f-849a-6450bddbaed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965de625-df5b-42e9-a277-2113da4f119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description="" ma:internalName="MediaServiceAutoTags" ma:readOnly="true">
      <xsd:simpleType>
        <xsd:restriction base="dms:Text"/>
      </xsd:simpleType>
    </xsd:element>
    <xsd:element name="MediaServiceOCR" ma:index="16" nillable="true" ma:displayName="MediaServiceOCR" ma:description="" ma:internalName="MediaServiceOCR" ma:readOnly="true">
      <xsd:simpleType>
        <xsd:restriction base="dms:Note">
          <xsd:maxLength value="255"/>
        </xsd:restriction>
      </xsd:simpleType>
    </xsd:element>
    <xsd:element name="MediaServiceLocation" ma:index="17" nillable="true" ma:displayName="MediaServiceLocation" ma:description="" ma:internalName="MediaServiceLocation"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fals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purl.org/dc/elements/1.1/"/>
    <ds:schemaRef ds:uri="http://schemas.microsoft.com/office/2006/metadata/properties"/>
    <ds:schemaRef ds:uri="e4aa919a-b200-49cb-beca-4c7e0810321e"/>
    <ds:schemaRef ds:uri="06670dda-0291-4061-b6e0-f6c0cb392c51"/>
    <ds:schemaRef ds:uri="http://schemas.microsoft.com/office/2006/documentManagement/types"/>
    <ds:schemaRef ds:uri="http://schemas.microsoft.com/office/infopath/2007/PartnerControls"/>
    <ds:schemaRef ds:uri="http://purl.org/dc/dcmitype/"/>
    <ds:schemaRef ds:uri="http://schemas.microsoft.com/sharepoint/v3"/>
    <ds:schemaRef ds:uri="http://schemas.openxmlformats.org/package/2006/metadata/core-properties"/>
    <ds:schemaRef ds:uri="http://www.w3.org/XML/1998/namespace"/>
    <ds:schemaRef ds:uri="http://purl.org/dc/terms/"/>
    <ds:schemaRef ds:uri="965de625-df5b-42e9-a277-2113da4f1195"/>
  </ds:schemaRefs>
</ds:datastoreItem>
</file>

<file path=customXml/itemProps3.xml><?xml version="1.0" encoding="utf-8"?>
<ds:datastoreItem xmlns:ds="http://schemas.openxmlformats.org/officeDocument/2006/customXml" ds:itemID="{B28DDFE8-80D6-4A60-B5D6-41E509D3A2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cf5ddc1-fb1d-440f-849a-6450bddbaed7"/>
    <ds:schemaRef ds:uri="965de625-df5b-42e9-a277-2113da4f119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otalTime>1014</TotalTime>
  <Words>839</Words>
  <Application>Microsoft Office PowerPoint</Application>
  <PresentationFormat>Widescreen</PresentationFormat>
  <Paragraphs>165</Paragraphs>
  <Slides>23</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23</vt:i4>
      </vt:variant>
    </vt:vector>
  </HeadingPairs>
  <TitlesOfParts>
    <vt:vector size="31" baseType="lpstr">
      <vt:lpstr>Arial</vt:lpstr>
      <vt:lpstr>Arial Black</vt:lpstr>
      <vt:lpstr>Consolas</vt:lpstr>
      <vt:lpstr>Segoe UI</vt:lpstr>
      <vt:lpstr>Segoe UI Semibold</vt:lpstr>
      <vt:lpstr>Wingdings</vt:lpstr>
      <vt:lpstr>White Template</vt:lpstr>
      <vt:lpstr>Black Template</vt:lpstr>
      <vt:lpstr>GUI Applications with C♯</vt:lpstr>
      <vt:lpstr>Agenda</vt:lpstr>
      <vt:lpstr>UI Frameworks for C♯</vt:lpstr>
      <vt:lpstr>UI Frameworks for C♯</vt:lpstr>
      <vt:lpstr>UI Frameworks</vt:lpstr>
      <vt:lpstr>Frameworks compared</vt:lpstr>
      <vt:lpstr>Xamarin Native vs Xamarin.Forms</vt:lpstr>
      <vt:lpstr>Xamarin Native vs Xamarin.Forms</vt:lpstr>
      <vt:lpstr>XAML</vt:lpstr>
      <vt:lpstr>XAML = eXtensible Application Markup Language</vt:lpstr>
      <vt:lpstr>XAML</vt:lpstr>
      <vt:lpstr>XAML Markup vs. Code</vt:lpstr>
      <vt:lpstr>MainPage.xaml</vt:lpstr>
      <vt:lpstr>MainPage.xaml.cs</vt:lpstr>
      <vt:lpstr>WPF</vt:lpstr>
      <vt:lpstr>XAML + Code Behind</vt:lpstr>
      <vt:lpstr>MVVM</vt:lpstr>
      <vt:lpstr>The Model-View-ViewModel Pattern</vt:lpstr>
      <vt:lpstr>MVVM</vt:lpstr>
      <vt:lpstr>MVVM</vt:lpstr>
      <vt:lpstr>MVVM concepts</vt:lpstr>
      <vt:lpstr>MVVM Design Patterns</vt:lpstr>
      <vt:lpstr>MVVM Tips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Apps and XAML,  UWP and Xamarin.Forms</dc:title>
  <dc:creator>Rasmus Lystrøm</dc:creator>
  <cp:lastModifiedBy>Rasmus Lystrøm</cp:lastModifiedBy>
  <cp:revision>33</cp:revision>
  <dcterms:created xsi:type="dcterms:W3CDTF">2019-11-18T13:51:42Z</dcterms:created>
  <dcterms:modified xsi:type="dcterms:W3CDTF">2020-10-30T08:51:09Z</dcterms:modified>
</cp:coreProperties>
</file>