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5143500" type="screen16x9"/>
  <p:notesSz cx="6858000" cy="9144000"/>
  <p:embeddedFontLst>
    <p:embeddedFont>
      <p:font typeface="Aptos Narrow" panose="020B000402020202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FFF626D3-2C55-483E-8FCF-F6961DCCD6FB}"/>
            </a:ext>
          </a:extLst>
        </p:cNvPr>
        <p:cNvGrpSpPr/>
        <p:nvPr/>
      </p:nvGrpSpPr>
      <p:grpSpPr>
        <a:xfrm>
          <a:off x="0" y="0"/>
          <a:ext cx="0" cy="0"/>
          <a:chOff x="0" y="0"/>
          <a:chExt cx="0" cy="0"/>
        </a:xfrm>
      </p:grpSpPr>
      <p:sp>
        <p:nvSpPr>
          <p:cNvPr id="186" name="Google Shape;186;g317c066f8e8_0_185:notes">
            <a:extLst>
              <a:ext uri="{FF2B5EF4-FFF2-40B4-BE49-F238E27FC236}">
                <a16:creationId xmlns:a16="http://schemas.microsoft.com/office/drawing/2014/main" id="{7FCF562F-1FCB-C118-4D62-F78F57B03B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7c066f8e8_0_185:notes">
            <a:extLst>
              <a:ext uri="{FF2B5EF4-FFF2-40B4-BE49-F238E27FC236}">
                <a16:creationId xmlns:a16="http://schemas.microsoft.com/office/drawing/2014/main" id="{6766854A-EFF5-681B-67F1-DC889EA39E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289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DC4DBFCF-0706-2DA4-713A-502E1E0EE741}"/>
            </a:ext>
          </a:extLst>
        </p:cNvPr>
        <p:cNvGrpSpPr/>
        <p:nvPr/>
      </p:nvGrpSpPr>
      <p:grpSpPr>
        <a:xfrm>
          <a:off x="0" y="0"/>
          <a:ext cx="0" cy="0"/>
          <a:chOff x="0" y="0"/>
          <a:chExt cx="0" cy="0"/>
        </a:xfrm>
      </p:grpSpPr>
      <p:sp>
        <p:nvSpPr>
          <p:cNvPr id="186" name="Google Shape;186;g317c066f8e8_0_185:notes">
            <a:extLst>
              <a:ext uri="{FF2B5EF4-FFF2-40B4-BE49-F238E27FC236}">
                <a16:creationId xmlns:a16="http://schemas.microsoft.com/office/drawing/2014/main" id="{36FEE2EB-F3CB-A384-1CCC-A7A620F4FE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7c066f8e8_0_185:notes">
            <a:extLst>
              <a:ext uri="{FF2B5EF4-FFF2-40B4-BE49-F238E27FC236}">
                <a16:creationId xmlns:a16="http://schemas.microsoft.com/office/drawing/2014/main" id="{E0458702-770E-E0B0-1602-F3AA7936C6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339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385F10C9-EA76-21A0-7A2A-7E3278D6E3EA}"/>
            </a:ext>
          </a:extLst>
        </p:cNvPr>
        <p:cNvGrpSpPr/>
        <p:nvPr/>
      </p:nvGrpSpPr>
      <p:grpSpPr>
        <a:xfrm>
          <a:off x="0" y="0"/>
          <a:ext cx="0" cy="0"/>
          <a:chOff x="0" y="0"/>
          <a:chExt cx="0" cy="0"/>
        </a:xfrm>
      </p:grpSpPr>
      <p:sp>
        <p:nvSpPr>
          <p:cNvPr id="186" name="Google Shape;186;g317c066f8e8_0_185:notes">
            <a:extLst>
              <a:ext uri="{FF2B5EF4-FFF2-40B4-BE49-F238E27FC236}">
                <a16:creationId xmlns:a16="http://schemas.microsoft.com/office/drawing/2014/main" id="{F01C77A0-E18A-9EDF-5441-B9ECFAF16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7c066f8e8_0_185:notes">
            <a:extLst>
              <a:ext uri="{FF2B5EF4-FFF2-40B4-BE49-F238E27FC236}">
                <a16:creationId xmlns:a16="http://schemas.microsoft.com/office/drawing/2014/main" id="{905CB2F9-7AE5-8C6F-5A35-3357072932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900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CE698DD9-D74B-AE4C-FAAA-80C734328D6A}"/>
            </a:ext>
          </a:extLst>
        </p:cNvPr>
        <p:cNvGrpSpPr/>
        <p:nvPr/>
      </p:nvGrpSpPr>
      <p:grpSpPr>
        <a:xfrm>
          <a:off x="0" y="0"/>
          <a:ext cx="0" cy="0"/>
          <a:chOff x="0" y="0"/>
          <a:chExt cx="0" cy="0"/>
        </a:xfrm>
      </p:grpSpPr>
      <p:sp>
        <p:nvSpPr>
          <p:cNvPr id="186" name="Google Shape;186;g317c066f8e8_0_185:notes">
            <a:extLst>
              <a:ext uri="{FF2B5EF4-FFF2-40B4-BE49-F238E27FC236}">
                <a16:creationId xmlns:a16="http://schemas.microsoft.com/office/drawing/2014/main" id="{B77672B7-351B-1891-71BF-9F7ED28E3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7c066f8e8_0_185:notes">
            <a:extLst>
              <a:ext uri="{FF2B5EF4-FFF2-40B4-BE49-F238E27FC236}">
                <a16:creationId xmlns:a16="http://schemas.microsoft.com/office/drawing/2014/main" id="{7EFA4934-C2C7-434F-16FD-801AF2922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463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7c066f8e8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7c066f8e8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7c066f8e8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7c066f8e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7c066f8e8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17c066f8e8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7c066f8e8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17c066f8e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17c066f8e8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17c066f8e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7c066f8e8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17c066f8e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7c066f8e8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7c066f8e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7c066f8e8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7c066f8e8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22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900" dirty="0"/>
              <a:t>Entrega final Curso Data Science II: Modelo de Clasificación de aprobaciones de créditos.</a:t>
            </a:r>
            <a:endParaRPr sz="2900"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
              <a:t>Joaquín Tapia</a:t>
            </a:r>
            <a:endParaRPr/>
          </a:p>
          <a:p>
            <a:pPr marL="0" lvl="0" indent="0" algn="l" rtl="0">
              <a:spcBef>
                <a:spcPts val="0"/>
              </a:spcBef>
              <a:spcAft>
                <a:spcPts val="0"/>
              </a:spcAft>
              <a:buNone/>
            </a:pPr>
            <a:r>
              <a:rPr lang="es"/>
              <a:t>CoderHouse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B3C0CC96-C5F4-3E80-3AD6-74CE99317A29}"/>
            </a:ext>
          </a:extLst>
        </p:cNvPr>
        <p:cNvGrpSpPr/>
        <p:nvPr/>
      </p:nvGrpSpPr>
      <p:grpSpPr>
        <a:xfrm>
          <a:off x="0" y="0"/>
          <a:ext cx="0" cy="0"/>
          <a:chOff x="0" y="0"/>
          <a:chExt cx="0" cy="0"/>
        </a:xfrm>
      </p:grpSpPr>
      <p:sp>
        <p:nvSpPr>
          <p:cNvPr id="189" name="Google Shape;189;p21">
            <a:extLst>
              <a:ext uri="{FF2B5EF4-FFF2-40B4-BE49-F238E27FC236}">
                <a16:creationId xmlns:a16="http://schemas.microsoft.com/office/drawing/2014/main" id="{A748612B-02E8-533B-D111-15ADE511C77F}"/>
              </a:ext>
            </a:extLst>
          </p:cNvPr>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ES" dirty="0"/>
              <a:t>Aplicación de modelos de Machine </a:t>
            </a:r>
            <a:r>
              <a:rPr lang="es-ES" dirty="0" err="1"/>
              <a:t>Learning</a:t>
            </a:r>
            <a:endParaRPr dirty="0"/>
          </a:p>
          <a:p>
            <a:pPr marL="0" lvl="0" indent="0" algn="l" rtl="0">
              <a:spcBef>
                <a:spcPts val="0"/>
              </a:spcBef>
              <a:spcAft>
                <a:spcPts val="0"/>
              </a:spcAft>
              <a:buNone/>
            </a:pPr>
            <a:endParaRPr dirty="0"/>
          </a:p>
        </p:txBody>
      </p:sp>
      <p:sp>
        <p:nvSpPr>
          <p:cNvPr id="190" name="Google Shape;190;p21">
            <a:extLst>
              <a:ext uri="{FF2B5EF4-FFF2-40B4-BE49-F238E27FC236}">
                <a16:creationId xmlns:a16="http://schemas.microsoft.com/office/drawing/2014/main" id="{66A3BC78-33F6-2410-56FD-406BAE21C117}"/>
              </a:ext>
            </a:extLst>
          </p:cNvPr>
          <p:cNvSpPr txBox="1">
            <a:spLocks noGrp="1"/>
          </p:cNvSpPr>
          <p:nvPr>
            <p:ph type="body" idx="1"/>
          </p:nvPr>
        </p:nvSpPr>
        <p:spPr>
          <a:xfrm>
            <a:off x="90803" y="1453345"/>
            <a:ext cx="2413393" cy="2935500"/>
          </a:xfrm>
          <a:prstGeom prst="rect">
            <a:avLst/>
          </a:prstGeom>
        </p:spPr>
        <p:txBody>
          <a:bodyPr spcFirstLastPara="1" wrap="square" lIns="91425" tIns="91425" rIns="91425" bIns="91425" anchor="t" anchorCtr="0">
            <a:normAutofit fontScale="92500" lnSpcReduction="20000"/>
          </a:bodyPr>
          <a:lstStyle/>
          <a:p>
            <a:pPr marL="0" marR="0" lvl="0" indent="0" algn="l" rtl="0">
              <a:lnSpc>
                <a:spcPct val="100000"/>
              </a:lnSpc>
              <a:spcBef>
                <a:spcPts val="0"/>
              </a:spcBef>
              <a:spcAft>
                <a:spcPts val="0"/>
              </a:spcAft>
              <a:buNone/>
            </a:pPr>
            <a:r>
              <a:rPr lang="es-ES" sz="1400" dirty="0">
                <a:solidFill>
                  <a:schemeClr val="bg1"/>
                </a:solidFill>
                <a:latin typeface="Montserrat"/>
                <a:ea typeface="Roboto"/>
                <a:cs typeface="Roboto"/>
                <a:sym typeface="Montserrat"/>
              </a:rPr>
              <a:t>Para estos efectos se utilizarán </a:t>
            </a:r>
            <a:r>
              <a:rPr lang="es-ES" sz="1400" dirty="0">
                <a:solidFill>
                  <a:schemeClr val="bg1"/>
                </a:solidFill>
                <a:highlight>
                  <a:srgbClr val="008080"/>
                </a:highlight>
                <a:latin typeface="Montserrat"/>
                <a:ea typeface="Roboto"/>
                <a:cs typeface="Roboto"/>
                <a:sym typeface="Montserrat"/>
              </a:rPr>
              <a:t>4 modelos de Machine </a:t>
            </a:r>
            <a:r>
              <a:rPr lang="es-ES" sz="1400" dirty="0" err="1">
                <a:solidFill>
                  <a:schemeClr val="bg1"/>
                </a:solidFill>
                <a:highlight>
                  <a:srgbClr val="008080"/>
                </a:highlight>
                <a:latin typeface="Montserrat"/>
                <a:ea typeface="Roboto"/>
                <a:cs typeface="Roboto"/>
                <a:sym typeface="Montserrat"/>
              </a:rPr>
              <a:t>Learning</a:t>
            </a:r>
            <a:r>
              <a:rPr lang="es-ES" sz="1400" dirty="0">
                <a:solidFill>
                  <a:schemeClr val="bg1"/>
                </a:solidFill>
                <a:highlight>
                  <a:srgbClr val="008080"/>
                </a:highlight>
                <a:latin typeface="Montserrat"/>
                <a:ea typeface="Roboto"/>
                <a:cs typeface="Roboto"/>
                <a:sym typeface="Montserrat"/>
              </a:rPr>
              <a:t> </a:t>
            </a:r>
            <a:r>
              <a:rPr lang="es-ES" sz="1400" dirty="0">
                <a:solidFill>
                  <a:schemeClr val="bg1"/>
                </a:solidFill>
                <a:latin typeface="Montserrat"/>
                <a:ea typeface="Roboto"/>
                <a:cs typeface="Roboto"/>
                <a:sym typeface="Montserrat"/>
              </a:rPr>
              <a:t>sobre el </a:t>
            </a:r>
            <a:r>
              <a:rPr lang="es-ES" sz="1400" dirty="0" err="1">
                <a:solidFill>
                  <a:schemeClr val="bg1"/>
                </a:solidFill>
                <a:latin typeface="Montserrat"/>
                <a:ea typeface="Roboto"/>
                <a:cs typeface="Roboto"/>
                <a:sym typeface="Montserrat"/>
              </a:rPr>
              <a:t>dataset</a:t>
            </a:r>
            <a:r>
              <a:rPr lang="es-ES" sz="1400" dirty="0">
                <a:solidFill>
                  <a:schemeClr val="bg1"/>
                </a:solidFill>
                <a:latin typeface="Montserrat"/>
                <a:ea typeface="Roboto"/>
                <a:cs typeface="Roboto"/>
                <a:sym typeface="Montserrat"/>
              </a:rPr>
              <a:t> en cuestión, esto con el objetivo de tener una amplia gama de resultados sobre la cual posteriormente escoger el modelo que mejor se adapte a nuestro set de datos. Los modelos a ocupar serán: </a:t>
            </a:r>
            <a:r>
              <a:rPr lang="es-ES" sz="1400" dirty="0" err="1">
                <a:solidFill>
                  <a:schemeClr val="bg1"/>
                </a:solidFill>
                <a:latin typeface="Montserrat"/>
                <a:ea typeface="Roboto"/>
                <a:cs typeface="Roboto"/>
                <a:sym typeface="Montserrat"/>
              </a:rPr>
              <a:t>Random</a:t>
            </a:r>
            <a:r>
              <a:rPr lang="es-ES" sz="1400" dirty="0">
                <a:solidFill>
                  <a:schemeClr val="bg1"/>
                </a:solidFill>
                <a:latin typeface="Montserrat"/>
                <a:ea typeface="Roboto"/>
                <a:cs typeface="Roboto"/>
                <a:sym typeface="Montserrat"/>
              </a:rPr>
              <a:t> Forest, Regresión </a:t>
            </a:r>
            <a:r>
              <a:rPr lang="es-ES" sz="1400" dirty="0" err="1">
                <a:solidFill>
                  <a:schemeClr val="bg1"/>
                </a:solidFill>
                <a:latin typeface="Montserrat"/>
                <a:ea typeface="Roboto"/>
                <a:cs typeface="Roboto"/>
                <a:sym typeface="Montserrat"/>
              </a:rPr>
              <a:t>Logísitca</a:t>
            </a:r>
            <a:r>
              <a:rPr lang="es-ES" sz="1400" dirty="0">
                <a:solidFill>
                  <a:schemeClr val="bg1"/>
                </a:solidFill>
                <a:latin typeface="Montserrat"/>
                <a:ea typeface="Roboto"/>
                <a:cs typeface="Roboto"/>
                <a:sym typeface="Montserrat"/>
              </a:rPr>
              <a:t>, SVM y KNN. Los resultados se presentan a continuación.</a:t>
            </a:r>
            <a:endParaRPr sz="1400" dirty="0">
              <a:solidFill>
                <a:schemeClr val="bg1"/>
              </a:solidFill>
              <a:latin typeface="Roboto"/>
              <a:ea typeface="Roboto"/>
              <a:cs typeface="Roboto"/>
              <a:sym typeface="Roboto"/>
            </a:endParaRPr>
          </a:p>
          <a:p>
            <a:pPr marL="0" lvl="0" indent="0" algn="l" rtl="0">
              <a:spcBef>
                <a:spcPts val="0"/>
              </a:spcBef>
              <a:spcAft>
                <a:spcPts val="1200"/>
              </a:spcAft>
              <a:buNone/>
            </a:pPr>
            <a:endParaRPr dirty="0"/>
          </a:p>
        </p:txBody>
      </p:sp>
      <p:sp>
        <p:nvSpPr>
          <p:cNvPr id="4" name="Google Shape;190;p21">
            <a:extLst>
              <a:ext uri="{FF2B5EF4-FFF2-40B4-BE49-F238E27FC236}">
                <a16:creationId xmlns:a16="http://schemas.microsoft.com/office/drawing/2014/main" id="{B84C0C2E-78E4-A8E1-2F0C-5BDA5564E10D}"/>
              </a:ext>
            </a:extLst>
          </p:cNvPr>
          <p:cNvSpPr txBox="1">
            <a:spLocks/>
          </p:cNvSpPr>
          <p:nvPr/>
        </p:nvSpPr>
        <p:spPr>
          <a:xfrm>
            <a:off x="3644494" y="2705101"/>
            <a:ext cx="4501978" cy="29355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nSpc>
                <a:spcPct val="100000"/>
              </a:lnSpc>
              <a:buFont typeface="Lato"/>
              <a:buNone/>
            </a:pPr>
            <a:r>
              <a:rPr lang="es-ES" sz="1200" dirty="0">
                <a:solidFill>
                  <a:schemeClr val="bg1"/>
                </a:solidFill>
                <a:latin typeface="Montserrat"/>
                <a:ea typeface="Roboto"/>
                <a:cs typeface="Roboto"/>
                <a:sym typeface="Montserrat"/>
              </a:rPr>
              <a:t>Como se aprecia, el modelo </a:t>
            </a:r>
            <a:r>
              <a:rPr lang="es-ES" sz="1200" dirty="0" err="1">
                <a:solidFill>
                  <a:schemeClr val="bg1"/>
                </a:solidFill>
                <a:highlight>
                  <a:srgbClr val="008080"/>
                </a:highlight>
                <a:latin typeface="Montserrat"/>
                <a:ea typeface="Roboto"/>
                <a:cs typeface="Roboto"/>
                <a:sym typeface="Montserrat"/>
              </a:rPr>
              <a:t>Random</a:t>
            </a:r>
            <a:r>
              <a:rPr lang="es-ES" sz="1200" dirty="0">
                <a:solidFill>
                  <a:schemeClr val="bg1"/>
                </a:solidFill>
                <a:highlight>
                  <a:srgbClr val="008080"/>
                </a:highlight>
                <a:latin typeface="Montserrat"/>
                <a:ea typeface="Roboto"/>
                <a:cs typeface="Roboto"/>
                <a:sym typeface="Montserrat"/>
              </a:rPr>
              <a:t> Forest </a:t>
            </a:r>
            <a:r>
              <a:rPr lang="es-ES" sz="1200" dirty="0">
                <a:solidFill>
                  <a:schemeClr val="bg1"/>
                </a:solidFill>
                <a:latin typeface="Montserrat"/>
                <a:ea typeface="Roboto"/>
                <a:cs typeface="Roboto"/>
                <a:sym typeface="Montserrat"/>
              </a:rPr>
              <a:t>es el que mejor se ajusta a los datos, obteniendo métricas de precisión y ROC-AUC sobresalientes respecto del resto de modelos.</a:t>
            </a:r>
            <a:endParaRPr lang="es-ES" dirty="0"/>
          </a:p>
        </p:txBody>
      </p:sp>
      <p:graphicFrame>
        <p:nvGraphicFramePr>
          <p:cNvPr id="5" name="Tabla 4">
            <a:extLst>
              <a:ext uri="{FF2B5EF4-FFF2-40B4-BE49-F238E27FC236}">
                <a16:creationId xmlns:a16="http://schemas.microsoft.com/office/drawing/2014/main" id="{403FED8D-3555-9C7D-7DFD-3901FB443B86}"/>
              </a:ext>
            </a:extLst>
          </p:cNvPr>
          <p:cNvGraphicFramePr>
            <a:graphicFrameLocks noGrp="1"/>
          </p:cNvGraphicFramePr>
          <p:nvPr>
            <p:extLst>
              <p:ext uri="{D42A27DB-BD31-4B8C-83A1-F6EECF244321}">
                <p14:modId xmlns:p14="http://schemas.microsoft.com/office/powerpoint/2010/main" val="3245500015"/>
              </p:ext>
            </p:extLst>
          </p:nvPr>
        </p:nvGraphicFramePr>
        <p:xfrm>
          <a:off x="2863850" y="1513607"/>
          <a:ext cx="5549899" cy="952500"/>
        </p:xfrm>
        <a:graphic>
          <a:graphicData uri="http://schemas.openxmlformats.org/drawingml/2006/table">
            <a:tbl>
              <a:tblPr/>
              <a:tblGrid>
                <a:gridCol w="1473004">
                  <a:extLst>
                    <a:ext uri="{9D8B030D-6E8A-4147-A177-3AD203B41FA5}">
                      <a16:colId xmlns:a16="http://schemas.microsoft.com/office/drawing/2014/main" val="1328913537"/>
                    </a:ext>
                  </a:extLst>
                </a:gridCol>
                <a:gridCol w="1587043">
                  <a:extLst>
                    <a:ext uri="{9D8B030D-6E8A-4147-A177-3AD203B41FA5}">
                      <a16:colId xmlns:a16="http://schemas.microsoft.com/office/drawing/2014/main" val="2091868017"/>
                    </a:ext>
                  </a:extLst>
                </a:gridCol>
                <a:gridCol w="1244926">
                  <a:extLst>
                    <a:ext uri="{9D8B030D-6E8A-4147-A177-3AD203B41FA5}">
                      <a16:colId xmlns:a16="http://schemas.microsoft.com/office/drawing/2014/main" val="1531552886"/>
                    </a:ext>
                  </a:extLst>
                </a:gridCol>
                <a:gridCol w="1244926">
                  <a:extLst>
                    <a:ext uri="{9D8B030D-6E8A-4147-A177-3AD203B41FA5}">
                      <a16:colId xmlns:a16="http://schemas.microsoft.com/office/drawing/2014/main" val="1688932759"/>
                    </a:ext>
                  </a:extLst>
                </a:gridCol>
              </a:tblGrid>
              <a:tr h="190500">
                <a:tc>
                  <a:txBody>
                    <a:bodyPr/>
                    <a:lstStyle/>
                    <a:p>
                      <a:pPr algn="l" fontAlgn="b"/>
                      <a:r>
                        <a:rPr lang="es-CL" sz="1100" b="1" i="0" u="none" strike="noStrike">
                          <a:solidFill>
                            <a:srgbClr val="000000"/>
                          </a:solidFill>
                          <a:effectLst/>
                          <a:latin typeface="Aptos Narrow" panose="020B0004020202020204" pitchFamily="34" charset="0"/>
                        </a:rPr>
                        <a:t>Modelo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1100" b="1" i="0" u="none" strike="noStrike">
                          <a:solidFill>
                            <a:srgbClr val="000000"/>
                          </a:solidFill>
                          <a:effectLst/>
                          <a:latin typeface="Aptos Narrow" panose="020B0004020202020204" pitchFamily="34" charset="0"/>
                        </a:rPr>
                        <a:t>Cross-Validated 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1100" b="1" i="0" u="none" strike="noStrike">
                          <a:solidFill>
                            <a:srgbClr val="000000"/>
                          </a:solidFill>
                          <a:effectLst/>
                          <a:latin typeface="Aptos Narrow" panose="020B0004020202020204" pitchFamily="34" charset="0"/>
                        </a:rPr>
                        <a:t>Test Accuracy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CL" sz="1100" b="1" i="0" u="none" strike="noStrike">
                          <a:solidFill>
                            <a:srgbClr val="000000"/>
                          </a:solidFill>
                          <a:effectLst/>
                          <a:latin typeface="Aptos Narrow" panose="020B0004020202020204" pitchFamily="34" charset="0"/>
                        </a:rPr>
                        <a:t>ROC-AUC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6368139"/>
                  </a:ext>
                </a:extLst>
              </a:tr>
              <a:tr h="190500">
                <a:tc>
                  <a:txBody>
                    <a:bodyPr/>
                    <a:lstStyle/>
                    <a:p>
                      <a:pPr algn="l" fontAlgn="b"/>
                      <a:r>
                        <a:rPr lang="es-CL" sz="1100" b="0" i="0" u="none" strike="noStrike">
                          <a:solidFill>
                            <a:srgbClr val="000000"/>
                          </a:solidFill>
                          <a:effectLst/>
                          <a:latin typeface="Aptos Narrow" panose="020B0004020202020204" pitchFamily="34" charset="0"/>
                        </a:rPr>
                        <a:t>Logistic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89,58%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89,88%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95,41%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93694610"/>
                  </a:ext>
                </a:extLst>
              </a:tr>
              <a:tr h="190500">
                <a:tc>
                  <a:txBody>
                    <a:bodyPr/>
                    <a:lstStyle/>
                    <a:p>
                      <a:pPr algn="l" fontAlgn="b"/>
                      <a:r>
                        <a:rPr lang="es-CL" sz="1100" b="0" i="0" u="none" strike="noStrike">
                          <a:solidFill>
                            <a:srgbClr val="000000"/>
                          </a:solidFill>
                          <a:effectLst/>
                          <a:latin typeface="Aptos Narrow" panose="020B0004020202020204" pitchFamily="34" charset="0"/>
                        </a:rPr>
                        <a:t>Random Forest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s-CL" sz="1100" b="0" i="0" u="none" strike="noStrike">
                          <a:solidFill>
                            <a:srgbClr val="000000"/>
                          </a:solidFill>
                          <a:effectLst/>
                          <a:latin typeface="Aptos Narrow" panose="020B0004020202020204" pitchFamily="34" charset="0"/>
                        </a:rPr>
                        <a:t>92,82%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s-CL" sz="1100" b="0" i="0" u="none" strike="noStrike">
                          <a:solidFill>
                            <a:srgbClr val="000000"/>
                          </a:solidFill>
                          <a:effectLst/>
                          <a:latin typeface="Aptos Narrow" panose="020B0004020202020204" pitchFamily="34" charset="0"/>
                        </a:rPr>
                        <a:t>92,70%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r" fontAlgn="b"/>
                      <a:r>
                        <a:rPr lang="es-CL" sz="1100" b="0" i="0" u="none" strike="noStrike">
                          <a:solidFill>
                            <a:srgbClr val="000000"/>
                          </a:solidFill>
                          <a:effectLst/>
                          <a:latin typeface="Aptos Narrow" panose="020B0004020202020204" pitchFamily="34" charset="0"/>
                        </a:rPr>
                        <a:t>97,43%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451449123"/>
                  </a:ext>
                </a:extLst>
              </a:tr>
              <a:tr h="190500">
                <a:tc>
                  <a:txBody>
                    <a:bodyPr/>
                    <a:lstStyle/>
                    <a:p>
                      <a:pPr algn="l" fontAlgn="b"/>
                      <a:r>
                        <a:rPr lang="es-CL" sz="1100" b="0" i="0" u="none" strike="noStrike">
                          <a:solidFill>
                            <a:srgbClr val="000000"/>
                          </a:solidFill>
                          <a:effectLst/>
                          <a:latin typeface="Aptos Narrow" panose="020B0004020202020204" pitchFamily="34" charset="0"/>
                        </a:rPr>
                        <a:t>KNN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89,64%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89,52%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92,40%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52955997"/>
                  </a:ext>
                </a:extLst>
              </a:tr>
              <a:tr h="190500">
                <a:tc>
                  <a:txBody>
                    <a:bodyPr/>
                    <a:lstStyle/>
                    <a:p>
                      <a:pPr algn="l" fontAlgn="b"/>
                      <a:r>
                        <a:rPr lang="es-CL" sz="1100" b="0" i="0" u="none" strike="noStrike">
                          <a:solidFill>
                            <a:srgbClr val="000000"/>
                          </a:solidFill>
                          <a:effectLst/>
                          <a:latin typeface="Aptos Narrow" panose="020B0004020202020204" pitchFamily="34" charset="0"/>
                        </a:rPr>
                        <a:t>Support Vector Machine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91,61%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a:solidFill>
                            <a:srgbClr val="000000"/>
                          </a:solidFill>
                          <a:effectLst/>
                          <a:latin typeface="Aptos Narrow" panose="020B0004020202020204" pitchFamily="34" charset="0"/>
                        </a:rPr>
                        <a:t>91,65%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L" sz="1100" b="0" i="0" u="none" strike="noStrike" dirty="0">
                          <a:solidFill>
                            <a:srgbClr val="000000"/>
                          </a:solidFill>
                          <a:effectLst/>
                          <a:latin typeface="Aptos Narrow" panose="020B0004020202020204" pitchFamily="34" charset="0"/>
                        </a:rPr>
                        <a:t>96,24%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20462618"/>
                  </a:ext>
                </a:extLst>
              </a:tr>
            </a:tbl>
          </a:graphicData>
        </a:graphic>
      </p:graphicFrame>
    </p:spTree>
    <p:extLst>
      <p:ext uri="{BB962C8B-B14F-4D97-AF65-F5344CB8AC3E}">
        <p14:creationId xmlns:p14="http://schemas.microsoft.com/office/powerpoint/2010/main" val="76639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AC74B64E-AFB6-8DAA-0F97-A2CD19E11874}"/>
            </a:ext>
          </a:extLst>
        </p:cNvPr>
        <p:cNvGrpSpPr/>
        <p:nvPr/>
      </p:nvGrpSpPr>
      <p:grpSpPr>
        <a:xfrm>
          <a:off x="0" y="0"/>
          <a:ext cx="0" cy="0"/>
          <a:chOff x="0" y="0"/>
          <a:chExt cx="0" cy="0"/>
        </a:xfrm>
      </p:grpSpPr>
      <p:sp>
        <p:nvSpPr>
          <p:cNvPr id="189" name="Google Shape;189;p21">
            <a:extLst>
              <a:ext uri="{FF2B5EF4-FFF2-40B4-BE49-F238E27FC236}">
                <a16:creationId xmlns:a16="http://schemas.microsoft.com/office/drawing/2014/main" id="{9979D665-D9A0-4C93-A12F-B88F13EAD136}"/>
              </a:ext>
            </a:extLst>
          </p:cNvPr>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ES" dirty="0"/>
              <a:t>Ajuste de </a:t>
            </a:r>
            <a:r>
              <a:rPr lang="es-ES" dirty="0" err="1"/>
              <a:t>hiperparámetros</a:t>
            </a:r>
            <a:endParaRPr dirty="0"/>
          </a:p>
          <a:p>
            <a:pPr marL="0" lvl="0" indent="0" algn="l" rtl="0">
              <a:spcBef>
                <a:spcPts val="0"/>
              </a:spcBef>
              <a:spcAft>
                <a:spcPts val="0"/>
              </a:spcAft>
              <a:buNone/>
            </a:pPr>
            <a:endParaRPr dirty="0"/>
          </a:p>
        </p:txBody>
      </p:sp>
      <p:sp>
        <p:nvSpPr>
          <p:cNvPr id="190" name="Google Shape;190;p21">
            <a:extLst>
              <a:ext uri="{FF2B5EF4-FFF2-40B4-BE49-F238E27FC236}">
                <a16:creationId xmlns:a16="http://schemas.microsoft.com/office/drawing/2014/main" id="{F0C25358-4B9E-68FD-DFB8-E0478541A0B3}"/>
              </a:ext>
            </a:extLst>
          </p:cNvPr>
          <p:cNvSpPr txBox="1">
            <a:spLocks noGrp="1"/>
          </p:cNvSpPr>
          <p:nvPr>
            <p:ph type="body" idx="1"/>
          </p:nvPr>
        </p:nvSpPr>
        <p:spPr>
          <a:xfrm>
            <a:off x="90803" y="1453345"/>
            <a:ext cx="2413393" cy="29355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ES" sz="1200" dirty="0">
                <a:solidFill>
                  <a:schemeClr val="bg1"/>
                </a:solidFill>
                <a:latin typeface="Montserrat"/>
                <a:ea typeface="Roboto"/>
                <a:cs typeface="Roboto"/>
                <a:sym typeface="Montserrat"/>
              </a:rPr>
              <a:t>Al ser RF el modelo predilecto para nuestro conjunto de datos, se buscará la optimización de sus </a:t>
            </a:r>
            <a:r>
              <a:rPr lang="es-ES" sz="1200" dirty="0" err="1">
                <a:solidFill>
                  <a:schemeClr val="bg1"/>
                </a:solidFill>
                <a:latin typeface="Montserrat"/>
                <a:ea typeface="Roboto"/>
                <a:cs typeface="Roboto"/>
                <a:sym typeface="Montserrat"/>
              </a:rPr>
              <a:t>hiperparámetros</a:t>
            </a:r>
            <a:r>
              <a:rPr lang="es-ES" sz="1200" dirty="0">
                <a:solidFill>
                  <a:schemeClr val="bg1"/>
                </a:solidFill>
                <a:latin typeface="Montserrat"/>
                <a:ea typeface="Roboto"/>
                <a:cs typeface="Roboto"/>
                <a:sym typeface="Montserrat"/>
              </a:rPr>
              <a:t> en búsqueda de mejores resultados.</a:t>
            </a:r>
            <a:endParaRPr sz="1200" dirty="0">
              <a:solidFill>
                <a:schemeClr val="bg1"/>
              </a:solidFill>
              <a:latin typeface="Roboto"/>
              <a:ea typeface="Roboto"/>
              <a:cs typeface="Roboto"/>
              <a:sym typeface="Roboto"/>
            </a:endParaRPr>
          </a:p>
          <a:p>
            <a:pPr marL="0" lvl="0" indent="0" algn="l" rtl="0">
              <a:spcBef>
                <a:spcPts val="0"/>
              </a:spcBef>
              <a:spcAft>
                <a:spcPts val="1200"/>
              </a:spcAft>
              <a:buNone/>
            </a:pPr>
            <a:endParaRPr dirty="0"/>
          </a:p>
        </p:txBody>
      </p:sp>
      <p:pic>
        <p:nvPicPr>
          <p:cNvPr id="2050" name="Picture 2">
            <a:extLst>
              <a:ext uri="{FF2B5EF4-FFF2-40B4-BE49-F238E27FC236}">
                <a16:creationId xmlns:a16="http://schemas.microsoft.com/office/drawing/2014/main" id="{45C41557-4EF5-391E-67C0-9CF903684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144" y="1307850"/>
            <a:ext cx="4371111" cy="261298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90;p21">
            <a:extLst>
              <a:ext uri="{FF2B5EF4-FFF2-40B4-BE49-F238E27FC236}">
                <a16:creationId xmlns:a16="http://schemas.microsoft.com/office/drawing/2014/main" id="{A7B9080E-3B24-FA8B-7956-22F5952741B1}"/>
              </a:ext>
            </a:extLst>
          </p:cNvPr>
          <p:cNvSpPr txBox="1">
            <a:spLocks/>
          </p:cNvSpPr>
          <p:nvPr/>
        </p:nvSpPr>
        <p:spPr>
          <a:xfrm>
            <a:off x="3408967" y="3988728"/>
            <a:ext cx="3996288" cy="29355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pPr marL="0" indent="0">
              <a:lnSpc>
                <a:spcPct val="100000"/>
              </a:lnSpc>
              <a:buFont typeface="Lato"/>
              <a:buNone/>
            </a:pPr>
            <a:r>
              <a:rPr lang="es-ES" sz="1200" dirty="0">
                <a:solidFill>
                  <a:schemeClr val="bg1"/>
                </a:solidFill>
                <a:latin typeface="Montserrat"/>
                <a:ea typeface="Roboto"/>
                <a:cs typeface="Roboto"/>
                <a:sym typeface="Montserrat"/>
              </a:rPr>
              <a:t>Como se aprecia, luego del ajuste de </a:t>
            </a:r>
            <a:r>
              <a:rPr lang="es-ES" sz="1200" dirty="0" err="1">
                <a:solidFill>
                  <a:schemeClr val="bg1"/>
                </a:solidFill>
                <a:latin typeface="Montserrat"/>
                <a:ea typeface="Roboto"/>
                <a:cs typeface="Roboto"/>
                <a:sym typeface="Montserrat"/>
              </a:rPr>
              <a:t>hiperparámetros</a:t>
            </a:r>
            <a:r>
              <a:rPr lang="es-ES" sz="1200" dirty="0">
                <a:solidFill>
                  <a:schemeClr val="bg1"/>
                </a:solidFill>
                <a:latin typeface="Montserrat"/>
                <a:ea typeface="Roboto"/>
                <a:cs typeface="Roboto"/>
                <a:sym typeface="Montserrat"/>
              </a:rPr>
              <a:t> del modelo, los resultados mejoran </a:t>
            </a:r>
            <a:r>
              <a:rPr lang="es-ES" sz="1200" dirty="0" err="1">
                <a:solidFill>
                  <a:schemeClr val="bg1"/>
                </a:solidFill>
                <a:latin typeface="Montserrat"/>
                <a:ea typeface="Roboto"/>
                <a:cs typeface="Roboto"/>
                <a:sym typeface="Montserrat"/>
              </a:rPr>
              <a:t>sútilmente</a:t>
            </a:r>
            <a:r>
              <a:rPr lang="es-ES" sz="1200" dirty="0">
                <a:solidFill>
                  <a:schemeClr val="bg1"/>
                </a:solidFill>
                <a:latin typeface="Montserrat"/>
                <a:ea typeface="Roboto"/>
                <a:cs typeface="Roboto"/>
                <a:sym typeface="Montserrat"/>
              </a:rPr>
              <a:t>, es decir, la capacidad predictiva del modelo mejora con el ajuste de </a:t>
            </a:r>
            <a:r>
              <a:rPr lang="es-ES" sz="1200" dirty="0" err="1">
                <a:solidFill>
                  <a:schemeClr val="bg1"/>
                </a:solidFill>
                <a:latin typeface="Montserrat"/>
                <a:ea typeface="Roboto"/>
                <a:cs typeface="Roboto"/>
                <a:sym typeface="Montserrat"/>
              </a:rPr>
              <a:t>hiperparámetros</a:t>
            </a:r>
            <a:endParaRPr lang="es-ES" sz="1200" dirty="0">
              <a:solidFill>
                <a:schemeClr val="bg1"/>
              </a:solidFill>
              <a:latin typeface="Roboto"/>
              <a:ea typeface="Roboto"/>
              <a:cs typeface="Roboto"/>
              <a:sym typeface="Roboto"/>
            </a:endParaRPr>
          </a:p>
          <a:p>
            <a:pPr marL="0" indent="0">
              <a:spcAft>
                <a:spcPts val="1200"/>
              </a:spcAft>
              <a:buFont typeface="Lato"/>
              <a:buNone/>
            </a:pPr>
            <a:endParaRPr lang="es-ES" dirty="0"/>
          </a:p>
        </p:txBody>
      </p:sp>
      <p:sp>
        <p:nvSpPr>
          <p:cNvPr id="5" name="Elipse 4">
            <a:extLst>
              <a:ext uri="{FF2B5EF4-FFF2-40B4-BE49-F238E27FC236}">
                <a16:creationId xmlns:a16="http://schemas.microsoft.com/office/drawing/2014/main" id="{FE76AAE7-1ADA-E1D0-B641-9AC3A7D74F97}"/>
              </a:ext>
            </a:extLst>
          </p:cNvPr>
          <p:cNvSpPr/>
          <p:nvPr/>
        </p:nvSpPr>
        <p:spPr>
          <a:xfrm>
            <a:off x="5971309" y="1453345"/>
            <a:ext cx="422563" cy="187036"/>
          </a:xfrm>
          <a:prstGeom prst="ellipse">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55964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7BD5C76B-D2CB-6824-4C75-06DA5FF9ED11}"/>
            </a:ext>
          </a:extLst>
        </p:cNvPr>
        <p:cNvGrpSpPr/>
        <p:nvPr/>
      </p:nvGrpSpPr>
      <p:grpSpPr>
        <a:xfrm>
          <a:off x="0" y="0"/>
          <a:ext cx="0" cy="0"/>
          <a:chOff x="0" y="0"/>
          <a:chExt cx="0" cy="0"/>
        </a:xfrm>
      </p:grpSpPr>
      <p:sp>
        <p:nvSpPr>
          <p:cNvPr id="189" name="Google Shape;189;p21">
            <a:extLst>
              <a:ext uri="{FF2B5EF4-FFF2-40B4-BE49-F238E27FC236}">
                <a16:creationId xmlns:a16="http://schemas.microsoft.com/office/drawing/2014/main" id="{9D2A462C-7FF7-1470-AC40-6618109A6154}"/>
              </a:ext>
            </a:extLst>
          </p:cNvPr>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ES" dirty="0"/>
              <a:t>Importancia de las variables</a:t>
            </a:r>
            <a:endParaRPr dirty="0"/>
          </a:p>
          <a:p>
            <a:pPr marL="0" lvl="0" indent="0" algn="l" rtl="0">
              <a:spcBef>
                <a:spcPts val="0"/>
              </a:spcBef>
              <a:spcAft>
                <a:spcPts val="0"/>
              </a:spcAft>
              <a:buNone/>
            </a:pPr>
            <a:endParaRPr dirty="0"/>
          </a:p>
        </p:txBody>
      </p:sp>
      <p:pic>
        <p:nvPicPr>
          <p:cNvPr id="3074" name="Picture 2">
            <a:extLst>
              <a:ext uri="{FF2B5EF4-FFF2-40B4-BE49-F238E27FC236}">
                <a16:creationId xmlns:a16="http://schemas.microsoft.com/office/drawing/2014/main" id="{DAF1C1F2-A2F5-EDA2-F509-78BA5A352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5042" y="1578641"/>
            <a:ext cx="5445557" cy="3245099"/>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EE38E7BE-10C2-EDAD-710D-47F6F5199E0C}"/>
              </a:ext>
            </a:extLst>
          </p:cNvPr>
          <p:cNvSpPr txBox="1"/>
          <p:nvPr/>
        </p:nvSpPr>
        <p:spPr>
          <a:xfrm>
            <a:off x="166253" y="1794162"/>
            <a:ext cx="2611582" cy="1938992"/>
          </a:xfrm>
          <a:prstGeom prst="rect">
            <a:avLst/>
          </a:prstGeom>
          <a:noFill/>
        </p:spPr>
        <p:txBody>
          <a:bodyPr wrap="square" rtlCol="0">
            <a:spAutoFit/>
          </a:bodyPr>
          <a:lstStyle/>
          <a:p>
            <a:r>
              <a:rPr lang="es-ES" sz="1200" dirty="0">
                <a:solidFill>
                  <a:schemeClr val="bg1"/>
                </a:solidFill>
                <a:latin typeface="Montserrat"/>
                <a:ea typeface="Roboto"/>
                <a:cs typeface="Roboto"/>
              </a:rPr>
              <a:t>Por último, se añade una descripción de las variables </a:t>
            </a:r>
            <a:r>
              <a:rPr lang="es-ES" sz="1200" dirty="0">
                <a:solidFill>
                  <a:schemeClr val="bg1"/>
                </a:solidFill>
                <a:latin typeface="Montserrat"/>
                <a:ea typeface="Roboto"/>
                <a:cs typeface="Roboto"/>
                <a:sym typeface="Lato"/>
              </a:rPr>
              <a:t>más</a:t>
            </a:r>
            <a:r>
              <a:rPr lang="es-ES" sz="1200" dirty="0">
                <a:solidFill>
                  <a:schemeClr val="bg1"/>
                </a:solidFill>
                <a:latin typeface="Montserrat"/>
                <a:ea typeface="Roboto"/>
                <a:cs typeface="Roboto"/>
              </a:rPr>
              <a:t> importantes del modelo a la hora de clasificar un crédito como fallido (0) o exitoso, como se aprecia, la aceptación de créditos en el pasado es la variable más importante dentro del </a:t>
            </a:r>
            <a:r>
              <a:rPr lang="es-ES" sz="1200" dirty="0" err="1">
                <a:solidFill>
                  <a:schemeClr val="bg1"/>
                </a:solidFill>
                <a:latin typeface="Montserrat"/>
                <a:ea typeface="Roboto"/>
                <a:cs typeface="Roboto"/>
              </a:rPr>
              <a:t>dataset</a:t>
            </a:r>
            <a:r>
              <a:rPr lang="es-ES" sz="1200" dirty="0">
                <a:solidFill>
                  <a:schemeClr val="bg1"/>
                </a:solidFill>
                <a:latin typeface="Montserrat"/>
                <a:ea typeface="Roboto"/>
                <a:cs typeface="Roboto"/>
              </a:rPr>
              <a:t>, lo cual hace un sentido lógico.</a:t>
            </a:r>
            <a:endParaRPr lang="es-CL" sz="1200" dirty="0">
              <a:solidFill>
                <a:schemeClr val="bg1"/>
              </a:solidFill>
              <a:latin typeface="Montserrat"/>
              <a:ea typeface="Roboto"/>
              <a:cs typeface="Roboto"/>
            </a:endParaRPr>
          </a:p>
        </p:txBody>
      </p:sp>
    </p:spTree>
    <p:extLst>
      <p:ext uri="{BB962C8B-B14F-4D97-AF65-F5344CB8AC3E}">
        <p14:creationId xmlns:p14="http://schemas.microsoft.com/office/powerpoint/2010/main" val="218228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E460C5E9-3CA9-77D5-0A9F-AA78AD3E4CD1}"/>
            </a:ext>
          </a:extLst>
        </p:cNvPr>
        <p:cNvGrpSpPr/>
        <p:nvPr/>
      </p:nvGrpSpPr>
      <p:grpSpPr>
        <a:xfrm>
          <a:off x="0" y="0"/>
          <a:ext cx="0" cy="0"/>
          <a:chOff x="0" y="0"/>
          <a:chExt cx="0" cy="0"/>
        </a:xfrm>
      </p:grpSpPr>
      <p:sp>
        <p:nvSpPr>
          <p:cNvPr id="189" name="Google Shape;189;p21">
            <a:extLst>
              <a:ext uri="{FF2B5EF4-FFF2-40B4-BE49-F238E27FC236}">
                <a16:creationId xmlns:a16="http://schemas.microsoft.com/office/drawing/2014/main" id="{38ACAC22-1AB8-D46A-30E7-730F855A83CF}"/>
              </a:ext>
            </a:extLst>
          </p:cNvPr>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ES" dirty="0"/>
              <a:t>Conclusiones</a:t>
            </a:r>
            <a:endParaRPr dirty="0"/>
          </a:p>
          <a:p>
            <a:pPr marL="0" lvl="0" indent="0" algn="l" rtl="0">
              <a:spcBef>
                <a:spcPts val="0"/>
              </a:spcBef>
              <a:spcAft>
                <a:spcPts val="0"/>
              </a:spcAft>
              <a:buNone/>
            </a:pPr>
            <a:endParaRPr dirty="0"/>
          </a:p>
        </p:txBody>
      </p:sp>
      <p:sp>
        <p:nvSpPr>
          <p:cNvPr id="190" name="Google Shape;190;p21">
            <a:extLst>
              <a:ext uri="{FF2B5EF4-FFF2-40B4-BE49-F238E27FC236}">
                <a16:creationId xmlns:a16="http://schemas.microsoft.com/office/drawing/2014/main" id="{4B735D75-870F-0DD0-4BFA-8B96292D4A4E}"/>
              </a:ext>
            </a:extLst>
          </p:cNvPr>
          <p:cNvSpPr txBox="1">
            <a:spLocks noGrp="1"/>
          </p:cNvSpPr>
          <p:nvPr>
            <p:ph type="body" idx="1"/>
          </p:nvPr>
        </p:nvSpPr>
        <p:spPr>
          <a:xfrm>
            <a:off x="90803" y="1453344"/>
            <a:ext cx="8956215" cy="3423455"/>
          </a:xfrm>
          <a:prstGeom prst="rect">
            <a:avLst/>
          </a:prstGeom>
        </p:spPr>
        <p:txBody>
          <a:bodyPr spcFirstLastPara="1" wrap="square" lIns="91425" tIns="91425" rIns="91425" bIns="91425" anchor="t" anchorCtr="0">
            <a:normAutofit fontScale="92500" lnSpcReduction="10000"/>
          </a:bodyPr>
          <a:lstStyle/>
          <a:p>
            <a:pPr marL="0" marR="0" lvl="0" indent="0" algn="l" rtl="0">
              <a:lnSpc>
                <a:spcPct val="100000"/>
              </a:lnSpc>
              <a:spcBef>
                <a:spcPts val="0"/>
              </a:spcBef>
              <a:spcAft>
                <a:spcPts val="0"/>
              </a:spcAft>
              <a:buNone/>
            </a:pPr>
            <a:r>
              <a:rPr lang="es-ES" sz="1200" dirty="0">
                <a:solidFill>
                  <a:schemeClr val="bg1"/>
                </a:solidFill>
                <a:latin typeface="Montserrat"/>
                <a:ea typeface="Roboto"/>
                <a:cs typeface="Roboto"/>
                <a:sym typeface="Montserrat"/>
              </a:rPr>
              <a:t>Para concluir sobre el proyecto, nos remitiremos a las preguntas de investigación, buscando dar respuesta a estas en función de los análisis y estudios realizados:</a:t>
            </a:r>
          </a:p>
          <a:p>
            <a:pPr marL="171450" indent="-171450">
              <a:spcAft>
                <a:spcPts val="1200"/>
              </a:spcAft>
              <a:buFont typeface="Arial" panose="020B0604020202020204" pitchFamily="34" charset="0"/>
              <a:buChar char="•"/>
            </a:pPr>
            <a:r>
              <a:rPr lang="es-ES" sz="1000" dirty="0">
                <a:highlight>
                  <a:srgbClr val="008080"/>
                </a:highlight>
              </a:rPr>
              <a:t>Sobre el comportamiento de las variables</a:t>
            </a:r>
            <a:r>
              <a:rPr lang="es-ES" sz="1000" dirty="0"/>
              <a:t>: Algunas variables numéricas, como </a:t>
            </a:r>
            <a:r>
              <a:rPr lang="es-ES" sz="1000" dirty="0" err="1"/>
              <a:t>loan_amnt</a:t>
            </a:r>
            <a:r>
              <a:rPr lang="es-ES" sz="1000" dirty="0"/>
              <a:t> (monto del préstamo) y </a:t>
            </a:r>
            <a:r>
              <a:rPr lang="es-ES" sz="1000" dirty="0" err="1"/>
              <a:t>credit_score</a:t>
            </a:r>
            <a:r>
              <a:rPr lang="es-ES" sz="1000" dirty="0"/>
              <a:t> (puntaje crediticio), tienen una distribución más uniforme, mientras que variables como </a:t>
            </a:r>
            <a:r>
              <a:rPr lang="es-ES" sz="1000" dirty="0" err="1"/>
              <a:t>person_income</a:t>
            </a:r>
            <a:r>
              <a:rPr lang="es-ES" sz="1000" dirty="0"/>
              <a:t> (ingreso de la persona) presentan colas largas (sesgo hacia ingresos bajos).La correlación entre variables numéricas es baja a moderada, lo que sugiere que la mayoría aporta información única, por lo que ninguna de estas se tachó para el análisis.</a:t>
            </a:r>
          </a:p>
          <a:p>
            <a:pPr marL="171450" indent="-171450">
              <a:spcAft>
                <a:spcPts val="1200"/>
              </a:spcAft>
              <a:buFont typeface="Arial" panose="020B0604020202020204" pitchFamily="34" charset="0"/>
              <a:buChar char="•"/>
            </a:pPr>
            <a:r>
              <a:rPr lang="es-ES" sz="1000" dirty="0">
                <a:highlight>
                  <a:srgbClr val="008080"/>
                </a:highlight>
              </a:rPr>
              <a:t>Sobre la importancia de las variables: </a:t>
            </a:r>
            <a:r>
              <a:rPr lang="es-ES" sz="1000" dirty="0"/>
              <a:t>A partir del análisis realizado, se concluye que dentro de las variables categóricas más importantes se encuentra la aprobación (o no) de créditos anteriores, por otro lado, dentro de las variables numéricas, se encuentra el ingreso.</a:t>
            </a:r>
          </a:p>
          <a:p>
            <a:pPr marL="171450" indent="-171450">
              <a:spcAft>
                <a:spcPts val="1200"/>
              </a:spcAft>
              <a:buFont typeface="Arial" panose="020B0604020202020204" pitchFamily="34" charset="0"/>
              <a:buChar char="•"/>
            </a:pPr>
            <a:r>
              <a:rPr lang="es-ES" sz="1000" dirty="0"/>
              <a:t>Sobre el mejor modelo, El modelo </a:t>
            </a:r>
            <a:r>
              <a:rPr lang="es-ES" sz="1000" dirty="0" err="1"/>
              <a:t>Random</a:t>
            </a:r>
            <a:r>
              <a:rPr lang="es-ES" sz="1000" dirty="0"/>
              <a:t> Forest optimizado ofrece los mejores resultados con métricas como: </a:t>
            </a:r>
            <a:r>
              <a:rPr lang="es-ES" sz="1000" dirty="0" err="1"/>
              <a:t>Accuracy</a:t>
            </a:r>
            <a:r>
              <a:rPr lang="es-ES" sz="1000" dirty="0"/>
              <a:t> (conjunto de prueba): </a:t>
            </a:r>
            <a:r>
              <a:rPr lang="es-ES" sz="1000" dirty="0">
                <a:highlight>
                  <a:srgbClr val="008080"/>
                </a:highlight>
              </a:rPr>
              <a:t>92.74%.ROC-AUC: 97.45%.</a:t>
            </a:r>
            <a:r>
              <a:rPr lang="es-ES" sz="1000" dirty="0"/>
              <a:t>Estas métricas indican una capacidad sólida para clasificar correctamente las solicitudes de crédito. El valor alto de ROC-AUC indica que el modelo puede distinguir entre aprobaciones y no aprobaciones con muy buena discriminación.</a:t>
            </a:r>
          </a:p>
          <a:p>
            <a:pPr marL="171450" indent="-171450">
              <a:spcAft>
                <a:spcPts val="1200"/>
              </a:spcAft>
              <a:buFont typeface="Arial" panose="020B0604020202020204" pitchFamily="34" charset="0"/>
              <a:buChar char="•"/>
            </a:pPr>
            <a:r>
              <a:rPr lang="es-ES" sz="1000" dirty="0">
                <a:highlight>
                  <a:srgbClr val="008080"/>
                </a:highlight>
              </a:rPr>
              <a:t>Sobre la variable objetivo</a:t>
            </a:r>
            <a:r>
              <a:rPr lang="es-ES" sz="1000" dirty="0"/>
              <a:t>, esta se encuentra desbalanceada, esto podría provocar problemas de </a:t>
            </a:r>
            <a:r>
              <a:rPr lang="es-ES" sz="1000" dirty="0" err="1"/>
              <a:t>overfitting</a:t>
            </a:r>
            <a:r>
              <a:rPr lang="es-ES" sz="1000" dirty="0"/>
              <a:t>, sin embargo, y pese a que el resultado final si tiene una leve tendencia al </a:t>
            </a:r>
            <a:r>
              <a:rPr lang="es-ES" sz="1000" dirty="0" err="1"/>
              <a:t>overfitting</a:t>
            </a:r>
            <a:r>
              <a:rPr lang="es-ES" sz="1000" dirty="0"/>
              <a:t>, durante el desarrollo esto se mitigó mediante </a:t>
            </a:r>
            <a:r>
              <a:rPr lang="es-ES" sz="1000" dirty="0" err="1"/>
              <a:t>cross</a:t>
            </a:r>
            <a:r>
              <a:rPr lang="es-ES" sz="1000" dirty="0"/>
              <a:t> </a:t>
            </a:r>
            <a:r>
              <a:rPr lang="es-ES" sz="1000" dirty="0" err="1"/>
              <a:t>validation</a:t>
            </a:r>
            <a:r>
              <a:rPr lang="es-ES" sz="1000" dirty="0"/>
              <a:t> y ajuste de </a:t>
            </a:r>
            <a:r>
              <a:rPr lang="es-ES" sz="1000" dirty="0" err="1"/>
              <a:t>hiperparámetros</a:t>
            </a:r>
            <a:r>
              <a:rPr lang="es-ES" sz="1000" dirty="0"/>
              <a:t>, posibles mejoras en este apartado se podrían ver por el lado de probar con un </a:t>
            </a:r>
            <a:r>
              <a:rPr lang="es-ES" sz="1000" dirty="0" err="1"/>
              <a:t>dataset</a:t>
            </a:r>
            <a:r>
              <a:rPr lang="es-ES" sz="1000" dirty="0"/>
              <a:t> más grande que permita capturar mejor los patrones y también continuar en la búsqueda de </a:t>
            </a:r>
            <a:r>
              <a:rPr lang="es-ES" sz="1000" dirty="0" err="1"/>
              <a:t>hiperparámetros</a:t>
            </a:r>
            <a:r>
              <a:rPr lang="es-ES" sz="1000" dirty="0"/>
              <a:t>.</a:t>
            </a:r>
          </a:p>
          <a:p>
            <a:pPr marL="171450" indent="-171450">
              <a:spcAft>
                <a:spcPts val="1200"/>
              </a:spcAft>
              <a:buFont typeface="Arial" panose="020B0604020202020204" pitchFamily="34" charset="0"/>
              <a:buChar char="•"/>
            </a:pPr>
            <a:r>
              <a:rPr lang="es-ES" sz="1000" dirty="0">
                <a:highlight>
                  <a:srgbClr val="008080"/>
                </a:highlight>
              </a:rPr>
              <a:t>Sobre posibles ajustes a los modelos</a:t>
            </a:r>
            <a:r>
              <a:rPr lang="es-ES" sz="1000" dirty="0"/>
              <a:t>, en este caso ya se probó en particular con la búsqueda de los mejores </a:t>
            </a:r>
            <a:r>
              <a:rPr lang="es-ES" sz="1000" dirty="0" err="1"/>
              <a:t>hiperparámetros</a:t>
            </a:r>
            <a:r>
              <a:rPr lang="es-ES" sz="1000" dirty="0"/>
              <a:t>, los cuales, si bien, mejoran </a:t>
            </a:r>
            <a:r>
              <a:rPr lang="es-ES" sz="1000" dirty="0" err="1"/>
              <a:t>sútilmente</a:t>
            </a:r>
            <a:r>
              <a:rPr lang="es-ES" sz="1000" dirty="0"/>
              <a:t> las métricas, proveen mejor capacidad predictiva al modelo. Por otro lado, podrían probarse a futuro otras técnicas, como por ejemplo, crear nuevas variables, aplicar técnicas de balanceo de datos (SMOTE), simplificar el </a:t>
            </a:r>
            <a:r>
              <a:rPr lang="es-ES" sz="1000" dirty="0" err="1"/>
              <a:t>dataset</a:t>
            </a:r>
            <a:r>
              <a:rPr lang="es-ES" sz="1000" dirty="0"/>
              <a:t> o reducir la dimensionalidad.</a:t>
            </a:r>
          </a:p>
          <a:p>
            <a:pPr marL="171450" indent="-171450">
              <a:spcAft>
                <a:spcPts val="1200"/>
              </a:spcAft>
              <a:buFont typeface="Arial" panose="020B0604020202020204" pitchFamily="34" charset="0"/>
              <a:buChar char="•"/>
            </a:pPr>
            <a:endParaRPr lang="es-ES" sz="1000" dirty="0"/>
          </a:p>
          <a:p>
            <a:pPr marL="171450" indent="-171450">
              <a:spcAft>
                <a:spcPts val="1200"/>
              </a:spcAft>
              <a:buFont typeface="Arial" panose="020B0604020202020204" pitchFamily="34" charset="0"/>
              <a:buChar char="•"/>
            </a:pPr>
            <a:endParaRPr lang="es-ES" sz="1000" dirty="0"/>
          </a:p>
          <a:p>
            <a:pPr marL="171450" indent="-171450">
              <a:spcAft>
                <a:spcPts val="1200"/>
              </a:spcAft>
              <a:buFont typeface="Arial" panose="020B0604020202020204" pitchFamily="34" charset="0"/>
              <a:buChar char="•"/>
            </a:pPr>
            <a:endParaRPr lang="es-ES" sz="1000" dirty="0"/>
          </a:p>
          <a:p>
            <a:pPr marL="171450" indent="-171450">
              <a:spcAft>
                <a:spcPts val="1200"/>
              </a:spcAft>
              <a:buFont typeface="Arial" panose="020B0604020202020204" pitchFamily="34" charset="0"/>
              <a:buChar char="•"/>
            </a:pPr>
            <a:endParaRPr lang="es-ES" sz="1000" dirty="0"/>
          </a:p>
          <a:p>
            <a:pPr marL="171450" indent="-171450">
              <a:spcAft>
                <a:spcPts val="1200"/>
              </a:spcAft>
            </a:pPr>
            <a:endParaRPr lang="es-ES" sz="1000" dirty="0"/>
          </a:p>
          <a:p>
            <a:pPr marL="0" lvl="0" indent="0" algn="l" rtl="0">
              <a:spcBef>
                <a:spcPts val="0"/>
              </a:spcBef>
              <a:spcAft>
                <a:spcPts val="1200"/>
              </a:spcAft>
              <a:buNone/>
            </a:pPr>
            <a:endParaRPr lang="es-ES" sz="1000" dirty="0"/>
          </a:p>
          <a:p>
            <a:pPr marL="0" lvl="0" indent="0" algn="l" rtl="0">
              <a:spcBef>
                <a:spcPts val="0"/>
              </a:spcBef>
              <a:spcAft>
                <a:spcPts val="1200"/>
              </a:spcAft>
              <a:buNone/>
            </a:pPr>
            <a:endParaRPr sz="1000" dirty="0"/>
          </a:p>
        </p:txBody>
      </p:sp>
    </p:spTree>
    <p:extLst>
      <p:ext uri="{BB962C8B-B14F-4D97-AF65-F5344CB8AC3E}">
        <p14:creationId xmlns:p14="http://schemas.microsoft.com/office/powerpoint/2010/main" val="295137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Introducción</a:t>
            </a:r>
            <a:endParaRPr/>
          </a:p>
        </p:txBody>
      </p:sp>
      <p:sp>
        <p:nvSpPr>
          <p:cNvPr id="141" name="Google Shape;141;p14"/>
          <p:cNvSpPr txBox="1">
            <a:spLocks noGrp="1"/>
          </p:cNvSpPr>
          <p:nvPr>
            <p:ph type="body" idx="1"/>
          </p:nvPr>
        </p:nvSpPr>
        <p:spPr>
          <a:xfrm>
            <a:off x="1245175" y="1178800"/>
            <a:ext cx="7038900" cy="2911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s" dirty="0"/>
              <a:t>El presente entregable contiene los principales resultados del análisis exploratorio de un dataset de solicitudes de crédito. El dataset contiene variables tanto cualitativas, como cuantitativas, como por ejemplo, la edad del solicitante del crédito, el monto del crédito solicitado, la tasa de interés, el nivel de ocupación del solicitante, etc. En particular, el objetivo final del proyecto es elaborar un modelo de Machine Learning que permita predecir si un crédito será o no aprobado en función de un conjunto de variables. </a:t>
            </a:r>
            <a:endParaRPr dirty="0"/>
          </a:p>
          <a:p>
            <a:pPr marL="0" lvl="0" indent="0" algn="just" rtl="0">
              <a:spcBef>
                <a:spcPts val="1200"/>
              </a:spcBef>
              <a:spcAft>
                <a:spcPts val="1200"/>
              </a:spcAft>
              <a:buNone/>
            </a:pPr>
            <a:r>
              <a:rPr lang="es" dirty="0"/>
              <a:t>En estas láminas, se presentará un abstracto con la motivación y audiencia beneficiada por el análisis. Luego, se establecerá un resumen de las principales variables, explicando que significa cada una y el tipo de dato asociado a estas. Luego, se presentarán las preguntas que se buscan responder mediante el análisis de datos. Posteriormente, se mostrarán las principales visualizaciones realizadas en la etapa de análisis exploratorio de las variables. Luego, se presentarán los principales modelos de machine learning aplicados junto con sus métricas, para, por último, presentar las principales conclusiones del proyecto.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dirty="0"/>
              <a:t>Motivación y Audiencia</a:t>
            </a:r>
            <a:endParaRPr dirty="0"/>
          </a:p>
        </p:txBody>
      </p:sp>
      <p:sp>
        <p:nvSpPr>
          <p:cNvPr id="147" name="Google Shape;147;p15"/>
          <p:cNvSpPr txBox="1">
            <a:spLocks noGrp="1"/>
          </p:cNvSpPr>
          <p:nvPr>
            <p:ph type="body" idx="1"/>
          </p:nvPr>
        </p:nvSpPr>
        <p:spPr>
          <a:xfrm>
            <a:off x="1297500" y="1567550"/>
            <a:ext cx="7038900" cy="2911200"/>
          </a:xfrm>
          <a:prstGeom prst="rect">
            <a:avLst/>
          </a:prstGeom>
          <a:ln w="9525" cap="flat" cmpd="sng">
            <a:solidFill>
              <a:schemeClr val="accent2"/>
            </a:solidFill>
            <a:prstDash val="solid"/>
            <a:round/>
            <a:headEnd type="none" w="sm" len="sm"/>
            <a:tailEnd type="none" w="sm" len="sm"/>
          </a:ln>
        </p:spPr>
        <p:txBody>
          <a:bodyPr spcFirstLastPara="1" wrap="square" lIns="91425" tIns="91425" rIns="91425" bIns="91425" anchor="t" anchorCtr="0">
            <a:normAutofit fontScale="92500"/>
          </a:bodyPr>
          <a:lstStyle/>
          <a:p>
            <a:pPr marL="0" lvl="0" indent="0" algn="just" rtl="0">
              <a:lnSpc>
                <a:spcPct val="135714"/>
              </a:lnSpc>
              <a:spcBef>
                <a:spcPts val="0"/>
              </a:spcBef>
              <a:spcAft>
                <a:spcPts val="0"/>
              </a:spcAft>
              <a:buNone/>
            </a:pPr>
            <a:r>
              <a:rPr lang="es" dirty="0"/>
              <a:t>La motivación detrás de este proyecto radica en</a:t>
            </a:r>
            <a:r>
              <a:rPr lang="es" dirty="0">
                <a:highlight>
                  <a:srgbClr val="6D9EEB"/>
                </a:highlight>
              </a:rPr>
              <a:t> la creciente necesidad de optimizar los procesos de toma de decisiones en instituciones financieras que otorgan créditos</a:t>
            </a:r>
            <a:r>
              <a:rPr lang="es" dirty="0"/>
              <a:t>, como bancos y empresas de servicios crediticios. A través de la implementación de algoritmos de Machine Learning, es posible identificar patrones y correlaciones en los datos que pueden no ser evidentes para los analistas humanos, pudiendo prevenir situaciones indeseadas para la institución financiera. </a:t>
            </a:r>
            <a:endParaRPr dirty="0"/>
          </a:p>
          <a:p>
            <a:pPr marL="0" lvl="0" indent="0" algn="just" rtl="0">
              <a:lnSpc>
                <a:spcPct val="135714"/>
              </a:lnSpc>
              <a:spcBef>
                <a:spcPts val="0"/>
              </a:spcBef>
              <a:spcAft>
                <a:spcPts val="0"/>
              </a:spcAft>
              <a:buNone/>
            </a:pPr>
            <a:r>
              <a:rPr lang="es" dirty="0">
                <a:highlight>
                  <a:srgbClr val="6D9EEB"/>
                </a:highlight>
              </a:rPr>
              <a:t>La audiencia de este proyecto podrían ser tanto analistas de riesgo de una institución financiera, como también cargos más estratégicos directamente ligados a la toma de decisiones </a:t>
            </a:r>
            <a:r>
              <a:rPr lang="es" dirty="0"/>
              <a:t>sobre la implementación de modelos que permitan mitigar riesgos y mejorar la rentabilidad. También puede estar dirigido a clientes finales, quienes podrán conocer las variables más relevantes a la hora de solicitar un crédito.</a:t>
            </a:r>
            <a:endParaRPr sz="1050" dirty="0">
              <a:solidFill>
                <a:srgbClr val="000000"/>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050" dirty="0">
              <a:solidFill>
                <a:srgbClr val="000000"/>
              </a:solidFill>
              <a:highlight>
                <a:srgbClr val="F7F7F7"/>
              </a:highlight>
              <a:latin typeface="Courier New"/>
              <a:ea typeface="Courier New"/>
              <a:cs typeface="Courier New"/>
              <a:sym typeface="Courier New"/>
            </a:endParaRPr>
          </a:p>
          <a:p>
            <a:pPr marL="0" lvl="0" indent="0" algn="l" rtl="0">
              <a:spcBef>
                <a:spcPts val="0"/>
              </a:spcBef>
              <a:spcAft>
                <a:spcPts val="1200"/>
              </a:spcAft>
              <a:buNone/>
            </a:pPr>
            <a:endParaRPr dirty="0"/>
          </a:p>
        </p:txBody>
      </p:sp>
      <p:pic>
        <p:nvPicPr>
          <p:cNvPr id="148" name="Google Shape;148;p15"/>
          <p:cNvPicPr preferRelativeResize="0"/>
          <p:nvPr/>
        </p:nvPicPr>
        <p:blipFill>
          <a:blip r:embed="rId3">
            <a:alphaModFix/>
          </a:blip>
          <a:stretch>
            <a:fillRect/>
          </a:stretch>
        </p:blipFill>
        <p:spPr>
          <a:xfrm>
            <a:off x="5087875" y="343925"/>
            <a:ext cx="689000" cy="68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Resumen de metada</a:t>
            </a:r>
            <a:endParaRPr/>
          </a:p>
        </p:txBody>
      </p:sp>
      <p:sp>
        <p:nvSpPr>
          <p:cNvPr id="154" name="Google Shape;154;p16"/>
          <p:cNvSpPr txBox="1">
            <a:spLocks noGrp="1"/>
          </p:cNvSpPr>
          <p:nvPr>
            <p:ph type="body" idx="1"/>
          </p:nvPr>
        </p:nvSpPr>
        <p:spPr>
          <a:xfrm>
            <a:off x="1103150" y="984450"/>
            <a:ext cx="4533900" cy="76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El dataset contiene las siguientes variables:</a:t>
            </a:r>
            <a:endParaRPr/>
          </a:p>
          <a:p>
            <a:pPr marL="0" lvl="0" indent="0" algn="l" rtl="0">
              <a:spcBef>
                <a:spcPts val="1200"/>
              </a:spcBef>
              <a:spcAft>
                <a:spcPts val="1200"/>
              </a:spcAft>
              <a:buNone/>
            </a:pPr>
            <a:endParaRPr/>
          </a:p>
        </p:txBody>
      </p:sp>
      <p:pic>
        <p:nvPicPr>
          <p:cNvPr id="155" name="Google Shape;155;p16"/>
          <p:cNvPicPr preferRelativeResize="0"/>
          <p:nvPr/>
        </p:nvPicPr>
        <p:blipFill rotWithShape="1">
          <a:blip r:embed="rId3">
            <a:alphaModFix/>
          </a:blip>
          <a:srcRect l="5798" t="2890" r="4168" b="2043"/>
          <a:stretch/>
        </p:blipFill>
        <p:spPr>
          <a:xfrm>
            <a:off x="1196150" y="1510150"/>
            <a:ext cx="2392325" cy="3356725"/>
          </a:xfrm>
          <a:prstGeom prst="rect">
            <a:avLst/>
          </a:prstGeom>
          <a:noFill/>
          <a:ln>
            <a:noFill/>
          </a:ln>
        </p:spPr>
      </p:pic>
      <p:sp>
        <p:nvSpPr>
          <p:cNvPr id="156" name="Google Shape;156;p16"/>
          <p:cNvSpPr txBox="1">
            <a:spLocks noGrp="1"/>
          </p:cNvSpPr>
          <p:nvPr>
            <p:ph type="body" idx="1"/>
          </p:nvPr>
        </p:nvSpPr>
        <p:spPr>
          <a:xfrm>
            <a:off x="3879625" y="1921825"/>
            <a:ext cx="4533900" cy="76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Por otro lado, el dataset contiene 45.000 filas y 14 columnas.</a:t>
            </a:r>
            <a:endParaRPr/>
          </a:p>
          <a:p>
            <a:pPr marL="0" lvl="0" indent="0" algn="l" rtl="0">
              <a:spcBef>
                <a:spcPts val="1200"/>
              </a:spcBef>
              <a:spcAft>
                <a:spcPts val="1200"/>
              </a:spcAft>
              <a:buNone/>
            </a:pPr>
            <a:endParaRPr/>
          </a:p>
        </p:txBody>
      </p:sp>
      <p:pic>
        <p:nvPicPr>
          <p:cNvPr id="157" name="Google Shape;157;p16"/>
          <p:cNvPicPr preferRelativeResize="0"/>
          <p:nvPr/>
        </p:nvPicPr>
        <p:blipFill>
          <a:blip r:embed="rId4">
            <a:alphaModFix/>
          </a:blip>
          <a:stretch>
            <a:fillRect/>
          </a:stretch>
        </p:blipFill>
        <p:spPr>
          <a:xfrm>
            <a:off x="4989375" y="2398125"/>
            <a:ext cx="2095500" cy="76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Preguntas / Hipótesis de investigación</a:t>
            </a:r>
            <a:endParaRPr/>
          </a:p>
        </p:txBody>
      </p:sp>
      <p:sp>
        <p:nvSpPr>
          <p:cNvPr id="163" name="Google Shape;163;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s" dirty="0"/>
              <a:t>En esta primera entrega, y a lo largo del proyecto, se busca responder las siguientes preguntas:</a:t>
            </a:r>
            <a:endParaRPr dirty="0"/>
          </a:p>
          <a:p>
            <a:pPr marL="0" lvl="0" indent="0" algn="l" rtl="0">
              <a:lnSpc>
                <a:spcPct val="135714"/>
              </a:lnSpc>
              <a:spcBef>
                <a:spcPts val="0"/>
              </a:spcBef>
              <a:spcAft>
                <a:spcPts val="0"/>
              </a:spcAft>
              <a:buNone/>
            </a:pPr>
            <a:r>
              <a:rPr lang="es" dirty="0"/>
              <a:t>1. ¿Cuál es el comportamiento de las variables de este dataset?</a:t>
            </a:r>
            <a:endParaRPr dirty="0"/>
          </a:p>
          <a:p>
            <a:pPr marL="0" lvl="0" indent="0" algn="l" rtl="0">
              <a:lnSpc>
                <a:spcPct val="135714"/>
              </a:lnSpc>
              <a:spcBef>
                <a:spcPts val="0"/>
              </a:spcBef>
              <a:spcAft>
                <a:spcPts val="0"/>
              </a:spcAft>
              <a:buNone/>
            </a:pPr>
            <a:r>
              <a:rPr lang="es" dirty="0"/>
              <a:t>2.¿Qué variables influyen más en la aprobación o no aprobación de un crédito?</a:t>
            </a:r>
            <a:endParaRPr dirty="0"/>
          </a:p>
          <a:p>
            <a:pPr marL="0" lvl="0" indent="0" algn="l" rtl="0">
              <a:lnSpc>
                <a:spcPct val="135714"/>
              </a:lnSpc>
              <a:spcBef>
                <a:spcPts val="0"/>
              </a:spcBef>
              <a:spcAft>
                <a:spcPts val="0"/>
              </a:spcAft>
              <a:buNone/>
            </a:pPr>
            <a:r>
              <a:rPr lang="es" dirty="0"/>
              <a:t>3. ¿Qué modelo de Machine Learning ofrece los mejores resultados? ¿Es posible predecir la decisión de crédito con alta precisión?</a:t>
            </a:r>
            <a:endParaRPr dirty="0"/>
          </a:p>
          <a:p>
            <a:pPr marL="0" lvl="0" indent="0" algn="l" rtl="0">
              <a:lnSpc>
                <a:spcPct val="135714"/>
              </a:lnSpc>
              <a:spcBef>
                <a:spcPts val="0"/>
              </a:spcBef>
              <a:spcAft>
                <a:spcPts val="0"/>
              </a:spcAft>
              <a:buNone/>
            </a:pPr>
            <a:r>
              <a:rPr lang="es" dirty="0"/>
              <a:t>4. ¿Cómo se distribuye la variable objetivo?, ¿en qué podría afectar la distribución en los resultados?</a:t>
            </a:r>
            <a:endParaRPr dirty="0"/>
          </a:p>
          <a:p>
            <a:pPr marL="0" lvl="0" indent="0" algn="l" rtl="0">
              <a:lnSpc>
                <a:spcPct val="135714"/>
              </a:lnSpc>
              <a:spcBef>
                <a:spcPts val="0"/>
              </a:spcBef>
              <a:spcAft>
                <a:spcPts val="0"/>
              </a:spcAft>
              <a:buNone/>
            </a:pPr>
            <a:r>
              <a:rPr lang="es" dirty="0"/>
              <a:t>5. ¿Qué tipo de ajustes se pueden hacer al dataset con el objetivo de sofisticar el modelo y obtener mejores resultados?</a:t>
            </a:r>
            <a:endParaRPr sz="1050" dirty="0">
              <a:solidFill>
                <a:srgbClr val="000000"/>
              </a:solidFill>
              <a:highlight>
                <a:srgbClr val="F7F7F7"/>
              </a:highlight>
              <a:latin typeface="Courier New"/>
              <a:ea typeface="Courier New"/>
              <a:cs typeface="Courier New"/>
              <a:sym typeface="Courier New"/>
            </a:endParaRPr>
          </a:p>
          <a:p>
            <a:pPr marL="0" lvl="0" indent="0" algn="l" rtl="0">
              <a:spcBef>
                <a:spcPts val="0"/>
              </a:spcBef>
              <a:spcAft>
                <a:spcPts val="12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Principales Visualizaciones e Insights</a:t>
            </a:r>
            <a:endParaRPr/>
          </a:p>
        </p:txBody>
      </p:sp>
      <p:sp>
        <p:nvSpPr>
          <p:cNvPr id="169" name="Google Shape;169;p18"/>
          <p:cNvSpPr txBox="1">
            <a:spLocks noGrp="1"/>
          </p:cNvSpPr>
          <p:nvPr>
            <p:ph type="body" idx="1"/>
          </p:nvPr>
        </p:nvSpPr>
        <p:spPr>
          <a:xfrm>
            <a:off x="4366000" y="1432975"/>
            <a:ext cx="4778100" cy="2911200"/>
          </a:xfrm>
          <a:prstGeom prst="rect">
            <a:avLst/>
          </a:prstGeom>
        </p:spPr>
        <p:txBody>
          <a:bodyPr spcFirstLastPara="1" wrap="square" lIns="91425" tIns="91425" rIns="91425" bIns="91425" anchor="t" anchorCtr="0">
            <a:normAutofit fontScale="32500" lnSpcReduction="20000"/>
          </a:bodyPr>
          <a:lstStyle/>
          <a:p>
            <a:pPr marL="0" marR="0" lvl="0" indent="0" algn="l" rtl="0">
              <a:lnSpc>
                <a:spcPct val="115000"/>
              </a:lnSpc>
              <a:spcBef>
                <a:spcPts val="0"/>
              </a:spcBef>
              <a:spcAft>
                <a:spcPts val="0"/>
              </a:spcAft>
              <a:buNone/>
            </a:pPr>
            <a:r>
              <a:rPr lang="es" sz="3200"/>
              <a:t>Esta gráfica muestra la distribución de las variables numéricas del dataset. A primera vista, se pueden resaltar algunos insights de las variables. </a:t>
            </a:r>
            <a:endParaRPr sz="3200"/>
          </a:p>
          <a:p>
            <a:pPr marL="0" marR="0" lvl="0" indent="0" algn="l" rtl="0">
              <a:lnSpc>
                <a:spcPct val="115000"/>
              </a:lnSpc>
              <a:spcBef>
                <a:spcPts val="1200"/>
              </a:spcBef>
              <a:spcAft>
                <a:spcPts val="0"/>
              </a:spcAft>
              <a:buNone/>
            </a:pPr>
            <a:r>
              <a:rPr lang="es" sz="3200"/>
              <a:t>Por ejemplo, la mayoría de los solicitantes se encuentran</a:t>
            </a:r>
            <a:r>
              <a:rPr lang="es" sz="3200">
                <a:highlight>
                  <a:srgbClr val="3C78D8"/>
                </a:highlight>
              </a:rPr>
              <a:t> en el rango de 20 a 40 años</a:t>
            </a:r>
            <a:r>
              <a:rPr lang="es" sz="3200"/>
              <a:t>. Por otro lado, </a:t>
            </a:r>
            <a:r>
              <a:rPr lang="es" sz="3200">
                <a:highlight>
                  <a:srgbClr val="3C78D8"/>
                </a:highlight>
              </a:rPr>
              <a:t>el ingreso tiene una distribución muy sesgada a la derecha, con la mayoría de los ingresos concentrados en valores bajos.</a:t>
            </a:r>
            <a:r>
              <a:rPr lang="es" sz="3200"/>
              <a:t>  La experiencia laboral también muestra una distribución sesgada a la derecha. L</a:t>
            </a:r>
            <a:r>
              <a:rPr lang="es" sz="3200">
                <a:highlight>
                  <a:srgbClr val="3C78D8"/>
                </a:highlight>
              </a:rPr>
              <a:t>a mayoría de los solicitantes tienen menos de 10 años de experiencia, con pocos solicitantes que tienen experiencia muy alta. </a:t>
            </a:r>
            <a:r>
              <a:rPr lang="es" sz="3200"/>
              <a:t>La mayoría de los solicitantes destina </a:t>
            </a:r>
            <a:r>
              <a:rPr lang="es" sz="3200">
                <a:highlight>
                  <a:srgbClr val="3C78D8"/>
                </a:highlight>
              </a:rPr>
              <a:t>un porcentaje pequeño de su ingreso anual al préstamo</a:t>
            </a:r>
            <a:r>
              <a:rPr lang="es" sz="3200"/>
              <a:t>.La longitud del historial de crédito muestra una distribución sesgada a la derecha, con l</a:t>
            </a:r>
            <a:r>
              <a:rPr lang="es" sz="3200">
                <a:highlight>
                  <a:srgbClr val="1155CC"/>
                </a:highlight>
              </a:rPr>
              <a:t>a mayoría de los solicitantes teniendo un historial de menos de 10 años.</a:t>
            </a:r>
            <a:endParaRPr sz="3200"/>
          </a:p>
          <a:p>
            <a:pPr marL="0" marR="0" lvl="0" indent="0" algn="l" rtl="0">
              <a:lnSpc>
                <a:spcPct val="115000"/>
              </a:lnSpc>
              <a:spcBef>
                <a:spcPts val="1200"/>
              </a:spcBef>
              <a:spcAft>
                <a:spcPts val="1200"/>
              </a:spcAft>
              <a:buNone/>
            </a:pPr>
            <a:r>
              <a:rPr lang="es" sz="3200"/>
              <a:t>De todo esto, se puede concluir que el dataset contiene bastantes datos de gente joven, con poco historial crediticio y experiencia laboral, esto puede ser un insight importante de cara a futuros resultados del modelo de clasificación.</a:t>
            </a:r>
            <a:endParaRPr sz="3200"/>
          </a:p>
        </p:txBody>
      </p:sp>
      <p:pic>
        <p:nvPicPr>
          <p:cNvPr id="170" name="Google Shape;170;p18"/>
          <p:cNvPicPr preferRelativeResize="0"/>
          <p:nvPr/>
        </p:nvPicPr>
        <p:blipFill>
          <a:blip r:embed="rId3">
            <a:alphaModFix/>
          </a:blip>
          <a:stretch>
            <a:fillRect/>
          </a:stretch>
        </p:blipFill>
        <p:spPr>
          <a:xfrm>
            <a:off x="1116800" y="1432975"/>
            <a:ext cx="2928530" cy="35308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Principales Visualizaciones e Insights</a:t>
            </a:r>
            <a:endParaRPr/>
          </a:p>
        </p:txBody>
      </p:sp>
      <p:sp>
        <p:nvSpPr>
          <p:cNvPr id="176" name="Google Shape;176;p19"/>
          <p:cNvSpPr txBox="1">
            <a:spLocks noGrp="1"/>
          </p:cNvSpPr>
          <p:nvPr>
            <p:ph type="body" idx="1"/>
          </p:nvPr>
        </p:nvSpPr>
        <p:spPr>
          <a:xfrm>
            <a:off x="4030850" y="1530000"/>
            <a:ext cx="4778100" cy="29112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0"/>
              </a:spcAft>
              <a:buSzPts val="1018"/>
              <a:buNone/>
            </a:pPr>
            <a:r>
              <a:rPr lang="es" sz="1260"/>
              <a:t>La variable objetivo está sesgada, dado que tenemos un alto % de créditos rechazados en comparación a los créditos aprobados. Esto puede ocasionar problemas como el overfitting en el futuro, dado que puede darse el caso que el modelo sea muy bueno para predecir en el conjunto de train, pero no serlo en el conjunto de test. Para mitigar esta situación, hay distintas posibles soluciones, por ejemplo, ocupar modelos de clasificación que le den un peso específico menor a los valores mayoritarios, elegir muestras del dataset que tengan un menor desbalance, etc.</a:t>
            </a:r>
            <a:endParaRPr sz="1260"/>
          </a:p>
          <a:p>
            <a:pPr marL="0" marR="0" lvl="0" indent="0" algn="l" rtl="0">
              <a:lnSpc>
                <a:spcPct val="115000"/>
              </a:lnSpc>
              <a:spcBef>
                <a:spcPts val="1200"/>
              </a:spcBef>
              <a:spcAft>
                <a:spcPts val="1200"/>
              </a:spcAft>
              <a:buSzPts val="1018"/>
              <a:buNone/>
            </a:pPr>
            <a:endParaRPr sz="1260"/>
          </a:p>
        </p:txBody>
      </p:sp>
      <p:pic>
        <p:nvPicPr>
          <p:cNvPr id="177" name="Google Shape;177;p19"/>
          <p:cNvPicPr preferRelativeResize="0"/>
          <p:nvPr/>
        </p:nvPicPr>
        <p:blipFill>
          <a:blip r:embed="rId3">
            <a:alphaModFix/>
          </a:blip>
          <a:stretch>
            <a:fillRect/>
          </a:stretch>
        </p:blipFill>
        <p:spPr>
          <a:xfrm>
            <a:off x="309400" y="1432975"/>
            <a:ext cx="3393207" cy="353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Principales Visualizaciones e Insights</a:t>
            </a:r>
            <a:endParaRPr/>
          </a:p>
          <a:p>
            <a:pPr marL="0" lvl="0" indent="0" algn="l" rtl="0">
              <a:spcBef>
                <a:spcPts val="0"/>
              </a:spcBef>
              <a:spcAft>
                <a:spcPts val="0"/>
              </a:spcAft>
              <a:buNone/>
            </a:pPr>
            <a:endParaRPr/>
          </a:p>
        </p:txBody>
      </p:sp>
      <p:sp>
        <p:nvSpPr>
          <p:cNvPr id="183" name="Google Shape;183;p20"/>
          <p:cNvSpPr txBox="1">
            <a:spLocks noGrp="1"/>
          </p:cNvSpPr>
          <p:nvPr>
            <p:ph type="body" idx="1"/>
          </p:nvPr>
        </p:nvSpPr>
        <p:spPr>
          <a:xfrm>
            <a:off x="5891400" y="1406375"/>
            <a:ext cx="3023400" cy="291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a:t>Respecto de las variables categ{oricas,</a:t>
            </a:r>
            <a:endParaRPr/>
          </a:p>
          <a:p>
            <a:pPr marL="0" lvl="0" indent="0" algn="l" rtl="0">
              <a:spcBef>
                <a:spcPts val="1200"/>
              </a:spcBef>
              <a:spcAft>
                <a:spcPts val="0"/>
              </a:spcAft>
              <a:buNone/>
            </a:pPr>
            <a:r>
              <a:rPr lang="es"/>
              <a:t>A modo general, se pueden establecer algunas conclusiones sobre los gráficos univariados de las columnas categóricas, las cuales se detallan a continuación:</a:t>
            </a:r>
            <a:endParaRPr/>
          </a:p>
          <a:p>
            <a:pPr marL="0" lvl="0" indent="0" algn="l" rtl="0">
              <a:spcBef>
                <a:spcPts val="600"/>
              </a:spcBef>
              <a:spcAft>
                <a:spcPts val="0"/>
              </a:spcAft>
              <a:buNone/>
            </a:pPr>
            <a:r>
              <a:rPr lang="es"/>
              <a:t>La mayoría de los solicitantes son hombres, tienen una educación de nivel "Bachelor" o menor, alquilan su vivienda y buscan préstamos principalmente para educación y gastos médicos. Además, la gran cantidad de solicitudes de préstamo para educación y gastos médicos podría reflejar una necesidad en esos ámbitos, lo cual puede influir en el diseño de productos crediticios específicos para estos fines.</a:t>
            </a:r>
            <a:endParaRPr sz="1200">
              <a:solidFill>
                <a:srgbClr val="1F1F1F"/>
              </a:solidFill>
              <a:highlight>
                <a:srgbClr val="FFFFFF"/>
              </a:highlight>
              <a:latin typeface="Roboto"/>
              <a:ea typeface="Roboto"/>
              <a:cs typeface="Roboto"/>
              <a:sym typeface="Roboto"/>
            </a:endParaRPr>
          </a:p>
          <a:p>
            <a:pPr marL="0" lvl="0" indent="0" algn="l" rtl="0">
              <a:spcBef>
                <a:spcPts val="500"/>
              </a:spcBef>
              <a:spcAft>
                <a:spcPts val="1200"/>
              </a:spcAft>
              <a:buNone/>
            </a:pPr>
            <a:endParaRPr/>
          </a:p>
        </p:txBody>
      </p:sp>
      <p:pic>
        <p:nvPicPr>
          <p:cNvPr id="184" name="Google Shape;184;p20"/>
          <p:cNvPicPr preferRelativeResize="0"/>
          <p:nvPr/>
        </p:nvPicPr>
        <p:blipFill>
          <a:blip r:embed="rId3">
            <a:alphaModFix/>
          </a:blip>
          <a:stretch>
            <a:fillRect/>
          </a:stretch>
        </p:blipFill>
        <p:spPr>
          <a:xfrm>
            <a:off x="361575" y="1375749"/>
            <a:ext cx="5379849" cy="2972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Principales Visualizaciones e Insights</a:t>
            </a:r>
            <a:endParaRPr/>
          </a:p>
          <a:p>
            <a:pPr marL="0" lvl="0" indent="0" algn="l" rtl="0">
              <a:spcBef>
                <a:spcPts val="0"/>
              </a:spcBef>
              <a:spcAft>
                <a:spcPts val="0"/>
              </a:spcAft>
              <a:buNone/>
            </a:pPr>
            <a:endParaRPr/>
          </a:p>
        </p:txBody>
      </p:sp>
      <p:sp>
        <p:nvSpPr>
          <p:cNvPr id="190" name="Google Shape;190;p21"/>
          <p:cNvSpPr txBox="1">
            <a:spLocks noGrp="1"/>
          </p:cNvSpPr>
          <p:nvPr>
            <p:ph type="body" idx="1"/>
          </p:nvPr>
        </p:nvSpPr>
        <p:spPr>
          <a:xfrm>
            <a:off x="5185825" y="1543400"/>
            <a:ext cx="3810000" cy="2935500"/>
          </a:xfrm>
          <a:prstGeom prst="rect">
            <a:avLst/>
          </a:prstGeom>
        </p:spPr>
        <p:txBody>
          <a:bodyPr spcFirstLastPara="1" wrap="square" lIns="91425" tIns="91425" rIns="91425" bIns="91425" anchor="t" anchorCtr="0">
            <a:normAutofit fontScale="32500" lnSpcReduction="20000"/>
          </a:bodyPr>
          <a:lstStyle/>
          <a:p>
            <a:pPr marL="0" marR="0" lvl="0" indent="0" algn="l" rtl="0">
              <a:lnSpc>
                <a:spcPct val="100000"/>
              </a:lnSpc>
              <a:spcBef>
                <a:spcPts val="0"/>
              </a:spcBef>
              <a:spcAft>
                <a:spcPts val="0"/>
              </a:spcAft>
              <a:buNone/>
            </a:pPr>
            <a:r>
              <a:rPr lang="es" sz="2400">
                <a:latin typeface="Montserrat"/>
                <a:ea typeface="Montserrat"/>
                <a:cs typeface="Montserrat"/>
                <a:sym typeface="Montserrat"/>
              </a:rPr>
              <a:t>De estos gráficos se pueden extraer las siguientes conclusiones:</a:t>
            </a:r>
            <a:endParaRPr sz="2400">
              <a:latin typeface="Montserrat"/>
              <a:ea typeface="Montserrat"/>
              <a:cs typeface="Montserrat"/>
              <a:sym typeface="Montserrat"/>
            </a:endParaRPr>
          </a:p>
          <a:p>
            <a:pPr marL="0" marR="0" lvl="0" indent="0" algn="l" rtl="0">
              <a:lnSpc>
                <a:spcPct val="100000"/>
              </a:lnSpc>
              <a:spcBef>
                <a:spcPts val="0"/>
              </a:spcBef>
              <a:spcAft>
                <a:spcPts val="0"/>
              </a:spcAft>
              <a:buNone/>
            </a:pPr>
            <a:r>
              <a:rPr lang="es" sz="2400">
                <a:highlight>
                  <a:srgbClr val="6FA8DC"/>
                </a:highlight>
                <a:latin typeface="Montserrat"/>
                <a:ea typeface="Montserrat"/>
                <a:cs typeface="Montserrat"/>
                <a:sym typeface="Montserrat"/>
              </a:rPr>
              <a:t>No parece haber un sesgo</a:t>
            </a:r>
            <a:r>
              <a:rPr lang="es" sz="2400">
                <a:latin typeface="Montserrat"/>
                <a:ea typeface="Montserrat"/>
                <a:cs typeface="Montserrat"/>
                <a:sym typeface="Montserrat"/>
              </a:rPr>
              <a:t> de aprobación/rechazos por género del solicitante.</a:t>
            </a:r>
            <a:endParaRPr sz="2400">
              <a:latin typeface="Montserrat"/>
              <a:ea typeface="Montserrat"/>
              <a:cs typeface="Montserrat"/>
              <a:sym typeface="Montserrat"/>
            </a:endParaRPr>
          </a:p>
          <a:p>
            <a:pPr marL="0" marR="0" lvl="0" indent="0" algn="l" rtl="0">
              <a:lnSpc>
                <a:spcPct val="100000"/>
              </a:lnSpc>
              <a:spcBef>
                <a:spcPts val="0"/>
              </a:spcBef>
              <a:spcAft>
                <a:spcPts val="0"/>
              </a:spcAft>
              <a:buNone/>
            </a:pPr>
            <a:r>
              <a:rPr lang="es" sz="2400">
                <a:highlight>
                  <a:srgbClr val="3C78D8"/>
                </a:highlight>
                <a:latin typeface="Montserrat"/>
                <a:ea typeface="Montserrat"/>
                <a:cs typeface="Montserrat"/>
                <a:sym typeface="Montserrat"/>
              </a:rPr>
              <a:t>Los solicitantes con nivel de "High School" o "Bachelor" tienen una alta cantidad de rechazos en comparación con aquellos con niveles más altos de educación.</a:t>
            </a:r>
            <a:r>
              <a:rPr lang="es" sz="2400">
                <a:latin typeface="Montserrat"/>
                <a:ea typeface="Montserrat"/>
                <a:cs typeface="Montserrat"/>
                <a:sym typeface="Montserrat"/>
              </a:rPr>
              <a:t> </a:t>
            </a:r>
            <a:endParaRPr sz="2400">
              <a:latin typeface="Montserrat"/>
              <a:ea typeface="Montserrat"/>
              <a:cs typeface="Montserrat"/>
              <a:sym typeface="Montserrat"/>
            </a:endParaRPr>
          </a:p>
          <a:p>
            <a:pPr marL="0" marR="0" lvl="0" indent="0" algn="l" rtl="0">
              <a:lnSpc>
                <a:spcPct val="100000"/>
              </a:lnSpc>
              <a:spcBef>
                <a:spcPts val="0"/>
              </a:spcBef>
              <a:spcAft>
                <a:spcPts val="0"/>
              </a:spcAft>
              <a:buNone/>
            </a:pPr>
            <a:endParaRPr sz="2400">
              <a:latin typeface="Montserrat"/>
              <a:ea typeface="Montserrat"/>
              <a:cs typeface="Montserrat"/>
              <a:sym typeface="Montserrat"/>
            </a:endParaRPr>
          </a:p>
          <a:p>
            <a:pPr marL="0" marR="0" lvl="0" indent="0" algn="l" rtl="0">
              <a:lnSpc>
                <a:spcPct val="100000"/>
              </a:lnSpc>
              <a:spcBef>
                <a:spcPts val="0"/>
              </a:spcBef>
              <a:spcAft>
                <a:spcPts val="0"/>
              </a:spcAft>
              <a:buNone/>
            </a:pPr>
            <a:r>
              <a:rPr lang="es" sz="2400">
                <a:latin typeface="Montserrat"/>
                <a:ea typeface="Montserrat"/>
                <a:cs typeface="Montserrat"/>
                <a:sym typeface="Montserrat"/>
              </a:rPr>
              <a:t>El hecho de poseer una propiedad podría indicar</a:t>
            </a:r>
            <a:r>
              <a:rPr lang="es" sz="2400">
                <a:highlight>
                  <a:srgbClr val="3C78D8"/>
                </a:highlight>
                <a:latin typeface="Montserrat"/>
                <a:ea typeface="Montserrat"/>
                <a:cs typeface="Montserrat"/>
                <a:sym typeface="Montserrat"/>
              </a:rPr>
              <a:t> estabilidad financiera,</a:t>
            </a:r>
            <a:r>
              <a:rPr lang="es" sz="2400">
                <a:latin typeface="Montserrat"/>
                <a:ea typeface="Montserrat"/>
                <a:cs typeface="Montserrat"/>
                <a:sym typeface="Montserrat"/>
              </a:rPr>
              <a:t> lo que influye positivamente en la aprobación del préstamo.</a:t>
            </a:r>
            <a:endParaRPr sz="2400">
              <a:latin typeface="Montserrat"/>
              <a:ea typeface="Montserrat"/>
              <a:cs typeface="Montserrat"/>
              <a:sym typeface="Montserrat"/>
            </a:endParaRPr>
          </a:p>
          <a:p>
            <a:pPr marL="0" marR="0" lvl="0" indent="0" algn="l" rtl="0">
              <a:lnSpc>
                <a:spcPct val="100000"/>
              </a:lnSpc>
              <a:spcBef>
                <a:spcPts val="0"/>
              </a:spcBef>
              <a:spcAft>
                <a:spcPts val="0"/>
              </a:spcAft>
              <a:buNone/>
            </a:pPr>
            <a:endParaRPr sz="2400">
              <a:latin typeface="Montserrat"/>
              <a:ea typeface="Montserrat"/>
              <a:cs typeface="Montserrat"/>
              <a:sym typeface="Montserrat"/>
            </a:endParaRPr>
          </a:p>
          <a:p>
            <a:pPr marL="0" marR="0" lvl="0" indent="0" algn="l" rtl="0">
              <a:lnSpc>
                <a:spcPct val="100000"/>
              </a:lnSpc>
              <a:spcBef>
                <a:spcPts val="0"/>
              </a:spcBef>
              <a:spcAft>
                <a:spcPts val="0"/>
              </a:spcAft>
              <a:buNone/>
            </a:pPr>
            <a:r>
              <a:rPr lang="es" sz="2400">
                <a:highlight>
                  <a:srgbClr val="6D9EEB"/>
                </a:highlight>
                <a:latin typeface="Montserrat"/>
                <a:ea typeface="Montserrat"/>
                <a:cs typeface="Montserrat"/>
                <a:sym typeface="Montserrat"/>
              </a:rPr>
              <a:t>Propósitos como "Home Improvement" y "Major Purchase" tienen menos rechazos en comparación con otros propósitos.</a:t>
            </a:r>
            <a:endParaRPr sz="2400">
              <a:highlight>
                <a:srgbClr val="6D9EEB"/>
              </a:highlight>
              <a:latin typeface="Montserrat"/>
              <a:ea typeface="Montserrat"/>
              <a:cs typeface="Montserrat"/>
              <a:sym typeface="Montserrat"/>
            </a:endParaRPr>
          </a:p>
          <a:p>
            <a:pPr marL="0" marR="0" lvl="0" indent="0" algn="l" rtl="0">
              <a:lnSpc>
                <a:spcPct val="100000"/>
              </a:lnSpc>
              <a:spcBef>
                <a:spcPts val="0"/>
              </a:spcBef>
              <a:spcAft>
                <a:spcPts val="0"/>
              </a:spcAft>
              <a:buNone/>
            </a:pPr>
            <a:endParaRPr sz="2400">
              <a:latin typeface="Montserrat"/>
              <a:ea typeface="Montserrat"/>
              <a:cs typeface="Montserrat"/>
              <a:sym typeface="Montserrat"/>
            </a:endParaRPr>
          </a:p>
          <a:p>
            <a:pPr marL="0" marR="0" lvl="0" indent="0" algn="l" rtl="0">
              <a:lnSpc>
                <a:spcPct val="100000"/>
              </a:lnSpc>
              <a:spcBef>
                <a:spcPts val="0"/>
              </a:spcBef>
              <a:spcAft>
                <a:spcPts val="0"/>
              </a:spcAft>
              <a:buNone/>
            </a:pPr>
            <a:r>
              <a:rPr lang="es" sz="2400">
                <a:highlight>
                  <a:srgbClr val="3D85C6"/>
                </a:highlight>
                <a:latin typeface="Montserrat"/>
                <a:ea typeface="Montserrat"/>
                <a:cs typeface="Montserrat"/>
                <a:sym typeface="Montserrat"/>
              </a:rPr>
              <a:t>Los solicitantes con antecedentes de incumplimiento (es decir, con historial de impagos) tienen una tasa mucho más alta de rechazos</a:t>
            </a:r>
            <a:r>
              <a:rPr lang="es" sz="2400">
                <a:latin typeface="Montserrat"/>
                <a:ea typeface="Montserrat"/>
                <a:cs typeface="Montserrat"/>
                <a:sym typeface="Montserrat"/>
              </a:rPr>
              <a:t> en comparación con aquellos sin incumplimientos. Esto sugiere que un historial de incumplimiento es un factor significativo que afecta negativamente las probabilidades de aprobación del préstam</a:t>
            </a:r>
            <a:r>
              <a:rPr lang="es" sz="1200">
                <a:solidFill>
                  <a:srgbClr val="1F1F1F"/>
                </a:solidFill>
                <a:highlight>
                  <a:srgbClr val="FFFFFF"/>
                </a:highlight>
                <a:latin typeface="Roboto"/>
                <a:ea typeface="Roboto"/>
                <a:cs typeface="Roboto"/>
                <a:sym typeface="Roboto"/>
              </a:rPr>
              <a:t>o.</a:t>
            </a:r>
            <a:endParaRPr sz="1200">
              <a:solidFill>
                <a:srgbClr val="1F1F1F"/>
              </a:solidFill>
              <a:highlight>
                <a:srgbClr val="FFFFFF"/>
              </a:highlight>
              <a:latin typeface="Roboto"/>
              <a:ea typeface="Roboto"/>
              <a:cs typeface="Roboto"/>
              <a:sym typeface="Roboto"/>
            </a:endParaRPr>
          </a:p>
          <a:p>
            <a:pPr marL="0" lvl="0" indent="0" algn="l" rtl="0">
              <a:spcBef>
                <a:spcPts val="0"/>
              </a:spcBef>
              <a:spcAft>
                <a:spcPts val="1200"/>
              </a:spcAft>
              <a:buNone/>
            </a:pPr>
            <a:endParaRPr/>
          </a:p>
        </p:txBody>
      </p:sp>
      <p:pic>
        <p:nvPicPr>
          <p:cNvPr id="191" name="Google Shape;191;p21"/>
          <p:cNvPicPr preferRelativeResize="0"/>
          <p:nvPr/>
        </p:nvPicPr>
        <p:blipFill>
          <a:blip r:embed="rId3">
            <a:alphaModFix/>
          </a:blip>
          <a:stretch>
            <a:fillRect/>
          </a:stretch>
        </p:blipFill>
        <p:spPr>
          <a:xfrm>
            <a:off x="269300" y="1512612"/>
            <a:ext cx="4685374" cy="29970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1713</Words>
  <Application>Microsoft Office PowerPoint</Application>
  <PresentationFormat>Presentación en pantalla (16:9)</PresentationFormat>
  <Paragraphs>79</Paragraphs>
  <Slides>13</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Montserrat</vt:lpstr>
      <vt:lpstr>Courier New</vt:lpstr>
      <vt:lpstr>Roboto</vt:lpstr>
      <vt:lpstr>Lato</vt:lpstr>
      <vt:lpstr>Aptos Narrow</vt:lpstr>
      <vt:lpstr>Arial</vt:lpstr>
      <vt:lpstr>Focus</vt:lpstr>
      <vt:lpstr>Entrega final Curso Data Science II: Modelo de Clasificación de aprobaciones de créditos.</vt:lpstr>
      <vt:lpstr>Introducción</vt:lpstr>
      <vt:lpstr>Motivación y Audiencia</vt:lpstr>
      <vt:lpstr>Resumen de metada</vt:lpstr>
      <vt:lpstr>Preguntas / Hipótesis de investigación</vt:lpstr>
      <vt:lpstr>Principales Visualizaciones e Insights</vt:lpstr>
      <vt:lpstr>Principales Visualizaciones e Insights</vt:lpstr>
      <vt:lpstr>Principales Visualizaciones e Insights </vt:lpstr>
      <vt:lpstr>Principales Visualizaciones e Insights </vt:lpstr>
      <vt:lpstr>Aplicación de modelos de Machine Learning </vt:lpstr>
      <vt:lpstr>Ajuste de hiperparámetros </vt:lpstr>
      <vt:lpstr>Importancia de las variables </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Joaquin Tomas Tapia Montaña</cp:lastModifiedBy>
  <cp:revision>1</cp:revision>
  <dcterms:modified xsi:type="dcterms:W3CDTF">2025-01-19T22:44:08Z</dcterms:modified>
</cp:coreProperties>
</file>