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7c066f8e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7c066f8e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7c066f8e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7c066f8e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7c066f8e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7c066f8e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7c066f8e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7c066f8e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7c066f8e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7c066f8e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7c066f8e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7c066f8e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7c066f8e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7c066f8e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7c066f8e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7c066f8e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22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00"/>
              <a:t>PreEntrega I Curso Data Science II: Modelo de Clasificación de aprobaciones de créditos.</a:t>
            </a:r>
            <a:endParaRPr sz="29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Joaquín Tapia</a:t>
            </a:r>
            <a:endParaRPr/>
          </a:p>
          <a:p>
            <a:pPr indent="0" lvl="0" marL="0" rtl="0" algn="l">
              <a:spcBef>
                <a:spcPts val="0"/>
              </a:spcBef>
              <a:spcAft>
                <a:spcPts val="0"/>
              </a:spcAft>
              <a:buNone/>
            </a:pPr>
            <a:r>
              <a:rPr lang="es"/>
              <a:t>CoderHouse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a:t>
            </a:r>
            <a:endParaRPr/>
          </a:p>
        </p:txBody>
      </p:sp>
      <p:sp>
        <p:nvSpPr>
          <p:cNvPr id="141" name="Google Shape;141;p14"/>
          <p:cNvSpPr txBox="1"/>
          <p:nvPr>
            <p:ph idx="1" type="body"/>
          </p:nvPr>
        </p:nvSpPr>
        <p:spPr>
          <a:xfrm>
            <a:off x="1245175" y="1178800"/>
            <a:ext cx="7038900" cy="2911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
              <a:t>El presente entregable contiene los principales resultados del análisis exploratorio de un dataset de solicitudes de crédito. El dataset contiene variables tanto cualitativas, como cuantitativas, como por ejemplo, la edad del solicitante del crédito, el monto del crédito solicitado, la tasa de interés, el nivel de ocupación del solicitante, etc. En particular, el objetivo final del proyecto es elaborar un modelo de Machine Learning que permita predecir si un crédito será o no aprobado en función de un conjunto de variables. </a:t>
            </a:r>
            <a:endParaRPr/>
          </a:p>
          <a:p>
            <a:pPr indent="0" lvl="0" marL="0" rtl="0" algn="just">
              <a:spcBef>
                <a:spcPts val="1200"/>
              </a:spcBef>
              <a:spcAft>
                <a:spcPts val="1200"/>
              </a:spcAft>
              <a:buNone/>
            </a:pPr>
            <a:r>
              <a:rPr lang="es"/>
              <a:t>En estas láminas, se presentará un abstracto con la motivación y audiencia beneficiada por el análisis. Luego, se establecerá un resumen de las principales variables, explicando que significa cada una y el tipo de dato asociado a estas. Luego, se presentarán las preguntas que se buscan responder mediante el análisis de datos. Posteriormente, se mostrarán las principales visualizaciones realizadas en la etapa de análisis exploratorio de las variables y, por último, se presentarán los principales insights resultantes de este análisis.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Motivación y Audiencia</a:t>
            </a:r>
            <a:endParaRPr/>
          </a:p>
        </p:txBody>
      </p:sp>
      <p:sp>
        <p:nvSpPr>
          <p:cNvPr id="147" name="Google Shape;147;p15"/>
          <p:cNvSpPr txBox="1"/>
          <p:nvPr>
            <p:ph idx="1" type="body"/>
          </p:nvPr>
        </p:nvSpPr>
        <p:spPr>
          <a:xfrm>
            <a:off x="1297500" y="1567550"/>
            <a:ext cx="7038900" cy="2911200"/>
          </a:xfrm>
          <a:prstGeom prst="rect">
            <a:avLst/>
          </a:prstGeom>
          <a:ln cap="flat" cmpd="sng" w="9525">
            <a:solidFill>
              <a:schemeClr val="accent2"/>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just">
              <a:lnSpc>
                <a:spcPct val="135714"/>
              </a:lnSpc>
              <a:spcBef>
                <a:spcPts val="0"/>
              </a:spcBef>
              <a:spcAft>
                <a:spcPts val="0"/>
              </a:spcAft>
              <a:buNone/>
            </a:pPr>
            <a:r>
              <a:rPr lang="es"/>
              <a:t>La motivación detrás de este proyecto radica en</a:t>
            </a:r>
            <a:r>
              <a:rPr lang="es">
                <a:highlight>
                  <a:srgbClr val="6D9EEB"/>
                </a:highlight>
              </a:rPr>
              <a:t> la creciente necesidad de optimizar los procesos de toma de decisiones en instituciones financieras que otorgan créditos</a:t>
            </a:r>
            <a:r>
              <a:rPr lang="es"/>
              <a:t>, como bancos y empresas de servicios crediticios. A través de la implementación de algoritmos de Machine Learning, es posible identificar patrones y correlaciones en los datos que pueden no ser evidentes para los analistas humanos, pudiendo prevenir situaciones indeseadas para la institución financiera. </a:t>
            </a:r>
            <a:endParaRPr/>
          </a:p>
          <a:p>
            <a:pPr indent="0" lvl="0" marL="0" rtl="0" algn="just">
              <a:lnSpc>
                <a:spcPct val="135714"/>
              </a:lnSpc>
              <a:spcBef>
                <a:spcPts val="0"/>
              </a:spcBef>
              <a:spcAft>
                <a:spcPts val="0"/>
              </a:spcAft>
              <a:buNone/>
            </a:pPr>
            <a:r>
              <a:rPr lang="es">
                <a:highlight>
                  <a:srgbClr val="6D9EEB"/>
                </a:highlight>
              </a:rPr>
              <a:t>La audiencia de este proyecto podrían ser tanto analistas de riesgo de una institución financiera, como también cargos más estratégicos directamente ligados a la toma de decisiones </a:t>
            </a:r>
            <a:r>
              <a:rPr lang="es"/>
              <a:t>sobre la implementación de modelos que permitan mitigar riesgos y mejorar la rentabilidad. También puede estar dirigido a clientes finales, quienes podrán conocer las variables más relevantes a la hora de solicitar un crédito.</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5087875" y="343925"/>
            <a:ext cx="689000" cy="68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Resumen de metada</a:t>
            </a:r>
            <a:endParaRPr/>
          </a:p>
        </p:txBody>
      </p:sp>
      <p:sp>
        <p:nvSpPr>
          <p:cNvPr id="154" name="Google Shape;154;p16"/>
          <p:cNvSpPr txBox="1"/>
          <p:nvPr>
            <p:ph idx="1" type="body"/>
          </p:nvPr>
        </p:nvSpPr>
        <p:spPr>
          <a:xfrm>
            <a:off x="1103150" y="984450"/>
            <a:ext cx="4533900" cy="76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dataset contiene las siguientes variables:</a:t>
            </a:r>
            <a:endParaRPr/>
          </a:p>
          <a:p>
            <a:pPr indent="0" lvl="0" marL="0" rtl="0" algn="l">
              <a:spcBef>
                <a:spcPts val="1200"/>
              </a:spcBef>
              <a:spcAft>
                <a:spcPts val="1200"/>
              </a:spcAft>
              <a:buNone/>
            </a:pPr>
            <a:r>
              <a:t/>
            </a:r>
            <a:endParaRPr/>
          </a:p>
        </p:txBody>
      </p:sp>
      <p:pic>
        <p:nvPicPr>
          <p:cNvPr id="155" name="Google Shape;155;p16"/>
          <p:cNvPicPr preferRelativeResize="0"/>
          <p:nvPr/>
        </p:nvPicPr>
        <p:blipFill rotWithShape="1">
          <a:blip r:embed="rId3">
            <a:alphaModFix/>
          </a:blip>
          <a:srcRect b="2043" l="5798" r="4168" t="2890"/>
          <a:stretch/>
        </p:blipFill>
        <p:spPr>
          <a:xfrm>
            <a:off x="1196150" y="1510150"/>
            <a:ext cx="2392325" cy="3356725"/>
          </a:xfrm>
          <a:prstGeom prst="rect">
            <a:avLst/>
          </a:prstGeom>
          <a:noFill/>
          <a:ln>
            <a:noFill/>
          </a:ln>
        </p:spPr>
      </p:pic>
      <p:sp>
        <p:nvSpPr>
          <p:cNvPr id="156" name="Google Shape;156;p16"/>
          <p:cNvSpPr txBox="1"/>
          <p:nvPr>
            <p:ph idx="1" type="body"/>
          </p:nvPr>
        </p:nvSpPr>
        <p:spPr>
          <a:xfrm>
            <a:off x="3879625" y="1921825"/>
            <a:ext cx="4533900" cy="76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Por otro lado, el dataset contiene 45.000 filas y 14 columnas.</a:t>
            </a:r>
            <a:endParaRPr/>
          </a:p>
          <a:p>
            <a:pPr indent="0" lvl="0" marL="0" rtl="0" algn="l">
              <a:spcBef>
                <a:spcPts val="1200"/>
              </a:spcBef>
              <a:spcAft>
                <a:spcPts val="1200"/>
              </a:spcAft>
              <a:buNone/>
            </a:pPr>
            <a:r>
              <a:t/>
            </a:r>
            <a:endParaRPr/>
          </a:p>
        </p:txBody>
      </p:sp>
      <p:pic>
        <p:nvPicPr>
          <p:cNvPr id="157" name="Google Shape;157;p16"/>
          <p:cNvPicPr preferRelativeResize="0"/>
          <p:nvPr/>
        </p:nvPicPr>
        <p:blipFill>
          <a:blip r:embed="rId4">
            <a:alphaModFix/>
          </a:blip>
          <a:stretch>
            <a:fillRect/>
          </a:stretch>
        </p:blipFill>
        <p:spPr>
          <a:xfrm>
            <a:off x="4989375" y="2398125"/>
            <a:ext cx="2095500" cy="76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Preguntas / Hipótesis de investigación</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a:t>En esta primera entrega, y a lo largo del proyecto, se busca responder las siguientes preguntas:</a:t>
            </a:r>
            <a:endParaRPr/>
          </a:p>
          <a:p>
            <a:pPr indent="0" lvl="0" marL="0" rtl="0" algn="l">
              <a:lnSpc>
                <a:spcPct val="135714"/>
              </a:lnSpc>
              <a:spcBef>
                <a:spcPts val="0"/>
              </a:spcBef>
              <a:spcAft>
                <a:spcPts val="0"/>
              </a:spcAft>
              <a:buNone/>
            </a:pPr>
            <a:r>
              <a:rPr lang="es"/>
              <a:t>1. ¿Cuál es el comportamiento de las variables de este dataset?</a:t>
            </a:r>
            <a:endParaRPr/>
          </a:p>
          <a:p>
            <a:pPr indent="0" lvl="0" marL="0" rtl="0" algn="l">
              <a:lnSpc>
                <a:spcPct val="135714"/>
              </a:lnSpc>
              <a:spcBef>
                <a:spcPts val="0"/>
              </a:spcBef>
              <a:spcAft>
                <a:spcPts val="0"/>
              </a:spcAft>
              <a:buNone/>
            </a:pPr>
            <a:r>
              <a:rPr lang="es"/>
              <a:t>2.¿Qué variables influyen más en la aprobación o no aprobación de un crédito?</a:t>
            </a:r>
            <a:endParaRPr/>
          </a:p>
          <a:p>
            <a:pPr indent="0" lvl="0" marL="0" rtl="0" algn="l">
              <a:lnSpc>
                <a:spcPct val="135714"/>
              </a:lnSpc>
              <a:spcBef>
                <a:spcPts val="0"/>
              </a:spcBef>
              <a:spcAft>
                <a:spcPts val="0"/>
              </a:spcAft>
              <a:buNone/>
            </a:pPr>
            <a:r>
              <a:rPr lang="es"/>
              <a:t>3. ¿Qué modelo de Machine Learning ofrece los mejores resultados? ¿Es posible predecir la decisión de crédito con alta precisión?</a:t>
            </a:r>
            <a:endParaRPr/>
          </a:p>
          <a:p>
            <a:pPr indent="0" lvl="0" marL="0" rtl="0" algn="l">
              <a:lnSpc>
                <a:spcPct val="135714"/>
              </a:lnSpc>
              <a:spcBef>
                <a:spcPts val="0"/>
              </a:spcBef>
              <a:spcAft>
                <a:spcPts val="0"/>
              </a:spcAft>
              <a:buNone/>
            </a:pPr>
            <a:r>
              <a:rPr lang="es"/>
              <a:t>4. ¿Cómo se distribuye la variable objetivo?, ¿en qué podría afectar la distribución en los resultados?</a:t>
            </a:r>
            <a:endParaRPr/>
          </a:p>
          <a:p>
            <a:pPr indent="0" lvl="0" marL="0" rtl="0" algn="l">
              <a:lnSpc>
                <a:spcPct val="135714"/>
              </a:lnSpc>
              <a:spcBef>
                <a:spcPts val="0"/>
              </a:spcBef>
              <a:spcAft>
                <a:spcPts val="0"/>
              </a:spcAft>
              <a:buNone/>
            </a:pPr>
            <a:r>
              <a:rPr lang="es"/>
              <a:t>5. ¿Qué tipo de ajustes se pueden hacer al dataset con el objetivo de sofisticar el modelo y obtener mejores resultados?</a:t>
            </a:r>
            <a:endParaRPr sz="1050">
              <a:solidFill>
                <a:srgbClr val="000000"/>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Principales Visualizaciones e Insights</a:t>
            </a:r>
            <a:endParaRPr/>
          </a:p>
        </p:txBody>
      </p:sp>
      <p:sp>
        <p:nvSpPr>
          <p:cNvPr id="169" name="Google Shape;169;p18"/>
          <p:cNvSpPr txBox="1"/>
          <p:nvPr>
            <p:ph idx="1" type="body"/>
          </p:nvPr>
        </p:nvSpPr>
        <p:spPr>
          <a:xfrm>
            <a:off x="4366000" y="1432975"/>
            <a:ext cx="4778100" cy="2911200"/>
          </a:xfrm>
          <a:prstGeom prst="rect">
            <a:avLst/>
          </a:prstGeom>
        </p:spPr>
        <p:txBody>
          <a:bodyPr anchorCtr="0" anchor="t" bIns="91425" lIns="91425" spcFirstLastPara="1" rIns="91425" wrap="square" tIns="91425">
            <a:normAutofit fontScale="32500" lnSpcReduction="10000"/>
          </a:bodyPr>
          <a:lstStyle/>
          <a:p>
            <a:pPr indent="0" lvl="0" marL="0" marR="0" rtl="0" algn="l">
              <a:lnSpc>
                <a:spcPct val="115000"/>
              </a:lnSpc>
              <a:spcBef>
                <a:spcPts val="0"/>
              </a:spcBef>
              <a:spcAft>
                <a:spcPts val="0"/>
              </a:spcAft>
              <a:buNone/>
            </a:pPr>
            <a:r>
              <a:rPr lang="es" sz="3200"/>
              <a:t>Esta gráfica muestra la distribución de las variables numéricas del dataset. A primera vista, se pueden </a:t>
            </a:r>
            <a:r>
              <a:rPr lang="es" sz="3200"/>
              <a:t>resaltar</a:t>
            </a:r>
            <a:r>
              <a:rPr lang="es" sz="3200"/>
              <a:t> algunos insights de las variables. </a:t>
            </a:r>
            <a:endParaRPr sz="3200"/>
          </a:p>
          <a:p>
            <a:pPr indent="0" lvl="0" marL="0" marR="0" rtl="0" algn="l">
              <a:lnSpc>
                <a:spcPct val="115000"/>
              </a:lnSpc>
              <a:spcBef>
                <a:spcPts val="1200"/>
              </a:spcBef>
              <a:spcAft>
                <a:spcPts val="0"/>
              </a:spcAft>
              <a:buNone/>
            </a:pPr>
            <a:r>
              <a:rPr lang="es" sz="3200"/>
              <a:t>Por ejemplo, la mayoría de los solicitantes se encuentran</a:t>
            </a:r>
            <a:r>
              <a:rPr lang="es" sz="3200">
                <a:highlight>
                  <a:srgbClr val="3C78D8"/>
                </a:highlight>
              </a:rPr>
              <a:t> en el rango de 20 a 40 años</a:t>
            </a:r>
            <a:r>
              <a:rPr lang="es" sz="3200"/>
              <a:t>. Por otro lado, </a:t>
            </a:r>
            <a:r>
              <a:rPr lang="es" sz="3200">
                <a:highlight>
                  <a:srgbClr val="3C78D8"/>
                </a:highlight>
              </a:rPr>
              <a:t>el</a:t>
            </a:r>
            <a:r>
              <a:rPr lang="es" sz="3200">
                <a:highlight>
                  <a:srgbClr val="3C78D8"/>
                </a:highlight>
              </a:rPr>
              <a:t> ingreso tiene una distribución muy sesgada a la derecha, con la mayoría de los ingresos concentrados en valores bajos.</a:t>
            </a:r>
            <a:r>
              <a:rPr lang="es" sz="3200"/>
              <a:t>  La experiencia laboral también muestra una distribución sesgada a la derecha. L</a:t>
            </a:r>
            <a:r>
              <a:rPr lang="es" sz="3200">
                <a:highlight>
                  <a:srgbClr val="3C78D8"/>
                </a:highlight>
              </a:rPr>
              <a:t>a mayoría de los solicitantes tienen menos de 10 años de experiencia, con pocos solicitantes que tienen experiencia muy alta. </a:t>
            </a:r>
            <a:r>
              <a:rPr lang="es" sz="3200"/>
              <a:t>La mayoría de los solicitantes destina </a:t>
            </a:r>
            <a:r>
              <a:rPr lang="es" sz="3200">
                <a:highlight>
                  <a:srgbClr val="3C78D8"/>
                </a:highlight>
              </a:rPr>
              <a:t>un porcentaje pequeño de su ingreso anual al préstamo</a:t>
            </a:r>
            <a:r>
              <a:rPr lang="es" sz="3200"/>
              <a:t>.La longitud del historial de crédito muestra una distribución sesgada a la derecha, con l</a:t>
            </a:r>
            <a:r>
              <a:rPr lang="es" sz="3200">
                <a:highlight>
                  <a:srgbClr val="1155CC"/>
                </a:highlight>
              </a:rPr>
              <a:t>a mayoría de los solicitantes teniendo un historial de menos de 10 años.</a:t>
            </a:r>
            <a:endParaRPr sz="3200"/>
          </a:p>
          <a:p>
            <a:pPr indent="0" lvl="0" marL="0" marR="0" rtl="0" algn="l">
              <a:lnSpc>
                <a:spcPct val="115000"/>
              </a:lnSpc>
              <a:spcBef>
                <a:spcPts val="1200"/>
              </a:spcBef>
              <a:spcAft>
                <a:spcPts val="1200"/>
              </a:spcAft>
              <a:buNone/>
            </a:pPr>
            <a:r>
              <a:rPr lang="es" sz="3200"/>
              <a:t>De todo esto, se puede concluir que el dataset contiene bastantes datos de gente joven, con poco historial crediticio y experiencia laboral, esto puede ser un insight importante de cara a futuros resultados del modelo de clasificación.</a:t>
            </a:r>
            <a:endParaRPr sz="3200"/>
          </a:p>
        </p:txBody>
      </p:sp>
      <p:pic>
        <p:nvPicPr>
          <p:cNvPr id="170" name="Google Shape;170;p18"/>
          <p:cNvPicPr preferRelativeResize="0"/>
          <p:nvPr/>
        </p:nvPicPr>
        <p:blipFill>
          <a:blip r:embed="rId3">
            <a:alphaModFix/>
          </a:blip>
          <a:stretch>
            <a:fillRect/>
          </a:stretch>
        </p:blipFill>
        <p:spPr>
          <a:xfrm>
            <a:off x="1116800" y="1432975"/>
            <a:ext cx="2928530" cy="35308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Principales Visualizaciones e Insights</a:t>
            </a:r>
            <a:endParaRPr/>
          </a:p>
        </p:txBody>
      </p:sp>
      <p:sp>
        <p:nvSpPr>
          <p:cNvPr id="176" name="Google Shape;176;p19"/>
          <p:cNvSpPr txBox="1"/>
          <p:nvPr>
            <p:ph idx="1" type="body"/>
          </p:nvPr>
        </p:nvSpPr>
        <p:spPr>
          <a:xfrm>
            <a:off x="4030850" y="1530000"/>
            <a:ext cx="4778100" cy="29112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SzPts val="1018"/>
              <a:buNone/>
            </a:pPr>
            <a:r>
              <a:rPr lang="es" sz="1260"/>
              <a:t>La variable objetivo está sesgada, dado que tenemos un alto % de créditos rechazados en comparación a los créditos aprobados. Esto puede ocasionar problemas como el overfitting en el futuro, dado que puede darse el caso que el modelo sea muy bueno para predecir en el conjunto de train, pero no serlo en el conjunto de test. Para mitigar esta situación, hay distintas posibles soluciones, por ejemplo, ocupar modelos de clasificación que le den un peso específico menor a los valores mayoritarios, elegir muestras del dataset que tengan un menor desbalance, etc.</a:t>
            </a:r>
            <a:endParaRPr sz="1260"/>
          </a:p>
          <a:p>
            <a:pPr indent="0" lvl="0" marL="0" marR="0" rtl="0" algn="l">
              <a:lnSpc>
                <a:spcPct val="115000"/>
              </a:lnSpc>
              <a:spcBef>
                <a:spcPts val="1200"/>
              </a:spcBef>
              <a:spcAft>
                <a:spcPts val="1200"/>
              </a:spcAft>
              <a:buSzPts val="1018"/>
              <a:buNone/>
            </a:pPr>
            <a:r>
              <a:t/>
            </a:r>
            <a:endParaRPr sz="1260"/>
          </a:p>
        </p:txBody>
      </p:sp>
      <p:pic>
        <p:nvPicPr>
          <p:cNvPr id="177" name="Google Shape;177;p19"/>
          <p:cNvPicPr preferRelativeResize="0"/>
          <p:nvPr/>
        </p:nvPicPr>
        <p:blipFill>
          <a:blip r:embed="rId3">
            <a:alphaModFix/>
          </a:blip>
          <a:stretch>
            <a:fillRect/>
          </a:stretch>
        </p:blipFill>
        <p:spPr>
          <a:xfrm>
            <a:off x="309400" y="1432975"/>
            <a:ext cx="3393207" cy="3530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Principales Visualizaciones e Insights</a:t>
            </a:r>
            <a:endParaRPr/>
          </a:p>
          <a:p>
            <a:pPr indent="0" lvl="0" marL="0" rtl="0" algn="l">
              <a:spcBef>
                <a:spcPts val="0"/>
              </a:spcBef>
              <a:spcAft>
                <a:spcPts val="0"/>
              </a:spcAft>
              <a:buNone/>
            </a:pPr>
            <a:r>
              <a:t/>
            </a:r>
            <a:endParaRPr/>
          </a:p>
        </p:txBody>
      </p:sp>
      <p:sp>
        <p:nvSpPr>
          <p:cNvPr id="183" name="Google Shape;183;p20"/>
          <p:cNvSpPr txBox="1"/>
          <p:nvPr>
            <p:ph idx="1" type="body"/>
          </p:nvPr>
        </p:nvSpPr>
        <p:spPr>
          <a:xfrm>
            <a:off x="5891400" y="1406375"/>
            <a:ext cx="3023400" cy="2911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
              <a:t>Respecto de las variables categ{oricas,</a:t>
            </a:r>
            <a:endParaRPr/>
          </a:p>
          <a:p>
            <a:pPr indent="0" lvl="0" marL="0" rtl="0" algn="l">
              <a:spcBef>
                <a:spcPts val="1200"/>
              </a:spcBef>
              <a:spcAft>
                <a:spcPts val="0"/>
              </a:spcAft>
              <a:buNone/>
            </a:pPr>
            <a:r>
              <a:rPr lang="es"/>
              <a:t>A modo general, se pueden establecer algunas conclusiones sobre los gráficos univariados de las columnas categóricas, las cuales se detallan a continuación:</a:t>
            </a:r>
            <a:endParaRPr/>
          </a:p>
          <a:p>
            <a:pPr indent="0" lvl="0" marL="0" rtl="0" algn="l">
              <a:spcBef>
                <a:spcPts val="600"/>
              </a:spcBef>
              <a:spcAft>
                <a:spcPts val="0"/>
              </a:spcAft>
              <a:buNone/>
            </a:pPr>
            <a:r>
              <a:rPr lang="es"/>
              <a:t>La mayoría de los solicitantes son hombres, tienen una educación de nivel "Bachelor" o menor, alquilan su vivienda y buscan préstamos principalmente para educación y gastos médicos. Además, la gran cantidad de solicitudes de préstamo para educación y gastos médicos podría reflejar una necesidad en esos ámbitos, lo cual puede influir en el diseño de productos crediticios específicos para estos fines.</a:t>
            </a:r>
            <a:endParaRPr sz="1200">
              <a:solidFill>
                <a:srgbClr val="1F1F1F"/>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184" name="Google Shape;184;p20"/>
          <p:cNvPicPr preferRelativeResize="0"/>
          <p:nvPr/>
        </p:nvPicPr>
        <p:blipFill>
          <a:blip r:embed="rId3">
            <a:alphaModFix/>
          </a:blip>
          <a:stretch>
            <a:fillRect/>
          </a:stretch>
        </p:blipFill>
        <p:spPr>
          <a:xfrm>
            <a:off x="361575" y="1375749"/>
            <a:ext cx="5379849" cy="2972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Principales Visualizaciones e Insights</a:t>
            </a:r>
            <a:endParaRPr/>
          </a:p>
          <a:p>
            <a:pPr indent="0" lvl="0" marL="0" rtl="0" algn="l">
              <a:spcBef>
                <a:spcPts val="0"/>
              </a:spcBef>
              <a:spcAft>
                <a:spcPts val="0"/>
              </a:spcAft>
              <a:buNone/>
            </a:pPr>
            <a:r>
              <a:t/>
            </a:r>
            <a:endParaRPr/>
          </a:p>
        </p:txBody>
      </p:sp>
      <p:sp>
        <p:nvSpPr>
          <p:cNvPr id="190" name="Google Shape;190;p21"/>
          <p:cNvSpPr txBox="1"/>
          <p:nvPr>
            <p:ph idx="1" type="body"/>
          </p:nvPr>
        </p:nvSpPr>
        <p:spPr>
          <a:xfrm>
            <a:off x="5185825" y="1543400"/>
            <a:ext cx="3810000" cy="2935500"/>
          </a:xfrm>
          <a:prstGeom prst="rect">
            <a:avLst/>
          </a:prstGeom>
        </p:spPr>
        <p:txBody>
          <a:bodyPr anchorCtr="0" anchor="t" bIns="91425" lIns="91425" spcFirstLastPara="1" rIns="91425" wrap="square" tIns="91425">
            <a:normAutofit fontScale="32500"/>
          </a:bodyPr>
          <a:lstStyle/>
          <a:p>
            <a:pPr indent="0" lvl="0" marL="0" marR="0" rtl="0" algn="l">
              <a:lnSpc>
                <a:spcPct val="100000"/>
              </a:lnSpc>
              <a:spcBef>
                <a:spcPts val="0"/>
              </a:spcBef>
              <a:spcAft>
                <a:spcPts val="0"/>
              </a:spcAft>
              <a:buNone/>
            </a:pPr>
            <a:r>
              <a:rPr lang="es" sz="2400">
                <a:latin typeface="Montserrat"/>
                <a:ea typeface="Montserrat"/>
                <a:cs typeface="Montserrat"/>
                <a:sym typeface="Montserrat"/>
              </a:rPr>
              <a:t>De estos gráficos se pueden extraer las siguientes conclusiones:</a:t>
            </a:r>
            <a:endParaRPr sz="2400">
              <a:latin typeface="Montserrat"/>
              <a:ea typeface="Montserrat"/>
              <a:cs typeface="Montserrat"/>
              <a:sym typeface="Montserrat"/>
            </a:endParaRPr>
          </a:p>
          <a:p>
            <a:pPr indent="0" lvl="0" marL="0" marR="0" rtl="0" algn="l">
              <a:lnSpc>
                <a:spcPct val="100000"/>
              </a:lnSpc>
              <a:spcBef>
                <a:spcPts val="0"/>
              </a:spcBef>
              <a:spcAft>
                <a:spcPts val="0"/>
              </a:spcAft>
              <a:buNone/>
            </a:pPr>
            <a:r>
              <a:rPr lang="es" sz="2400">
                <a:highlight>
                  <a:srgbClr val="6FA8DC"/>
                </a:highlight>
                <a:latin typeface="Montserrat"/>
                <a:ea typeface="Montserrat"/>
                <a:cs typeface="Montserrat"/>
                <a:sym typeface="Montserrat"/>
              </a:rPr>
              <a:t>No parece haber un sesgo</a:t>
            </a:r>
            <a:r>
              <a:rPr lang="es" sz="2400">
                <a:latin typeface="Montserrat"/>
                <a:ea typeface="Montserrat"/>
                <a:cs typeface="Montserrat"/>
                <a:sym typeface="Montserrat"/>
              </a:rPr>
              <a:t> de aprobación/rechazos por género del solicitante.</a:t>
            </a:r>
            <a:endParaRPr sz="2400">
              <a:latin typeface="Montserrat"/>
              <a:ea typeface="Montserrat"/>
              <a:cs typeface="Montserrat"/>
              <a:sym typeface="Montserrat"/>
            </a:endParaRPr>
          </a:p>
          <a:p>
            <a:pPr indent="0" lvl="0" marL="0" marR="0" rtl="0" algn="l">
              <a:lnSpc>
                <a:spcPct val="100000"/>
              </a:lnSpc>
              <a:spcBef>
                <a:spcPts val="0"/>
              </a:spcBef>
              <a:spcAft>
                <a:spcPts val="0"/>
              </a:spcAft>
              <a:buNone/>
            </a:pPr>
            <a:r>
              <a:rPr lang="es" sz="2400">
                <a:highlight>
                  <a:srgbClr val="3C78D8"/>
                </a:highlight>
                <a:latin typeface="Montserrat"/>
                <a:ea typeface="Montserrat"/>
                <a:cs typeface="Montserrat"/>
                <a:sym typeface="Montserrat"/>
              </a:rPr>
              <a:t>Los solicitantes con nivel de "High School" o "Bachelor" tienen una alta cantidad de rechazos en comparación con aquellos con niveles más altos de educación.</a:t>
            </a:r>
            <a:r>
              <a:rPr lang="es" sz="2400">
                <a:latin typeface="Montserrat"/>
                <a:ea typeface="Montserrat"/>
                <a:cs typeface="Montserrat"/>
                <a:sym typeface="Montserrat"/>
              </a:rPr>
              <a:t> </a:t>
            </a:r>
            <a:endParaRPr sz="24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400">
              <a:latin typeface="Montserrat"/>
              <a:ea typeface="Montserrat"/>
              <a:cs typeface="Montserrat"/>
              <a:sym typeface="Montserrat"/>
            </a:endParaRPr>
          </a:p>
          <a:p>
            <a:pPr indent="0" lvl="0" marL="0" marR="0" rtl="0" algn="l">
              <a:lnSpc>
                <a:spcPct val="100000"/>
              </a:lnSpc>
              <a:spcBef>
                <a:spcPts val="0"/>
              </a:spcBef>
              <a:spcAft>
                <a:spcPts val="0"/>
              </a:spcAft>
              <a:buNone/>
            </a:pPr>
            <a:r>
              <a:rPr lang="es" sz="2400">
                <a:latin typeface="Montserrat"/>
                <a:ea typeface="Montserrat"/>
                <a:cs typeface="Montserrat"/>
                <a:sym typeface="Montserrat"/>
              </a:rPr>
              <a:t>El hecho de poseer una propiedad podría indicar</a:t>
            </a:r>
            <a:r>
              <a:rPr lang="es" sz="2400">
                <a:highlight>
                  <a:srgbClr val="3C78D8"/>
                </a:highlight>
                <a:latin typeface="Montserrat"/>
                <a:ea typeface="Montserrat"/>
                <a:cs typeface="Montserrat"/>
                <a:sym typeface="Montserrat"/>
              </a:rPr>
              <a:t> estabilidad financiera,</a:t>
            </a:r>
            <a:r>
              <a:rPr lang="es" sz="2400">
                <a:latin typeface="Montserrat"/>
                <a:ea typeface="Montserrat"/>
                <a:cs typeface="Montserrat"/>
                <a:sym typeface="Montserrat"/>
              </a:rPr>
              <a:t> lo que influye positivamente en la aprobación del préstamo.</a:t>
            </a:r>
            <a:endParaRPr sz="24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400">
              <a:latin typeface="Montserrat"/>
              <a:ea typeface="Montserrat"/>
              <a:cs typeface="Montserrat"/>
              <a:sym typeface="Montserrat"/>
            </a:endParaRPr>
          </a:p>
          <a:p>
            <a:pPr indent="0" lvl="0" marL="0" marR="0" rtl="0" algn="l">
              <a:lnSpc>
                <a:spcPct val="100000"/>
              </a:lnSpc>
              <a:spcBef>
                <a:spcPts val="0"/>
              </a:spcBef>
              <a:spcAft>
                <a:spcPts val="0"/>
              </a:spcAft>
              <a:buNone/>
            </a:pPr>
            <a:r>
              <a:rPr lang="es" sz="2400">
                <a:highlight>
                  <a:srgbClr val="6D9EEB"/>
                </a:highlight>
                <a:latin typeface="Montserrat"/>
                <a:ea typeface="Montserrat"/>
                <a:cs typeface="Montserrat"/>
                <a:sym typeface="Montserrat"/>
              </a:rPr>
              <a:t>Propósitos como "Home Improvement" y "Major Purchase" tienen menos rechazos en comparación con otros propósitos.</a:t>
            </a:r>
            <a:endParaRPr sz="2400">
              <a:highlight>
                <a:srgbClr val="6D9EEB"/>
              </a:highlight>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400">
              <a:latin typeface="Montserrat"/>
              <a:ea typeface="Montserrat"/>
              <a:cs typeface="Montserrat"/>
              <a:sym typeface="Montserrat"/>
            </a:endParaRPr>
          </a:p>
          <a:p>
            <a:pPr indent="0" lvl="0" marL="0" marR="0" rtl="0" algn="l">
              <a:lnSpc>
                <a:spcPct val="100000"/>
              </a:lnSpc>
              <a:spcBef>
                <a:spcPts val="0"/>
              </a:spcBef>
              <a:spcAft>
                <a:spcPts val="0"/>
              </a:spcAft>
              <a:buNone/>
            </a:pPr>
            <a:r>
              <a:rPr lang="es" sz="2400">
                <a:highlight>
                  <a:srgbClr val="3D85C6"/>
                </a:highlight>
                <a:latin typeface="Montserrat"/>
                <a:ea typeface="Montserrat"/>
                <a:cs typeface="Montserrat"/>
                <a:sym typeface="Montserrat"/>
              </a:rPr>
              <a:t>Los solicitantes con antecedentes de incumplimiento (es decir, con historial de impagos) tienen una tasa mucho más alta de rechazos</a:t>
            </a:r>
            <a:r>
              <a:rPr lang="es" sz="2400">
                <a:latin typeface="Montserrat"/>
                <a:ea typeface="Montserrat"/>
                <a:cs typeface="Montserrat"/>
                <a:sym typeface="Montserrat"/>
              </a:rPr>
              <a:t> en comparación con aquellos sin incumplimientos. Esto sugiere que un historial de incumplimiento es un factor significativo que afecta negativamente las probabilidades de aprobación del préstam</a:t>
            </a:r>
            <a:r>
              <a:rPr lang="es" sz="1200">
                <a:solidFill>
                  <a:srgbClr val="1F1F1F"/>
                </a:solidFill>
                <a:highlight>
                  <a:srgbClr val="FFFFFF"/>
                </a:highlight>
                <a:latin typeface="Roboto"/>
                <a:ea typeface="Roboto"/>
                <a:cs typeface="Roboto"/>
                <a:sym typeface="Roboto"/>
              </a:rPr>
              <a:t>o.</a:t>
            </a:r>
            <a:endParaRPr sz="1200">
              <a:solidFill>
                <a:srgbClr val="1F1F1F"/>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pic>
        <p:nvPicPr>
          <p:cNvPr id="191" name="Google Shape;191;p21"/>
          <p:cNvPicPr preferRelativeResize="0"/>
          <p:nvPr/>
        </p:nvPicPr>
        <p:blipFill>
          <a:blip r:embed="rId3">
            <a:alphaModFix/>
          </a:blip>
          <a:stretch>
            <a:fillRect/>
          </a:stretch>
        </p:blipFill>
        <p:spPr>
          <a:xfrm>
            <a:off x="269300" y="1512612"/>
            <a:ext cx="4685374" cy="2997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