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Nunito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4.xml"/><Relationship Id="rId41" Type="http://schemas.openxmlformats.org/officeDocument/2006/relationships/font" Target="fonts/Lato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Nunito-bold.fntdata"/><Relationship Id="rId12" Type="http://schemas.openxmlformats.org/officeDocument/2006/relationships/slide" Target="slides/slide6.xml"/><Relationship Id="rId34" Type="http://schemas.openxmlformats.org/officeDocument/2006/relationships/font" Target="fonts/Nunito-regular.fntdata"/><Relationship Id="rId15" Type="http://schemas.openxmlformats.org/officeDocument/2006/relationships/slide" Target="slides/slide9.xml"/><Relationship Id="rId37" Type="http://schemas.openxmlformats.org/officeDocument/2006/relationships/font" Target="fonts/Nunito-boldItalic.fntdata"/><Relationship Id="rId14" Type="http://schemas.openxmlformats.org/officeDocument/2006/relationships/slide" Target="slides/slide8.xml"/><Relationship Id="rId36" Type="http://schemas.openxmlformats.org/officeDocument/2006/relationships/font" Target="fonts/Nunito-italic.fntdata"/><Relationship Id="rId17" Type="http://schemas.openxmlformats.org/officeDocument/2006/relationships/slide" Target="slides/slide11.xml"/><Relationship Id="rId39" Type="http://schemas.openxmlformats.org/officeDocument/2006/relationships/font" Target="fonts/Lato-bold.fntdata"/><Relationship Id="rId16" Type="http://schemas.openxmlformats.org/officeDocument/2006/relationships/slide" Target="slides/slide10.xml"/><Relationship Id="rId38" Type="http://schemas.openxmlformats.org/officeDocument/2006/relationships/font" Target="fonts/Lat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0afbeb3d1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80afbeb3d1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9af4ca74a_4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89af4ca74a_4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0afbeb3d1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80afbeb3d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80afbeb3d1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80afbeb3d1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80afbeb3d1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80afbeb3d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89af4ca74a_4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89af4ca74a_4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9af4ca74a_4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9af4ca74a_4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854b9e5a7_2_83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8854b9e5a7_2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9af4ca74a_6_0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89af4ca74a_6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854b9e5a7_2_95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8854b9e5a7_2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0afbeb3d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0afbeb3d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8854b9e5a7_2_10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8854b9e5a7_2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8854b9e5a7_2_107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8854b9e5a7_2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89af4ca74a_6_12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89af4ca74a_6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8854b9e5a7_2_119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8854b9e5a7_2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8854b9e5a7_2_89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8854b9e5a7_2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9af4ca74a_13_6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89af4ca74a_13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89af4ca74a_13_12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g89af4ca74a_13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80afbeb3d1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80afbeb3d1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0afbeb3d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0afbeb3d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0afbeb3d1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80afbeb3d1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98274e1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898274e1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89af4ca74a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89af4ca74a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9af4ca74a_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89af4ca74a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0afbeb3d1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80afbeb3d1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9af4ca74a_4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9af4ca74a_4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/>
          <p:nvPr/>
        </p:nvSpPr>
        <p:spPr>
          <a:xfrm>
            <a:off x="-1" y="0"/>
            <a:ext cx="9141600" cy="14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4"/>
          <p:cNvSpPr/>
          <p:nvPr/>
        </p:nvSpPr>
        <p:spPr>
          <a:xfrm>
            <a:off x="-1" y="3826764"/>
            <a:ext cx="9141600" cy="131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4"/>
          <p:cNvSpPr txBox="1"/>
          <p:nvPr>
            <p:ph type="ctrTitle"/>
          </p:nvPr>
        </p:nvSpPr>
        <p:spPr>
          <a:xfrm>
            <a:off x="971550" y="1714500"/>
            <a:ext cx="72009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sz="4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14"/>
          <p:cNvSpPr txBox="1"/>
          <p:nvPr>
            <p:ph idx="1" type="subTitle"/>
          </p:nvPr>
        </p:nvSpPr>
        <p:spPr>
          <a:xfrm>
            <a:off x="971550" y="2969514"/>
            <a:ext cx="7200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500" cap="none"/>
            </a:lvl1pPr>
            <a:lvl2pPr lvl="1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2100"/>
            </a:lvl2pPr>
            <a:lvl3pPr lvl="2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500"/>
            </a:lvl4pPr>
            <a:lvl5pPr lvl="4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500"/>
            </a:lvl5pPr>
            <a:lvl6pPr lvl="5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6pPr>
            <a:lvl7pPr lvl="6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7pPr>
            <a:lvl8pPr lvl="7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8pPr>
            <a:lvl9pPr lvl="8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/>
          <p:nvPr/>
        </p:nvSpPr>
        <p:spPr>
          <a:xfrm>
            <a:off x="0" y="205740"/>
            <a:ext cx="9144000" cy="473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5"/>
          <p:cNvSpPr txBox="1"/>
          <p:nvPr>
            <p:ph type="title"/>
          </p:nvPr>
        </p:nvSpPr>
        <p:spPr>
          <a:xfrm>
            <a:off x="971550" y="1597914"/>
            <a:ext cx="7200900" cy="1769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D2D"/>
              </a:buClr>
              <a:buSzPts val="4100"/>
              <a:buNone/>
              <a:defRPr b="0" sz="4100">
                <a:solidFill>
                  <a:srgbClr val="282D2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15"/>
          <p:cNvSpPr txBox="1"/>
          <p:nvPr>
            <p:ph idx="1" type="body"/>
          </p:nvPr>
        </p:nvSpPr>
        <p:spPr>
          <a:xfrm>
            <a:off x="971550" y="3429000"/>
            <a:ext cx="72009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D2D"/>
              </a:buClr>
              <a:buSzPts val="1200"/>
              <a:buNone/>
              <a:defRPr sz="1500" cap="none">
                <a:solidFill>
                  <a:srgbClr val="282D2D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" name="Google Shape;140;p15"/>
          <p:cNvSpPr txBox="1"/>
          <p:nvPr>
            <p:ph idx="11" type="ftr"/>
          </p:nvPr>
        </p:nvSpPr>
        <p:spPr>
          <a:xfrm>
            <a:off x="1005840" y="4951476"/>
            <a:ext cx="5369700" cy="1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10" type="dt"/>
          </p:nvPr>
        </p:nvSpPr>
        <p:spPr>
          <a:xfrm>
            <a:off x="6656832" y="4951476"/>
            <a:ext cx="720000" cy="1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idx="12" type="sldNum"/>
          </p:nvPr>
        </p:nvSpPr>
        <p:spPr>
          <a:xfrm>
            <a:off x="7658100" y="4951476"/>
            <a:ext cx="480000" cy="1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>
            <p:ph type="title"/>
          </p:nvPr>
        </p:nvSpPr>
        <p:spPr>
          <a:xfrm>
            <a:off x="1005840" y="350520"/>
            <a:ext cx="71322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16"/>
          <p:cNvSpPr txBox="1"/>
          <p:nvPr>
            <p:ph idx="1" type="body"/>
          </p:nvPr>
        </p:nvSpPr>
        <p:spPr>
          <a:xfrm>
            <a:off x="1005840" y="1426464"/>
            <a:ext cx="7132200" cy="30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1pPr>
            <a:lvl2pPr indent="-29845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2pPr>
            <a:lvl3pPr indent="-29845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3pPr>
            <a:lvl4pPr indent="-29845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4pPr>
            <a:lvl5pPr indent="-29845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6" name="Google Shape;146;p16"/>
          <p:cNvSpPr txBox="1"/>
          <p:nvPr>
            <p:ph idx="11" type="ftr"/>
          </p:nvPr>
        </p:nvSpPr>
        <p:spPr>
          <a:xfrm>
            <a:off x="1005840" y="4951476"/>
            <a:ext cx="5369700" cy="1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16"/>
          <p:cNvSpPr txBox="1"/>
          <p:nvPr>
            <p:ph idx="10" type="dt"/>
          </p:nvPr>
        </p:nvSpPr>
        <p:spPr>
          <a:xfrm>
            <a:off x="6656832" y="4951476"/>
            <a:ext cx="720000" cy="1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16"/>
          <p:cNvSpPr txBox="1"/>
          <p:nvPr>
            <p:ph idx="12" type="sldNum"/>
          </p:nvPr>
        </p:nvSpPr>
        <p:spPr>
          <a:xfrm>
            <a:off x="7658100" y="4951476"/>
            <a:ext cx="480000" cy="1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type="title"/>
          </p:nvPr>
        </p:nvSpPr>
        <p:spPr>
          <a:xfrm>
            <a:off x="1005840" y="350520"/>
            <a:ext cx="71322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1" name="Google Shape;151;p17"/>
          <p:cNvSpPr txBox="1"/>
          <p:nvPr>
            <p:ph idx="1" type="body"/>
          </p:nvPr>
        </p:nvSpPr>
        <p:spPr>
          <a:xfrm>
            <a:off x="1005840" y="1426464"/>
            <a:ext cx="3429000" cy="30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500"/>
            </a:lvl1pPr>
            <a:lvl2pPr indent="-29845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 sz="1400"/>
            </a:lvl2pPr>
            <a:lvl3pPr indent="-29210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 sz="1200"/>
            </a:lvl3pPr>
            <a:lvl4pPr indent="-27940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 sz="1100"/>
            </a:lvl4pPr>
            <a:lvl5pPr indent="-2794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 sz="1100"/>
            </a:lvl5pPr>
            <a:lvl6pPr indent="-29845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 sz="1100"/>
            </a:lvl6pPr>
            <a:lvl7pPr indent="-29845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 sz="1100"/>
            </a:lvl7pPr>
            <a:lvl8pPr indent="-29845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 sz="1100"/>
            </a:lvl8pPr>
            <a:lvl9pPr indent="-29845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 sz="1100"/>
            </a:lvl9pPr>
          </a:lstStyle>
          <a:p/>
        </p:txBody>
      </p:sp>
      <p:sp>
        <p:nvSpPr>
          <p:cNvPr id="152" name="Google Shape;152;p17"/>
          <p:cNvSpPr txBox="1"/>
          <p:nvPr>
            <p:ph idx="2" type="body"/>
          </p:nvPr>
        </p:nvSpPr>
        <p:spPr>
          <a:xfrm>
            <a:off x="4709160" y="1426464"/>
            <a:ext cx="3429000" cy="30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500"/>
            </a:lvl1pPr>
            <a:lvl2pPr indent="-29845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 sz="1400"/>
            </a:lvl2pPr>
            <a:lvl3pPr indent="-29210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 sz="1200"/>
            </a:lvl3pPr>
            <a:lvl4pPr indent="-27940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 sz="1100"/>
            </a:lvl4pPr>
            <a:lvl5pPr indent="-2794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 sz="1100"/>
            </a:lvl5pPr>
            <a:lvl6pPr indent="-29845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 sz="1100"/>
            </a:lvl6pPr>
            <a:lvl7pPr indent="-29845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 sz="1100"/>
            </a:lvl7pPr>
            <a:lvl8pPr indent="-29845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 sz="1100"/>
            </a:lvl8pPr>
            <a:lvl9pPr indent="-29845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 sz="1100"/>
            </a:lvl9pPr>
          </a:lstStyle>
          <a:p/>
        </p:txBody>
      </p:sp>
      <p:sp>
        <p:nvSpPr>
          <p:cNvPr id="153" name="Google Shape;153;p17"/>
          <p:cNvSpPr txBox="1"/>
          <p:nvPr>
            <p:ph idx="11" type="ftr"/>
          </p:nvPr>
        </p:nvSpPr>
        <p:spPr>
          <a:xfrm>
            <a:off x="1005840" y="4951476"/>
            <a:ext cx="5369700" cy="1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17"/>
          <p:cNvSpPr txBox="1"/>
          <p:nvPr>
            <p:ph idx="10" type="dt"/>
          </p:nvPr>
        </p:nvSpPr>
        <p:spPr>
          <a:xfrm>
            <a:off x="6656832" y="4951476"/>
            <a:ext cx="720000" cy="1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17"/>
          <p:cNvSpPr txBox="1"/>
          <p:nvPr>
            <p:ph idx="12" type="sldNum"/>
          </p:nvPr>
        </p:nvSpPr>
        <p:spPr>
          <a:xfrm>
            <a:off x="7658100" y="4951476"/>
            <a:ext cx="480000" cy="1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1005840" y="350520"/>
            <a:ext cx="71322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1005840" y="1378098"/>
            <a:ext cx="34290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500" cap="none"/>
            </a:lvl1pPr>
            <a:lvl2pPr indent="-2286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9" name="Google Shape;159;p18"/>
          <p:cNvSpPr txBox="1"/>
          <p:nvPr>
            <p:ph idx="2" type="body"/>
          </p:nvPr>
        </p:nvSpPr>
        <p:spPr>
          <a:xfrm>
            <a:off x="1005840" y="2055549"/>
            <a:ext cx="3429000" cy="24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 sz="1400"/>
            </a:lvl1pPr>
            <a:lvl2pPr indent="-2921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 sz="1200"/>
            </a:lvl2pPr>
            <a:lvl3pPr indent="-27940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 sz="1100"/>
            </a:lvl3pPr>
            <a:lvl4pPr indent="-27305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00"/>
              <a:buChar char="•"/>
              <a:defRPr sz="900"/>
            </a:lvl4pPr>
            <a:lvl5pPr indent="-27305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00"/>
              <a:buChar char="•"/>
              <a:defRPr sz="900"/>
            </a:lvl5pPr>
            <a:lvl6pPr indent="-28575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Char char="•"/>
              <a:defRPr sz="900"/>
            </a:lvl6pPr>
            <a:lvl7pPr indent="-28575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Char char="•"/>
              <a:defRPr sz="900"/>
            </a:lvl7pPr>
            <a:lvl8pPr indent="-28575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Char char="•"/>
              <a:defRPr sz="900"/>
            </a:lvl8pPr>
            <a:lvl9pPr indent="-28575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160" name="Google Shape;160;p18"/>
          <p:cNvSpPr txBox="1"/>
          <p:nvPr>
            <p:ph idx="3" type="body"/>
          </p:nvPr>
        </p:nvSpPr>
        <p:spPr>
          <a:xfrm>
            <a:off x="4709160" y="1378098"/>
            <a:ext cx="34290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500" cap="none"/>
            </a:lvl1pPr>
            <a:lvl2pPr indent="-2286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1" name="Google Shape;161;p18"/>
          <p:cNvSpPr txBox="1"/>
          <p:nvPr>
            <p:ph idx="4" type="body"/>
          </p:nvPr>
        </p:nvSpPr>
        <p:spPr>
          <a:xfrm>
            <a:off x="4709160" y="2055549"/>
            <a:ext cx="3429000" cy="24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 sz="1400"/>
            </a:lvl1pPr>
            <a:lvl2pPr indent="-2921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 sz="1200"/>
            </a:lvl2pPr>
            <a:lvl3pPr indent="-27940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 sz="1100"/>
            </a:lvl3pPr>
            <a:lvl4pPr indent="-27305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00"/>
              <a:buChar char="•"/>
              <a:defRPr sz="900"/>
            </a:lvl4pPr>
            <a:lvl5pPr indent="-27305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00"/>
              <a:buChar char="•"/>
              <a:defRPr sz="900"/>
            </a:lvl5pPr>
            <a:lvl6pPr indent="-28575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Char char="•"/>
              <a:defRPr sz="900"/>
            </a:lvl6pPr>
            <a:lvl7pPr indent="-28575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Char char="•"/>
              <a:defRPr sz="900"/>
            </a:lvl7pPr>
            <a:lvl8pPr indent="-28575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Char char="•"/>
              <a:defRPr sz="900"/>
            </a:lvl8pPr>
            <a:lvl9pPr indent="-28575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162" name="Google Shape;162;p18"/>
          <p:cNvSpPr txBox="1"/>
          <p:nvPr>
            <p:ph idx="11" type="ftr"/>
          </p:nvPr>
        </p:nvSpPr>
        <p:spPr>
          <a:xfrm>
            <a:off x="1005840" y="4951476"/>
            <a:ext cx="5369700" cy="1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3" name="Google Shape;163;p18"/>
          <p:cNvSpPr txBox="1"/>
          <p:nvPr>
            <p:ph idx="10" type="dt"/>
          </p:nvPr>
        </p:nvSpPr>
        <p:spPr>
          <a:xfrm>
            <a:off x="6656832" y="4951476"/>
            <a:ext cx="720000" cy="1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4" name="Google Shape;164;p18"/>
          <p:cNvSpPr txBox="1"/>
          <p:nvPr>
            <p:ph idx="12" type="sldNum"/>
          </p:nvPr>
        </p:nvSpPr>
        <p:spPr>
          <a:xfrm>
            <a:off x="7658100" y="4951476"/>
            <a:ext cx="480000" cy="1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1005840" y="350520"/>
            <a:ext cx="71322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19"/>
          <p:cNvSpPr txBox="1"/>
          <p:nvPr>
            <p:ph idx="11" type="ftr"/>
          </p:nvPr>
        </p:nvSpPr>
        <p:spPr>
          <a:xfrm>
            <a:off x="1005840" y="4951476"/>
            <a:ext cx="5369700" cy="1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8" name="Google Shape;168;p19"/>
          <p:cNvSpPr txBox="1"/>
          <p:nvPr>
            <p:ph idx="10" type="dt"/>
          </p:nvPr>
        </p:nvSpPr>
        <p:spPr>
          <a:xfrm>
            <a:off x="6656832" y="4951476"/>
            <a:ext cx="720000" cy="1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9" name="Google Shape;169;p19"/>
          <p:cNvSpPr txBox="1"/>
          <p:nvPr>
            <p:ph idx="12" type="sldNum"/>
          </p:nvPr>
        </p:nvSpPr>
        <p:spPr>
          <a:xfrm>
            <a:off x="7658100" y="4951476"/>
            <a:ext cx="480000" cy="1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/>
          <p:nvPr/>
        </p:nvSpPr>
        <p:spPr>
          <a:xfrm>
            <a:off x="0" y="0"/>
            <a:ext cx="9141600" cy="20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0"/>
          <p:cNvSpPr txBox="1"/>
          <p:nvPr>
            <p:ph idx="11" type="ftr"/>
          </p:nvPr>
        </p:nvSpPr>
        <p:spPr>
          <a:xfrm>
            <a:off x="1005840" y="4951476"/>
            <a:ext cx="5369700" cy="1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3" name="Google Shape;173;p20"/>
          <p:cNvSpPr txBox="1"/>
          <p:nvPr>
            <p:ph idx="10" type="dt"/>
          </p:nvPr>
        </p:nvSpPr>
        <p:spPr>
          <a:xfrm>
            <a:off x="6656832" y="4951476"/>
            <a:ext cx="720000" cy="1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4" name="Google Shape;174;p20"/>
          <p:cNvSpPr txBox="1"/>
          <p:nvPr>
            <p:ph idx="12" type="sldNum"/>
          </p:nvPr>
        </p:nvSpPr>
        <p:spPr>
          <a:xfrm>
            <a:off x="7658100" y="4951476"/>
            <a:ext cx="480000" cy="1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5602986" y="1762506"/>
            <a:ext cx="3154800" cy="1494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b="0"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342900" y="569214"/>
            <a:ext cx="4972200" cy="3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500"/>
            </a:lvl1pPr>
            <a:lvl2pPr indent="-29845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 sz="1400"/>
            </a:lvl2pPr>
            <a:lvl3pPr indent="-29210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 sz="1200"/>
            </a:lvl3pPr>
            <a:lvl4pPr indent="-27940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 sz="1100"/>
            </a:lvl4pPr>
            <a:lvl5pPr indent="-2794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 sz="1100"/>
            </a:lvl5pPr>
            <a:lvl6pPr indent="-29845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 sz="1100"/>
            </a:lvl6pPr>
            <a:lvl7pPr indent="-29845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 sz="1100"/>
            </a:lvl7pPr>
            <a:lvl8pPr indent="-29845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 sz="1100"/>
            </a:lvl8pPr>
            <a:lvl9pPr indent="-29845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 sz="1100"/>
            </a:lvl9pPr>
          </a:lstStyle>
          <a:p/>
        </p:txBody>
      </p:sp>
      <p:sp>
        <p:nvSpPr>
          <p:cNvPr id="178" name="Google Shape;178;p21"/>
          <p:cNvSpPr txBox="1"/>
          <p:nvPr>
            <p:ph idx="2" type="body"/>
          </p:nvPr>
        </p:nvSpPr>
        <p:spPr>
          <a:xfrm>
            <a:off x="5602986" y="3271266"/>
            <a:ext cx="3154800" cy="12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500"/>
              <a:buNone/>
              <a:defRPr sz="700"/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500"/>
              <a:buNone/>
              <a:defRPr sz="700"/>
            </a:lvl5pPr>
            <a:lvl6pPr indent="-2286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6pPr>
            <a:lvl7pPr indent="-2286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7pPr>
            <a:lvl8pPr indent="-2286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8pPr>
            <a:lvl9pPr indent="-2286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79" name="Google Shape;179;p21"/>
          <p:cNvSpPr txBox="1"/>
          <p:nvPr>
            <p:ph idx="11" type="ftr"/>
          </p:nvPr>
        </p:nvSpPr>
        <p:spPr>
          <a:xfrm>
            <a:off x="1005840" y="4951476"/>
            <a:ext cx="5369700" cy="1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21"/>
          <p:cNvSpPr txBox="1"/>
          <p:nvPr>
            <p:ph idx="10" type="dt"/>
          </p:nvPr>
        </p:nvSpPr>
        <p:spPr>
          <a:xfrm>
            <a:off x="6656832" y="4951476"/>
            <a:ext cx="720000" cy="1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1" name="Google Shape;181;p21"/>
          <p:cNvSpPr txBox="1"/>
          <p:nvPr>
            <p:ph idx="12" type="sldNum"/>
          </p:nvPr>
        </p:nvSpPr>
        <p:spPr>
          <a:xfrm>
            <a:off x="7658100" y="4951476"/>
            <a:ext cx="480000" cy="1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5602986" y="1762506"/>
            <a:ext cx="3154800" cy="1494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b="0"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" id="184" name="Google Shape;184;p22"/>
          <p:cNvSpPr/>
          <p:nvPr>
            <p:ph idx="2" type="pic"/>
          </p:nvPr>
        </p:nvSpPr>
        <p:spPr>
          <a:xfrm>
            <a:off x="226314" y="377190"/>
            <a:ext cx="5026800" cy="4382400"/>
          </a:xfrm>
          <a:prstGeom prst="rect">
            <a:avLst/>
          </a:prstGeom>
          <a:solidFill>
            <a:srgbClr val="ABE2E4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5602986" y="3271266"/>
            <a:ext cx="3154800" cy="12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500"/>
              <a:buNone/>
              <a:defRPr sz="700"/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500"/>
              <a:buNone/>
              <a:defRPr sz="700"/>
            </a:lvl5pPr>
            <a:lvl6pPr indent="-2286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6pPr>
            <a:lvl7pPr indent="-2286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7pPr>
            <a:lvl8pPr indent="-2286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8pPr>
            <a:lvl9pPr indent="-2286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86" name="Google Shape;186;p22"/>
          <p:cNvSpPr txBox="1"/>
          <p:nvPr>
            <p:ph idx="11" type="ftr"/>
          </p:nvPr>
        </p:nvSpPr>
        <p:spPr>
          <a:xfrm>
            <a:off x="1005840" y="4951476"/>
            <a:ext cx="5369700" cy="1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7" name="Google Shape;187;p22"/>
          <p:cNvSpPr txBox="1"/>
          <p:nvPr>
            <p:ph idx="10" type="dt"/>
          </p:nvPr>
        </p:nvSpPr>
        <p:spPr>
          <a:xfrm>
            <a:off x="6656832" y="4951476"/>
            <a:ext cx="720000" cy="1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8" name="Google Shape;188;p22"/>
          <p:cNvSpPr txBox="1"/>
          <p:nvPr>
            <p:ph idx="12" type="sldNum"/>
          </p:nvPr>
        </p:nvSpPr>
        <p:spPr>
          <a:xfrm>
            <a:off x="7658100" y="4951476"/>
            <a:ext cx="480000" cy="1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1005840" y="350520"/>
            <a:ext cx="71322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 rot="5400000">
            <a:off x="3024210" y="-591786"/>
            <a:ext cx="3095700" cy="71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1pPr>
            <a:lvl2pPr indent="-29845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2pPr>
            <a:lvl3pPr indent="-29845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3pPr>
            <a:lvl4pPr indent="-29845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4pPr>
            <a:lvl5pPr indent="-29845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2" name="Google Shape;192;p23"/>
          <p:cNvSpPr txBox="1"/>
          <p:nvPr>
            <p:ph idx="11" type="ftr"/>
          </p:nvPr>
        </p:nvSpPr>
        <p:spPr>
          <a:xfrm>
            <a:off x="1005840" y="4951476"/>
            <a:ext cx="5369700" cy="1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3" name="Google Shape;193;p23"/>
          <p:cNvSpPr txBox="1"/>
          <p:nvPr>
            <p:ph idx="10" type="dt"/>
          </p:nvPr>
        </p:nvSpPr>
        <p:spPr>
          <a:xfrm>
            <a:off x="6656832" y="4951476"/>
            <a:ext cx="720000" cy="1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4" name="Google Shape;194;p23"/>
          <p:cNvSpPr txBox="1"/>
          <p:nvPr>
            <p:ph idx="12" type="sldNum"/>
          </p:nvPr>
        </p:nvSpPr>
        <p:spPr>
          <a:xfrm>
            <a:off x="7658100" y="4951476"/>
            <a:ext cx="480000" cy="1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 rot="5400000">
            <a:off x="5317950" y="1431778"/>
            <a:ext cx="44232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 rot="5400000">
            <a:off x="1317375" y="-482822"/>
            <a:ext cx="44232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1pPr>
            <a:lvl2pPr indent="-29845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2pPr>
            <a:lvl3pPr indent="-29845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3pPr>
            <a:lvl4pPr indent="-29845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4pPr>
            <a:lvl5pPr indent="-29845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8" name="Google Shape;198;p24"/>
          <p:cNvSpPr txBox="1"/>
          <p:nvPr>
            <p:ph idx="11" type="ftr"/>
          </p:nvPr>
        </p:nvSpPr>
        <p:spPr>
          <a:xfrm>
            <a:off x="1005840" y="4951476"/>
            <a:ext cx="5369700" cy="1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9" name="Google Shape;199;p24"/>
          <p:cNvSpPr txBox="1"/>
          <p:nvPr>
            <p:ph idx="10" type="dt"/>
          </p:nvPr>
        </p:nvSpPr>
        <p:spPr>
          <a:xfrm>
            <a:off x="6656832" y="4951476"/>
            <a:ext cx="720000" cy="1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0" name="Google Shape;200;p24"/>
          <p:cNvSpPr txBox="1"/>
          <p:nvPr>
            <p:ph idx="12" type="sldNum"/>
          </p:nvPr>
        </p:nvSpPr>
        <p:spPr>
          <a:xfrm>
            <a:off x="7658100" y="4951476"/>
            <a:ext cx="480000" cy="1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/>
          <p:nvPr/>
        </p:nvSpPr>
        <p:spPr>
          <a:xfrm>
            <a:off x="0" y="4937760"/>
            <a:ext cx="9141600" cy="20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3"/>
          <p:cNvSpPr txBox="1"/>
          <p:nvPr>
            <p:ph type="title"/>
          </p:nvPr>
        </p:nvSpPr>
        <p:spPr>
          <a:xfrm>
            <a:off x="1005840" y="350520"/>
            <a:ext cx="71322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7" name="Google Shape;127;p13"/>
          <p:cNvSpPr txBox="1"/>
          <p:nvPr>
            <p:ph idx="1" type="body"/>
          </p:nvPr>
        </p:nvSpPr>
        <p:spPr>
          <a:xfrm>
            <a:off x="1005840" y="1426464"/>
            <a:ext cx="7132200" cy="30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21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794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794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13"/>
          <p:cNvSpPr txBox="1"/>
          <p:nvPr>
            <p:ph idx="11" type="ftr"/>
          </p:nvPr>
        </p:nvSpPr>
        <p:spPr>
          <a:xfrm>
            <a:off x="1005840" y="4951476"/>
            <a:ext cx="5369700" cy="1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282D2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13"/>
          <p:cNvSpPr txBox="1"/>
          <p:nvPr>
            <p:ph idx="10" type="dt"/>
          </p:nvPr>
        </p:nvSpPr>
        <p:spPr>
          <a:xfrm>
            <a:off x="6656832" y="4951476"/>
            <a:ext cx="720000" cy="1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282D2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12" type="sldNum"/>
          </p:nvPr>
        </p:nvSpPr>
        <p:spPr>
          <a:xfrm>
            <a:off x="7658100" y="4951476"/>
            <a:ext cx="480000" cy="1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282D2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282D2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282D2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282D2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282D2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282D2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282D2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282D2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282D2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Relationship Id="rId5" Type="http://schemas.openxmlformats.org/officeDocument/2006/relationships/image" Target="../media/image11.png"/><Relationship Id="rId6" Type="http://schemas.openxmlformats.org/officeDocument/2006/relationships/image" Target="../media/image16.png"/><Relationship Id="rId7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acific-savannah-37454.herokuapp.com/" TargetMode="External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ctrTitle"/>
          </p:nvPr>
        </p:nvSpPr>
        <p:spPr>
          <a:xfrm>
            <a:off x="1003650" y="1323139"/>
            <a:ext cx="7136700" cy="10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VILUMAR S.A.</a:t>
            </a:r>
            <a:endParaRPr b="1"/>
          </a:p>
        </p:txBody>
      </p:sp>
      <p:sp>
        <p:nvSpPr>
          <p:cNvPr id="206" name="Google Shape;206;p25"/>
          <p:cNvSpPr txBox="1"/>
          <p:nvPr>
            <p:ph idx="1" type="subTitle"/>
          </p:nvPr>
        </p:nvSpPr>
        <p:spPr>
          <a:xfrm>
            <a:off x="1912050" y="2483525"/>
            <a:ext cx="53199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Fábrica de Alimento Balanceado</a:t>
            </a:r>
            <a:endParaRPr sz="3000"/>
          </a:p>
        </p:txBody>
      </p:sp>
      <p:sp>
        <p:nvSpPr>
          <p:cNvPr id="207" name="Google Shape;207;p25"/>
          <p:cNvSpPr txBox="1"/>
          <p:nvPr/>
        </p:nvSpPr>
        <p:spPr>
          <a:xfrm>
            <a:off x="1871600" y="4595825"/>
            <a:ext cx="77391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434343"/>
                </a:solidFill>
              </a:rPr>
              <a:t>Emanuel Rodriguez | César Ferrarotti | Mariano Rapaport | Luciano Palmieri | Dilan Bernabe</a:t>
            </a:r>
            <a:endParaRPr b="1" sz="1200">
              <a:solidFill>
                <a:srgbClr val="434343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"/>
          <p:cNvSpPr txBox="1"/>
          <p:nvPr>
            <p:ph type="title"/>
          </p:nvPr>
        </p:nvSpPr>
        <p:spPr>
          <a:xfrm>
            <a:off x="819150" y="845600"/>
            <a:ext cx="7474800" cy="12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Roles de usuarios</a:t>
            </a:r>
            <a:endParaRPr b="1"/>
          </a:p>
        </p:txBody>
      </p:sp>
      <p:sp>
        <p:nvSpPr>
          <p:cNvPr id="282" name="Google Shape;282;p3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83" name="Google Shape;28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3300" y="3567900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3300" y="3567900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3300" y="675600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3300" y="2019900"/>
            <a:ext cx="900000" cy="90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34"/>
          <p:cNvCxnSpPr>
            <a:stCxn id="285" idx="2"/>
            <a:endCxn id="286" idx="0"/>
          </p:cNvCxnSpPr>
          <p:nvPr/>
        </p:nvCxnSpPr>
        <p:spPr>
          <a:xfrm>
            <a:off x="6163300" y="1575600"/>
            <a:ext cx="0" cy="4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6163300" y="2919925"/>
            <a:ext cx="1800" cy="35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34"/>
          <p:cNvCxnSpPr/>
          <p:nvPr/>
        </p:nvCxnSpPr>
        <p:spPr>
          <a:xfrm flipH="1" rot="10800000">
            <a:off x="4723300" y="3265500"/>
            <a:ext cx="2400" cy="3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34"/>
          <p:cNvCxnSpPr/>
          <p:nvPr/>
        </p:nvCxnSpPr>
        <p:spPr>
          <a:xfrm rot="10800000">
            <a:off x="7599400" y="3265500"/>
            <a:ext cx="3900" cy="3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4"/>
          <p:cNvCxnSpPr/>
          <p:nvPr/>
        </p:nvCxnSpPr>
        <p:spPr>
          <a:xfrm rot="10800000">
            <a:off x="4720900" y="3273353"/>
            <a:ext cx="28848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92" name="Google Shape;292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27200" y="2121750"/>
            <a:ext cx="900000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Qué puede hacer cada rol?</a:t>
            </a:r>
            <a:endParaRPr b="1"/>
          </a:p>
        </p:txBody>
      </p:sp>
      <p:sp>
        <p:nvSpPr>
          <p:cNvPr id="298" name="Google Shape;298;p35"/>
          <p:cNvSpPr txBox="1"/>
          <p:nvPr>
            <p:ph idx="1" type="body"/>
          </p:nvPr>
        </p:nvSpPr>
        <p:spPr>
          <a:xfrm>
            <a:off x="819150" y="1728000"/>
            <a:ext cx="7292700" cy="244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595959"/>
                </a:solidFill>
              </a:rPr>
              <a:t>ADMINISTRADOR (Sistema):</a:t>
            </a:r>
            <a:endParaRPr sz="1500">
              <a:solidFill>
                <a:srgbClr val="595959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lang="es" sz="1500">
                <a:solidFill>
                  <a:srgbClr val="595959"/>
                </a:solidFill>
              </a:rPr>
              <a:t>Gestionar usuarios (alta, baja y modificación).</a:t>
            </a:r>
            <a:endParaRPr sz="1500">
              <a:solidFill>
                <a:srgbClr val="595959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lang="es" sz="1500">
                <a:solidFill>
                  <a:srgbClr val="595959"/>
                </a:solidFill>
              </a:rPr>
              <a:t>Gestionar roles (alta, baja y modificación).</a:t>
            </a:r>
            <a:endParaRPr sz="1500">
              <a:solidFill>
                <a:srgbClr val="595959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lang="es" sz="1500">
                <a:solidFill>
                  <a:srgbClr val="595959"/>
                </a:solidFill>
              </a:rPr>
              <a:t>Gestionar permisos (alta, baja y modificación).</a:t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99" name="Google Shape;299;p3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00" name="Google Shape;3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2000" y="1671750"/>
            <a:ext cx="1800000" cy="18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Qué puede hacer cada rol?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07" name="Google Shape;307;p36"/>
          <p:cNvSpPr txBox="1"/>
          <p:nvPr>
            <p:ph idx="1" type="body"/>
          </p:nvPr>
        </p:nvSpPr>
        <p:spPr>
          <a:xfrm>
            <a:off x="819150" y="1729350"/>
            <a:ext cx="7158000" cy="244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595959"/>
                </a:solidFill>
              </a:rPr>
              <a:t>BALANCERO</a:t>
            </a:r>
            <a:r>
              <a:rPr b="1" lang="es" sz="1500">
                <a:solidFill>
                  <a:srgbClr val="595959"/>
                </a:solidFill>
              </a:rPr>
              <a:t>:</a:t>
            </a:r>
            <a:endParaRPr b="1" sz="1500">
              <a:solidFill>
                <a:srgbClr val="595959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lang="es" sz="1500">
                <a:solidFill>
                  <a:srgbClr val="595959"/>
                </a:solidFill>
              </a:rPr>
              <a:t>Pesaje y registro de ingreso de insumos.</a:t>
            </a:r>
            <a:endParaRPr sz="1500">
              <a:solidFill>
                <a:srgbClr val="595959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lang="es" sz="1500">
                <a:solidFill>
                  <a:srgbClr val="595959"/>
                </a:solidFill>
              </a:rPr>
              <a:t>Pesaje y registro de despacho de productos.</a:t>
            </a:r>
            <a:endParaRPr sz="1500">
              <a:solidFill>
                <a:srgbClr val="595959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lang="es" sz="1500">
                <a:solidFill>
                  <a:srgbClr val="595959"/>
                </a:solidFill>
              </a:rPr>
              <a:t>Emisión de tickets.</a:t>
            </a:r>
            <a:endParaRPr sz="1500">
              <a:solidFill>
                <a:srgbClr val="595959"/>
              </a:solidFill>
            </a:endParaRPr>
          </a:p>
        </p:txBody>
      </p:sp>
      <p:pic>
        <p:nvPicPr>
          <p:cNvPr id="308" name="Google Shape;3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2000" y="1671750"/>
            <a:ext cx="1800000" cy="18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Qué puede hacer cada rol?</a:t>
            </a:r>
            <a:endParaRPr b="1"/>
          </a:p>
        </p:txBody>
      </p:sp>
      <p:sp>
        <p:nvSpPr>
          <p:cNvPr id="314" name="Google Shape;314;p37"/>
          <p:cNvSpPr txBox="1"/>
          <p:nvPr>
            <p:ph idx="1" type="body"/>
          </p:nvPr>
        </p:nvSpPr>
        <p:spPr>
          <a:xfrm>
            <a:off x="819150" y="1729350"/>
            <a:ext cx="7292700" cy="244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595959"/>
                </a:solidFill>
              </a:rPr>
              <a:t>ADMINISTRATIVO</a:t>
            </a:r>
            <a:r>
              <a:rPr b="1" lang="es" sz="1500">
                <a:solidFill>
                  <a:srgbClr val="595959"/>
                </a:solidFill>
              </a:rPr>
              <a:t>:</a:t>
            </a:r>
            <a:endParaRPr sz="1500">
              <a:solidFill>
                <a:srgbClr val="595959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lang="es" sz="1500">
                <a:solidFill>
                  <a:srgbClr val="595959"/>
                </a:solidFill>
              </a:rPr>
              <a:t>Gestionar empresas (alta, baja y modificación).</a:t>
            </a:r>
            <a:endParaRPr sz="1500">
              <a:solidFill>
                <a:srgbClr val="595959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lang="es" sz="1500">
                <a:solidFill>
                  <a:srgbClr val="595959"/>
                </a:solidFill>
              </a:rPr>
              <a:t>Gestionar insumos (alta, baja y modificación).</a:t>
            </a:r>
            <a:endParaRPr sz="1500">
              <a:solidFill>
                <a:srgbClr val="595959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lang="es" sz="1500">
                <a:solidFill>
                  <a:srgbClr val="595959"/>
                </a:solidFill>
              </a:rPr>
              <a:t>Gestionar productos (alta, baja y modificación).</a:t>
            </a:r>
            <a:endParaRPr sz="1500">
              <a:solidFill>
                <a:srgbClr val="595959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lang="es" sz="1500">
                <a:solidFill>
                  <a:srgbClr val="595959"/>
                </a:solidFill>
              </a:rPr>
              <a:t>Administrar stock.</a:t>
            </a:r>
            <a:endParaRPr sz="1500">
              <a:solidFill>
                <a:srgbClr val="595959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lang="es" sz="1500">
                <a:solidFill>
                  <a:srgbClr val="595959"/>
                </a:solidFill>
              </a:rPr>
              <a:t>Administrar pedidos de fabricación.</a:t>
            </a:r>
            <a:endParaRPr sz="1500">
              <a:solidFill>
                <a:srgbClr val="595959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lang="es" sz="1500">
                <a:solidFill>
                  <a:srgbClr val="595959"/>
                </a:solidFill>
              </a:rPr>
              <a:t>Consultar préstamos.</a:t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15" name="Google Shape;315;p3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16" name="Google Shape;31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2000" y="1671750"/>
            <a:ext cx="1800000" cy="18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Qué puede hacer cada rol?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23" name="Google Shape;323;p38"/>
          <p:cNvSpPr txBox="1"/>
          <p:nvPr>
            <p:ph idx="1" type="body"/>
          </p:nvPr>
        </p:nvSpPr>
        <p:spPr>
          <a:xfrm>
            <a:off x="819150" y="1729350"/>
            <a:ext cx="7050900" cy="244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595959"/>
                </a:solidFill>
              </a:rPr>
              <a:t>GERENTE</a:t>
            </a:r>
            <a:r>
              <a:rPr b="1" lang="es" sz="1500">
                <a:solidFill>
                  <a:srgbClr val="595959"/>
                </a:solidFill>
              </a:rPr>
              <a:t>:</a:t>
            </a:r>
            <a:endParaRPr b="1" sz="1500">
              <a:solidFill>
                <a:srgbClr val="595959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lang="es" sz="1500">
                <a:solidFill>
                  <a:srgbClr val="595959"/>
                </a:solidFill>
              </a:rPr>
              <a:t>Gestionar los parámetros productivos</a:t>
            </a:r>
            <a:endParaRPr sz="1500">
              <a:solidFill>
                <a:srgbClr val="595959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○"/>
            </a:pPr>
            <a:r>
              <a:rPr lang="es" sz="1500">
                <a:solidFill>
                  <a:srgbClr val="595959"/>
                </a:solidFill>
              </a:rPr>
              <a:t>Capacidad productiva.</a:t>
            </a:r>
            <a:endParaRPr sz="1500">
              <a:solidFill>
                <a:srgbClr val="595959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○"/>
            </a:pPr>
            <a:r>
              <a:rPr lang="es" sz="1500">
                <a:solidFill>
                  <a:srgbClr val="595959"/>
                </a:solidFill>
              </a:rPr>
              <a:t>Créditos.</a:t>
            </a:r>
            <a:endParaRPr sz="1500">
              <a:solidFill>
                <a:srgbClr val="595959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○"/>
            </a:pPr>
            <a:r>
              <a:rPr lang="es" sz="1500">
                <a:solidFill>
                  <a:srgbClr val="595959"/>
                </a:solidFill>
              </a:rPr>
              <a:t>Precios.</a:t>
            </a:r>
            <a:endParaRPr sz="1500">
              <a:solidFill>
                <a:srgbClr val="595959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lang="es" sz="1500">
                <a:solidFill>
                  <a:srgbClr val="595959"/>
                </a:solidFill>
              </a:rPr>
              <a:t>Realizar consultas y emitir informes.</a:t>
            </a:r>
            <a:endParaRPr>
              <a:solidFill>
                <a:srgbClr val="595959"/>
              </a:solidFill>
            </a:endParaRPr>
          </a:p>
        </p:txBody>
      </p:sp>
      <p:pic>
        <p:nvPicPr>
          <p:cNvPr id="324" name="Google Shape;3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2000" y="1671750"/>
            <a:ext cx="1800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6240" y="1729350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Aspectos técnicos</a:t>
            </a:r>
            <a:endParaRPr b="1"/>
          </a:p>
        </p:txBody>
      </p:sp>
      <p:sp>
        <p:nvSpPr>
          <p:cNvPr id="331" name="Google Shape;331;p39"/>
          <p:cNvSpPr txBox="1"/>
          <p:nvPr>
            <p:ph idx="1" type="body"/>
          </p:nvPr>
        </p:nvSpPr>
        <p:spPr>
          <a:xfrm>
            <a:off x="819150" y="1504200"/>
            <a:ext cx="7505700" cy="28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lang="es" sz="1500">
                <a:solidFill>
                  <a:srgbClr val="595959"/>
                </a:solidFill>
              </a:rPr>
              <a:t>Lenguaje de programación </a:t>
            </a:r>
            <a:r>
              <a:rPr b="1" lang="es" sz="1500">
                <a:solidFill>
                  <a:srgbClr val="595959"/>
                </a:solidFill>
              </a:rPr>
              <a:t>PHP</a:t>
            </a:r>
            <a:r>
              <a:rPr lang="es" sz="1500">
                <a:solidFill>
                  <a:srgbClr val="595959"/>
                </a:solidFill>
              </a:rPr>
              <a:t> en su versión 7.4.</a:t>
            </a:r>
            <a:endParaRPr sz="1500">
              <a:solidFill>
                <a:srgbClr val="595959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lang="es" sz="1500">
                <a:solidFill>
                  <a:srgbClr val="595959"/>
                </a:solidFill>
              </a:rPr>
              <a:t>Se hizo uso del framework para aplicaciones web basadas en PHP, </a:t>
            </a:r>
            <a:r>
              <a:rPr b="1" lang="es" sz="1500">
                <a:solidFill>
                  <a:srgbClr val="595959"/>
                </a:solidFill>
              </a:rPr>
              <a:t>Laravel.</a:t>
            </a:r>
            <a:endParaRPr sz="1500">
              <a:solidFill>
                <a:srgbClr val="595959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lang="es" sz="1500">
                <a:solidFill>
                  <a:srgbClr val="595959"/>
                </a:solidFill>
              </a:rPr>
              <a:t>La base de datos que se utiliza es </a:t>
            </a:r>
            <a:r>
              <a:rPr b="1" lang="es" sz="1500">
                <a:solidFill>
                  <a:srgbClr val="595959"/>
                </a:solidFill>
              </a:rPr>
              <a:t>MariaDB</a:t>
            </a:r>
            <a:r>
              <a:rPr lang="es" sz="1500">
                <a:solidFill>
                  <a:srgbClr val="595959"/>
                </a:solidFill>
              </a:rPr>
              <a:t> en su versión 10.4.11 (el paquete de software </a:t>
            </a:r>
            <a:r>
              <a:rPr b="1" lang="es" sz="1500">
                <a:solidFill>
                  <a:srgbClr val="595959"/>
                </a:solidFill>
              </a:rPr>
              <a:t>XAMPP</a:t>
            </a:r>
            <a:r>
              <a:rPr lang="es" sz="1500">
                <a:solidFill>
                  <a:srgbClr val="595959"/>
                </a:solidFill>
              </a:rPr>
              <a:t> fue utilizado en etapas de desarrollo).</a:t>
            </a:r>
            <a:endParaRPr sz="1500">
              <a:solidFill>
                <a:srgbClr val="595959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b="1" lang="es" sz="1500">
                <a:solidFill>
                  <a:srgbClr val="595959"/>
                </a:solidFill>
              </a:rPr>
              <a:t>GitHub</a:t>
            </a:r>
            <a:r>
              <a:rPr lang="es" sz="1500">
                <a:solidFill>
                  <a:srgbClr val="595959"/>
                </a:solidFill>
              </a:rPr>
              <a:t> fue la plataforma que elegimos para control de versiones.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32" name="Google Shape;332;p3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33" name="Google Shape;33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3600000"/>
            <a:ext cx="720000" cy="380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0000" y="3567651"/>
            <a:ext cx="1799998" cy="444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0000" y="3611515"/>
            <a:ext cx="1440000" cy="357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04000" y="3448075"/>
            <a:ext cx="720001" cy="68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60000" y="3602866"/>
            <a:ext cx="1440002" cy="37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Demo en línea</a:t>
            </a:r>
            <a:endParaRPr b="1"/>
          </a:p>
        </p:txBody>
      </p:sp>
      <p:sp>
        <p:nvSpPr>
          <p:cNvPr id="343" name="Google Shape;343;p40"/>
          <p:cNvSpPr txBox="1"/>
          <p:nvPr>
            <p:ph idx="1" type="body"/>
          </p:nvPr>
        </p:nvSpPr>
        <p:spPr>
          <a:xfrm>
            <a:off x="819150" y="17293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lang="es" sz="1500">
                <a:solidFill>
                  <a:srgbClr val="595959"/>
                </a:solidFill>
              </a:rPr>
              <a:t>Cualquier interesado puede acceder a una versión de prueba del programa alojada en </a:t>
            </a:r>
            <a:r>
              <a:rPr b="1" lang="es" sz="1500">
                <a:solidFill>
                  <a:srgbClr val="595959"/>
                </a:solidFill>
              </a:rPr>
              <a:t>Heroku</a:t>
            </a:r>
            <a:r>
              <a:rPr lang="es" sz="1500">
                <a:solidFill>
                  <a:srgbClr val="595959"/>
                </a:solidFill>
              </a:rPr>
              <a:t>, desde el siguiente link: </a:t>
            </a:r>
            <a:r>
              <a:rPr lang="es" sz="1500" u="sng">
                <a:solidFill>
                  <a:schemeClr val="hlink"/>
                </a:solidFill>
                <a:hlinkClick r:id="rId3"/>
              </a:rPr>
              <a:t>https://pacific-savannah-37454.herokuapp.com/</a:t>
            </a:r>
            <a:r>
              <a:rPr lang="es" sz="1500">
                <a:solidFill>
                  <a:srgbClr val="595959"/>
                </a:solidFill>
              </a:rPr>
              <a:t>.</a:t>
            </a:r>
            <a:endParaRPr sz="1500">
              <a:solidFill>
                <a:srgbClr val="595959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○"/>
            </a:pPr>
            <a:r>
              <a:rPr lang="es" sz="1500">
                <a:solidFill>
                  <a:srgbClr val="595959"/>
                </a:solidFill>
              </a:rPr>
              <a:t>Usuario: </a:t>
            </a:r>
            <a:r>
              <a:rPr i="1" lang="es" sz="1500">
                <a:solidFill>
                  <a:srgbClr val="595959"/>
                </a:solidFill>
              </a:rPr>
              <a:t>administrator</a:t>
            </a:r>
            <a:endParaRPr i="1" sz="1500">
              <a:solidFill>
                <a:srgbClr val="595959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○"/>
            </a:pPr>
            <a:r>
              <a:rPr lang="es" sz="1500">
                <a:solidFill>
                  <a:srgbClr val="595959"/>
                </a:solidFill>
              </a:rPr>
              <a:t>Contraseña: </a:t>
            </a:r>
            <a:r>
              <a:rPr i="1" lang="es" sz="1500">
                <a:solidFill>
                  <a:srgbClr val="595959"/>
                </a:solidFill>
              </a:rPr>
              <a:t>admin01</a:t>
            </a:r>
            <a:endParaRPr i="1" sz="1500">
              <a:solidFill>
                <a:srgbClr val="595959"/>
              </a:solidFill>
            </a:endParaRPr>
          </a:p>
        </p:txBody>
      </p:sp>
      <p:sp>
        <p:nvSpPr>
          <p:cNvPr id="344" name="Google Shape;344;p4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45" name="Google Shape;34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0000" y="2520000"/>
            <a:ext cx="2880000" cy="1215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1"/>
          <p:cNvSpPr txBox="1"/>
          <p:nvPr>
            <p:ph idx="12" type="sldNum"/>
          </p:nvPr>
        </p:nvSpPr>
        <p:spPr>
          <a:xfrm>
            <a:off x="7658100" y="4951476"/>
            <a:ext cx="480060" cy="178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100">
                <a:solidFill>
                  <a:srgbClr val="F2F2F2"/>
                </a:solidFill>
              </a:rPr>
              <a:t>‹#›</a:t>
            </a:fld>
            <a:endParaRPr sz="1100">
              <a:solidFill>
                <a:srgbClr val="F2F2F2"/>
              </a:solidFill>
            </a:endParaRPr>
          </a:p>
        </p:txBody>
      </p:sp>
      <p:sp>
        <p:nvSpPr>
          <p:cNvPr id="351" name="Google Shape;351;p41"/>
          <p:cNvSpPr txBox="1"/>
          <p:nvPr>
            <p:ph type="title"/>
          </p:nvPr>
        </p:nvSpPr>
        <p:spPr>
          <a:xfrm>
            <a:off x="1005840" y="350520"/>
            <a:ext cx="71322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D2D"/>
              </a:buClr>
              <a:buSzPts val="3000"/>
              <a:buNone/>
            </a:pPr>
            <a:r>
              <a:rPr b="1" lang="es" sz="3000">
                <a:solidFill>
                  <a:srgbClr val="000000"/>
                </a:solidFill>
              </a:rPr>
              <a:t>Estado</a:t>
            </a:r>
            <a:r>
              <a:rPr lang="es" sz="3000">
                <a:solidFill>
                  <a:srgbClr val="000000"/>
                </a:solidFill>
              </a:rPr>
              <a:t> </a:t>
            </a:r>
            <a:r>
              <a:rPr b="1" lang="es" sz="3000">
                <a:solidFill>
                  <a:srgbClr val="000000"/>
                </a:solidFill>
              </a:rPr>
              <a:t>inicial</a:t>
            </a:r>
            <a:r>
              <a:rPr lang="es" sz="3000">
                <a:solidFill>
                  <a:srgbClr val="000000"/>
                </a:solidFill>
              </a:rPr>
              <a:t> del sistema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352" name="Google Shape;352;p41"/>
          <p:cNvSpPr txBox="1"/>
          <p:nvPr/>
        </p:nvSpPr>
        <p:spPr>
          <a:xfrm>
            <a:off x="1005840" y="1426464"/>
            <a:ext cx="7132320" cy="30957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381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s" sz="1500">
                <a:latin typeface="Calibri"/>
                <a:ea typeface="Calibri"/>
                <a:cs typeface="Calibri"/>
                <a:sym typeface="Calibri"/>
              </a:rPr>
              <a:t>Datos pre-cargados: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b="0" i="0" lang="es" sz="1500" u="none" cap="none" strike="noStrike">
                <a:latin typeface="Calibri"/>
                <a:ea typeface="Calibri"/>
                <a:cs typeface="Calibri"/>
                <a:sym typeface="Calibri"/>
              </a:rPr>
              <a:t>Clientes, proveedores y transportistas</a:t>
            </a:r>
            <a:r>
              <a:rPr lang="es" sz="15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100"/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b="0" i="0" lang="es" sz="1500" u="none" cap="none" strike="noStrike">
                <a:latin typeface="Calibri"/>
                <a:ea typeface="Calibri"/>
                <a:cs typeface="Calibri"/>
                <a:sym typeface="Calibri"/>
              </a:rPr>
              <a:t>Insumos. </a:t>
            </a:r>
            <a:endParaRPr sz="1100"/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b="0" i="0" lang="es" sz="1500" u="none" cap="none" strike="noStrike">
                <a:latin typeface="Calibri"/>
                <a:ea typeface="Calibri"/>
                <a:cs typeface="Calibri"/>
                <a:sym typeface="Calibri"/>
              </a:rPr>
              <a:t>Productos de cada cliente + fórmula de cada producto.</a:t>
            </a:r>
            <a:endParaRPr sz="1100"/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b="0" i="0" lang="es" sz="1500" u="none" cap="none" strike="noStrike">
                <a:latin typeface="Calibri"/>
                <a:ea typeface="Calibri"/>
                <a:cs typeface="Calibri"/>
                <a:sym typeface="Calibri"/>
              </a:rPr>
              <a:t>Roles: balanza, administración, geren</a:t>
            </a:r>
            <a:r>
              <a:rPr lang="es" sz="1500">
                <a:latin typeface="Calibri"/>
                <a:ea typeface="Calibri"/>
                <a:cs typeface="Calibri"/>
                <a:sym typeface="Calibri"/>
              </a:rPr>
              <a:t>cia, </a:t>
            </a:r>
            <a:r>
              <a:rPr b="0" i="0" lang="es" sz="1500" u="none" cap="none" strike="noStrike">
                <a:latin typeface="Calibri"/>
                <a:ea typeface="Calibri"/>
                <a:cs typeface="Calibri"/>
                <a:sym typeface="Calibri"/>
              </a:rPr>
              <a:t>administrador.</a:t>
            </a:r>
            <a:endParaRPr sz="1100"/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b="0" i="0" lang="es" sz="1500" u="none" cap="none" strike="noStrike">
                <a:latin typeface="Calibri"/>
                <a:ea typeface="Calibri"/>
                <a:cs typeface="Calibri"/>
                <a:sym typeface="Calibri"/>
              </a:rPr>
              <a:t>Usuarios existentes: </a:t>
            </a:r>
            <a:r>
              <a:rPr lang="es" sz="1500">
                <a:latin typeface="Calibri"/>
                <a:ea typeface="Calibri"/>
                <a:cs typeface="Calibri"/>
                <a:sym typeface="Calibri"/>
              </a:rPr>
              <a:t>dilanb</a:t>
            </a:r>
            <a:r>
              <a:rPr b="0" i="0" lang="es" sz="1500" u="none" cap="none" strike="noStrike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" sz="1500">
                <a:latin typeface="Calibri"/>
                <a:ea typeface="Calibri"/>
                <a:cs typeface="Calibri"/>
                <a:sym typeface="Calibri"/>
              </a:rPr>
              <a:t>lucianop</a:t>
            </a:r>
            <a:r>
              <a:rPr b="0" i="0" lang="es" sz="1500" u="none" cap="none" strike="noStrike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" sz="1500">
                <a:latin typeface="Calibri"/>
                <a:ea typeface="Calibri"/>
                <a:cs typeface="Calibri"/>
                <a:sym typeface="Calibri"/>
              </a:rPr>
              <a:t>marianor</a:t>
            </a:r>
            <a:r>
              <a:rPr b="0" i="0" lang="es" sz="1500" u="none" cap="none" strike="noStrike">
                <a:latin typeface="Calibri"/>
                <a:ea typeface="Calibri"/>
                <a:cs typeface="Calibri"/>
                <a:sym typeface="Calibri"/>
              </a:rPr>
              <a:t>.</a:t>
            </a:r>
            <a:endParaRPr sz="1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2"/>
          <p:cNvSpPr txBox="1"/>
          <p:nvPr/>
        </p:nvSpPr>
        <p:spPr>
          <a:xfrm>
            <a:off x="964550" y="1247237"/>
            <a:ext cx="7200900" cy="30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36000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AutoNum type="arabicPeriod"/>
            </a:pPr>
            <a:r>
              <a:rPr lang="e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Sector administración:</a:t>
            </a:r>
            <a:endParaRPr sz="1300">
              <a:solidFill>
                <a:schemeClr val="dk2"/>
              </a:solidFill>
            </a:endParaRPr>
          </a:p>
          <a:p>
            <a:pPr indent="-317500" lvl="1" marL="5400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romanLcPeriod"/>
            </a:pPr>
            <a:r>
              <a:rPr lang="e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Verificación de stock insumos cliente.</a:t>
            </a:r>
            <a:br>
              <a:rPr lang="e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3810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AutoNum type="arabicPeriod"/>
            </a:pPr>
            <a:r>
              <a:rPr b="0" i="0" lang="e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Sector </a:t>
            </a:r>
            <a:r>
              <a:rPr b="0" i="0" lang="e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balanzas</a:t>
            </a:r>
            <a:r>
              <a:rPr b="0" i="0" lang="e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300"/>
          </a:p>
          <a:p>
            <a:pPr indent="-304800" lvl="1" marL="5715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romanLcPeriod"/>
            </a:pPr>
            <a:r>
              <a:rPr b="0" i="0" lang="es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Registrar ingreso insumos </a:t>
            </a:r>
            <a:r>
              <a:rPr lang="e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  <a:r>
              <a:rPr b="0" i="0" lang="es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300"/>
          </a:p>
          <a:p>
            <a:pPr indent="-304800" lvl="1" marL="5715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romanLcPeriod"/>
            </a:pPr>
            <a:r>
              <a:rPr b="0" i="0" lang="es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Impresión de ticket entrada.</a:t>
            </a:r>
            <a:endParaRPr sz="1300"/>
          </a:p>
          <a:p>
            <a:pPr indent="-355600" lvl="0" marL="38100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AutoNum type="arabicPeriod"/>
            </a:pPr>
            <a:r>
              <a:rPr b="0" i="0" lang="e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Sector administración:</a:t>
            </a:r>
            <a:endParaRPr sz="1300"/>
          </a:p>
          <a:p>
            <a:pPr indent="-304800" lvl="1" marL="5715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romanLcPeriod"/>
            </a:pPr>
            <a:r>
              <a:rPr b="0" i="0" lang="es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Verificación de stock </a:t>
            </a:r>
            <a:r>
              <a:rPr lang="e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posterior a ingreso de insumos.</a:t>
            </a:r>
            <a:endParaRPr sz="1300"/>
          </a:p>
        </p:txBody>
      </p:sp>
      <p:sp>
        <p:nvSpPr>
          <p:cNvPr id="358" name="Google Shape;358;p42"/>
          <p:cNvSpPr txBox="1"/>
          <p:nvPr>
            <p:ph type="title"/>
          </p:nvPr>
        </p:nvSpPr>
        <p:spPr>
          <a:xfrm>
            <a:off x="971550" y="104967"/>
            <a:ext cx="72009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700"/>
              <a:buNone/>
            </a:pPr>
            <a:r>
              <a:rPr lang="es" sz="2700">
                <a:solidFill>
                  <a:srgbClr val="F2F2F2"/>
                </a:solidFill>
              </a:rPr>
              <a:t>Flujos a demostrar: </a:t>
            </a:r>
            <a:r>
              <a:rPr b="1" lang="es" sz="2700">
                <a:solidFill>
                  <a:srgbClr val="F2F2F2"/>
                </a:solidFill>
              </a:rPr>
              <a:t>Primero </a:t>
            </a:r>
            <a:r>
              <a:rPr lang="es" sz="1500">
                <a:solidFill>
                  <a:srgbClr val="F2F2F2"/>
                </a:solidFill>
              </a:rPr>
              <a:t>(ingreso, ticket, stock)</a:t>
            </a:r>
            <a:endParaRPr sz="2700">
              <a:solidFill>
                <a:srgbClr val="F2F2F2"/>
              </a:solidFill>
            </a:endParaRPr>
          </a:p>
        </p:txBody>
      </p:sp>
      <p:sp>
        <p:nvSpPr>
          <p:cNvPr id="359" name="Google Shape;359;p42"/>
          <p:cNvSpPr txBox="1"/>
          <p:nvPr>
            <p:ph idx="12" type="sldNum"/>
          </p:nvPr>
        </p:nvSpPr>
        <p:spPr>
          <a:xfrm>
            <a:off x="7658100" y="4951476"/>
            <a:ext cx="480000" cy="1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100"/>
              <a:t>‹#›</a:t>
            </a:fld>
            <a:endParaRPr sz="1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3"/>
          <p:cNvSpPr txBox="1"/>
          <p:nvPr>
            <p:ph type="title"/>
          </p:nvPr>
        </p:nvSpPr>
        <p:spPr>
          <a:xfrm>
            <a:off x="971550" y="251924"/>
            <a:ext cx="72009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D2D"/>
              </a:buClr>
              <a:buSzPts val="2700"/>
              <a:buNone/>
            </a:pPr>
            <a:r>
              <a:rPr lang="es" sz="2700">
                <a:solidFill>
                  <a:srgbClr val="000000"/>
                </a:solidFill>
              </a:rPr>
              <a:t>Flujos a demostrar: </a:t>
            </a:r>
            <a:r>
              <a:rPr b="1" lang="es" sz="2700">
                <a:solidFill>
                  <a:srgbClr val="000000"/>
                </a:solidFill>
              </a:rPr>
              <a:t>Segundo</a:t>
            </a:r>
            <a:r>
              <a:rPr lang="es" sz="1500">
                <a:solidFill>
                  <a:srgbClr val="000000"/>
                </a:solidFill>
              </a:rPr>
              <a:t> (pedido, ingreso, stock)</a:t>
            </a:r>
            <a:endParaRPr b="1" sz="2700">
              <a:solidFill>
                <a:srgbClr val="000000"/>
              </a:solidFill>
            </a:endParaRPr>
          </a:p>
        </p:txBody>
      </p:sp>
      <p:sp>
        <p:nvSpPr>
          <p:cNvPr id="365" name="Google Shape;365;p43"/>
          <p:cNvSpPr txBox="1"/>
          <p:nvPr>
            <p:ph idx="1" type="body"/>
          </p:nvPr>
        </p:nvSpPr>
        <p:spPr>
          <a:xfrm>
            <a:off x="964550" y="1464174"/>
            <a:ext cx="7200900" cy="30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cap="none">
                <a:solidFill>
                  <a:srgbClr val="000000"/>
                </a:solidFill>
              </a:rPr>
              <a:t>Sector administración:</a:t>
            </a:r>
            <a:endParaRPr sz="1400">
              <a:solidFill>
                <a:srgbClr val="000000"/>
              </a:solidFill>
            </a:endParaRPr>
          </a:p>
          <a:p>
            <a:pPr indent="-311150" lvl="1" marL="5715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AutoNum type="romanLcPeriod"/>
            </a:pPr>
            <a:r>
              <a:rPr lang="es" sz="1800">
                <a:solidFill>
                  <a:srgbClr val="000000"/>
                </a:solidFill>
              </a:rPr>
              <a:t>Registro de pedido de producto.</a:t>
            </a:r>
            <a:endParaRPr sz="1800">
              <a:solidFill>
                <a:srgbClr val="000000"/>
              </a:solidFill>
            </a:endParaRPr>
          </a:p>
          <a:p>
            <a:pPr indent="-330200" lvl="1" marL="5715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romanLcPeriod"/>
            </a:pPr>
            <a:r>
              <a:rPr lang="es" sz="1800">
                <a:solidFill>
                  <a:srgbClr val="000000"/>
                </a:solidFill>
              </a:rPr>
              <a:t>Finalización del pedido.</a:t>
            </a:r>
            <a:endParaRPr sz="1800">
              <a:solidFill>
                <a:srgbClr val="000000"/>
              </a:solidFill>
            </a:endParaRPr>
          </a:p>
          <a:p>
            <a:pPr indent="-311150" lvl="1" marL="5715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AutoNum type="romanLcPeriod"/>
            </a:pPr>
            <a:r>
              <a:rPr lang="es" sz="1800">
                <a:solidFill>
                  <a:srgbClr val="000000"/>
                </a:solidFill>
              </a:rPr>
              <a:t>Verificación stock insumos y producto resultante.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66" name="Google Shape;366;p43"/>
          <p:cNvSpPr txBox="1"/>
          <p:nvPr>
            <p:ph idx="12" type="sldNum"/>
          </p:nvPr>
        </p:nvSpPr>
        <p:spPr>
          <a:xfrm>
            <a:off x="7658100" y="4951476"/>
            <a:ext cx="480060" cy="178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100">
                <a:solidFill>
                  <a:srgbClr val="F2F2F2"/>
                </a:solidFill>
              </a:rPr>
              <a:t>‹#›</a:t>
            </a:fld>
            <a:endParaRPr sz="1100">
              <a:solidFill>
                <a:srgbClr val="F2F2F2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La empresa</a:t>
            </a:r>
            <a:endParaRPr b="1" sz="3400"/>
          </a:p>
        </p:txBody>
      </p: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819150" y="17288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b="1" lang="es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Fábrica de alimento balanceado</a:t>
            </a:r>
            <a:r>
              <a:rPr lang="es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ubicada en San Andrés de Giles.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s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Produce alimento para el consumo animal (principalmente pollos y cerdos).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s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Se t</a:t>
            </a:r>
            <a:r>
              <a:rPr lang="es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rabaja a </a:t>
            </a:r>
            <a:r>
              <a:rPr b="1" lang="es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fasón</a:t>
            </a:r>
            <a:r>
              <a:rPr lang="es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: los clientes irán mandando sus insumos e indicarán qué desean que se produzca con los mismos, por lo que la empresa les llevará el stock.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s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El resultado de la producción se </a:t>
            </a:r>
            <a:r>
              <a:rPr lang="es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envía</a:t>
            </a:r>
            <a:r>
              <a:rPr lang="es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a las </a:t>
            </a:r>
            <a:r>
              <a:rPr b="1" lang="es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granjas</a:t>
            </a:r>
            <a:r>
              <a:rPr lang="es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de los clientes.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s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Actualmente es un subsistema de la empresa </a:t>
            </a:r>
            <a:r>
              <a:rPr b="1" lang="es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COSECHAS ARGENTINAS</a:t>
            </a:r>
            <a:r>
              <a:rPr lang="es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(acopiador de cereales), con intenciones de independizarse y operar con su propia firma.</a:t>
            </a:r>
            <a:endParaRPr/>
          </a:p>
        </p:txBody>
      </p:sp>
      <p:pic>
        <p:nvPicPr>
          <p:cNvPr id="214" name="Google Shape;21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0000" y="900000"/>
            <a:ext cx="1180976" cy="9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4"/>
          <p:cNvSpPr txBox="1"/>
          <p:nvPr>
            <p:ph type="title"/>
          </p:nvPr>
        </p:nvSpPr>
        <p:spPr>
          <a:xfrm>
            <a:off x="971550" y="104967"/>
            <a:ext cx="7200900" cy="83975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700"/>
              <a:buNone/>
            </a:pPr>
            <a:r>
              <a:rPr lang="es" sz="2700">
                <a:solidFill>
                  <a:srgbClr val="F2F2F2"/>
                </a:solidFill>
              </a:rPr>
              <a:t>Flujos a demostrar: </a:t>
            </a:r>
            <a:r>
              <a:rPr b="1" lang="es" sz="2700">
                <a:solidFill>
                  <a:srgbClr val="F2F2F2"/>
                </a:solidFill>
              </a:rPr>
              <a:t>Tercero </a:t>
            </a:r>
            <a:r>
              <a:rPr lang="es" sz="1500">
                <a:solidFill>
                  <a:srgbClr val="F2F2F2"/>
                </a:solidFill>
              </a:rPr>
              <a:t>(despacho, stock)</a:t>
            </a:r>
            <a:endParaRPr sz="2700">
              <a:solidFill>
                <a:srgbClr val="F2F2F2"/>
              </a:solidFill>
            </a:endParaRPr>
          </a:p>
        </p:txBody>
      </p:sp>
      <p:sp>
        <p:nvSpPr>
          <p:cNvPr id="372" name="Google Shape;372;p44"/>
          <p:cNvSpPr txBox="1"/>
          <p:nvPr/>
        </p:nvSpPr>
        <p:spPr>
          <a:xfrm>
            <a:off x="964550" y="1399626"/>
            <a:ext cx="7200900" cy="28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55600" lvl="0" marL="3810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AutoNum type="arabicPeriod"/>
            </a:pPr>
            <a:r>
              <a:rPr b="0" i="0" lang="e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Sector balanzas:</a:t>
            </a:r>
            <a:endParaRPr sz="1300"/>
          </a:p>
          <a:p>
            <a:pPr indent="-304800" lvl="1" marL="5715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romanLcPeriod"/>
            </a:pPr>
            <a:r>
              <a:rPr lang="e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Iniciar despacho</a:t>
            </a:r>
            <a:r>
              <a:rPr b="0" i="0" lang="es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300"/>
          </a:p>
          <a:p>
            <a:pPr indent="-304800" lvl="1" marL="5715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romanLcPeriod"/>
            </a:pPr>
            <a:r>
              <a:rPr lang="e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Finalizar despacho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5715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romanLcPeriod"/>
            </a:pPr>
            <a:r>
              <a:rPr b="0" i="0" lang="es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Impresión de ticket </a:t>
            </a:r>
            <a:r>
              <a:rPr lang="e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salida</a:t>
            </a:r>
            <a:r>
              <a:rPr b="0" i="0" lang="es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33020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AutoNum type="arabicPeriod"/>
            </a:pPr>
            <a:r>
              <a:rPr b="0" i="0" lang="es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Sector </a:t>
            </a:r>
            <a:r>
              <a:rPr lang="es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administración</a:t>
            </a:r>
            <a:r>
              <a:rPr b="0" i="0" lang="es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300"/>
          </a:p>
          <a:p>
            <a:pPr indent="-400050" lvl="1" marL="6604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alibri"/>
              <a:buAutoNum type="romanLcPeriod"/>
            </a:pPr>
            <a:r>
              <a:rPr lang="e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Verificar stock producto cliente</a:t>
            </a:r>
            <a:r>
              <a:rPr b="0" i="0" lang="e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300"/>
          </a:p>
          <a:p>
            <a:pPr indent="0" lvl="0" marL="45720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373" name="Google Shape;373;p44"/>
          <p:cNvSpPr txBox="1"/>
          <p:nvPr>
            <p:ph idx="12" type="sldNum"/>
          </p:nvPr>
        </p:nvSpPr>
        <p:spPr>
          <a:xfrm>
            <a:off x="7658100" y="4951476"/>
            <a:ext cx="480060" cy="178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100"/>
              <a:t>‹#›</a:t>
            </a:fld>
            <a:endParaRPr sz="1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5"/>
          <p:cNvSpPr txBox="1"/>
          <p:nvPr>
            <p:ph type="title"/>
          </p:nvPr>
        </p:nvSpPr>
        <p:spPr>
          <a:xfrm>
            <a:off x="971550" y="314908"/>
            <a:ext cx="72009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D2D"/>
              </a:buClr>
              <a:buSzPts val="2700"/>
              <a:buNone/>
            </a:pPr>
            <a:r>
              <a:rPr lang="es" sz="2700">
                <a:solidFill>
                  <a:srgbClr val="000000"/>
                </a:solidFill>
              </a:rPr>
              <a:t>Flujos a demostrar: </a:t>
            </a:r>
            <a:r>
              <a:rPr b="1" lang="es" sz="2700">
                <a:solidFill>
                  <a:srgbClr val="000000"/>
                </a:solidFill>
              </a:rPr>
              <a:t>Cuarto</a:t>
            </a:r>
            <a:r>
              <a:rPr lang="es" sz="1500">
                <a:solidFill>
                  <a:srgbClr val="000000"/>
                </a:solidFill>
              </a:rPr>
              <a:t> (préstamos, crédito, pedido)</a:t>
            </a:r>
            <a:endParaRPr b="1" sz="2700">
              <a:solidFill>
                <a:srgbClr val="000000"/>
              </a:solidFill>
            </a:endParaRPr>
          </a:p>
        </p:txBody>
      </p:sp>
      <p:sp>
        <p:nvSpPr>
          <p:cNvPr id="379" name="Google Shape;379;p45"/>
          <p:cNvSpPr txBox="1"/>
          <p:nvPr>
            <p:ph idx="1" type="body"/>
          </p:nvPr>
        </p:nvSpPr>
        <p:spPr>
          <a:xfrm>
            <a:off x="964550" y="1252636"/>
            <a:ext cx="7200900" cy="3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9250" lvl="0" marL="381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AutoNum type="arabicPeriod"/>
            </a:pPr>
            <a:r>
              <a:rPr lang="es" sz="1700" cap="none">
                <a:solidFill>
                  <a:srgbClr val="000000"/>
                </a:solidFill>
              </a:rPr>
              <a:t>Sector balanzas:</a:t>
            </a:r>
            <a:br>
              <a:rPr lang="es" sz="1700" cap="none">
                <a:solidFill>
                  <a:srgbClr val="000000"/>
                </a:solidFill>
              </a:rPr>
            </a:br>
            <a:endParaRPr sz="1100">
              <a:solidFill>
                <a:srgbClr val="000000"/>
              </a:solidFill>
            </a:endParaRPr>
          </a:p>
          <a:p>
            <a:pPr indent="-82550" lvl="1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AutoNum type="romanLcPeriod"/>
            </a:pPr>
            <a:r>
              <a:rPr lang="es">
                <a:solidFill>
                  <a:srgbClr val="000000"/>
                </a:solidFill>
              </a:rPr>
              <a:t> </a:t>
            </a:r>
            <a:r>
              <a:rPr lang="es" sz="1400">
                <a:solidFill>
                  <a:srgbClr val="000000"/>
                </a:solidFill>
              </a:rPr>
              <a:t>In</a:t>
            </a:r>
            <a:r>
              <a:rPr lang="es">
                <a:solidFill>
                  <a:srgbClr val="000000"/>
                </a:solidFill>
              </a:rPr>
              <a:t>greso de insumo propio a fábrica</a:t>
            </a:r>
            <a:r>
              <a:rPr lang="es" sz="1400">
                <a:solidFill>
                  <a:srgbClr val="000000"/>
                </a:solidFill>
              </a:rPr>
              <a:t>.</a:t>
            </a:r>
            <a:br>
              <a:rPr lang="es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  <a:p>
            <a:pPr indent="-349250" lvl="0" marL="381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AutoNum type="arabicPeriod"/>
            </a:pPr>
            <a:r>
              <a:rPr lang="es" sz="1700" cap="none">
                <a:solidFill>
                  <a:srgbClr val="000000"/>
                </a:solidFill>
              </a:rPr>
              <a:t>Sector </a:t>
            </a:r>
            <a:r>
              <a:rPr lang="es" sz="1700">
                <a:solidFill>
                  <a:srgbClr val="000000"/>
                </a:solidFill>
              </a:rPr>
              <a:t>gerencial</a:t>
            </a:r>
            <a:r>
              <a:rPr lang="es" sz="1700">
                <a:solidFill>
                  <a:srgbClr val="000000"/>
                </a:solidFill>
              </a:rPr>
              <a:t>:</a:t>
            </a:r>
            <a:endParaRPr sz="1100">
              <a:solidFill>
                <a:srgbClr val="000000"/>
              </a:solidFill>
            </a:endParaRPr>
          </a:p>
          <a:p>
            <a:pPr indent="-69850" lvl="1" marL="3429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AutoNum type="romanLcPeriod"/>
            </a:pPr>
            <a:r>
              <a:rPr lang="es">
                <a:solidFill>
                  <a:srgbClr val="000000"/>
                </a:solidFill>
              </a:rPr>
              <a:t> Definir crédito cliente.</a:t>
            </a:r>
            <a:br>
              <a:rPr lang="es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  <a:p>
            <a:pPr indent="-381000" lvl="0" marL="360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AutoNum type="arabicPeriod"/>
            </a:pPr>
            <a:r>
              <a:rPr lang="es" sz="1700" cap="none">
                <a:solidFill>
                  <a:srgbClr val="000000"/>
                </a:solidFill>
              </a:rPr>
              <a:t>Sector </a:t>
            </a:r>
            <a:r>
              <a:rPr lang="es" sz="1700">
                <a:solidFill>
                  <a:srgbClr val="000000"/>
                </a:solidFill>
              </a:rPr>
              <a:t>administración</a:t>
            </a:r>
            <a:r>
              <a:rPr lang="es" sz="1700">
                <a:solidFill>
                  <a:srgbClr val="000000"/>
                </a:solidFill>
              </a:rPr>
              <a:t>:</a:t>
            </a:r>
            <a:br>
              <a:rPr lang="es" sz="1500">
                <a:solidFill>
                  <a:srgbClr val="000000"/>
                </a:solidFill>
              </a:rPr>
            </a:br>
            <a:endParaRPr sz="1100">
              <a:solidFill>
                <a:srgbClr val="000000"/>
              </a:solidFill>
            </a:endParaRPr>
          </a:p>
          <a:p>
            <a:pPr indent="-69850" lvl="1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</a:pPr>
            <a:r>
              <a:rPr lang="es" sz="1100">
                <a:solidFill>
                  <a:srgbClr val="000000"/>
                </a:solidFill>
              </a:rPr>
              <a:t> </a:t>
            </a:r>
            <a:r>
              <a:rPr lang="es">
                <a:solidFill>
                  <a:schemeClr val="dk2"/>
                </a:solidFill>
              </a:rPr>
              <a:t>Verificar stock de insumos inicial.</a:t>
            </a:r>
            <a:br>
              <a:rPr lang="es" sz="1100">
                <a:solidFill>
                  <a:srgbClr val="000000"/>
                </a:solidFill>
              </a:rPr>
            </a:br>
            <a:r>
              <a:rPr lang="es" sz="1100">
                <a:solidFill>
                  <a:srgbClr val="000000"/>
                </a:solidFill>
              </a:rPr>
              <a:t>  </a:t>
            </a:r>
            <a:endParaRPr sz="1100">
              <a:solidFill>
                <a:srgbClr val="000000"/>
              </a:solidFill>
            </a:endParaRPr>
          </a:p>
          <a:p>
            <a:pPr indent="-69850" lvl="1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</a:pPr>
            <a:r>
              <a:rPr lang="es">
                <a:solidFill>
                  <a:srgbClr val="000000"/>
                </a:solidFill>
              </a:rPr>
              <a:t>Registrar pedido con préstamo de insumos.</a:t>
            </a:r>
            <a:br>
              <a:rPr lang="es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69850" lvl="1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</a:pPr>
            <a:r>
              <a:rPr lang="es">
                <a:solidFill>
                  <a:srgbClr val="000000"/>
                </a:solidFill>
              </a:rPr>
              <a:t> Verificar préstamos a cliente. </a:t>
            </a:r>
            <a:br>
              <a:rPr lang="es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69850" lvl="1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</a:pPr>
            <a:r>
              <a:rPr lang="es">
                <a:solidFill>
                  <a:srgbClr val="000000"/>
                </a:solidFill>
              </a:rPr>
              <a:t> Verificar stock de insumos.</a:t>
            </a:r>
            <a:endParaRPr>
              <a:solidFill>
                <a:srgbClr val="000000"/>
              </a:solidFill>
            </a:endParaRPr>
          </a:p>
          <a:p>
            <a:pPr indent="-304800" lvl="0" marL="4191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82D2D"/>
              </a:buClr>
              <a:buSzPts val="1200"/>
              <a:buFont typeface="Calibri"/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17500" lvl="1" marL="7620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1" marL="3810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1" marL="2794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380" name="Google Shape;380;p45"/>
          <p:cNvSpPr txBox="1"/>
          <p:nvPr>
            <p:ph idx="12" type="sldNum"/>
          </p:nvPr>
        </p:nvSpPr>
        <p:spPr>
          <a:xfrm>
            <a:off x="7658100" y="4951476"/>
            <a:ext cx="480060" cy="178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100">
                <a:solidFill>
                  <a:srgbClr val="F2F2F2"/>
                </a:solidFill>
              </a:rPr>
              <a:t>‹#›</a:t>
            </a:fld>
            <a:endParaRPr sz="1100">
              <a:solidFill>
                <a:srgbClr val="F2F2F2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6"/>
          <p:cNvSpPr txBox="1"/>
          <p:nvPr>
            <p:ph idx="12" type="sldNum"/>
          </p:nvPr>
        </p:nvSpPr>
        <p:spPr>
          <a:xfrm>
            <a:off x="7658100" y="4951476"/>
            <a:ext cx="480000" cy="1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100"/>
              <a:t>‹#›</a:t>
            </a:fld>
            <a:endParaRPr sz="1100"/>
          </a:p>
        </p:txBody>
      </p:sp>
      <p:sp>
        <p:nvSpPr>
          <p:cNvPr id="386" name="Google Shape;386;p46"/>
          <p:cNvSpPr txBox="1"/>
          <p:nvPr/>
        </p:nvSpPr>
        <p:spPr>
          <a:xfrm>
            <a:off x="971550" y="251924"/>
            <a:ext cx="72009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b="0" i="0" lang="es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Flujos a demostrar: </a:t>
            </a:r>
            <a:r>
              <a:rPr b="1" lang="es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Quinto</a:t>
            </a:r>
            <a:r>
              <a:rPr b="1" lang="es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devolución</a:t>
            </a:r>
            <a:r>
              <a:rPr b="0" i="0" lang="e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stock</a:t>
            </a:r>
            <a:r>
              <a:rPr b="0" i="0" lang="e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i="0" sz="2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46"/>
          <p:cNvSpPr txBox="1"/>
          <p:nvPr/>
        </p:nvSpPr>
        <p:spPr>
          <a:xfrm>
            <a:off x="964550" y="1399626"/>
            <a:ext cx="7200900" cy="28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55600" lvl="0" marL="3810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AutoNum type="arabicPeriod"/>
            </a:pPr>
            <a:r>
              <a:rPr b="0" i="0" lang="e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Sector balanzas:</a:t>
            </a:r>
            <a:endParaRPr sz="1300"/>
          </a:p>
          <a:p>
            <a:pPr indent="-304800" lvl="1" marL="5715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romanLcPeriod"/>
            </a:pPr>
            <a:r>
              <a:rPr lang="e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Iniciar ingreso insumo adeudado cliente</a:t>
            </a:r>
            <a:r>
              <a:rPr b="0" i="0" lang="es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300"/>
          </a:p>
          <a:p>
            <a:pPr indent="-304800" lvl="1" marL="5715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romanLcPeriod"/>
            </a:pPr>
            <a:r>
              <a:rPr lang="e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Finalizar ingreso.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33020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AutoNum type="arabicPeriod"/>
            </a:pPr>
            <a:r>
              <a:rPr b="0" i="0" lang="es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Sector </a:t>
            </a:r>
            <a:r>
              <a:rPr lang="es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administración</a:t>
            </a:r>
            <a:r>
              <a:rPr b="0" i="0" lang="es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300"/>
          </a:p>
          <a:p>
            <a:pPr indent="-396875" lvl="1" marL="5400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alibri"/>
              <a:buAutoNum type="romanLcPeriod"/>
            </a:pPr>
            <a:r>
              <a:rPr lang="e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Verificar stock insumos cliente</a:t>
            </a:r>
            <a:r>
              <a:rPr b="0" i="0" lang="e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5925" lvl="1" marL="5400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AutoNum type="romanLcPeriod"/>
            </a:pPr>
            <a:r>
              <a:rPr lang="e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Verificar situación de préstamos.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7"/>
          <p:cNvSpPr txBox="1"/>
          <p:nvPr>
            <p:ph type="title"/>
          </p:nvPr>
        </p:nvSpPr>
        <p:spPr>
          <a:xfrm>
            <a:off x="971550" y="314908"/>
            <a:ext cx="72009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D2D"/>
              </a:buClr>
              <a:buSzPts val="2700"/>
              <a:buNone/>
            </a:pPr>
            <a:r>
              <a:rPr lang="es" sz="2700">
                <a:solidFill>
                  <a:srgbClr val="000000"/>
                </a:solidFill>
              </a:rPr>
              <a:t>Flujos a demostrar: </a:t>
            </a:r>
            <a:r>
              <a:rPr b="1" lang="es" sz="2700">
                <a:solidFill>
                  <a:srgbClr val="000000"/>
                </a:solidFill>
              </a:rPr>
              <a:t>Sexto </a:t>
            </a:r>
            <a:r>
              <a:rPr lang="es" sz="1500">
                <a:solidFill>
                  <a:srgbClr val="000000"/>
                </a:solidFill>
              </a:rPr>
              <a:t>(anular pedido, stock)</a:t>
            </a:r>
            <a:r>
              <a:rPr b="1" lang="es" sz="2700">
                <a:solidFill>
                  <a:srgbClr val="000000"/>
                </a:solidFill>
              </a:rPr>
              <a:t> 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393" name="Google Shape;393;p47"/>
          <p:cNvSpPr txBox="1"/>
          <p:nvPr>
            <p:ph idx="1" type="body"/>
          </p:nvPr>
        </p:nvSpPr>
        <p:spPr>
          <a:xfrm>
            <a:off x="964550" y="1252636"/>
            <a:ext cx="7200900" cy="3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55600" lvl="0" marL="381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s" sz="2000" cap="none">
                <a:solidFill>
                  <a:srgbClr val="000000"/>
                </a:solidFill>
              </a:rPr>
              <a:t>Sector administración</a:t>
            </a:r>
            <a:r>
              <a:rPr lang="es" sz="2000">
                <a:solidFill>
                  <a:srgbClr val="000000"/>
                </a:solidFill>
              </a:rPr>
              <a:t>:</a:t>
            </a:r>
            <a:br>
              <a:rPr lang="es" sz="2000">
                <a:solidFill>
                  <a:srgbClr val="000000"/>
                </a:solidFill>
              </a:rPr>
            </a:br>
            <a:endParaRPr sz="1700">
              <a:solidFill>
                <a:srgbClr val="000000"/>
              </a:solidFill>
            </a:endParaRPr>
          </a:p>
          <a:p>
            <a:pPr indent="-101600" lvl="1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romanLcPeriod"/>
            </a:pPr>
            <a:r>
              <a:rPr lang="es" sz="1600">
                <a:solidFill>
                  <a:srgbClr val="000000"/>
                </a:solidFill>
              </a:rPr>
              <a:t>  Verificar stock insumos comprometidos en orden + prestados.</a:t>
            </a:r>
            <a:br>
              <a:rPr lang="es" sz="1600">
                <a:solidFill>
                  <a:srgbClr val="000000"/>
                </a:solidFill>
              </a:rPr>
            </a:br>
            <a:endParaRPr sz="1600">
              <a:solidFill>
                <a:srgbClr val="000000"/>
              </a:solidFill>
            </a:endParaRPr>
          </a:p>
          <a:p>
            <a:pPr indent="-82550" lvl="1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romanLcPeriod"/>
            </a:pPr>
            <a:r>
              <a:rPr lang="es" sz="1600">
                <a:solidFill>
                  <a:srgbClr val="000000"/>
                </a:solidFill>
              </a:rPr>
              <a:t> Anular orden generada previamente.</a:t>
            </a:r>
            <a:br>
              <a:rPr lang="es" sz="1600">
                <a:solidFill>
                  <a:srgbClr val="000000"/>
                </a:solidFill>
              </a:rPr>
            </a:br>
            <a:endParaRPr sz="1600">
              <a:solidFill>
                <a:srgbClr val="000000"/>
              </a:solidFill>
            </a:endParaRPr>
          </a:p>
          <a:p>
            <a:pPr indent="-82550" lvl="1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romanLcPeriod"/>
            </a:pPr>
            <a:r>
              <a:rPr lang="es" sz="1600">
                <a:solidFill>
                  <a:srgbClr val="000000"/>
                </a:solidFill>
              </a:rPr>
              <a:t> Verificar reintegro de insumos + situación de préstamo.</a:t>
            </a:r>
            <a:endParaRPr sz="1600">
              <a:solidFill>
                <a:srgbClr val="000000"/>
              </a:solidFill>
            </a:endParaRPr>
          </a:p>
          <a:p>
            <a:pPr indent="0" lvl="0" marL="3429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-254000" lvl="0" marL="381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D2D"/>
              </a:buClr>
              <a:buSzPts val="1400"/>
              <a:buFont typeface="Calibri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04800" lvl="0" marL="4191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D2D"/>
              </a:buClr>
              <a:buSzPts val="1300"/>
              <a:buFont typeface="Calibri"/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-304800" lvl="1" marL="762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1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1" marL="279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394" name="Google Shape;394;p47"/>
          <p:cNvSpPr txBox="1"/>
          <p:nvPr>
            <p:ph idx="12" type="sldNum"/>
          </p:nvPr>
        </p:nvSpPr>
        <p:spPr>
          <a:xfrm>
            <a:off x="7658100" y="4951476"/>
            <a:ext cx="480060" cy="178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100">
                <a:solidFill>
                  <a:srgbClr val="F2F2F2"/>
                </a:solidFill>
              </a:rPr>
              <a:t>‹#›</a:t>
            </a:fld>
            <a:endParaRPr sz="1100">
              <a:solidFill>
                <a:srgbClr val="F2F2F2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8"/>
          <p:cNvSpPr txBox="1"/>
          <p:nvPr>
            <p:ph idx="12" type="sldNum"/>
          </p:nvPr>
        </p:nvSpPr>
        <p:spPr>
          <a:xfrm>
            <a:off x="7658100" y="4951476"/>
            <a:ext cx="480060" cy="178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100"/>
              <a:t>‹#›</a:t>
            </a:fld>
            <a:endParaRPr sz="1100"/>
          </a:p>
        </p:txBody>
      </p:sp>
      <p:sp>
        <p:nvSpPr>
          <p:cNvPr id="400" name="Google Shape;400;p48"/>
          <p:cNvSpPr txBox="1"/>
          <p:nvPr/>
        </p:nvSpPr>
        <p:spPr>
          <a:xfrm>
            <a:off x="971550" y="251924"/>
            <a:ext cx="7200900" cy="70679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b="0" i="0" lang="es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Flujos a demostrar: </a:t>
            </a:r>
            <a:r>
              <a:rPr b="1" lang="es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Séptimo </a:t>
            </a:r>
            <a:r>
              <a:rPr b="0" i="0" lang="e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generación de informes</a:t>
            </a:r>
            <a:r>
              <a:rPr b="0" i="0" lang="e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i="0" sz="2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48"/>
          <p:cNvSpPr txBox="1"/>
          <p:nvPr>
            <p:ph idx="1" type="body"/>
          </p:nvPr>
        </p:nvSpPr>
        <p:spPr>
          <a:xfrm>
            <a:off x="964550" y="1464174"/>
            <a:ext cx="7200900" cy="30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cap="none">
                <a:solidFill>
                  <a:srgbClr val="FFFFFF"/>
                </a:solidFill>
              </a:rPr>
              <a:t>Sector </a:t>
            </a:r>
            <a:r>
              <a:rPr lang="es" sz="2100">
                <a:solidFill>
                  <a:srgbClr val="FFFFFF"/>
                </a:solidFill>
              </a:rPr>
              <a:t>gerencia</a:t>
            </a:r>
            <a:r>
              <a:rPr lang="es" sz="2100" cap="none">
                <a:solidFill>
                  <a:srgbClr val="FFFFFF"/>
                </a:solidFill>
              </a:rPr>
              <a:t>:</a:t>
            </a:r>
            <a:br>
              <a:rPr lang="es" sz="2100" cap="none">
                <a:solidFill>
                  <a:srgbClr val="FFFFFF"/>
                </a:solidFill>
              </a:rPr>
            </a:br>
            <a:endParaRPr sz="1400">
              <a:solidFill>
                <a:srgbClr val="FFFFFF"/>
              </a:solidFill>
            </a:endParaRPr>
          </a:p>
          <a:p>
            <a:pPr indent="-311150" lvl="1" marL="5715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alibri"/>
              <a:buAutoNum type="romanLcPeriod"/>
            </a:pPr>
            <a:r>
              <a:rPr lang="es" sz="1800">
                <a:solidFill>
                  <a:srgbClr val="FFFFFF"/>
                </a:solidFill>
              </a:rPr>
              <a:t>Generación de informe resumen</a:t>
            </a:r>
            <a:r>
              <a:rPr lang="es" sz="1800">
                <a:solidFill>
                  <a:srgbClr val="FFFFFF"/>
                </a:solidFill>
              </a:rPr>
              <a:t>.</a:t>
            </a:r>
            <a:br>
              <a:rPr lang="es" sz="1800">
                <a:solidFill>
                  <a:srgbClr val="FFFFFF"/>
                </a:solidFill>
              </a:rPr>
            </a:br>
            <a:endParaRPr sz="1800">
              <a:solidFill>
                <a:srgbClr val="FFFFFF"/>
              </a:solidFill>
            </a:endParaRPr>
          </a:p>
          <a:p>
            <a:pPr indent="-330200" lvl="1" marL="5715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romanLcPeriod"/>
            </a:pPr>
            <a:r>
              <a:rPr lang="es" sz="1800">
                <a:solidFill>
                  <a:srgbClr val="FFFFFF"/>
                </a:solidFill>
              </a:rPr>
              <a:t>Definición de capacidad productiva.</a:t>
            </a:r>
            <a:br>
              <a:rPr lang="es" sz="1800">
                <a:solidFill>
                  <a:srgbClr val="FFFFFF"/>
                </a:solidFill>
              </a:rPr>
            </a:br>
            <a:endParaRPr sz="1800">
              <a:solidFill>
                <a:srgbClr val="FFFFFF"/>
              </a:solidFill>
            </a:endParaRPr>
          </a:p>
          <a:p>
            <a:pPr indent="-311150" lvl="1" marL="5715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alibri"/>
              <a:buAutoNum type="romanLcPeriod"/>
            </a:pPr>
            <a:r>
              <a:rPr lang="es" sz="1800">
                <a:solidFill>
                  <a:srgbClr val="FFFFFF"/>
                </a:solidFill>
              </a:rPr>
              <a:t>Definición de precios de referencia.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9"/>
          <p:cNvSpPr txBox="1"/>
          <p:nvPr>
            <p:ph type="title"/>
          </p:nvPr>
        </p:nvSpPr>
        <p:spPr>
          <a:xfrm>
            <a:off x="971550" y="314908"/>
            <a:ext cx="72009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D2D"/>
              </a:buClr>
              <a:buSzPts val="2700"/>
              <a:buNone/>
            </a:pPr>
            <a:r>
              <a:rPr lang="es" sz="2700">
                <a:solidFill>
                  <a:srgbClr val="000000"/>
                </a:solidFill>
              </a:rPr>
              <a:t>Flujos a demostrar: </a:t>
            </a:r>
            <a:r>
              <a:rPr b="1" lang="es" sz="2700">
                <a:solidFill>
                  <a:srgbClr val="000000"/>
                </a:solidFill>
              </a:rPr>
              <a:t>Octavo </a:t>
            </a:r>
            <a:r>
              <a:rPr lang="es" sz="1500">
                <a:solidFill>
                  <a:srgbClr val="000000"/>
                </a:solidFill>
              </a:rPr>
              <a:t>(ajustes de stock)</a:t>
            </a:r>
            <a:r>
              <a:rPr b="1" lang="es" sz="2700">
                <a:solidFill>
                  <a:srgbClr val="000000"/>
                </a:solidFill>
              </a:rPr>
              <a:t> 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407" name="Google Shape;407;p49"/>
          <p:cNvSpPr txBox="1"/>
          <p:nvPr>
            <p:ph idx="1" type="body"/>
          </p:nvPr>
        </p:nvSpPr>
        <p:spPr>
          <a:xfrm>
            <a:off x="964550" y="1252636"/>
            <a:ext cx="7200900" cy="3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55600" lvl="0" marL="381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s" sz="2000" cap="none">
                <a:solidFill>
                  <a:srgbClr val="000000"/>
                </a:solidFill>
              </a:rPr>
              <a:t>Sector administración</a:t>
            </a:r>
            <a:r>
              <a:rPr lang="es" sz="2000">
                <a:solidFill>
                  <a:srgbClr val="000000"/>
                </a:solidFill>
              </a:rPr>
              <a:t>:</a:t>
            </a:r>
            <a:br>
              <a:rPr lang="es" sz="2000">
                <a:solidFill>
                  <a:srgbClr val="000000"/>
                </a:solidFill>
              </a:rPr>
            </a:br>
            <a:endParaRPr sz="1700">
              <a:solidFill>
                <a:srgbClr val="000000"/>
              </a:solidFill>
            </a:endParaRPr>
          </a:p>
          <a:p>
            <a:pPr indent="-101600" lvl="1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romanLcPeriod"/>
            </a:pPr>
            <a:r>
              <a:rPr lang="es" sz="1600">
                <a:solidFill>
                  <a:srgbClr val="000000"/>
                </a:solidFill>
              </a:rPr>
              <a:t>  Realizar ajuste de stock por motivo determinado.</a:t>
            </a:r>
            <a:br>
              <a:rPr lang="es" sz="1600">
                <a:solidFill>
                  <a:srgbClr val="000000"/>
                </a:solidFill>
              </a:rPr>
            </a:br>
            <a:endParaRPr sz="1600">
              <a:solidFill>
                <a:srgbClr val="000000"/>
              </a:solidFill>
            </a:endParaRPr>
          </a:p>
          <a:p>
            <a:pPr indent="-101600" lvl="1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romanLcPeriod"/>
            </a:pPr>
            <a:r>
              <a:rPr lang="es" sz="1600">
                <a:solidFill>
                  <a:srgbClr val="000000"/>
                </a:solidFill>
              </a:rPr>
              <a:t> Verificar stock resultante.</a:t>
            </a:r>
            <a:endParaRPr sz="1600">
              <a:solidFill>
                <a:srgbClr val="000000"/>
              </a:solidFill>
            </a:endParaRPr>
          </a:p>
          <a:p>
            <a:pPr indent="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3429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-254000" lvl="0" marL="381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D2D"/>
              </a:buClr>
              <a:buSzPts val="1400"/>
              <a:buFont typeface="Calibri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04800" lvl="0" marL="4191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D2D"/>
              </a:buClr>
              <a:buSzPts val="1300"/>
              <a:buFont typeface="Calibri"/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-304800" lvl="1" marL="762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1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1" marL="279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408" name="Google Shape;408;p49"/>
          <p:cNvSpPr txBox="1"/>
          <p:nvPr>
            <p:ph idx="12" type="sldNum"/>
          </p:nvPr>
        </p:nvSpPr>
        <p:spPr>
          <a:xfrm>
            <a:off x="7658100" y="4951476"/>
            <a:ext cx="480000" cy="1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100">
                <a:solidFill>
                  <a:srgbClr val="F2F2F2"/>
                </a:solidFill>
              </a:rPr>
              <a:t>‹#›</a:t>
            </a:fld>
            <a:endParaRPr sz="1100">
              <a:solidFill>
                <a:srgbClr val="F2F2F2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0"/>
          <p:cNvSpPr txBox="1"/>
          <p:nvPr>
            <p:ph idx="12" type="sldNum"/>
          </p:nvPr>
        </p:nvSpPr>
        <p:spPr>
          <a:xfrm>
            <a:off x="7658100" y="4951476"/>
            <a:ext cx="480000" cy="1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100"/>
              <a:t>‹#›</a:t>
            </a:fld>
            <a:endParaRPr sz="1100"/>
          </a:p>
        </p:txBody>
      </p:sp>
      <p:sp>
        <p:nvSpPr>
          <p:cNvPr id="414" name="Google Shape;414;p50"/>
          <p:cNvSpPr txBox="1"/>
          <p:nvPr/>
        </p:nvSpPr>
        <p:spPr>
          <a:xfrm>
            <a:off x="971550" y="251924"/>
            <a:ext cx="72009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b="0" i="0" lang="es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Flujos a demostrar: </a:t>
            </a:r>
            <a:r>
              <a:rPr b="1" lang="es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Opcional </a:t>
            </a:r>
            <a:r>
              <a:rPr b="0" i="0" lang="e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(rol, permisos, usuario, login)</a:t>
            </a:r>
            <a:endParaRPr b="1" i="0" sz="2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50"/>
          <p:cNvSpPr txBox="1"/>
          <p:nvPr/>
        </p:nvSpPr>
        <p:spPr>
          <a:xfrm>
            <a:off x="964550" y="1387974"/>
            <a:ext cx="7200900" cy="30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9250" lvl="0" marL="3810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alibri"/>
              <a:buAutoNum type="arabicPeriod"/>
            </a:pPr>
            <a:r>
              <a:rPr b="0" i="0" lang="es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Usuario administrador:</a:t>
            </a:r>
            <a:endParaRPr sz="1100"/>
          </a:p>
          <a:p>
            <a:pPr indent="-298450" lvl="1" marL="5715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AutoNum type="romanLcPeriod"/>
            </a:pPr>
            <a:r>
              <a:rPr b="0" i="0" lang="e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Creación de usuario “</a:t>
            </a:r>
            <a:r>
              <a:rPr lang="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drodriguez</a:t>
            </a:r>
            <a:r>
              <a:rPr b="0" i="0" lang="e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 con rol </a:t>
            </a:r>
            <a:r>
              <a:rPr lang="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Balanza</a:t>
            </a:r>
            <a:r>
              <a:rPr b="0" i="0" lang="e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100"/>
          </a:p>
          <a:p>
            <a:pPr indent="-101600" lvl="1" marL="2794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38100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alibri"/>
              <a:buAutoNum type="arabicPeriod"/>
            </a:pPr>
            <a:r>
              <a:rPr b="0" i="0" lang="es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Sector balanzas:</a:t>
            </a:r>
            <a:endParaRPr sz="1100"/>
          </a:p>
          <a:p>
            <a:pPr indent="-298450" lvl="1" marL="5715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AutoNum type="romanLcPeriod"/>
            </a:pPr>
            <a:r>
              <a:rPr b="0" i="0" lang="e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Login con usuario “</a:t>
            </a:r>
            <a:r>
              <a:rPr lang="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drodriguez</a:t>
            </a:r>
            <a:r>
              <a:rPr b="0" i="0" lang="e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 con rol Balanza.</a:t>
            </a:r>
            <a:endParaRPr sz="1100"/>
          </a:p>
          <a:p>
            <a:pPr indent="-298450" lvl="1" marL="5715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AutoNum type="romanLcPeriod"/>
            </a:pPr>
            <a:r>
              <a:rPr b="0" i="0" lang="e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Intento de acceso a funciones restringidas.</a:t>
            </a:r>
            <a:endParaRPr sz="1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Preguntas?</a:t>
            </a:r>
            <a:endParaRPr b="1"/>
          </a:p>
        </p:txBody>
      </p:sp>
      <p:pic>
        <p:nvPicPr>
          <p:cNvPr id="421" name="Google Shape;42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7638" y="1957388"/>
            <a:ext cx="1228725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5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 </a:t>
            </a:r>
            <a:r>
              <a:rPr b="1" lang="es"/>
              <a:t>quién</a:t>
            </a:r>
            <a:r>
              <a:rPr b="1" lang="es"/>
              <a:t> va destinado?</a:t>
            </a:r>
            <a:endParaRPr b="1"/>
          </a:p>
        </p:txBody>
      </p:sp>
      <p:sp>
        <p:nvSpPr>
          <p:cNvPr id="221" name="Google Shape;221;p27"/>
          <p:cNvSpPr txBox="1"/>
          <p:nvPr/>
        </p:nvSpPr>
        <p:spPr>
          <a:xfrm>
            <a:off x="4676750" y="2926550"/>
            <a:ext cx="10074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23" name="Google Shape;2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000" y="1727225"/>
            <a:ext cx="1800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3050" y="1727225"/>
            <a:ext cx="1800000" cy="18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7"/>
          <p:cNvSpPr txBox="1"/>
          <p:nvPr/>
        </p:nvSpPr>
        <p:spPr>
          <a:xfrm>
            <a:off x="4540950" y="3600238"/>
            <a:ext cx="1970100" cy="5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Administración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7"/>
          <p:cNvSpPr txBox="1"/>
          <p:nvPr/>
        </p:nvSpPr>
        <p:spPr>
          <a:xfrm>
            <a:off x="706950" y="3600238"/>
            <a:ext cx="1970100" cy="5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Balanzas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7"/>
          <p:cNvSpPr txBox="1"/>
          <p:nvPr/>
        </p:nvSpPr>
        <p:spPr>
          <a:xfrm>
            <a:off x="2632950" y="3600238"/>
            <a:ext cx="1970100" cy="5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Producción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7"/>
          <p:cNvSpPr txBox="1"/>
          <p:nvPr/>
        </p:nvSpPr>
        <p:spPr>
          <a:xfrm>
            <a:off x="6466950" y="3600238"/>
            <a:ext cx="1970100" cy="5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2000" y="1727225"/>
            <a:ext cx="1800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52000" y="1727225"/>
            <a:ext cx="1800000" cy="18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title"/>
          </p:nvPr>
        </p:nvSpPr>
        <p:spPr>
          <a:xfrm>
            <a:off x="819150" y="845600"/>
            <a:ext cx="2705100" cy="14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Flujos de trabajo</a:t>
            </a:r>
            <a:endParaRPr b="1"/>
          </a:p>
        </p:txBody>
      </p:sp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4475" y="642550"/>
            <a:ext cx="4546200" cy="417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Cuáles son los problemas actuales?</a:t>
            </a:r>
            <a:endParaRPr b="1"/>
          </a:p>
        </p:txBody>
      </p:sp>
      <p:sp>
        <p:nvSpPr>
          <p:cNvPr id="243" name="Google Shape;243;p29"/>
          <p:cNvSpPr txBox="1"/>
          <p:nvPr>
            <p:ph idx="1" type="body"/>
          </p:nvPr>
        </p:nvSpPr>
        <p:spPr>
          <a:xfrm>
            <a:off x="819150" y="17287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lang="es" sz="1500">
                <a:solidFill>
                  <a:srgbClr val="595959"/>
                </a:solidFill>
              </a:rPr>
              <a:t>Incumplimiento de las normativas vigentes.</a:t>
            </a:r>
            <a:endParaRPr sz="1500">
              <a:solidFill>
                <a:srgbClr val="595959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○"/>
            </a:pPr>
            <a:r>
              <a:rPr lang="es" sz="1500">
                <a:solidFill>
                  <a:srgbClr val="595959"/>
                </a:solidFill>
              </a:rPr>
              <a:t>Trazabilidad de Productos Fitosanitarios y Veterinarios.</a:t>
            </a:r>
            <a:endParaRPr sz="1500">
              <a:solidFill>
                <a:srgbClr val="595959"/>
              </a:solidFill>
            </a:endParaRPr>
          </a:p>
        </p:txBody>
      </p:sp>
      <p:sp>
        <p:nvSpPr>
          <p:cNvPr id="244" name="Google Shape;244;p2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45" name="Google Shape;2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122" y="2520000"/>
            <a:ext cx="2533756" cy="1800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0788" y="3060003"/>
            <a:ext cx="2902423" cy="7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Cuáles son los problemas actuales?</a:t>
            </a:r>
            <a:endParaRPr b="1"/>
          </a:p>
        </p:txBody>
      </p:sp>
      <p:sp>
        <p:nvSpPr>
          <p:cNvPr id="252" name="Google Shape;252;p30"/>
          <p:cNvSpPr txBox="1"/>
          <p:nvPr>
            <p:ph idx="1" type="body"/>
          </p:nvPr>
        </p:nvSpPr>
        <p:spPr>
          <a:xfrm>
            <a:off x="819150" y="17287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lang="es" sz="1500">
                <a:solidFill>
                  <a:srgbClr val="595959"/>
                </a:solidFill>
              </a:rPr>
              <a:t>Sistema informático técnicamente obsoleto (</a:t>
            </a:r>
            <a:r>
              <a:rPr i="1" lang="es" sz="1500">
                <a:solidFill>
                  <a:srgbClr val="595959"/>
                </a:solidFill>
              </a:rPr>
              <a:t>arquitectura file-server</a:t>
            </a:r>
            <a:r>
              <a:rPr lang="es" sz="1500">
                <a:solidFill>
                  <a:srgbClr val="595959"/>
                </a:solidFill>
              </a:rPr>
              <a:t>).</a:t>
            </a:r>
            <a:endParaRPr sz="1500">
              <a:solidFill>
                <a:srgbClr val="595959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○"/>
            </a:pPr>
            <a:r>
              <a:rPr lang="es" sz="1500">
                <a:solidFill>
                  <a:srgbClr val="595959"/>
                </a:solidFill>
              </a:rPr>
              <a:t>Concurrencia.</a:t>
            </a:r>
            <a:endParaRPr sz="1500">
              <a:solidFill>
                <a:srgbClr val="595959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○"/>
            </a:pPr>
            <a:r>
              <a:rPr lang="es" sz="1500">
                <a:solidFill>
                  <a:srgbClr val="595959"/>
                </a:solidFill>
              </a:rPr>
              <a:t>Seguridad.</a:t>
            </a:r>
            <a:endParaRPr sz="1500">
              <a:solidFill>
                <a:srgbClr val="595959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○"/>
            </a:pPr>
            <a:r>
              <a:rPr lang="es" sz="1500">
                <a:solidFill>
                  <a:srgbClr val="595959"/>
                </a:solidFill>
              </a:rPr>
              <a:t>Propietario.</a:t>
            </a:r>
            <a:endParaRPr sz="1500">
              <a:solidFill>
                <a:srgbClr val="595959"/>
              </a:solidFill>
            </a:endParaRPr>
          </a:p>
        </p:txBody>
      </p:sp>
      <p:sp>
        <p:nvSpPr>
          <p:cNvPr id="253" name="Google Shape;253;p3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54" name="Google Shape;2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2000" y="3111750"/>
            <a:ext cx="108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0900" y="2965950"/>
            <a:ext cx="23622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Cuáles son los problemas actuales?</a:t>
            </a:r>
            <a:endParaRPr b="1"/>
          </a:p>
        </p:txBody>
      </p:sp>
      <p:sp>
        <p:nvSpPr>
          <p:cNvPr id="261" name="Google Shape;261;p31"/>
          <p:cNvSpPr txBox="1"/>
          <p:nvPr>
            <p:ph idx="1" type="body"/>
          </p:nvPr>
        </p:nvSpPr>
        <p:spPr>
          <a:xfrm>
            <a:off x="819150" y="17287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lang="es" sz="1500">
                <a:solidFill>
                  <a:srgbClr val="595959"/>
                </a:solidFill>
              </a:rPr>
              <a:t>Flujo no sistematizado de la información entre sectores.</a:t>
            </a:r>
            <a:endParaRPr sz="1500">
              <a:solidFill>
                <a:srgbClr val="595959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○"/>
            </a:pPr>
            <a:r>
              <a:rPr lang="es" sz="1500">
                <a:solidFill>
                  <a:srgbClr val="595959"/>
                </a:solidFill>
              </a:rPr>
              <a:t>Demoras (llamadas telefónicas, WhatsApp, etc.).</a:t>
            </a:r>
            <a:endParaRPr sz="1500">
              <a:solidFill>
                <a:srgbClr val="595959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○"/>
            </a:pPr>
            <a:r>
              <a:rPr lang="es" sz="1500">
                <a:solidFill>
                  <a:srgbClr val="595959"/>
                </a:solidFill>
              </a:rPr>
              <a:t>Imposibilidad de reconocer quién realizó las operaciones y porqué.</a:t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595959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lang="es" sz="1500">
                <a:solidFill>
                  <a:srgbClr val="595959"/>
                </a:solidFill>
              </a:rPr>
              <a:t>Falta de información estadística y/o resumida para la toma de decisiones.</a:t>
            </a:r>
            <a:endParaRPr sz="1500">
              <a:solidFill>
                <a:srgbClr val="595959"/>
              </a:solidFill>
            </a:endParaRPr>
          </a:p>
        </p:txBody>
      </p:sp>
      <p:sp>
        <p:nvSpPr>
          <p:cNvPr id="262" name="Google Shape;262;p3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Qué brinda nuestro sistema?</a:t>
            </a:r>
            <a:endParaRPr b="1"/>
          </a:p>
        </p:txBody>
      </p:sp>
      <p:sp>
        <p:nvSpPr>
          <p:cNvPr id="268" name="Google Shape;268;p32"/>
          <p:cNvSpPr txBox="1"/>
          <p:nvPr>
            <p:ph idx="1" type="body"/>
          </p:nvPr>
        </p:nvSpPr>
        <p:spPr>
          <a:xfrm>
            <a:off x="819150" y="17293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lang="es" sz="1500">
                <a:solidFill>
                  <a:srgbClr val="595959"/>
                </a:solidFill>
              </a:rPr>
              <a:t>Gestión de stock de insumos y productos.</a:t>
            </a:r>
            <a:endParaRPr sz="1500">
              <a:solidFill>
                <a:srgbClr val="595959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○"/>
            </a:pPr>
            <a:r>
              <a:rPr lang="es" sz="1500">
                <a:solidFill>
                  <a:srgbClr val="595959"/>
                </a:solidFill>
              </a:rPr>
              <a:t>Facilidades en la carga de información para agilizar el ingreso y la salida de vehículos.</a:t>
            </a:r>
            <a:endParaRPr sz="1500">
              <a:solidFill>
                <a:srgbClr val="595959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○"/>
            </a:pPr>
            <a:r>
              <a:rPr lang="es" sz="1500">
                <a:solidFill>
                  <a:srgbClr val="595959"/>
                </a:solidFill>
              </a:rPr>
              <a:t>Posibilidad de manipular el stock en otras circunstancias (vencimiento, mal estado, robo), en forma controlada.</a:t>
            </a:r>
            <a:endParaRPr sz="1500">
              <a:solidFill>
                <a:srgbClr val="595959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lang="es" sz="1500">
                <a:solidFill>
                  <a:srgbClr val="595959"/>
                </a:solidFill>
              </a:rPr>
              <a:t>Registro y emisión de pedidos de fabricación.</a:t>
            </a:r>
            <a:endParaRPr sz="1500">
              <a:solidFill>
                <a:srgbClr val="595959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○"/>
            </a:pPr>
            <a:r>
              <a:rPr lang="es" sz="1500">
                <a:solidFill>
                  <a:srgbClr val="595959"/>
                </a:solidFill>
              </a:rPr>
              <a:t>Con la capacidad efectuar préstamos de insumos a clientes.</a:t>
            </a:r>
            <a:endParaRPr sz="1500">
              <a:solidFill>
                <a:srgbClr val="595959"/>
              </a:solidFill>
            </a:endParaRPr>
          </a:p>
        </p:txBody>
      </p:sp>
      <p:sp>
        <p:nvSpPr>
          <p:cNvPr id="269" name="Google Shape;269;p3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Qué brinda nuestro sistema?</a:t>
            </a:r>
            <a:endParaRPr b="1"/>
          </a:p>
        </p:txBody>
      </p:sp>
      <p:sp>
        <p:nvSpPr>
          <p:cNvPr id="275" name="Google Shape;275;p33"/>
          <p:cNvSpPr txBox="1"/>
          <p:nvPr>
            <p:ph idx="1" type="body"/>
          </p:nvPr>
        </p:nvSpPr>
        <p:spPr>
          <a:xfrm>
            <a:off x="819150" y="17293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lang="es" sz="1500">
                <a:solidFill>
                  <a:srgbClr val="595959"/>
                </a:solidFill>
              </a:rPr>
              <a:t>Soluciona los problemas:</a:t>
            </a:r>
            <a:endParaRPr sz="1500">
              <a:solidFill>
                <a:srgbClr val="595959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○"/>
            </a:pPr>
            <a:r>
              <a:rPr lang="es" sz="1500">
                <a:solidFill>
                  <a:srgbClr val="595959"/>
                </a:solidFill>
              </a:rPr>
              <a:t>Permite llevar la trazabilidad de los insumos, cumpliendo con las obligaciones de los entes gubernamentales.</a:t>
            </a:r>
            <a:endParaRPr sz="1500">
              <a:solidFill>
                <a:srgbClr val="595959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○"/>
            </a:pPr>
            <a:r>
              <a:rPr lang="es" sz="1500">
                <a:solidFill>
                  <a:srgbClr val="595959"/>
                </a:solidFill>
              </a:rPr>
              <a:t>Arquitectura client-server para el acceso centralizado a los datos.</a:t>
            </a:r>
            <a:endParaRPr sz="1500">
              <a:solidFill>
                <a:srgbClr val="595959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○"/>
            </a:pPr>
            <a:r>
              <a:rPr lang="es" sz="1500">
                <a:solidFill>
                  <a:srgbClr val="595959"/>
                </a:solidFill>
              </a:rPr>
              <a:t>Módulo de usuarios con roles y permisos para controlar el acceso a los datos.</a:t>
            </a:r>
            <a:endParaRPr sz="1500">
              <a:solidFill>
                <a:srgbClr val="595959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○"/>
            </a:pPr>
            <a:r>
              <a:rPr lang="es" sz="1500">
                <a:solidFill>
                  <a:srgbClr val="595959"/>
                </a:solidFill>
              </a:rPr>
              <a:t>Reglas de negocio (créditos, precios, capacidad productiva) implementadas directamente en el sistema.</a:t>
            </a:r>
            <a:endParaRPr sz="1500">
              <a:solidFill>
                <a:srgbClr val="595959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○"/>
            </a:pPr>
            <a:r>
              <a:rPr lang="es" sz="1500">
                <a:solidFill>
                  <a:srgbClr val="595959"/>
                </a:solidFill>
              </a:rPr>
              <a:t>Provee tracking todos los movimientos (</a:t>
            </a:r>
            <a:r>
              <a:rPr i="1" lang="es" sz="1500">
                <a:solidFill>
                  <a:srgbClr val="595959"/>
                </a:solidFill>
              </a:rPr>
              <a:t>quiénes y cuándo los llevaron a cabo</a:t>
            </a:r>
            <a:r>
              <a:rPr lang="es" sz="1500">
                <a:solidFill>
                  <a:srgbClr val="595959"/>
                </a:solidFill>
              </a:rPr>
              <a:t>).</a:t>
            </a:r>
            <a:endParaRPr sz="1500">
              <a:solidFill>
                <a:srgbClr val="595959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○"/>
            </a:pPr>
            <a:r>
              <a:rPr lang="es" sz="1500">
                <a:solidFill>
                  <a:srgbClr val="595959"/>
                </a:solidFill>
              </a:rPr>
              <a:t>Brinda estadísticas a la gerencia, con la posibilidad para que emitan informes personalizados.</a:t>
            </a:r>
            <a:endParaRPr sz="1500">
              <a:solidFill>
                <a:srgbClr val="595959"/>
              </a:solidFill>
            </a:endParaRPr>
          </a:p>
        </p:txBody>
      </p:sp>
      <p:sp>
        <p:nvSpPr>
          <p:cNvPr id="276" name="Google Shape;276;p3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Banded Design Teal 16x9">
  <a:themeElements>
    <a:clrScheme name="Banded_Design_Teal">
      <a:dk1>
        <a:srgbClr val="363D3D"/>
      </a:dk1>
      <a:lt1>
        <a:srgbClr val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