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0b490fde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0b490fde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0b490fd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20b490fd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0b490fde_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0b490fde_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0b490fde_7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20b490fde_7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0b490fde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0b490fde_7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f5b195a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1f5b195a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f5b195a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f5b195a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0b490fd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0b490fd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3cc20e4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3cc20e4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2f4918c2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2f4918c2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0b490fde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0b490fde_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2f4918c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2f4918c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f5b195a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f5b195a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0b490f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0b490f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0b490f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0b490f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0b490fde_1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0b490fde_1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0b490fde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0b490fde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106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VILUMAR S.A.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688150"/>
            <a:ext cx="7688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</a:rPr>
              <a:t>Emanuel Rodriguez | César Ferrarotti | Mariano Rapaport | Luciano Palmieri | Dilan Bernabe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-9650" y="-19300"/>
            <a:ext cx="9144000" cy="7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9650" y="-19300"/>
            <a:ext cx="9144000" cy="13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025" y="132475"/>
            <a:ext cx="4220475" cy="47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3400" y="92825"/>
            <a:ext cx="2055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Fabricar producto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95075" y="793049"/>
            <a:ext cx="4511700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encargado de administración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envía la orden de producción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al sector de producción.</a:t>
            </a:r>
            <a:b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encargado de producción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verifica si puede fabricar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el producto.</a:t>
            </a:r>
            <a:b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 caso que no,  notifica al encargado de administración, quien renegocia la fecha de entrega con el cliente, finalizando la actividad.</a:t>
            </a:r>
            <a:b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 caso que sí, el encargado de producción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acepta la orden de producción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y se fabrica el insumo requerido por el cliente.</a:t>
            </a:r>
            <a:b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AutoNum type="arabicPeriod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encargado de producción cambia la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orden de producción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 “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finalizada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”.</a:t>
            </a:r>
            <a:b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AutoNum type="arabicPeriod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encargado de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administración recibe la orden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y la registra en el sistema. Confirma al cliente la completitud de su pedido.</a:t>
            </a:r>
            <a:b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AutoNum type="arabicPeriod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Finaliza la actividad.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178" name="Google Shape;178;p22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-9650" y="-19300"/>
            <a:ext cx="9144000" cy="12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81762"/>
            <a:ext cx="4536851" cy="49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104422" y="76200"/>
            <a:ext cx="32787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Despachar producto</a:t>
            </a:r>
            <a:endParaRPr sz="1800" b="1">
              <a:solidFill>
                <a:srgbClr val="666666"/>
              </a:solidFill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40125" y="691700"/>
            <a:ext cx="4231200" cy="3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 b="1"/>
              <a:t>Llega</a:t>
            </a:r>
            <a:r>
              <a:rPr lang="es" sz="1400"/>
              <a:t> un </a:t>
            </a:r>
            <a:r>
              <a:rPr lang="es" sz="1400" b="1"/>
              <a:t>camión vacío </a:t>
            </a:r>
            <a:r>
              <a:rPr lang="es" sz="1400"/>
              <a:t>de parte del cliente.</a:t>
            </a:r>
            <a:br>
              <a:rPr lang="es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El balancero </a:t>
            </a:r>
            <a:r>
              <a:rPr lang="es" sz="1400" b="1"/>
              <a:t>inserta </a:t>
            </a:r>
            <a:r>
              <a:rPr lang="es" sz="1400"/>
              <a:t>el </a:t>
            </a:r>
            <a:r>
              <a:rPr lang="es" sz="1400" b="1"/>
              <a:t>ticket</a:t>
            </a:r>
            <a:r>
              <a:rPr lang="es" sz="1400"/>
              <a:t>.</a:t>
            </a:r>
            <a:br>
              <a:rPr lang="es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El balancero </a:t>
            </a:r>
            <a:r>
              <a:rPr lang="es" sz="1400" b="1"/>
              <a:t>registra </a:t>
            </a:r>
            <a:r>
              <a:rPr lang="es" sz="1400"/>
              <a:t>el </a:t>
            </a:r>
            <a:r>
              <a:rPr lang="es" sz="1400" b="1"/>
              <a:t>pesaje </a:t>
            </a:r>
            <a:r>
              <a:rPr lang="es" sz="1400"/>
              <a:t>del camión(Tara).</a:t>
            </a:r>
            <a:br>
              <a:rPr lang="es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Se </a:t>
            </a:r>
            <a:r>
              <a:rPr lang="es" sz="1400" b="1"/>
              <a:t>carga </a:t>
            </a:r>
            <a:r>
              <a:rPr lang="es" sz="1400"/>
              <a:t>el </a:t>
            </a:r>
            <a:r>
              <a:rPr lang="es" sz="1400" b="1"/>
              <a:t>camión </a:t>
            </a:r>
            <a:r>
              <a:rPr lang="es" sz="1400"/>
              <a:t>con el producto fabricado.</a:t>
            </a:r>
            <a:br>
              <a:rPr lang="es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El balancero </a:t>
            </a:r>
            <a:r>
              <a:rPr lang="es" sz="1400" b="1"/>
              <a:t>registra </a:t>
            </a:r>
            <a:r>
              <a:rPr lang="es" sz="1400"/>
              <a:t>el </a:t>
            </a:r>
            <a:r>
              <a:rPr lang="es" sz="1400" b="1"/>
              <a:t>pesaje </a:t>
            </a:r>
            <a:r>
              <a:rPr lang="es" sz="1400"/>
              <a:t>del camión(Bruto).</a:t>
            </a:r>
            <a:br>
              <a:rPr lang="es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El balancero </a:t>
            </a:r>
            <a:r>
              <a:rPr lang="es" sz="1400" b="1"/>
              <a:t>imprime </a:t>
            </a:r>
            <a:r>
              <a:rPr lang="es" sz="1400"/>
              <a:t>el </a:t>
            </a:r>
            <a:r>
              <a:rPr lang="es" sz="1400" b="1"/>
              <a:t>ticket</a:t>
            </a:r>
            <a:r>
              <a:rPr lang="es" sz="1400"/>
              <a:t>.</a:t>
            </a:r>
            <a:br>
              <a:rPr lang="es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Administración </a:t>
            </a:r>
            <a:r>
              <a:rPr lang="es" sz="1400" b="1"/>
              <a:t>emite </a:t>
            </a:r>
            <a:r>
              <a:rPr lang="es" sz="1400"/>
              <a:t>el </a:t>
            </a:r>
            <a:r>
              <a:rPr lang="es" sz="1400" b="1"/>
              <a:t>remito</a:t>
            </a:r>
            <a:r>
              <a:rPr lang="es" sz="1400"/>
              <a:t>.</a:t>
            </a:r>
            <a:endParaRPr sz="1800" b="1"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189" name="Google Shape;189;p23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3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-9650" y="-19300"/>
            <a:ext cx="9144000" cy="7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03750" y="-19300"/>
            <a:ext cx="9030600" cy="12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47075" y="109500"/>
            <a:ext cx="16671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Emitir Factura</a:t>
            </a:r>
            <a:endParaRPr sz="1800" b="1">
              <a:solidFill>
                <a:srgbClr val="666666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75" y="-19300"/>
            <a:ext cx="477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70875" y="836275"/>
            <a:ext cx="42711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Un cliente </a:t>
            </a:r>
            <a:r>
              <a:rPr lang="es" sz="1200" b="1"/>
              <a:t>solicita que se le</a:t>
            </a:r>
            <a:r>
              <a:rPr lang="es" sz="1200"/>
              <a:t> </a:t>
            </a:r>
            <a:r>
              <a:rPr lang="es" sz="1200" b="1"/>
              <a:t>facture </a:t>
            </a:r>
            <a:r>
              <a:rPr lang="es" sz="1200"/>
              <a:t>la mercadería.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Empleado administrativo </a:t>
            </a:r>
            <a:r>
              <a:rPr lang="es" sz="1200" b="1"/>
              <a:t>chequea el estado fiscal</a:t>
            </a:r>
            <a:r>
              <a:rPr lang="es" sz="1200"/>
              <a:t> del cliente y le avisa, en caso de que no sea posible facturarle, que debe regularizar su situación.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Se </a:t>
            </a:r>
            <a:r>
              <a:rPr lang="es" sz="1200" b="1"/>
              <a:t>seleccionan</a:t>
            </a:r>
            <a:r>
              <a:rPr lang="es" sz="1200"/>
              <a:t> los </a:t>
            </a:r>
            <a:r>
              <a:rPr lang="es" sz="1200" b="1"/>
              <a:t>remitos </a:t>
            </a:r>
            <a:r>
              <a:rPr lang="es" sz="1200"/>
              <a:t>correspondientes a los envíos que se desean facturar.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Se </a:t>
            </a:r>
            <a:r>
              <a:rPr lang="es" sz="1200" b="1"/>
              <a:t>calcula el IVA</a:t>
            </a:r>
            <a:r>
              <a:rPr lang="es" sz="1200"/>
              <a:t> correspondiente para los servicios prestados.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Si el cliente aparece en el padrón de percepciones de IIBB, se le sumará el importe correspondiente.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Se emitirá e imprimirá la factura con una copia destinada al cliente, y otra para archivar.</a:t>
            </a:r>
            <a:endParaRPr sz="1200"/>
          </a:p>
        </p:txBody>
      </p:sp>
      <p:grpSp>
        <p:nvGrpSpPr>
          <p:cNvPr id="200" name="Google Shape;200;p24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201" name="Google Shape;201;p24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4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-9650" y="-19300"/>
            <a:ext cx="9144000" cy="7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103750" y="-19300"/>
            <a:ext cx="9030600" cy="12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39700" y="126794"/>
            <a:ext cx="19917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Atender Pagos</a:t>
            </a:r>
            <a:endParaRPr sz="1800" b="1">
              <a:solidFill>
                <a:srgbClr val="666666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25" y="60025"/>
            <a:ext cx="4673326" cy="502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62225" y="1103675"/>
            <a:ext cx="42390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El </a:t>
            </a:r>
            <a:r>
              <a:rPr lang="es" sz="1200" b="1"/>
              <a:t>cliente hace llegar un pago</a:t>
            </a:r>
            <a:r>
              <a:rPr lang="es" sz="1200"/>
              <a:t>, que puede ser un cheque o una transferencia bancaria.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Un usuario administrativo </a:t>
            </a:r>
            <a:r>
              <a:rPr lang="es" sz="1200" b="1"/>
              <a:t>tomará las facturas</a:t>
            </a:r>
            <a:r>
              <a:rPr lang="es" sz="1200"/>
              <a:t> que el cliente desee cancelar.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Si la factura se está cancelando fuera de término, se </a:t>
            </a:r>
            <a:r>
              <a:rPr lang="es" sz="1200" b="1"/>
              <a:t>calcularán los intereses</a:t>
            </a:r>
            <a:r>
              <a:rPr lang="es" sz="1200"/>
              <a:t> que correspondan. Se emitirán notas de débito para avalar la operatoria.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En administración tomarán esas notas de débito y los pagos para conformar una Orden de Ingreso.</a:t>
            </a:r>
            <a:br>
              <a:rPr lang="es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La Orden de Ingreso se imprime para servirle al cliente a modo de comprobante, y también como registro interno.</a:t>
            </a:r>
            <a:endParaRPr sz="1200" b="1"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213" name="Google Shape;213;p25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25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-9650" y="-19300"/>
            <a:ext cx="9144000" cy="7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4400" y="-19300"/>
            <a:ext cx="9090000" cy="12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169300" y="150850"/>
            <a:ext cx="1777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Emitir Informe</a:t>
            </a:r>
            <a:endParaRPr sz="1800" b="1">
              <a:solidFill>
                <a:srgbClr val="666666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438" y="513688"/>
            <a:ext cx="2601018" cy="411611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93100" y="1245100"/>
            <a:ext cx="41082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La gerencia puede </a:t>
            </a:r>
            <a:r>
              <a:rPr lang="es" sz="1200" b="1"/>
              <a:t>requerir información resumida</a:t>
            </a:r>
            <a:r>
              <a:rPr lang="es" sz="1200"/>
              <a:t> para la toma de decisiones.</a:t>
            </a:r>
            <a:br>
              <a:rPr lang="es" sz="1200"/>
            </a:b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 b="1"/>
              <a:t>Encargan </a:t>
            </a:r>
            <a:r>
              <a:rPr lang="es" sz="1200"/>
              <a:t>al área administrativa un </a:t>
            </a:r>
            <a:r>
              <a:rPr lang="es" sz="1200" b="1"/>
              <a:t>informe </a:t>
            </a:r>
            <a:r>
              <a:rPr lang="es" sz="1200"/>
              <a:t>con determinada información (por ej.: total facturado por cliente en un rango de fechas, resumen de saldos hasta tal día).</a:t>
            </a:r>
            <a:br>
              <a:rPr lang="es" sz="1200"/>
            </a:b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En administración </a:t>
            </a:r>
            <a:r>
              <a:rPr lang="es" sz="1200" b="1"/>
              <a:t>hacen </a:t>
            </a:r>
            <a:r>
              <a:rPr lang="es" sz="1200"/>
              <a:t>las </a:t>
            </a:r>
            <a:r>
              <a:rPr lang="es" sz="1200" b="1"/>
              <a:t>consultas </a:t>
            </a:r>
            <a:r>
              <a:rPr lang="es" sz="1200"/>
              <a:t>necesarias para obtener la información solicitada.</a:t>
            </a:r>
            <a:br>
              <a:rPr lang="es" sz="1200"/>
            </a:b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Finalmente, </a:t>
            </a:r>
            <a:r>
              <a:rPr lang="es" sz="1200" b="1"/>
              <a:t>imprimen </a:t>
            </a:r>
            <a:r>
              <a:rPr lang="es" sz="1200"/>
              <a:t>el </a:t>
            </a:r>
            <a:r>
              <a:rPr lang="es" sz="1200" b="1"/>
              <a:t>informe </a:t>
            </a:r>
            <a:r>
              <a:rPr lang="es" sz="1200"/>
              <a:t>para enviar a la gerencia.</a:t>
            </a:r>
            <a:endParaRPr sz="1200" b="1"/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225" name="Google Shape;225;p26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6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80937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Sistema obsoleto</a:t>
            </a:r>
            <a:r>
              <a:rPr lang="es" sz="1400"/>
              <a:t>, arquitectura file-server.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Falta de controles y seguimiento impreciso de actividades productivas.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Repetición de tareas</a:t>
            </a:r>
            <a:r>
              <a:rPr lang="es" sz="1400"/>
              <a:t> entre usuarios de distintos sectores.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Demandas de actualización y cambios de parte de organizaciones de control gubernamental.</a:t>
            </a:r>
            <a:endParaRPr sz="1400"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7650" y="3265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Afectados e impacto</a:t>
            </a:r>
            <a:endParaRPr sz="18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729450" y="3761075"/>
            <a:ext cx="80937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Usuarios actuales: por la falta de sincronización.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Organización en general: por la falta de adecuación a regulaciones y pérdida de eficiencia.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Impacto: pérdida de trazabilidad; pérdida de tiempo en tareas repetitivas.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Posibles sanciones por parte de los organismos estatales. 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80937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/>
              <a:t>Sistema computacional que </a:t>
            </a:r>
            <a:r>
              <a:rPr lang="es" sz="1400" b="1"/>
              <a:t>reemplace</a:t>
            </a:r>
            <a:r>
              <a:rPr lang="es" sz="1400"/>
              <a:t> al actual.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Testeado y escalable, que se adecúe a las necesidades actuales.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Mejorar el flujo de información</a:t>
            </a:r>
            <a:r>
              <a:rPr lang="es" sz="1400"/>
              <a:t> en la organización.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Demandas de actualización y cambios de parte de organizaciones de control gubernamental.</a:t>
            </a:r>
            <a:endParaRPr sz="140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727650" y="3265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Ventajas y target</a:t>
            </a:r>
            <a:endParaRPr sz="1800"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729450" y="3761075"/>
            <a:ext cx="80937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Resolver inconvenientes actuales.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/>
              <a:t>Posibilidad de </a:t>
            </a:r>
            <a:r>
              <a:rPr lang="es" sz="1400" b="1"/>
              <a:t>escalar</a:t>
            </a:r>
            <a:r>
              <a:rPr lang="es" sz="1400"/>
              <a:t> para adecuarse a necesidades futuras de la organización.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Orientado a la empresa VILUMAR. 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Puede personalizarse para empresas de operatoria similar, del mismo rubro.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negocio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pedidos deben superar los 1000 kg de insumos.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cliente no puede realizar un pedido de fabricación si no tiene insumos suficientes.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clientes pueden realizar más de 1 pedido en tiempo simultáneo.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clientes solo pueden realizar pedidos si tienen cuenta corriente.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clientes no pueden cancelar el pedido una vez que el producto ya está fabricado y se registra la orden de producción como finalizada.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empresa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53250" y="1853850"/>
            <a:ext cx="8103600" cy="30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b="1"/>
              <a:t>Fábrica de alimento balanceado</a:t>
            </a:r>
            <a:r>
              <a:rPr lang="es"/>
              <a:t> ubicada en San Andrés de Giles.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Produce alimento para el consumo animal (principalmente pollos y cerdos).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fábrica cuenta con </a:t>
            </a:r>
            <a:r>
              <a:rPr lang="es" b="1"/>
              <a:t>balanzas</a:t>
            </a:r>
            <a:r>
              <a:rPr lang="es"/>
              <a:t> y </a:t>
            </a:r>
            <a:r>
              <a:rPr lang="es" b="1"/>
              <a:t>dosificadoras</a:t>
            </a:r>
            <a:r>
              <a:rPr lang="es"/>
              <a:t> de alimento.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trabaja a </a:t>
            </a:r>
            <a:r>
              <a:rPr lang="es" b="1"/>
              <a:t>fasón</a:t>
            </a:r>
            <a:r>
              <a:rPr lang="es"/>
              <a:t>: los clientes irán mandando sus insumos e indicarán qué desean que se produzca con los mismos, por lo que la empresa les llevará el stock.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Irá mandando el resultado de la producción a las </a:t>
            </a:r>
            <a:r>
              <a:rPr lang="es" b="1"/>
              <a:t>granjas</a:t>
            </a:r>
            <a:r>
              <a:rPr lang="es"/>
              <a:t> de los clientes.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Cada cierto tiempo se le facturarán a los clientes dichos envíos (la ganancia se encuentra en la prestación del servicio: Dinero x Kilos Producidos de Alimento).</a:t>
            </a:r>
            <a:endParaRPr/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Actualmente es un subsistema de la empresa </a:t>
            </a:r>
            <a:r>
              <a:rPr lang="es" b="1"/>
              <a:t>COSECHAS ARGENTINAS</a:t>
            </a:r>
            <a:r>
              <a:rPr lang="es"/>
              <a:t> (acopiador de cereales), con intenciones de independizarse y operar con su propia firma.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173" y="1318650"/>
            <a:ext cx="1180976" cy="9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Organizacional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50" y="810550"/>
            <a:ext cx="4995399" cy="35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Negocio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475" y="642550"/>
            <a:ext cx="4546200" cy="4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 involucrados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8093700" cy="28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/>
              <a:t>Balanceros</a:t>
            </a:r>
            <a:r>
              <a:rPr lang="es" sz="1600"/>
              <a:t>: recepción y registro de materia prima.</a:t>
            </a:r>
            <a:br>
              <a:rPr lang="es" sz="1600"/>
            </a:br>
            <a:r>
              <a:rPr lang="es" sz="1600"/>
              <a:t>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/>
              <a:t>Administración</a:t>
            </a:r>
            <a:r>
              <a:rPr lang="es" sz="1600"/>
              <a:t>: registran pedidos, fórmulas a fabricar, generan órdenes de producción, emiten facturas y registran los pagos. </a:t>
            </a:r>
            <a:br>
              <a:rPr lang="es" sz="1600"/>
            </a:b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/>
              <a:t>Producción</a:t>
            </a:r>
            <a:r>
              <a:rPr lang="es" sz="1600"/>
              <a:t>: fabricación de órdenes de producción. </a:t>
            </a:r>
            <a:br>
              <a:rPr lang="es" sz="1600"/>
            </a:b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/>
              <a:t>Gerencia</a:t>
            </a:r>
            <a:r>
              <a:rPr lang="es" sz="1600"/>
              <a:t>: obtienen información resumida a partir de la operatoria diaria, para la toma de decisiones.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para realizar el proceso de negocio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Recibir materia prima.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Atender pedidos.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Fabricar producto.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Despachar producto.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Emitir factura.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Atender pagos.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Emitir informes.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3183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actividades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2948525"/>
            <a:ext cx="73247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9650" y="-19300"/>
            <a:ext cx="9144000" cy="13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775" y="67325"/>
            <a:ext cx="4557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Recibir materia prima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-918"/>
          <a:stretch/>
        </p:blipFill>
        <p:spPr>
          <a:xfrm>
            <a:off x="4735775" y="62350"/>
            <a:ext cx="4338949" cy="50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84693" y="691825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Llega un camión 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 materia prima de parte del cliente. 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3725" y="1080850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El balancero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 un ticket 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 entrada vacío.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84693" y="1486150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El balancero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registra el pesaje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del camión cargado (bruto).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3725" y="1875175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Se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imprime el ticket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entrada.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3718" y="2252963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 Se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entrega el ticket 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 chofer del camión.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3725" y="2669500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 El chofer presenta el ticket en el área de descarga y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vacía el camión.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4693" y="3227200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7. El chofer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regresa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 el camión vacío.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3725" y="3616225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8. El balancero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registra el pesaje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del camión vacío (tara).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725" y="4021525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9. Se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reimprime el ticket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 los datos finales del pesaje.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3725" y="4387250"/>
            <a:ext cx="4536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10. Se </a:t>
            </a: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envía el ticket a administración</a:t>
            </a: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quien registra el vale de entrada, finalizando la actividad.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144" name="Google Shape;144;p20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0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-9650" y="-19300"/>
            <a:ext cx="9144000" cy="13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50" y="243000"/>
            <a:ext cx="3123750" cy="4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59975" y="727925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 Cliente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realiza un pedido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59975" y="1040125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Administrativo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verifica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si los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insumos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son suficientes.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59975" y="1361825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 no lo son, finaliza la actividad.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59975" y="1679463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 caso de que sí: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12375" y="1995713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4.1. Producción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verifica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 la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capacidad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 permite.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12375" y="2318825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4.2.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 caso de que no, finaliza la actividad.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12375" y="2651300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4.3.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 lo fuera, administración: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93275" y="2970963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4.3.1.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Emite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Orden de Producción.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93275" y="3290650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4.3.2.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Registra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en la BD la Orden de Producción.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93275" y="3616713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4.3.3.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Impresión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la Orden de Producción.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93275" y="3929988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4.3.4. </a:t>
            </a:r>
            <a:r>
              <a:rPr lang="es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Avisa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al cliente.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93275" y="4262475"/>
            <a:ext cx="45117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4.3.5.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Finaliza la actividad.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3775" y="67325"/>
            <a:ext cx="4557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Atender pedidos</a:t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71272" y="80200"/>
            <a:ext cx="701639" cy="0"/>
            <a:chOff x="171272" y="80200"/>
            <a:chExt cx="701639" cy="0"/>
          </a:xfrm>
        </p:grpSpPr>
        <p:cxnSp>
          <p:nvCxnSpPr>
            <p:cNvPr id="166" name="Google Shape;166;p21"/>
            <p:cNvCxnSpPr/>
            <p:nvPr/>
          </p:nvCxnSpPr>
          <p:spPr>
            <a:xfrm>
              <a:off x="171272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521911" y="80200"/>
              <a:ext cx="35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(16:9)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Raleway</vt:lpstr>
      <vt:lpstr>Arial</vt:lpstr>
      <vt:lpstr>Streamline</vt:lpstr>
      <vt:lpstr>Modelo de negocios </vt:lpstr>
      <vt:lpstr>La empresa</vt:lpstr>
      <vt:lpstr>Diagrama Organizacional</vt:lpstr>
      <vt:lpstr>Esquema de Negocio</vt:lpstr>
      <vt:lpstr>Usuarios involucrados</vt:lpstr>
      <vt:lpstr>Acciones para realizar el proceso de negocio</vt:lpstr>
      <vt:lpstr>Diagramas de actividades</vt:lpstr>
      <vt:lpstr>Recibir materia prima</vt:lpstr>
      <vt:lpstr>Atender pedidos</vt:lpstr>
      <vt:lpstr>Fabricar producto </vt:lpstr>
      <vt:lpstr>PowerPoint Presentation</vt:lpstr>
      <vt:lpstr>PowerPoint Presentation</vt:lpstr>
      <vt:lpstr>PowerPoint Presentation</vt:lpstr>
      <vt:lpstr>PowerPoint Presentation</vt:lpstr>
      <vt:lpstr>Problema</vt:lpstr>
      <vt:lpstr>Propuesta</vt:lpstr>
      <vt:lpstr>Reglas de negocio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negocios </dc:title>
  <cp:lastModifiedBy>César Ferrarotti</cp:lastModifiedBy>
  <cp:revision>1</cp:revision>
  <dcterms:modified xsi:type="dcterms:W3CDTF">2020-04-18T07:25:09Z</dcterms:modified>
</cp:coreProperties>
</file>