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6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83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505E-6481-4CD6-98B6-25DAB429DF5E}" type="datetimeFigureOut">
              <a:rPr lang="es-AR" smtClean="0"/>
              <a:t>1/4/2019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31C1-7D6C-4D97-B00E-4D6D8FBFD6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0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505E-6481-4CD6-98B6-25DAB429DF5E}" type="datetimeFigureOut">
              <a:rPr lang="es-AR" smtClean="0"/>
              <a:t>1/4/2019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31C1-7D6C-4D97-B00E-4D6D8FBFD6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05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505E-6481-4CD6-98B6-25DAB429DF5E}" type="datetimeFigureOut">
              <a:rPr lang="es-AR" smtClean="0"/>
              <a:t>1/4/2019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31C1-7D6C-4D97-B00E-4D6D8FBFD6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562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505E-6481-4CD6-98B6-25DAB429DF5E}" type="datetimeFigureOut">
              <a:rPr lang="es-AR" smtClean="0"/>
              <a:t>1/4/2019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31C1-7D6C-4D97-B00E-4D6D8FBFD6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482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505E-6481-4CD6-98B6-25DAB429DF5E}" type="datetimeFigureOut">
              <a:rPr lang="es-AR" smtClean="0"/>
              <a:t>1/4/2019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31C1-7D6C-4D97-B00E-4D6D8FBFD6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392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505E-6481-4CD6-98B6-25DAB429DF5E}" type="datetimeFigureOut">
              <a:rPr lang="es-AR" smtClean="0"/>
              <a:t>1/4/2019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31C1-7D6C-4D97-B00E-4D6D8FBFD6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401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505E-6481-4CD6-98B6-25DAB429DF5E}" type="datetimeFigureOut">
              <a:rPr lang="es-AR" smtClean="0"/>
              <a:t>1/4/2019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31C1-7D6C-4D97-B00E-4D6D8FBFD6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112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505E-6481-4CD6-98B6-25DAB429DF5E}" type="datetimeFigureOut">
              <a:rPr lang="es-AR" smtClean="0"/>
              <a:t>1/4/2019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31C1-7D6C-4D97-B00E-4D6D8FBFD6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221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505E-6481-4CD6-98B6-25DAB429DF5E}" type="datetimeFigureOut">
              <a:rPr lang="es-AR" smtClean="0"/>
              <a:t>1/4/2019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31C1-7D6C-4D97-B00E-4D6D8FBFD6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891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505E-6481-4CD6-98B6-25DAB429DF5E}" type="datetimeFigureOut">
              <a:rPr lang="es-AR" smtClean="0"/>
              <a:t>1/4/2019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31C1-7D6C-4D97-B00E-4D6D8FBFD6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153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505E-6481-4CD6-98B6-25DAB429DF5E}" type="datetimeFigureOut">
              <a:rPr lang="es-AR" smtClean="0"/>
              <a:t>1/4/2019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F31C1-7D6C-4D97-B00E-4D6D8FBFD6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284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2505E-6481-4CD6-98B6-25DAB429DF5E}" type="datetimeFigureOut">
              <a:rPr lang="es-AR" smtClean="0"/>
              <a:t>1/4/2019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F31C1-7D6C-4D97-B00E-4D6D8FBFD6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263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16" y="1036320"/>
            <a:ext cx="2939364" cy="339547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3829956" y="5108448"/>
            <a:ext cx="48490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dirty="0" smtClean="0">
                <a:solidFill>
                  <a:srgbClr val="CE1836"/>
                </a:solidFill>
              </a:rPr>
              <a:t>CLASE II</a:t>
            </a:r>
          </a:p>
          <a:p>
            <a:pPr algn="ctr"/>
            <a:r>
              <a:rPr lang="es-MX" sz="4400" dirty="0" smtClean="0">
                <a:solidFill>
                  <a:srgbClr val="CE1836"/>
                </a:solidFill>
              </a:rPr>
              <a:t>ESTADÍSTICA BÁSICA</a:t>
            </a:r>
          </a:p>
        </p:txBody>
      </p:sp>
    </p:spTree>
    <p:extLst>
      <p:ext uri="{BB962C8B-B14F-4D97-AF65-F5344CB8AC3E}">
        <p14:creationId xmlns:p14="http://schemas.microsoft.com/office/powerpoint/2010/main" val="383911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98" y="0"/>
            <a:ext cx="9214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76656" y="275350"/>
            <a:ext cx="10789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data_viz_2 &lt;- data </a:t>
            </a:r>
            <a:r>
              <a:rPr lang="en-US" sz="3600" dirty="0" smtClean="0">
                <a:solidFill>
                  <a:srgbClr val="00B0F0"/>
                </a:solidFill>
              </a:rPr>
              <a:t>%&gt;%</a:t>
            </a:r>
          </a:p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CE1836"/>
                </a:solidFill>
              </a:rPr>
              <a:t>subset</a:t>
            </a:r>
            <a:r>
              <a:rPr lang="en-US" sz="3600" dirty="0" smtClean="0"/>
              <a:t>( </a:t>
            </a:r>
            <a:r>
              <a:rPr lang="en-US" sz="3600" dirty="0" err="1" smtClean="0"/>
              <a:t>partido_descripcion</a:t>
            </a:r>
            <a:r>
              <a:rPr lang="en-US" sz="3600" dirty="0" smtClean="0"/>
              <a:t>=="ALIANZA VAMOS JUNTOS" | </a:t>
            </a:r>
            <a:r>
              <a:rPr lang="en-US" sz="3600" dirty="0" err="1" smtClean="0"/>
              <a:t>partido_descripcion</a:t>
            </a:r>
            <a:r>
              <a:rPr lang="en-US" sz="3600" dirty="0" smtClean="0"/>
              <a:t>=="ALIANZA UNIDAD PORTEÑA")</a:t>
            </a:r>
            <a:r>
              <a:rPr lang="en-US" sz="3600" dirty="0" smtClean="0">
                <a:solidFill>
                  <a:srgbClr val="00B0F0"/>
                </a:solidFill>
              </a:rPr>
              <a:t>%&gt;%</a:t>
            </a:r>
          </a:p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CE1836"/>
                </a:solidFill>
              </a:rPr>
              <a:t>filter</a:t>
            </a:r>
            <a:r>
              <a:rPr lang="en-US" sz="3600" dirty="0" smtClean="0"/>
              <a:t>(</a:t>
            </a:r>
            <a:r>
              <a:rPr lang="en-US" sz="3600" dirty="0" err="1" smtClean="0"/>
              <a:t>mesa_numero</a:t>
            </a:r>
            <a:r>
              <a:rPr lang="en-US" sz="3600" dirty="0" smtClean="0"/>
              <a:t>&lt;300)</a:t>
            </a:r>
            <a:r>
              <a:rPr lang="en-US" sz="3600" dirty="0" smtClean="0">
                <a:solidFill>
                  <a:srgbClr val="00B0F0"/>
                </a:solidFill>
              </a:rPr>
              <a:t>%&gt;%</a:t>
            </a:r>
          </a:p>
          <a:p>
            <a:r>
              <a:rPr lang="en-US" sz="3600" dirty="0" smtClean="0"/>
              <a:t>  </a:t>
            </a:r>
            <a:r>
              <a:rPr lang="en-US" sz="3600" dirty="0" err="1" smtClean="0">
                <a:solidFill>
                  <a:srgbClr val="CE1836"/>
                </a:solidFill>
              </a:rPr>
              <a:t>ggplot</a:t>
            </a:r>
            <a:r>
              <a:rPr lang="en-US" sz="3600" dirty="0" smtClean="0"/>
              <a:t>(</a:t>
            </a:r>
            <a:r>
              <a:rPr lang="en-US" sz="3600" dirty="0" err="1" smtClean="0"/>
              <a:t>aes</a:t>
            </a:r>
            <a:r>
              <a:rPr lang="en-US" sz="3600" dirty="0" smtClean="0"/>
              <a:t>(x=</a:t>
            </a:r>
            <a:r>
              <a:rPr lang="en-US" sz="3600" dirty="0" err="1" smtClean="0"/>
              <a:t>mesa_numero,y</a:t>
            </a:r>
            <a:r>
              <a:rPr lang="en-US" sz="3600" dirty="0" smtClean="0"/>
              <a:t>=</a:t>
            </a:r>
            <a:r>
              <a:rPr lang="en-US" sz="3600" dirty="0" err="1" smtClean="0"/>
              <a:t>total_votos</a:t>
            </a:r>
            <a:r>
              <a:rPr lang="en-US" sz="3600" dirty="0" smtClean="0"/>
              <a:t>, col=</a:t>
            </a:r>
            <a:r>
              <a:rPr lang="en-US" sz="3600" dirty="0" err="1" smtClean="0"/>
              <a:t>partido_descripcion</a:t>
            </a:r>
            <a:r>
              <a:rPr lang="en-US" sz="3600" dirty="0" smtClean="0"/>
              <a:t>)) + </a:t>
            </a:r>
          </a:p>
          <a:p>
            <a:r>
              <a:rPr lang="en-US" sz="3600" dirty="0" smtClean="0"/>
              <a:t>  </a:t>
            </a:r>
            <a:r>
              <a:rPr lang="en-US" sz="3600" dirty="0" err="1" smtClean="0">
                <a:solidFill>
                  <a:srgbClr val="CE1836"/>
                </a:solidFill>
              </a:rPr>
              <a:t>geom_jitter</a:t>
            </a:r>
            <a:r>
              <a:rPr lang="en-US" sz="3600" dirty="0" smtClean="0"/>
              <a:t>() + </a:t>
            </a:r>
          </a:p>
          <a:p>
            <a:r>
              <a:rPr lang="en-US" sz="3600" dirty="0" smtClean="0"/>
              <a:t>  </a:t>
            </a:r>
            <a:r>
              <a:rPr lang="en-US" sz="3600" dirty="0" err="1" smtClean="0">
                <a:solidFill>
                  <a:srgbClr val="CE1836"/>
                </a:solidFill>
              </a:rPr>
              <a:t>geom_smooth</a:t>
            </a:r>
            <a:r>
              <a:rPr lang="en-US" sz="3600" dirty="0" smtClean="0"/>
              <a:t>(</a:t>
            </a:r>
            <a:r>
              <a:rPr lang="en-US" sz="3600" dirty="0" err="1" smtClean="0"/>
              <a:t>aes</a:t>
            </a:r>
            <a:r>
              <a:rPr lang="en-US" sz="3600" dirty="0" smtClean="0"/>
              <a:t>(col=</a:t>
            </a:r>
            <a:r>
              <a:rPr lang="en-US" sz="3600" dirty="0" err="1" smtClean="0"/>
              <a:t>partido_descripcion</a:t>
            </a:r>
            <a:r>
              <a:rPr lang="en-US" sz="3600" dirty="0" smtClean="0"/>
              <a:t>), method="loess", se=F)</a:t>
            </a:r>
          </a:p>
        </p:txBody>
      </p:sp>
    </p:spTree>
    <p:extLst>
      <p:ext uri="{BB962C8B-B14F-4D97-AF65-F5344CB8AC3E}">
        <p14:creationId xmlns:p14="http://schemas.microsoft.com/office/powerpoint/2010/main" val="284365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24" y="0"/>
            <a:ext cx="9217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5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535424" y="2804160"/>
            <a:ext cx="35718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dirty="0" smtClean="0"/>
              <a:t>desviados</a:t>
            </a:r>
            <a:endParaRPr lang="es-AR" sz="6600" dirty="0"/>
          </a:p>
        </p:txBody>
      </p:sp>
    </p:spTree>
    <p:extLst>
      <p:ext uri="{BB962C8B-B14F-4D97-AF65-F5344CB8AC3E}">
        <p14:creationId xmlns:p14="http://schemas.microsoft.com/office/powerpoint/2010/main" val="408131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71728" y="1128790"/>
            <a:ext cx="10789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media_circuitos</a:t>
            </a:r>
            <a:r>
              <a:rPr lang="en-US" sz="3600" dirty="0" smtClean="0"/>
              <a:t> &lt;- data </a:t>
            </a:r>
            <a:r>
              <a:rPr lang="en-US" sz="3600" dirty="0" smtClean="0">
                <a:solidFill>
                  <a:srgbClr val="00B0F0"/>
                </a:solidFill>
              </a:rPr>
              <a:t>%&gt;%</a:t>
            </a:r>
          </a:p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CE1836"/>
                </a:solidFill>
              </a:rPr>
              <a:t>filter</a:t>
            </a:r>
            <a:r>
              <a:rPr lang="en-US" sz="3600" dirty="0" smtClean="0"/>
              <a:t>(</a:t>
            </a:r>
            <a:r>
              <a:rPr lang="en-US" sz="3600" dirty="0" err="1" smtClean="0"/>
              <a:t>partido_descripcion</a:t>
            </a:r>
            <a:r>
              <a:rPr lang="en-US" sz="3600" dirty="0" smtClean="0"/>
              <a:t>=="ALIANZA UNIDAD PORTEÑA") </a:t>
            </a:r>
            <a:r>
              <a:rPr lang="en-US" sz="3600" dirty="0" smtClean="0">
                <a:solidFill>
                  <a:srgbClr val="00B0F0"/>
                </a:solidFill>
              </a:rPr>
              <a:t>%&gt;%</a:t>
            </a:r>
          </a:p>
          <a:p>
            <a:r>
              <a:rPr lang="en-US" sz="3600" dirty="0" smtClean="0"/>
              <a:t>  </a:t>
            </a:r>
            <a:r>
              <a:rPr lang="en-US" sz="3600" dirty="0" err="1" smtClean="0">
                <a:solidFill>
                  <a:srgbClr val="CE1836"/>
                </a:solidFill>
              </a:rPr>
              <a:t>group_by</a:t>
            </a:r>
            <a:r>
              <a:rPr lang="en-US" sz="3600" dirty="0" smtClean="0"/>
              <a:t>(</a:t>
            </a:r>
            <a:r>
              <a:rPr lang="en-US" sz="3600" dirty="0" err="1" smtClean="0"/>
              <a:t>circuito_codigo</a:t>
            </a:r>
            <a:r>
              <a:rPr lang="en-US" sz="3600" dirty="0" smtClean="0"/>
              <a:t>) </a:t>
            </a:r>
            <a:r>
              <a:rPr lang="en-US" sz="3600" dirty="0" smtClean="0">
                <a:solidFill>
                  <a:srgbClr val="00B0F0"/>
                </a:solidFill>
              </a:rPr>
              <a:t>%&gt;%</a:t>
            </a:r>
          </a:p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CE1836"/>
                </a:solidFill>
              </a:rPr>
              <a:t>summarize</a:t>
            </a:r>
            <a:r>
              <a:rPr lang="en-US" sz="3600" dirty="0" smtClean="0"/>
              <a:t>(</a:t>
            </a:r>
            <a:r>
              <a:rPr lang="en-US" sz="3600" dirty="0" err="1" smtClean="0"/>
              <a:t>mediana</a:t>
            </a:r>
            <a:r>
              <a:rPr lang="en-US" sz="3600" dirty="0" smtClean="0"/>
              <a:t>=mean(</a:t>
            </a:r>
            <a:r>
              <a:rPr lang="en-US" sz="3600" dirty="0" err="1" smtClean="0"/>
              <a:t>total_votos</a:t>
            </a:r>
            <a:r>
              <a:rPr lang="en-US" sz="3600" dirty="0" smtClean="0"/>
              <a:t>), </a:t>
            </a:r>
            <a:r>
              <a:rPr lang="en-US" sz="3600" dirty="0" err="1" smtClean="0"/>
              <a:t>sd</a:t>
            </a:r>
            <a:r>
              <a:rPr lang="en-US" sz="3600" dirty="0" smtClean="0"/>
              <a:t>=</a:t>
            </a:r>
            <a:r>
              <a:rPr lang="en-US" sz="3600" dirty="0" err="1" smtClean="0"/>
              <a:t>sd</a:t>
            </a:r>
            <a:r>
              <a:rPr lang="en-US" sz="3600" dirty="0" smtClean="0"/>
              <a:t>(</a:t>
            </a:r>
            <a:r>
              <a:rPr lang="en-US" sz="3600" dirty="0" err="1" smtClean="0"/>
              <a:t>total_votos</a:t>
            </a:r>
            <a:r>
              <a:rPr lang="en-US" sz="3600" dirty="0" smtClean="0"/>
              <a:t>), </a:t>
            </a:r>
            <a:r>
              <a:rPr lang="en-US" sz="3600" dirty="0" err="1" smtClean="0"/>
              <a:t>desvio</a:t>
            </a:r>
            <a:r>
              <a:rPr lang="en-US" sz="3600" dirty="0" smtClean="0"/>
              <a:t>=mean(</a:t>
            </a:r>
            <a:r>
              <a:rPr lang="en-US" sz="3600" dirty="0" err="1" smtClean="0"/>
              <a:t>total_votos</a:t>
            </a:r>
            <a:r>
              <a:rPr lang="en-US" sz="3600" dirty="0" smtClean="0"/>
              <a:t>)-</a:t>
            </a:r>
            <a:r>
              <a:rPr lang="en-US" sz="3600" dirty="0" err="1" smtClean="0"/>
              <a:t>sd</a:t>
            </a:r>
            <a:r>
              <a:rPr lang="en-US" sz="3600" dirty="0" smtClean="0"/>
              <a:t>(</a:t>
            </a:r>
            <a:r>
              <a:rPr lang="en-US" sz="3600" dirty="0" err="1" smtClean="0"/>
              <a:t>total_votos</a:t>
            </a:r>
            <a:r>
              <a:rPr lang="en-US" sz="3600" dirty="0" smtClean="0"/>
              <a:t>)*2)</a:t>
            </a:r>
          </a:p>
          <a:p>
            <a:r>
              <a:rPr lang="en-US" sz="3600" dirty="0" smtClean="0"/>
              <a:t>View(</a:t>
            </a:r>
            <a:r>
              <a:rPr lang="en-US" sz="3600" dirty="0" err="1" smtClean="0"/>
              <a:t>media_circuitos</a:t>
            </a:r>
            <a:r>
              <a:rPr lang="en-US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633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59" y="66205"/>
            <a:ext cx="6144482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6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66800" y="2360182"/>
            <a:ext cx="10789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 err="1" smtClean="0"/>
              <a:t>mesas_uc</a:t>
            </a:r>
            <a:r>
              <a:rPr lang="es-MX" sz="3600" dirty="0" smtClean="0"/>
              <a:t> &lt;- data </a:t>
            </a:r>
            <a:r>
              <a:rPr lang="es-MX" sz="3600" dirty="0" smtClean="0">
                <a:solidFill>
                  <a:srgbClr val="00B0F0"/>
                </a:solidFill>
              </a:rPr>
              <a:t>%&gt;%</a:t>
            </a:r>
          </a:p>
          <a:p>
            <a:r>
              <a:rPr lang="es-MX" sz="3600" dirty="0" smtClean="0"/>
              <a:t>  </a:t>
            </a:r>
            <a:r>
              <a:rPr lang="es-MX" sz="3600" dirty="0" err="1" smtClean="0">
                <a:solidFill>
                  <a:srgbClr val="CE1836"/>
                </a:solidFill>
              </a:rPr>
              <a:t>filter</a:t>
            </a:r>
            <a:r>
              <a:rPr lang="es-MX" sz="3600" dirty="0" smtClean="0"/>
              <a:t>((</a:t>
            </a:r>
            <a:r>
              <a:rPr lang="es-MX" sz="3600" dirty="0" err="1" smtClean="0"/>
              <a:t>partido_descripcion</a:t>
            </a:r>
            <a:r>
              <a:rPr lang="es-MX" sz="3600" dirty="0" smtClean="0"/>
              <a:t>=="ALIANZA UNIDAD PORTEÑA"))</a:t>
            </a:r>
          </a:p>
          <a:p>
            <a:r>
              <a:rPr lang="es-MX" sz="3600" dirty="0" smtClean="0"/>
              <a:t>head(</a:t>
            </a:r>
            <a:r>
              <a:rPr lang="es-MX" sz="3600" dirty="0" err="1" smtClean="0"/>
              <a:t>mesas_uc</a:t>
            </a:r>
            <a:r>
              <a:rPr lang="es-MX" sz="3600" dirty="0" smtClean="0"/>
              <a:t>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6694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66800" y="2360182"/>
            <a:ext cx="10789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 err="1" smtClean="0"/>
              <a:t>data_desvios</a:t>
            </a:r>
            <a:r>
              <a:rPr lang="es-MX" sz="3600" dirty="0" smtClean="0"/>
              <a:t> &lt;- </a:t>
            </a:r>
            <a:r>
              <a:rPr lang="es-MX" sz="3600" dirty="0" err="1" smtClean="0">
                <a:solidFill>
                  <a:srgbClr val="00B0F0"/>
                </a:solidFill>
              </a:rPr>
              <a:t>inner_join</a:t>
            </a:r>
            <a:r>
              <a:rPr lang="es-MX" sz="3600" dirty="0" smtClean="0"/>
              <a:t>(</a:t>
            </a:r>
            <a:r>
              <a:rPr lang="es-MX" sz="3600" dirty="0" err="1" smtClean="0"/>
              <a:t>mesas_uc</a:t>
            </a:r>
            <a:r>
              <a:rPr lang="es-MX" sz="3600" dirty="0" smtClean="0"/>
              <a:t>, </a:t>
            </a:r>
            <a:r>
              <a:rPr lang="es-MX" sz="3600" dirty="0" err="1" smtClean="0"/>
              <a:t>media_circuitos,by</a:t>
            </a:r>
            <a:r>
              <a:rPr lang="es-MX" sz="3600" dirty="0" smtClean="0"/>
              <a:t>="</a:t>
            </a:r>
            <a:r>
              <a:rPr lang="es-MX" sz="3600" dirty="0" err="1" smtClean="0"/>
              <a:t>circuito_codigo</a:t>
            </a:r>
            <a:r>
              <a:rPr lang="es-MX" sz="3600" dirty="0" smtClean="0"/>
              <a:t>")</a:t>
            </a:r>
          </a:p>
          <a:p>
            <a:r>
              <a:rPr lang="es-MX" sz="3600" dirty="0" smtClean="0"/>
              <a:t>View(</a:t>
            </a:r>
            <a:r>
              <a:rPr lang="es-MX" sz="3600" dirty="0" err="1" smtClean="0"/>
              <a:t>data_desvios</a:t>
            </a:r>
            <a:r>
              <a:rPr lang="es-MX" sz="3600" dirty="0" smtClean="0"/>
              <a:t>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73807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66800" y="2360182"/>
            <a:ext cx="10789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err="1" smtClean="0"/>
              <a:t>uc_desviadas</a:t>
            </a:r>
            <a:r>
              <a:rPr lang="pt-BR" sz="3600" dirty="0" smtClean="0"/>
              <a:t> &lt;- </a:t>
            </a:r>
            <a:r>
              <a:rPr lang="pt-BR" sz="3600" dirty="0" err="1" smtClean="0"/>
              <a:t>data_desvios</a:t>
            </a:r>
            <a:r>
              <a:rPr lang="pt-BR" sz="3600" dirty="0" smtClean="0"/>
              <a:t> </a:t>
            </a:r>
            <a:r>
              <a:rPr lang="pt-BR" sz="3600" dirty="0" smtClean="0">
                <a:solidFill>
                  <a:srgbClr val="00B0F0"/>
                </a:solidFill>
              </a:rPr>
              <a:t>%&gt;%</a:t>
            </a:r>
          </a:p>
          <a:p>
            <a:r>
              <a:rPr lang="pt-BR" sz="3600" dirty="0" smtClean="0"/>
              <a:t>  </a:t>
            </a:r>
            <a:r>
              <a:rPr lang="pt-BR" sz="3600" dirty="0" err="1" smtClean="0">
                <a:solidFill>
                  <a:srgbClr val="CE1836"/>
                </a:solidFill>
              </a:rPr>
              <a:t>mutate</a:t>
            </a:r>
            <a:r>
              <a:rPr lang="pt-BR" sz="3600" dirty="0" smtClean="0"/>
              <a:t>(desviadas = </a:t>
            </a:r>
            <a:r>
              <a:rPr lang="pt-BR" sz="3600" dirty="0" err="1" smtClean="0"/>
              <a:t>total_votos</a:t>
            </a:r>
            <a:r>
              <a:rPr lang="pt-BR" sz="3600" dirty="0" smtClean="0"/>
              <a:t> - desvio) </a:t>
            </a:r>
            <a:r>
              <a:rPr lang="pt-BR" sz="3600" dirty="0" smtClean="0">
                <a:solidFill>
                  <a:srgbClr val="00B0F0"/>
                </a:solidFill>
              </a:rPr>
              <a:t>%&gt;%</a:t>
            </a:r>
          </a:p>
          <a:p>
            <a:r>
              <a:rPr lang="pt-BR" sz="3600" dirty="0" smtClean="0"/>
              <a:t>  </a:t>
            </a:r>
            <a:r>
              <a:rPr lang="pt-BR" sz="3600" dirty="0" err="1" smtClean="0">
                <a:solidFill>
                  <a:srgbClr val="CE1836"/>
                </a:solidFill>
              </a:rPr>
              <a:t>filter</a:t>
            </a:r>
            <a:r>
              <a:rPr lang="pt-BR" sz="3600" dirty="0" smtClean="0"/>
              <a:t>(desviadas &lt; 0)</a:t>
            </a:r>
          </a:p>
          <a:p>
            <a:r>
              <a:rPr lang="pt-BR" sz="3600" dirty="0" err="1" smtClean="0"/>
              <a:t>View</a:t>
            </a:r>
            <a:r>
              <a:rPr lang="pt-BR" sz="3600" dirty="0" smtClean="0"/>
              <a:t>(</a:t>
            </a:r>
            <a:r>
              <a:rPr lang="pt-BR" sz="3600" dirty="0" err="1" smtClean="0"/>
              <a:t>uc_desviadas</a:t>
            </a:r>
            <a:r>
              <a:rPr lang="pt-BR" sz="3600" dirty="0" smtClean="0"/>
              <a:t>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76647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66800" y="2360182"/>
            <a:ext cx="10789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err="1" smtClean="0"/>
              <a:t>uc_desviadas</a:t>
            </a:r>
            <a:r>
              <a:rPr lang="pt-BR" sz="3600" dirty="0" smtClean="0"/>
              <a:t> &lt;- </a:t>
            </a:r>
            <a:r>
              <a:rPr lang="pt-BR" sz="3600" dirty="0" err="1" smtClean="0"/>
              <a:t>data_desvios</a:t>
            </a:r>
            <a:r>
              <a:rPr lang="pt-BR" sz="3600" dirty="0" smtClean="0"/>
              <a:t> </a:t>
            </a:r>
            <a:r>
              <a:rPr lang="pt-BR" sz="3600" dirty="0" smtClean="0">
                <a:solidFill>
                  <a:srgbClr val="00B0F0"/>
                </a:solidFill>
              </a:rPr>
              <a:t>%&gt;%</a:t>
            </a:r>
          </a:p>
          <a:p>
            <a:r>
              <a:rPr lang="pt-BR" sz="3600" dirty="0" smtClean="0"/>
              <a:t>  </a:t>
            </a:r>
            <a:r>
              <a:rPr lang="pt-BR" sz="3600" dirty="0" err="1" smtClean="0">
                <a:solidFill>
                  <a:srgbClr val="CE1836"/>
                </a:solidFill>
              </a:rPr>
              <a:t>mutate</a:t>
            </a:r>
            <a:r>
              <a:rPr lang="pt-BR" sz="3600" dirty="0" smtClean="0"/>
              <a:t>(desviadas = </a:t>
            </a:r>
            <a:r>
              <a:rPr lang="pt-BR" sz="3600" dirty="0" err="1" smtClean="0"/>
              <a:t>total_votos</a:t>
            </a:r>
            <a:r>
              <a:rPr lang="pt-BR" sz="3600" dirty="0" smtClean="0"/>
              <a:t> - desvio) </a:t>
            </a:r>
            <a:r>
              <a:rPr lang="pt-BR" sz="3600" dirty="0" smtClean="0">
                <a:solidFill>
                  <a:srgbClr val="00B0F0"/>
                </a:solidFill>
              </a:rPr>
              <a:t>%&gt;%</a:t>
            </a:r>
          </a:p>
          <a:p>
            <a:r>
              <a:rPr lang="pt-BR" sz="3600" dirty="0" smtClean="0"/>
              <a:t>  </a:t>
            </a:r>
            <a:r>
              <a:rPr lang="pt-BR" sz="3600" dirty="0" err="1" smtClean="0">
                <a:solidFill>
                  <a:srgbClr val="CE1836"/>
                </a:solidFill>
              </a:rPr>
              <a:t>filter</a:t>
            </a:r>
            <a:r>
              <a:rPr lang="pt-BR" sz="3600" dirty="0" smtClean="0"/>
              <a:t>(desviadas &lt; 0)</a:t>
            </a:r>
          </a:p>
          <a:p>
            <a:r>
              <a:rPr lang="pt-BR" sz="3600" dirty="0" err="1" smtClean="0"/>
              <a:t>View</a:t>
            </a:r>
            <a:r>
              <a:rPr lang="pt-BR" sz="3600" dirty="0" smtClean="0"/>
              <a:t>(</a:t>
            </a:r>
            <a:r>
              <a:rPr lang="pt-BR" sz="3600" dirty="0" err="1" smtClean="0"/>
              <a:t>uc_desviadas</a:t>
            </a:r>
            <a:r>
              <a:rPr lang="pt-BR" sz="3600" dirty="0" smtClean="0"/>
              <a:t>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5560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01040" y="3105835"/>
            <a:ext cx="10789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dirty="0" smtClean="0"/>
              <a:t>data &lt;- </a:t>
            </a:r>
            <a:r>
              <a:rPr lang="es-AR" sz="3600" dirty="0" smtClean="0">
                <a:solidFill>
                  <a:srgbClr val="CE1836"/>
                </a:solidFill>
              </a:rPr>
              <a:t>read.csv</a:t>
            </a:r>
            <a:r>
              <a:rPr lang="es-AR" sz="3600" dirty="0" smtClean="0"/>
              <a:t>(</a:t>
            </a:r>
            <a:r>
              <a:rPr lang="es-AR" sz="3600" dirty="0" smtClean="0"/>
              <a:t>"</a:t>
            </a:r>
            <a:r>
              <a:rPr lang="es-AR" sz="3600" dirty="0" smtClean="0"/>
              <a:t>datos", </a:t>
            </a:r>
            <a:r>
              <a:rPr lang="es-AR" sz="3600" dirty="0" err="1" smtClean="0"/>
              <a:t>encoding</a:t>
            </a:r>
            <a:r>
              <a:rPr lang="es-AR" sz="3600" dirty="0" smtClean="0"/>
              <a:t> = "UTF-8", </a:t>
            </a:r>
            <a:r>
              <a:rPr lang="es-AR" sz="3600" dirty="0" err="1" smtClean="0"/>
              <a:t>sep</a:t>
            </a:r>
            <a:r>
              <a:rPr lang="es-AR" sz="3600" dirty="0" smtClean="0"/>
              <a:t>=",")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00588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66800" y="2360182"/>
            <a:ext cx="10789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err="1" smtClean="0"/>
              <a:t>Gracias</a:t>
            </a:r>
            <a:r>
              <a:rPr lang="pt-BR" sz="3600" dirty="0" smtClean="0"/>
              <a:t>!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2330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01040" y="2551837"/>
            <a:ext cx="10789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3600" dirty="0" smtClean="0">
                <a:solidFill>
                  <a:srgbClr val="CE1836"/>
                </a:solidFill>
              </a:rPr>
              <a:t>head</a:t>
            </a:r>
            <a:r>
              <a:rPr lang="es-AR" sz="3600" dirty="0" smtClean="0"/>
              <a:t>(data)</a:t>
            </a:r>
          </a:p>
          <a:p>
            <a:pPr algn="ctr"/>
            <a:r>
              <a:rPr lang="es-AR" sz="3600" dirty="0" err="1" smtClean="0">
                <a:solidFill>
                  <a:srgbClr val="CE1836"/>
                </a:solidFill>
              </a:rPr>
              <a:t>colnames</a:t>
            </a:r>
            <a:r>
              <a:rPr lang="es-AR" sz="3600" dirty="0" smtClean="0"/>
              <a:t>(data)</a:t>
            </a:r>
          </a:p>
          <a:p>
            <a:pPr algn="ctr"/>
            <a:r>
              <a:rPr lang="es-AR" sz="3600" dirty="0" smtClean="0">
                <a:solidFill>
                  <a:srgbClr val="CE1836"/>
                </a:solidFill>
              </a:rPr>
              <a:t>View</a:t>
            </a:r>
            <a:r>
              <a:rPr lang="es-AR" sz="3600" dirty="0" smtClean="0"/>
              <a:t>(data)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58568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01040" y="3105835"/>
            <a:ext cx="10789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 err="1" smtClean="0"/>
              <a:t>data</a:t>
            </a:r>
            <a:r>
              <a:rPr lang="pt-BR" sz="3600" dirty="0" err="1" smtClean="0">
                <a:solidFill>
                  <a:srgbClr val="CE1836"/>
                </a:solidFill>
              </a:rPr>
              <a:t>$</a:t>
            </a:r>
            <a:r>
              <a:rPr lang="pt-BR" sz="3600" dirty="0" err="1" smtClean="0"/>
              <a:t>total_votos</a:t>
            </a:r>
            <a:r>
              <a:rPr lang="pt-BR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477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01040" y="1997839"/>
            <a:ext cx="10789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 err="1" smtClean="0">
                <a:solidFill>
                  <a:srgbClr val="CE1836"/>
                </a:solidFill>
              </a:rPr>
              <a:t>mean</a:t>
            </a:r>
            <a:r>
              <a:rPr lang="pt-BR" sz="3600" dirty="0" smtClean="0"/>
              <a:t>(</a:t>
            </a:r>
            <a:r>
              <a:rPr lang="pt-BR" sz="3600" dirty="0" err="1" smtClean="0"/>
              <a:t>data$total_votos</a:t>
            </a:r>
            <a:r>
              <a:rPr lang="pt-BR" sz="3600" dirty="0" smtClean="0"/>
              <a:t>)</a:t>
            </a:r>
          </a:p>
          <a:p>
            <a:pPr algn="ctr"/>
            <a:r>
              <a:rPr lang="pt-BR" sz="3600" dirty="0" smtClean="0">
                <a:solidFill>
                  <a:srgbClr val="CE1836"/>
                </a:solidFill>
              </a:rPr>
              <a:t>sum</a:t>
            </a:r>
            <a:r>
              <a:rPr lang="pt-BR" sz="3600" dirty="0" smtClean="0"/>
              <a:t>(</a:t>
            </a:r>
            <a:r>
              <a:rPr lang="pt-BR" sz="3600" dirty="0" err="1" smtClean="0"/>
              <a:t>data$total_votos</a:t>
            </a:r>
            <a:r>
              <a:rPr lang="pt-BR" sz="3600" dirty="0" smtClean="0"/>
              <a:t>)</a:t>
            </a:r>
          </a:p>
          <a:p>
            <a:pPr algn="ctr"/>
            <a:r>
              <a:rPr lang="pt-BR" sz="3600" dirty="0" err="1" smtClean="0">
                <a:solidFill>
                  <a:srgbClr val="CE1836"/>
                </a:solidFill>
              </a:rPr>
              <a:t>median</a:t>
            </a:r>
            <a:r>
              <a:rPr lang="pt-BR" sz="3600" dirty="0" smtClean="0"/>
              <a:t>(</a:t>
            </a:r>
            <a:r>
              <a:rPr lang="pt-BR" sz="3600" dirty="0" err="1" smtClean="0"/>
              <a:t>data$total_votos</a:t>
            </a:r>
            <a:r>
              <a:rPr lang="pt-BR" sz="3600" dirty="0" smtClean="0"/>
              <a:t>)</a:t>
            </a:r>
          </a:p>
          <a:p>
            <a:pPr algn="ctr"/>
            <a:r>
              <a:rPr lang="pt-BR" sz="3600" dirty="0" err="1" smtClean="0">
                <a:solidFill>
                  <a:srgbClr val="CE1836"/>
                </a:solidFill>
              </a:rPr>
              <a:t>max</a:t>
            </a:r>
            <a:r>
              <a:rPr lang="pt-BR" sz="3600" dirty="0" smtClean="0"/>
              <a:t>(</a:t>
            </a:r>
            <a:r>
              <a:rPr lang="pt-BR" sz="3600" dirty="0" err="1" smtClean="0"/>
              <a:t>data$total_votos</a:t>
            </a:r>
            <a:r>
              <a:rPr lang="pt-BR" sz="3600" dirty="0" smtClean="0"/>
              <a:t>)</a:t>
            </a:r>
          </a:p>
          <a:p>
            <a:pPr algn="ctr"/>
            <a:r>
              <a:rPr lang="pt-BR" sz="3600" dirty="0" smtClean="0">
                <a:solidFill>
                  <a:srgbClr val="CE1836"/>
                </a:solidFill>
              </a:rPr>
              <a:t>min</a:t>
            </a:r>
            <a:r>
              <a:rPr lang="pt-BR" sz="3600" dirty="0" smtClean="0"/>
              <a:t>(</a:t>
            </a:r>
            <a:r>
              <a:rPr lang="pt-BR" sz="3600" dirty="0" err="1" smtClean="0"/>
              <a:t>data$total_votos</a:t>
            </a:r>
            <a:r>
              <a:rPr lang="pt-BR" sz="3600" dirty="0" smtClean="0"/>
              <a:t>)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65698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01040" y="2828836"/>
            <a:ext cx="10789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 err="1" smtClean="0"/>
              <a:t>data_stats</a:t>
            </a:r>
            <a:r>
              <a:rPr lang="pt-BR" sz="3600" dirty="0" smtClean="0"/>
              <a:t> &lt;- data </a:t>
            </a:r>
            <a:r>
              <a:rPr lang="pt-BR" sz="3600" dirty="0" smtClean="0">
                <a:solidFill>
                  <a:srgbClr val="00B0F0"/>
                </a:solidFill>
              </a:rPr>
              <a:t>%&gt;%</a:t>
            </a:r>
          </a:p>
          <a:p>
            <a:pPr algn="ctr"/>
            <a:r>
              <a:rPr lang="pt-BR" sz="3600" dirty="0" smtClean="0">
                <a:solidFill>
                  <a:srgbClr val="CE1836"/>
                </a:solidFill>
              </a:rPr>
              <a:t>  </a:t>
            </a:r>
            <a:r>
              <a:rPr lang="pt-BR" sz="3600" dirty="0" err="1" smtClean="0">
                <a:solidFill>
                  <a:srgbClr val="CE1836"/>
                </a:solidFill>
              </a:rPr>
              <a:t>summarise</a:t>
            </a:r>
            <a:r>
              <a:rPr lang="pt-BR" sz="3600" dirty="0" smtClean="0"/>
              <a:t>(sum(</a:t>
            </a:r>
            <a:r>
              <a:rPr lang="pt-BR" sz="3600" dirty="0" err="1" smtClean="0"/>
              <a:t>data$total_votos</a:t>
            </a:r>
            <a:r>
              <a:rPr lang="pt-BR" sz="3600" dirty="0" smtClean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3477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01040" y="2274838"/>
            <a:ext cx="10789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 err="1" smtClean="0"/>
              <a:t>data_groups</a:t>
            </a:r>
            <a:r>
              <a:rPr lang="pt-BR" sz="3600" dirty="0" smtClean="0"/>
              <a:t> &lt;- data </a:t>
            </a:r>
            <a:r>
              <a:rPr lang="pt-BR" sz="3600" dirty="0" smtClean="0">
                <a:solidFill>
                  <a:srgbClr val="00B0F0"/>
                </a:solidFill>
              </a:rPr>
              <a:t>%&gt;%</a:t>
            </a:r>
          </a:p>
          <a:p>
            <a:pPr algn="ctr"/>
            <a:r>
              <a:rPr lang="pt-BR" sz="3600" dirty="0" smtClean="0"/>
              <a:t>  </a:t>
            </a:r>
            <a:r>
              <a:rPr lang="pt-BR" sz="3600" dirty="0" err="1" smtClean="0">
                <a:solidFill>
                  <a:srgbClr val="CE1836"/>
                </a:solidFill>
              </a:rPr>
              <a:t>group_by</a:t>
            </a:r>
            <a:r>
              <a:rPr lang="pt-BR" sz="3600" dirty="0" smtClean="0"/>
              <a:t>(</a:t>
            </a:r>
            <a:r>
              <a:rPr lang="pt-BR" sz="3600" dirty="0" err="1" smtClean="0"/>
              <a:t>partido_descripcion</a:t>
            </a:r>
            <a:r>
              <a:rPr lang="pt-BR" sz="3600" dirty="0" smtClean="0"/>
              <a:t>) </a:t>
            </a:r>
            <a:r>
              <a:rPr lang="pt-BR" sz="3600" dirty="0" smtClean="0">
                <a:solidFill>
                  <a:srgbClr val="00B0F0"/>
                </a:solidFill>
              </a:rPr>
              <a:t>%&gt;%</a:t>
            </a:r>
          </a:p>
          <a:p>
            <a:pPr algn="ctr"/>
            <a:r>
              <a:rPr lang="pt-BR" sz="3600" dirty="0" smtClean="0"/>
              <a:t>  </a:t>
            </a:r>
            <a:r>
              <a:rPr lang="pt-BR" sz="3600" dirty="0" err="1" smtClean="0">
                <a:solidFill>
                  <a:srgbClr val="CE1836"/>
                </a:solidFill>
              </a:rPr>
              <a:t>summarise</a:t>
            </a:r>
            <a:r>
              <a:rPr lang="pt-BR" sz="3600" dirty="0" smtClean="0"/>
              <a:t>(sum(</a:t>
            </a:r>
            <a:r>
              <a:rPr lang="pt-BR" sz="3600" dirty="0" err="1" smtClean="0"/>
              <a:t>total_votos</a:t>
            </a:r>
            <a:r>
              <a:rPr lang="pt-BR" sz="3600" dirty="0" smtClean="0"/>
              <a:t>)) </a:t>
            </a:r>
            <a:r>
              <a:rPr lang="pt-BR" sz="3600" dirty="0" smtClean="0">
                <a:solidFill>
                  <a:srgbClr val="00B0F0"/>
                </a:solidFill>
              </a:rPr>
              <a:t>%&gt;%</a:t>
            </a:r>
          </a:p>
          <a:p>
            <a:pPr algn="ctr"/>
            <a:r>
              <a:rPr lang="pt-BR" sz="3600" dirty="0" smtClean="0"/>
              <a:t>  </a:t>
            </a:r>
            <a:r>
              <a:rPr lang="pt-BR" sz="3600" dirty="0" err="1" smtClean="0">
                <a:solidFill>
                  <a:srgbClr val="CE1836"/>
                </a:solidFill>
              </a:rPr>
              <a:t>rename</a:t>
            </a:r>
            <a:r>
              <a:rPr lang="pt-BR" sz="3600" dirty="0" smtClean="0"/>
              <a:t>(votos = "sum(</a:t>
            </a:r>
            <a:r>
              <a:rPr lang="pt-BR" sz="3600" dirty="0" err="1" smtClean="0"/>
              <a:t>total_votos</a:t>
            </a:r>
            <a:r>
              <a:rPr lang="pt-BR" sz="3600" dirty="0" smtClean="0"/>
              <a:t>)") </a:t>
            </a:r>
          </a:p>
        </p:txBody>
      </p:sp>
    </p:spTree>
    <p:extLst>
      <p:ext uri="{BB962C8B-B14F-4D97-AF65-F5344CB8AC3E}">
        <p14:creationId xmlns:p14="http://schemas.microsoft.com/office/powerpoint/2010/main" val="298983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01040" y="2274838"/>
            <a:ext cx="10789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data_groups2 &lt;- data </a:t>
            </a:r>
            <a:r>
              <a:rPr lang="en-US" sz="3600" dirty="0" smtClean="0">
                <a:solidFill>
                  <a:srgbClr val="00B0F0"/>
                </a:solidFill>
              </a:rPr>
              <a:t>%&gt;%</a:t>
            </a:r>
          </a:p>
          <a:p>
            <a:pPr algn="ctr"/>
            <a:r>
              <a:rPr lang="en-US" sz="3600" dirty="0" smtClean="0"/>
              <a:t>  </a:t>
            </a:r>
            <a:r>
              <a:rPr lang="en-US" sz="3600" dirty="0" err="1" smtClean="0">
                <a:solidFill>
                  <a:srgbClr val="CE1836"/>
                </a:solidFill>
              </a:rPr>
              <a:t>group_by</a:t>
            </a:r>
            <a:r>
              <a:rPr lang="en-US" sz="3600" dirty="0" smtClean="0">
                <a:solidFill>
                  <a:srgbClr val="CE1836"/>
                </a:solidFill>
              </a:rPr>
              <a:t>(</a:t>
            </a:r>
            <a:r>
              <a:rPr lang="en-US" sz="3600" dirty="0" err="1" smtClean="0"/>
              <a:t>seccion_codigo</a:t>
            </a:r>
            <a:r>
              <a:rPr lang="en-US" sz="3600" dirty="0" smtClean="0"/>
              <a:t>) </a:t>
            </a:r>
            <a:r>
              <a:rPr lang="en-US" sz="3600" dirty="0" smtClean="0">
                <a:solidFill>
                  <a:srgbClr val="00B0F0"/>
                </a:solidFill>
              </a:rPr>
              <a:t>%&gt;%</a:t>
            </a:r>
          </a:p>
          <a:p>
            <a:pPr algn="ctr"/>
            <a:r>
              <a:rPr lang="en-US" sz="3600" dirty="0" smtClean="0"/>
              <a:t>  </a:t>
            </a:r>
            <a:r>
              <a:rPr lang="en-US" sz="3600" dirty="0" err="1" smtClean="0">
                <a:solidFill>
                  <a:srgbClr val="CE1836"/>
                </a:solidFill>
              </a:rPr>
              <a:t>summarise</a:t>
            </a:r>
            <a:r>
              <a:rPr lang="en-US" sz="3600" dirty="0" smtClean="0"/>
              <a:t>(sum(</a:t>
            </a:r>
            <a:r>
              <a:rPr lang="en-US" sz="3600" dirty="0" err="1" smtClean="0"/>
              <a:t>total_votos</a:t>
            </a:r>
            <a:r>
              <a:rPr lang="en-US" sz="3600" dirty="0" smtClean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211830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01040" y="2274838"/>
            <a:ext cx="10789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data_viz_1 &lt;- </a:t>
            </a:r>
            <a:r>
              <a:rPr lang="en-US" sz="3600" dirty="0" err="1" smtClean="0"/>
              <a:t>data_groups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00B0F0"/>
                </a:solidFill>
              </a:rPr>
              <a:t>%&gt;%</a:t>
            </a:r>
          </a:p>
          <a:p>
            <a:r>
              <a:rPr lang="en-US" sz="3600" dirty="0" smtClean="0"/>
              <a:t>  </a:t>
            </a:r>
            <a:r>
              <a:rPr lang="en-US" sz="3600" dirty="0" err="1" smtClean="0">
                <a:solidFill>
                  <a:srgbClr val="CE1836"/>
                </a:solidFill>
              </a:rPr>
              <a:t>ggplot</a:t>
            </a:r>
            <a:r>
              <a:rPr lang="en-US" sz="3600" dirty="0" smtClean="0"/>
              <a:t>(</a:t>
            </a:r>
            <a:r>
              <a:rPr lang="en-US" sz="3600" dirty="0" err="1" smtClean="0">
                <a:solidFill>
                  <a:srgbClr val="CE1836"/>
                </a:solidFill>
              </a:rPr>
              <a:t>aes</a:t>
            </a:r>
            <a:r>
              <a:rPr lang="en-US" sz="3600" dirty="0" smtClean="0"/>
              <a:t>(x=</a:t>
            </a:r>
            <a:r>
              <a:rPr lang="en-US" sz="3600" dirty="0" err="1" smtClean="0"/>
              <a:t>partido_descripcion,y</a:t>
            </a:r>
            <a:r>
              <a:rPr lang="en-US" sz="3600" dirty="0" smtClean="0"/>
              <a:t>=</a:t>
            </a:r>
            <a:r>
              <a:rPr lang="en-US" sz="3600" dirty="0" err="1" smtClean="0"/>
              <a:t>votos</a:t>
            </a:r>
            <a:r>
              <a:rPr lang="en-US" sz="3600" dirty="0" smtClean="0"/>
              <a:t>)) + </a:t>
            </a:r>
          </a:p>
          <a:p>
            <a:r>
              <a:rPr lang="en-US" sz="3600" dirty="0" smtClean="0"/>
              <a:t>  </a:t>
            </a:r>
            <a:r>
              <a:rPr lang="en-US" sz="3600" dirty="0" err="1" smtClean="0">
                <a:solidFill>
                  <a:srgbClr val="CE1836"/>
                </a:solidFill>
              </a:rPr>
              <a:t>geom_bar</a:t>
            </a:r>
            <a:r>
              <a:rPr lang="en-US" sz="3600" dirty="0" smtClean="0"/>
              <a:t>(stat="identity")+</a:t>
            </a:r>
          </a:p>
          <a:p>
            <a:r>
              <a:rPr lang="en-US" sz="3600" dirty="0" smtClean="0"/>
              <a:t>  </a:t>
            </a:r>
            <a:r>
              <a:rPr lang="en-US" sz="3600" dirty="0" smtClean="0">
                <a:solidFill>
                  <a:srgbClr val="CE1836"/>
                </a:solidFill>
              </a:rPr>
              <a:t>theme</a:t>
            </a:r>
            <a:r>
              <a:rPr lang="en-US" sz="3600" dirty="0" smtClean="0"/>
              <a:t>(</a:t>
            </a:r>
            <a:r>
              <a:rPr lang="en-US" sz="3600" dirty="0" err="1" smtClean="0"/>
              <a:t>axis.text.x</a:t>
            </a:r>
            <a:r>
              <a:rPr lang="en-US" sz="3600" dirty="0" smtClean="0"/>
              <a:t> = </a:t>
            </a:r>
            <a:r>
              <a:rPr lang="en-US" sz="3600" dirty="0" err="1" smtClean="0"/>
              <a:t>element_text</a:t>
            </a:r>
            <a:r>
              <a:rPr lang="en-US" sz="3600" dirty="0" smtClean="0"/>
              <a:t>(angle=90, </a:t>
            </a:r>
            <a:r>
              <a:rPr lang="en-US" sz="3600" dirty="0" err="1" smtClean="0"/>
              <a:t>vjust</a:t>
            </a:r>
            <a:r>
              <a:rPr lang="en-US" sz="3600" dirty="0" smtClean="0"/>
              <a:t>=0.6))</a:t>
            </a:r>
          </a:p>
          <a:p>
            <a:r>
              <a:rPr lang="en-US" sz="3600" dirty="0" smtClean="0"/>
              <a:t>data_viz_1</a:t>
            </a:r>
          </a:p>
        </p:txBody>
      </p:sp>
    </p:spTree>
    <p:extLst>
      <p:ext uri="{BB962C8B-B14F-4D97-AF65-F5344CB8AC3E}">
        <p14:creationId xmlns:p14="http://schemas.microsoft.com/office/powerpoint/2010/main" val="148837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229</Words>
  <Application>Microsoft Office PowerPoint</Application>
  <PresentationFormat>Panorámica</PresentationFormat>
  <Paragraphs>52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 Milanese</dc:creator>
  <cp:lastModifiedBy>Antonio  Milanese</cp:lastModifiedBy>
  <cp:revision>5</cp:revision>
  <dcterms:created xsi:type="dcterms:W3CDTF">2019-04-01T12:00:21Z</dcterms:created>
  <dcterms:modified xsi:type="dcterms:W3CDTF">2019-04-01T13:17:35Z</dcterms:modified>
</cp:coreProperties>
</file>