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Impact" charset="1" panose="020B0806030902050204"/>
      <p:regular r:id="rId19"/>
    </p:embeddedFont>
    <p:embeddedFont>
      <p:font typeface="Poppins Bold" charset="1" panose="00000800000000000000"/>
      <p:regular r:id="rId20"/>
    </p:embeddedFont>
    <p:embeddedFont>
      <p:font typeface="Poppins" charset="1" panose="00000500000000000000"/>
      <p:regular r:id="rId21"/>
    </p:embeddedFont>
    <p:embeddedFont>
      <p:font typeface="Poppins Medium" charset="1" panose="000006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2" Target="../media/image8.png" Type="http://schemas.openxmlformats.org/officeDocument/2006/relationships/image"/><Relationship Id="rId3" Target="../media/image58.pn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62.png" Type="http://schemas.openxmlformats.org/officeDocument/2006/relationships/image"/><Relationship Id="rId9" Target="../media/image6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65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6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5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26.pn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13" Target="../media/image46.png" Type="http://schemas.openxmlformats.org/officeDocument/2006/relationships/image"/><Relationship Id="rId14" Target="../media/image47.png" Type="http://schemas.openxmlformats.org/officeDocument/2006/relationships/image"/><Relationship Id="rId15" Target="../media/image48.png" Type="http://schemas.openxmlformats.org/officeDocument/2006/relationships/image"/><Relationship Id="rId16" Target="../media/image49.svg" Type="http://schemas.openxmlformats.org/officeDocument/2006/relationships/image"/><Relationship Id="rId17" Target="../media/image50.png" Type="http://schemas.openxmlformats.org/officeDocument/2006/relationships/image"/><Relationship Id="rId18" Target="../media/image5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Relationship Id="rId9" Target="../media/image5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172982" y="-1473762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0042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68802" y="5089264"/>
            <a:ext cx="5750395" cy="4169036"/>
          </a:xfrm>
          <a:custGeom>
            <a:avLst/>
            <a:gdLst/>
            <a:ahLst/>
            <a:cxnLst/>
            <a:rect r="r" b="b" t="t" l="l"/>
            <a:pathLst>
              <a:path h="4169036" w="5750395">
                <a:moveTo>
                  <a:pt x="0" y="0"/>
                </a:moveTo>
                <a:lnTo>
                  <a:pt x="5750396" y="0"/>
                </a:lnTo>
                <a:lnTo>
                  <a:pt x="5750396" y="4169036"/>
                </a:lnTo>
                <a:lnTo>
                  <a:pt x="0" y="41690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22400" y="6152181"/>
            <a:ext cx="2043201" cy="2043201"/>
          </a:xfrm>
          <a:custGeom>
            <a:avLst/>
            <a:gdLst/>
            <a:ahLst/>
            <a:cxnLst/>
            <a:rect r="r" b="b" t="t" l="l"/>
            <a:pathLst>
              <a:path h="2043201" w="2043201">
                <a:moveTo>
                  <a:pt x="0" y="0"/>
                </a:moveTo>
                <a:lnTo>
                  <a:pt x="2043200" y="0"/>
                </a:lnTo>
                <a:lnTo>
                  <a:pt x="2043200" y="2043201"/>
                </a:lnTo>
                <a:lnTo>
                  <a:pt x="0" y="20432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7545" y="1174034"/>
            <a:ext cx="15852910" cy="3133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84"/>
              </a:lnSpc>
            </a:pPr>
            <a:r>
              <a:rPr lang="en-US" sz="16488" spc="1385">
                <a:solidFill>
                  <a:srgbClr val="FFFFFF"/>
                </a:solidFill>
                <a:latin typeface="Impact"/>
              </a:rPr>
              <a:t>SIGNALR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1072" y="3950636"/>
            <a:ext cx="5705856" cy="60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 Bold"/>
              </a:rPr>
              <a:t>PROYECTO PIZARRA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00377" y="2201788"/>
            <a:ext cx="5887246" cy="5883425"/>
            <a:chOff x="0" y="0"/>
            <a:chExt cx="7849661" cy="784456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709826" y="0"/>
              <a:ext cx="427948" cy="42794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3709826"/>
              <a:ext cx="427948" cy="42794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7421713" y="3709826"/>
              <a:ext cx="427948" cy="42794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3709826" y="7416618"/>
              <a:ext cx="427948" cy="42794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13974" y="213974"/>
              <a:ext cx="7419653" cy="741965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7962181" y="4109631"/>
            <a:ext cx="2363905" cy="2363905"/>
          </a:xfrm>
          <a:custGeom>
            <a:avLst/>
            <a:gdLst/>
            <a:ahLst/>
            <a:cxnLst/>
            <a:rect r="r" b="b" t="t" l="l"/>
            <a:pathLst>
              <a:path h="2363905" w="2363905">
                <a:moveTo>
                  <a:pt x="0" y="0"/>
                </a:moveTo>
                <a:lnTo>
                  <a:pt x="2363905" y="0"/>
                </a:lnTo>
                <a:lnTo>
                  <a:pt x="2363905" y="2363905"/>
                </a:lnTo>
                <a:lnTo>
                  <a:pt x="0" y="236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24744" y="6473536"/>
            <a:ext cx="2392299" cy="2392299"/>
          </a:xfrm>
          <a:custGeom>
            <a:avLst/>
            <a:gdLst/>
            <a:ahLst/>
            <a:cxnLst/>
            <a:rect r="r" b="b" t="t" l="l"/>
            <a:pathLst>
              <a:path h="2392299" w="2392299">
                <a:moveTo>
                  <a:pt x="0" y="0"/>
                </a:moveTo>
                <a:lnTo>
                  <a:pt x="2392299" y="0"/>
                </a:lnTo>
                <a:lnTo>
                  <a:pt x="2392299" y="2392299"/>
                </a:lnTo>
                <a:lnTo>
                  <a:pt x="0" y="2392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345848" y="6342446"/>
            <a:ext cx="3483100" cy="2534954"/>
            <a:chOff x="0" y="0"/>
            <a:chExt cx="4644134" cy="337993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644134" cy="3379939"/>
            </a:xfrm>
            <a:custGeom>
              <a:avLst/>
              <a:gdLst/>
              <a:ahLst/>
              <a:cxnLst/>
              <a:rect r="r" b="b" t="t" l="l"/>
              <a:pathLst>
                <a:path h="3379939" w="4644134">
                  <a:moveTo>
                    <a:pt x="0" y="0"/>
                  </a:moveTo>
                  <a:lnTo>
                    <a:pt x="4644134" y="0"/>
                  </a:lnTo>
                  <a:lnTo>
                    <a:pt x="4644134" y="3379939"/>
                  </a:lnTo>
                  <a:lnTo>
                    <a:pt x="0" y="33799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93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true" flipV="false" rot="0">
              <a:off x="490132" y="351760"/>
              <a:ext cx="3882844" cy="2835785"/>
            </a:xfrm>
            <a:custGeom>
              <a:avLst/>
              <a:gdLst/>
              <a:ahLst/>
              <a:cxnLst/>
              <a:rect r="r" b="b" t="t" l="l"/>
              <a:pathLst>
                <a:path h="2835785" w="3882844">
                  <a:moveTo>
                    <a:pt x="3882844" y="0"/>
                  </a:moveTo>
                  <a:lnTo>
                    <a:pt x="0" y="0"/>
                  </a:lnTo>
                  <a:lnTo>
                    <a:pt x="0" y="2835785"/>
                  </a:lnTo>
                  <a:lnTo>
                    <a:pt x="3882844" y="2835785"/>
                  </a:lnTo>
                  <a:lnTo>
                    <a:pt x="3882844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6989392" y="8269287"/>
            <a:ext cx="4309216" cy="187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Medium"/>
              </a:rPr>
              <a:t>Comunicación Bidireccional en tiempo real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907041" y="4594674"/>
            <a:ext cx="4524946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Medium"/>
              </a:rPr>
              <a:t>Escalabilidad y balanceo de cargas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0561" y="4594674"/>
            <a:ext cx="5320666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Medium"/>
              </a:rPr>
              <a:t>Compatibilidad Multiplataforma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41911" y="351013"/>
            <a:ext cx="14804179" cy="185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28"/>
              </a:lnSpc>
            </a:pPr>
            <a:r>
              <a:rPr lang="en-US" sz="9734" spc="817">
                <a:solidFill>
                  <a:srgbClr val="FFFFFF"/>
                </a:solidFill>
                <a:latin typeface="Impact"/>
              </a:rPr>
              <a:t>CARACTERÍSTICAS CLAVE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-2231272" y="7686675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3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811917" y="-1704659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7755" y="-65494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6" y="0"/>
                </a:lnTo>
                <a:lnTo>
                  <a:pt x="4609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6572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4275" y="7810039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921491" y="4487412"/>
            <a:ext cx="12445018" cy="2550814"/>
            <a:chOff x="0" y="0"/>
            <a:chExt cx="16593357" cy="340108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111"/>
              <a:ext cx="16593357" cy="3288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Elección del mecanismo de transporte 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Consideraciones de seguridad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Gestión de conexiones y estrategias de reconexión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 spc="294">
                  <a:solidFill>
                    <a:srgbClr val="FFFFFF"/>
                  </a:solidFill>
                  <a:latin typeface="Poppins"/>
                </a:rPr>
                <a:t>Técnicas de optimización de rendimiento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298539" y="0"/>
              <a:ext cx="554283" cy="554283"/>
            </a:xfrm>
            <a:custGeom>
              <a:avLst/>
              <a:gdLst/>
              <a:ahLst/>
              <a:cxnLst/>
              <a:rect r="r" b="b" t="t" l="l"/>
              <a:pathLst>
                <a:path h="554283" w="554283">
                  <a:moveTo>
                    <a:pt x="0" y="0"/>
                  </a:moveTo>
                  <a:lnTo>
                    <a:pt x="554284" y="0"/>
                  </a:lnTo>
                  <a:lnTo>
                    <a:pt x="554284" y="554283"/>
                  </a:lnTo>
                  <a:lnTo>
                    <a:pt x="0" y="5542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1293" y="0"/>
              <a:ext cx="688776" cy="688776"/>
            </a:xfrm>
            <a:custGeom>
              <a:avLst/>
              <a:gdLst/>
              <a:ahLst/>
              <a:cxnLst/>
              <a:rect r="r" b="b" t="t" l="l"/>
              <a:pathLst>
                <a:path h="688776" w="688776">
                  <a:moveTo>
                    <a:pt x="0" y="0"/>
                  </a:moveTo>
                  <a:lnTo>
                    <a:pt x="688776" y="0"/>
                  </a:lnTo>
                  <a:lnTo>
                    <a:pt x="688776" y="688776"/>
                  </a:lnTo>
                  <a:lnTo>
                    <a:pt x="0" y="688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98539" y="902957"/>
              <a:ext cx="554283" cy="554283"/>
            </a:xfrm>
            <a:custGeom>
              <a:avLst/>
              <a:gdLst/>
              <a:ahLst/>
              <a:cxnLst/>
              <a:rect r="r" b="b" t="t" l="l"/>
              <a:pathLst>
                <a:path h="554283" w="554283">
                  <a:moveTo>
                    <a:pt x="0" y="0"/>
                  </a:moveTo>
                  <a:lnTo>
                    <a:pt x="554284" y="0"/>
                  </a:lnTo>
                  <a:lnTo>
                    <a:pt x="554284" y="554283"/>
                  </a:lnTo>
                  <a:lnTo>
                    <a:pt x="0" y="5542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31293" y="902957"/>
              <a:ext cx="688776" cy="688776"/>
            </a:xfrm>
            <a:custGeom>
              <a:avLst/>
              <a:gdLst/>
              <a:ahLst/>
              <a:cxnLst/>
              <a:rect r="r" b="b" t="t" l="l"/>
              <a:pathLst>
                <a:path h="688776" w="688776">
                  <a:moveTo>
                    <a:pt x="0" y="0"/>
                  </a:moveTo>
                  <a:lnTo>
                    <a:pt x="688776" y="0"/>
                  </a:lnTo>
                  <a:lnTo>
                    <a:pt x="688776" y="688776"/>
                  </a:lnTo>
                  <a:lnTo>
                    <a:pt x="0" y="688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98539" y="1807633"/>
              <a:ext cx="554283" cy="554283"/>
            </a:xfrm>
            <a:custGeom>
              <a:avLst/>
              <a:gdLst/>
              <a:ahLst/>
              <a:cxnLst/>
              <a:rect r="r" b="b" t="t" l="l"/>
              <a:pathLst>
                <a:path h="554283" w="554283">
                  <a:moveTo>
                    <a:pt x="0" y="0"/>
                  </a:moveTo>
                  <a:lnTo>
                    <a:pt x="554284" y="0"/>
                  </a:lnTo>
                  <a:lnTo>
                    <a:pt x="554284" y="554284"/>
                  </a:lnTo>
                  <a:lnTo>
                    <a:pt x="0" y="554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31293" y="1807633"/>
              <a:ext cx="688776" cy="688776"/>
            </a:xfrm>
            <a:custGeom>
              <a:avLst/>
              <a:gdLst/>
              <a:ahLst/>
              <a:cxnLst/>
              <a:rect r="r" b="b" t="t" l="l"/>
              <a:pathLst>
                <a:path h="688776" w="688776">
                  <a:moveTo>
                    <a:pt x="0" y="0"/>
                  </a:moveTo>
                  <a:lnTo>
                    <a:pt x="688776" y="0"/>
                  </a:lnTo>
                  <a:lnTo>
                    <a:pt x="688776" y="688777"/>
                  </a:lnTo>
                  <a:lnTo>
                    <a:pt x="0" y="688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98539" y="2712310"/>
              <a:ext cx="554283" cy="554283"/>
            </a:xfrm>
            <a:custGeom>
              <a:avLst/>
              <a:gdLst/>
              <a:ahLst/>
              <a:cxnLst/>
              <a:rect r="r" b="b" t="t" l="l"/>
              <a:pathLst>
                <a:path h="554283" w="554283">
                  <a:moveTo>
                    <a:pt x="0" y="0"/>
                  </a:moveTo>
                  <a:lnTo>
                    <a:pt x="554284" y="0"/>
                  </a:lnTo>
                  <a:lnTo>
                    <a:pt x="554284" y="554283"/>
                  </a:lnTo>
                  <a:lnTo>
                    <a:pt x="0" y="5542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31293" y="2712310"/>
              <a:ext cx="688776" cy="688776"/>
            </a:xfrm>
            <a:custGeom>
              <a:avLst/>
              <a:gdLst/>
              <a:ahLst/>
              <a:cxnLst/>
              <a:rect r="r" b="b" t="t" l="l"/>
              <a:pathLst>
                <a:path h="688776" w="688776">
                  <a:moveTo>
                    <a:pt x="0" y="0"/>
                  </a:moveTo>
                  <a:lnTo>
                    <a:pt x="688776" y="0"/>
                  </a:lnTo>
                  <a:lnTo>
                    <a:pt x="688776" y="688776"/>
                  </a:lnTo>
                  <a:lnTo>
                    <a:pt x="0" y="688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7000641" y="7455801"/>
            <a:ext cx="4286719" cy="2831199"/>
          </a:xfrm>
          <a:custGeom>
            <a:avLst/>
            <a:gdLst/>
            <a:ahLst/>
            <a:cxnLst/>
            <a:rect r="r" b="b" t="t" l="l"/>
            <a:pathLst>
              <a:path h="2831199" w="4286719">
                <a:moveTo>
                  <a:pt x="0" y="0"/>
                </a:moveTo>
                <a:lnTo>
                  <a:pt x="4286718" y="0"/>
                </a:lnTo>
                <a:lnTo>
                  <a:pt x="4286718" y="2831199"/>
                </a:lnTo>
                <a:lnTo>
                  <a:pt x="0" y="28311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526" t="-12202" r="-6217" b="-743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92930" y="692216"/>
            <a:ext cx="17702141" cy="337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772">
                <a:solidFill>
                  <a:srgbClr val="FFFFFF"/>
                </a:solidFill>
                <a:latin typeface="Impact"/>
              </a:rPr>
              <a:t>CONSIDERACIONES </a:t>
            </a:r>
          </a:p>
          <a:p>
            <a:pPr algn="ctr">
              <a:lnSpc>
                <a:spcPts val="12880"/>
              </a:lnSpc>
            </a:pPr>
            <a:r>
              <a:rPr lang="en-US" sz="9200" spc="772">
                <a:solidFill>
                  <a:srgbClr val="FFFFFF"/>
                </a:solidFill>
                <a:latin typeface="Impact"/>
              </a:rPr>
              <a:t>DE IMPLEMENTACIÓN</a:t>
            </a:r>
          </a:p>
        </p:txBody>
      </p:sp>
      <p:sp>
        <p:nvSpPr>
          <p:cNvPr name="Freeform 17" id="17"/>
          <p:cNvSpPr/>
          <p:nvPr/>
        </p:nvSpPr>
        <p:spPr>
          <a:xfrm flipH="true" flipV="false" rot="0">
            <a:off x="15363825" y="-65494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-1475521" y="7810039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60927" y="2482002"/>
            <a:ext cx="8172675" cy="7759914"/>
          </a:xfrm>
          <a:custGeom>
            <a:avLst/>
            <a:gdLst/>
            <a:ahLst/>
            <a:cxnLst/>
            <a:rect r="r" b="b" t="t" l="l"/>
            <a:pathLst>
              <a:path h="7759914" w="8172675">
                <a:moveTo>
                  <a:pt x="0" y="0"/>
                </a:moveTo>
                <a:lnTo>
                  <a:pt x="8172675" y="0"/>
                </a:lnTo>
                <a:lnTo>
                  <a:pt x="8172675" y="7759914"/>
                </a:lnTo>
                <a:lnTo>
                  <a:pt x="0" y="7759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20527" y="408342"/>
            <a:ext cx="1240716" cy="1240716"/>
          </a:xfrm>
          <a:custGeom>
            <a:avLst/>
            <a:gdLst/>
            <a:ahLst/>
            <a:cxnLst/>
            <a:rect r="r" b="b" t="t" l="l"/>
            <a:pathLst>
              <a:path h="1240716" w="1240716">
                <a:moveTo>
                  <a:pt x="0" y="0"/>
                </a:moveTo>
                <a:lnTo>
                  <a:pt x="1240716" y="0"/>
                </a:lnTo>
                <a:lnTo>
                  <a:pt x="1240716" y="1240716"/>
                </a:lnTo>
                <a:lnTo>
                  <a:pt x="0" y="1240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5796" y="243218"/>
            <a:ext cx="8096408" cy="185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28"/>
              </a:lnSpc>
            </a:pPr>
            <a:r>
              <a:rPr lang="en-US" sz="9734" spc="817">
                <a:solidFill>
                  <a:srgbClr val="FFFFFF"/>
                </a:solidFill>
                <a:latin typeface="Impact"/>
              </a:rPr>
              <a:t>CONCLUSIONES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716530" y="-4057650"/>
            <a:ext cx="15078051" cy="18534909"/>
            <a:chOff x="0" y="0"/>
            <a:chExt cx="20104068" cy="247132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820400" cy="10820400"/>
            </a:xfrm>
            <a:custGeom>
              <a:avLst/>
              <a:gdLst/>
              <a:ahLst/>
              <a:cxnLst/>
              <a:rect r="r" b="b" t="t" l="l"/>
              <a:pathLst>
                <a:path h="10820400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0820400"/>
                  </a:lnTo>
                  <a:lnTo>
                    <a:pt x="0" y="10820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3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207720" y="13892812"/>
              <a:ext cx="10820400" cy="10820400"/>
            </a:xfrm>
            <a:custGeom>
              <a:avLst/>
              <a:gdLst/>
              <a:ahLst/>
              <a:cxnLst/>
              <a:rect r="r" b="b" t="t" l="l"/>
              <a:pathLst>
                <a:path h="10820400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0820400"/>
                  </a:lnTo>
                  <a:lnTo>
                    <a:pt x="0" y="10820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3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410200" y="8586781"/>
              <a:ext cx="14693868" cy="9066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Comunicación bidireccional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Seguridad y Rendimiento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Transmite eficientemente a múltiples clientes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Optimización para estabilidad y protección de datos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Mejoras continuas en seguridad y escalabilidad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Clave para experiencias de usuario dinámicas y responsivas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Herramienta esencial en desarrollo web para comunicaciones en tiempo real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5816649" y="8909440"/>
              <a:ext cx="447041" cy="447041"/>
            </a:xfrm>
            <a:custGeom>
              <a:avLst/>
              <a:gdLst/>
              <a:ahLst/>
              <a:cxnLst/>
              <a:rect r="r" b="b" t="t" l="l"/>
              <a:pathLst>
                <a:path h="447041" w="447041">
                  <a:moveTo>
                    <a:pt x="0" y="0"/>
                  </a:moveTo>
                  <a:lnTo>
                    <a:pt x="447041" y="0"/>
                  </a:lnTo>
                  <a:lnTo>
                    <a:pt x="447041" y="447041"/>
                  </a:lnTo>
                  <a:lnTo>
                    <a:pt x="0" y="447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816649" y="9736610"/>
              <a:ext cx="447041" cy="447041"/>
            </a:xfrm>
            <a:custGeom>
              <a:avLst/>
              <a:gdLst/>
              <a:ahLst/>
              <a:cxnLst/>
              <a:rect r="r" b="b" t="t" l="l"/>
              <a:pathLst>
                <a:path h="447041" w="447041">
                  <a:moveTo>
                    <a:pt x="0" y="0"/>
                  </a:moveTo>
                  <a:lnTo>
                    <a:pt x="447041" y="0"/>
                  </a:lnTo>
                  <a:lnTo>
                    <a:pt x="447041" y="447041"/>
                  </a:lnTo>
                  <a:lnTo>
                    <a:pt x="0" y="447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816649" y="10564651"/>
              <a:ext cx="447041" cy="447041"/>
            </a:xfrm>
            <a:custGeom>
              <a:avLst/>
              <a:gdLst/>
              <a:ahLst/>
              <a:cxnLst/>
              <a:rect r="r" b="b" t="t" l="l"/>
              <a:pathLst>
                <a:path h="447041" w="447041">
                  <a:moveTo>
                    <a:pt x="0" y="0"/>
                  </a:moveTo>
                  <a:lnTo>
                    <a:pt x="447041" y="0"/>
                  </a:lnTo>
                  <a:lnTo>
                    <a:pt x="447041" y="447041"/>
                  </a:lnTo>
                  <a:lnTo>
                    <a:pt x="0" y="447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816649" y="11401126"/>
              <a:ext cx="447041" cy="447041"/>
            </a:xfrm>
            <a:custGeom>
              <a:avLst/>
              <a:gdLst/>
              <a:ahLst/>
              <a:cxnLst/>
              <a:rect r="r" b="b" t="t" l="l"/>
              <a:pathLst>
                <a:path h="447041" w="447041">
                  <a:moveTo>
                    <a:pt x="0" y="0"/>
                  </a:moveTo>
                  <a:lnTo>
                    <a:pt x="447041" y="0"/>
                  </a:lnTo>
                  <a:lnTo>
                    <a:pt x="447041" y="447041"/>
                  </a:lnTo>
                  <a:lnTo>
                    <a:pt x="0" y="447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816649" y="13054667"/>
              <a:ext cx="447041" cy="447041"/>
            </a:xfrm>
            <a:custGeom>
              <a:avLst/>
              <a:gdLst/>
              <a:ahLst/>
              <a:cxnLst/>
              <a:rect r="r" b="b" t="t" l="l"/>
              <a:pathLst>
                <a:path h="447041" w="447041">
                  <a:moveTo>
                    <a:pt x="0" y="0"/>
                  </a:moveTo>
                  <a:lnTo>
                    <a:pt x="447041" y="0"/>
                  </a:lnTo>
                  <a:lnTo>
                    <a:pt x="447041" y="447041"/>
                  </a:lnTo>
                  <a:lnTo>
                    <a:pt x="0" y="447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816649" y="14708208"/>
              <a:ext cx="447041" cy="447041"/>
            </a:xfrm>
            <a:custGeom>
              <a:avLst/>
              <a:gdLst/>
              <a:ahLst/>
              <a:cxnLst/>
              <a:rect r="r" b="b" t="t" l="l"/>
              <a:pathLst>
                <a:path h="447041" w="447041">
                  <a:moveTo>
                    <a:pt x="0" y="0"/>
                  </a:moveTo>
                  <a:lnTo>
                    <a:pt x="447041" y="0"/>
                  </a:lnTo>
                  <a:lnTo>
                    <a:pt x="447041" y="447041"/>
                  </a:lnTo>
                  <a:lnTo>
                    <a:pt x="0" y="447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5816649" y="16361749"/>
              <a:ext cx="447041" cy="447041"/>
            </a:xfrm>
            <a:custGeom>
              <a:avLst/>
              <a:gdLst/>
              <a:ahLst/>
              <a:cxnLst/>
              <a:rect r="r" b="b" t="t" l="l"/>
              <a:pathLst>
                <a:path h="447041" w="447041">
                  <a:moveTo>
                    <a:pt x="0" y="0"/>
                  </a:moveTo>
                  <a:lnTo>
                    <a:pt x="447041" y="0"/>
                  </a:lnTo>
                  <a:lnTo>
                    <a:pt x="447041" y="447042"/>
                  </a:lnTo>
                  <a:lnTo>
                    <a:pt x="0" y="4470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172982" y="-1473762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0042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68802" y="5089264"/>
            <a:ext cx="5750395" cy="4169036"/>
          </a:xfrm>
          <a:custGeom>
            <a:avLst/>
            <a:gdLst/>
            <a:ahLst/>
            <a:cxnLst/>
            <a:rect r="r" b="b" t="t" l="l"/>
            <a:pathLst>
              <a:path h="4169036" w="5750395">
                <a:moveTo>
                  <a:pt x="0" y="0"/>
                </a:moveTo>
                <a:lnTo>
                  <a:pt x="5750396" y="0"/>
                </a:lnTo>
                <a:lnTo>
                  <a:pt x="5750396" y="4169036"/>
                </a:lnTo>
                <a:lnTo>
                  <a:pt x="0" y="41690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22400" y="6152181"/>
            <a:ext cx="2043201" cy="2043201"/>
          </a:xfrm>
          <a:custGeom>
            <a:avLst/>
            <a:gdLst/>
            <a:ahLst/>
            <a:cxnLst/>
            <a:rect r="r" b="b" t="t" l="l"/>
            <a:pathLst>
              <a:path h="2043201" w="2043201">
                <a:moveTo>
                  <a:pt x="0" y="0"/>
                </a:moveTo>
                <a:lnTo>
                  <a:pt x="2043200" y="0"/>
                </a:lnTo>
                <a:lnTo>
                  <a:pt x="2043200" y="2043201"/>
                </a:lnTo>
                <a:lnTo>
                  <a:pt x="0" y="20432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7545" y="1174034"/>
            <a:ext cx="15852910" cy="3133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84"/>
              </a:lnSpc>
            </a:pPr>
            <a:r>
              <a:rPr lang="en-US" sz="16488" spc="1385">
                <a:solidFill>
                  <a:srgbClr val="FFFFFF"/>
                </a:solidFill>
                <a:latin typeface="Impact"/>
              </a:rPr>
              <a:t>MUCHAS GRACIAS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1072" y="3950636"/>
            <a:ext cx="5705856" cy="60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 Bold"/>
              </a:rPr>
              <a:t>EQUIPO 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796" y="-376799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2058" y="289659"/>
            <a:ext cx="2948680" cy="2959442"/>
          </a:xfrm>
          <a:custGeom>
            <a:avLst/>
            <a:gdLst/>
            <a:ahLst/>
            <a:cxnLst/>
            <a:rect r="r" b="b" t="t" l="l"/>
            <a:pathLst>
              <a:path h="2959442" w="2948680">
                <a:moveTo>
                  <a:pt x="0" y="0"/>
                </a:moveTo>
                <a:lnTo>
                  <a:pt x="2948681" y="0"/>
                </a:lnTo>
                <a:lnTo>
                  <a:pt x="2948681" y="2959442"/>
                </a:lnTo>
                <a:lnTo>
                  <a:pt x="0" y="2959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86508" y="-938824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95383" y="9093493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5" y="0"/>
                </a:lnTo>
                <a:lnTo>
                  <a:pt x="2378335" y="2387014"/>
                </a:lnTo>
                <a:lnTo>
                  <a:pt x="0" y="2387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3078" y="3568308"/>
            <a:ext cx="1178364" cy="1178364"/>
            <a:chOff x="0" y="0"/>
            <a:chExt cx="1571152" cy="15711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1152" cy="1571152"/>
            </a:xfrm>
            <a:custGeom>
              <a:avLst/>
              <a:gdLst/>
              <a:ahLst/>
              <a:cxnLst/>
              <a:rect r="r" b="b" t="t" l="l"/>
              <a:pathLst>
                <a:path h="1571152" w="1571152">
                  <a:moveTo>
                    <a:pt x="0" y="0"/>
                  </a:moveTo>
                  <a:lnTo>
                    <a:pt x="1571152" y="0"/>
                  </a:lnTo>
                  <a:lnTo>
                    <a:pt x="1571152" y="1571152"/>
                  </a:lnTo>
                  <a:lnTo>
                    <a:pt x="0" y="1571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8392" y="366592"/>
              <a:ext cx="1234369" cy="837967"/>
            </a:xfrm>
            <a:custGeom>
              <a:avLst/>
              <a:gdLst/>
              <a:ahLst/>
              <a:cxnLst/>
              <a:rect r="r" b="b" t="t" l="l"/>
              <a:pathLst>
                <a:path h="837967" w="1234369">
                  <a:moveTo>
                    <a:pt x="0" y="0"/>
                  </a:moveTo>
                  <a:lnTo>
                    <a:pt x="1234368" y="0"/>
                  </a:lnTo>
                  <a:lnTo>
                    <a:pt x="1234368" y="837968"/>
                  </a:lnTo>
                  <a:lnTo>
                    <a:pt x="0" y="837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3108" t="-17666" r="-11659" b="-9323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518758" y="5301538"/>
            <a:ext cx="1547005" cy="1547005"/>
            <a:chOff x="0" y="0"/>
            <a:chExt cx="2062673" cy="20626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45761" y="245761"/>
              <a:ext cx="1571152" cy="1571152"/>
            </a:xfrm>
            <a:custGeom>
              <a:avLst/>
              <a:gdLst/>
              <a:ahLst/>
              <a:cxnLst/>
              <a:rect r="r" b="b" t="t" l="l"/>
              <a:pathLst>
                <a:path h="1571152" w="1571152">
                  <a:moveTo>
                    <a:pt x="0" y="0"/>
                  </a:moveTo>
                  <a:lnTo>
                    <a:pt x="1571152" y="0"/>
                  </a:lnTo>
                  <a:lnTo>
                    <a:pt x="1571152" y="1571152"/>
                  </a:lnTo>
                  <a:lnTo>
                    <a:pt x="0" y="1571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62673" cy="2062673"/>
            </a:xfrm>
            <a:custGeom>
              <a:avLst/>
              <a:gdLst/>
              <a:ahLst/>
              <a:cxnLst/>
              <a:rect r="r" b="b" t="t" l="l"/>
              <a:pathLst>
                <a:path h="2062673" w="2062673">
                  <a:moveTo>
                    <a:pt x="0" y="0"/>
                  </a:moveTo>
                  <a:lnTo>
                    <a:pt x="2062673" y="0"/>
                  </a:lnTo>
                  <a:lnTo>
                    <a:pt x="2062673" y="2062673"/>
                  </a:lnTo>
                  <a:lnTo>
                    <a:pt x="0" y="20626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98720" y="7403409"/>
            <a:ext cx="1587081" cy="1600095"/>
          </a:xfrm>
          <a:custGeom>
            <a:avLst/>
            <a:gdLst/>
            <a:ahLst/>
            <a:cxnLst/>
            <a:rect r="r" b="b" t="t" l="l"/>
            <a:pathLst>
              <a:path h="1600095" w="1587081">
                <a:moveTo>
                  <a:pt x="0" y="0"/>
                </a:moveTo>
                <a:lnTo>
                  <a:pt x="1587081" y="0"/>
                </a:lnTo>
                <a:lnTo>
                  <a:pt x="1587081" y="1600095"/>
                </a:lnTo>
                <a:lnTo>
                  <a:pt x="0" y="1600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3369" t="-15717" r="-17826" b="-14412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4373883" y="3568308"/>
            <a:ext cx="8115300" cy="9548420"/>
            <a:chOff x="0" y="0"/>
            <a:chExt cx="10820400" cy="127312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1910826"/>
              <a:ext cx="10820400" cy="10820400"/>
            </a:xfrm>
            <a:custGeom>
              <a:avLst/>
              <a:gdLst/>
              <a:ahLst/>
              <a:cxnLst/>
              <a:rect r="r" b="b" t="t" l="l"/>
              <a:pathLst>
                <a:path h="10820400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0820400"/>
                  </a:lnTo>
                  <a:lnTo>
                    <a:pt x="0" y="10820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930618" y="0"/>
              <a:ext cx="1571152" cy="1571152"/>
            </a:xfrm>
            <a:custGeom>
              <a:avLst/>
              <a:gdLst/>
              <a:ahLst/>
              <a:cxnLst/>
              <a:rect r="r" b="b" t="t" l="l"/>
              <a:pathLst>
                <a:path h="1571152" w="1571152">
                  <a:moveTo>
                    <a:pt x="0" y="0"/>
                  </a:moveTo>
                  <a:lnTo>
                    <a:pt x="1571152" y="0"/>
                  </a:lnTo>
                  <a:lnTo>
                    <a:pt x="1571152" y="1571152"/>
                  </a:lnTo>
                  <a:lnTo>
                    <a:pt x="0" y="1571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886029" y="0"/>
              <a:ext cx="1615740" cy="2133460"/>
            </a:xfrm>
            <a:custGeom>
              <a:avLst/>
              <a:gdLst/>
              <a:ahLst/>
              <a:cxnLst/>
              <a:rect r="r" b="b" t="t" l="l"/>
              <a:pathLst>
                <a:path h="2133460" w="1615740">
                  <a:moveTo>
                    <a:pt x="0" y="0"/>
                  </a:moveTo>
                  <a:lnTo>
                    <a:pt x="1615741" y="0"/>
                  </a:lnTo>
                  <a:lnTo>
                    <a:pt x="1615741" y="2133460"/>
                  </a:lnTo>
                  <a:lnTo>
                    <a:pt x="0" y="2133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5788405" y="5491686"/>
            <a:ext cx="1278599" cy="1296644"/>
          </a:xfrm>
          <a:custGeom>
            <a:avLst/>
            <a:gdLst/>
            <a:ahLst/>
            <a:cxnLst/>
            <a:rect r="r" b="b" t="t" l="l"/>
            <a:pathLst>
              <a:path h="1296644" w="1278599">
                <a:moveTo>
                  <a:pt x="0" y="0"/>
                </a:moveTo>
                <a:lnTo>
                  <a:pt x="1278599" y="0"/>
                </a:lnTo>
                <a:lnTo>
                  <a:pt x="1278599" y="1296644"/>
                </a:lnTo>
                <a:lnTo>
                  <a:pt x="0" y="12966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93180" y="7614275"/>
            <a:ext cx="1178364" cy="1178364"/>
          </a:xfrm>
          <a:custGeom>
            <a:avLst/>
            <a:gdLst/>
            <a:ahLst/>
            <a:cxnLst/>
            <a:rect r="r" b="b" t="t" l="l"/>
            <a:pathLst>
              <a:path h="1178364" w="1178364">
                <a:moveTo>
                  <a:pt x="0" y="0"/>
                </a:moveTo>
                <a:lnTo>
                  <a:pt x="1178364" y="0"/>
                </a:lnTo>
                <a:lnTo>
                  <a:pt x="1178364" y="1178364"/>
                </a:lnTo>
                <a:lnTo>
                  <a:pt x="0" y="11783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788405" y="7540144"/>
            <a:ext cx="1326625" cy="1326625"/>
          </a:xfrm>
          <a:custGeom>
            <a:avLst/>
            <a:gdLst/>
            <a:ahLst/>
            <a:cxnLst/>
            <a:rect r="r" b="b" t="t" l="l"/>
            <a:pathLst>
              <a:path h="1326625" w="1326625">
                <a:moveTo>
                  <a:pt x="0" y="0"/>
                </a:moveTo>
                <a:lnTo>
                  <a:pt x="1326624" y="0"/>
                </a:lnTo>
                <a:lnTo>
                  <a:pt x="1326624" y="1326625"/>
                </a:lnTo>
                <a:lnTo>
                  <a:pt x="0" y="13266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147499" y="3824165"/>
            <a:ext cx="6640906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</a:rPr>
              <a:t>Protocolo Remote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</a:rPr>
              <a:t>Procedure Call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94392" y="766151"/>
            <a:ext cx="9906215" cy="174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772">
                <a:solidFill>
                  <a:srgbClr val="FFFFFF"/>
                </a:solidFill>
                <a:latin typeface="Impact"/>
              </a:rPr>
              <a:t>¿QUÉ ES SIGNALR?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92268" y="3824165"/>
            <a:ext cx="6640906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</a:rPr>
              <a:t>Biblioteca Microsoft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"/>
              </a:rPr>
              <a:t>ASP.NET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92268" y="5381084"/>
            <a:ext cx="6640906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</a:rPr>
              <a:t>Comunicación bidireccional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"/>
              </a:rPr>
              <a:t>en tiempo real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92268" y="7833569"/>
            <a:ext cx="664090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"/>
              </a:rPr>
              <a:t>Comunicación masiva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147499" y="5460558"/>
            <a:ext cx="6640906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"/>
              </a:rPr>
              <a:t>Escalabilidad de tráfico en aplicaciones distribuidas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7499" y="7833569"/>
            <a:ext cx="664090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"/>
              </a:rPr>
              <a:t>Múltiples servidores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87565" y="4216924"/>
            <a:ext cx="2150044" cy="2521373"/>
          </a:xfrm>
          <a:custGeom>
            <a:avLst/>
            <a:gdLst/>
            <a:ahLst/>
            <a:cxnLst/>
            <a:rect r="r" b="b" t="t" l="l"/>
            <a:pathLst>
              <a:path h="2521373" w="2150044">
                <a:moveTo>
                  <a:pt x="0" y="0"/>
                </a:moveTo>
                <a:lnTo>
                  <a:pt x="2150043" y="0"/>
                </a:lnTo>
                <a:lnTo>
                  <a:pt x="2150043" y="2521374"/>
                </a:lnTo>
                <a:lnTo>
                  <a:pt x="0" y="252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66669" y="4688851"/>
            <a:ext cx="1861404" cy="2477742"/>
          </a:xfrm>
          <a:custGeom>
            <a:avLst/>
            <a:gdLst/>
            <a:ahLst/>
            <a:cxnLst/>
            <a:rect r="r" b="b" t="t" l="l"/>
            <a:pathLst>
              <a:path h="2477742" w="1861404">
                <a:moveTo>
                  <a:pt x="0" y="0"/>
                </a:moveTo>
                <a:lnTo>
                  <a:pt x="1861404" y="0"/>
                </a:lnTo>
                <a:lnTo>
                  <a:pt x="1861404" y="2477741"/>
                </a:lnTo>
                <a:lnTo>
                  <a:pt x="0" y="24777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73839" y="2329163"/>
            <a:ext cx="2447063" cy="1748538"/>
          </a:xfrm>
          <a:custGeom>
            <a:avLst/>
            <a:gdLst/>
            <a:ahLst/>
            <a:cxnLst/>
            <a:rect r="r" b="b" t="t" l="l"/>
            <a:pathLst>
              <a:path h="1748538" w="2447063">
                <a:moveTo>
                  <a:pt x="0" y="0"/>
                </a:moveTo>
                <a:lnTo>
                  <a:pt x="2447064" y="0"/>
                </a:lnTo>
                <a:lnTo>
                  <a:pt x="2447064" y="1748538"/>
                </a:lnTo>
                <a:lnTo>
                  <a:pt x="0" y="17485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30980" y="7862758"/>
            <a:ext cx="1932782" cy="1630785"/>
          </a:xfrm>
          <a:custGeom>
            <a:avLst/>
            <a:gdLst/>
            <a:ahLst/>
            <a:cxnLst/>
            <a:rect r="r" b="b" t="t" l="l"/>
            <a:pathLst>
              <a:path h="1630785" w="1932782">
                <a:moveTo>
                  <a:pt x="0" y="0"/>
                </a:moveTo>
                <a:lnTo>
                  <a:pt x="1932782" y="0"/>
                </a:lnTo>
                <a:lnTo>
                  <a:pt x="1932782" y="1630785"/>
                </a:lnTo>
                <a:lnTo>
                  <a:pt x="0" y="16307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6320903" y="3203432"/>
            <a:ext cx="5365563" cy="192200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6028073" y="5927721"/>
            <a:ext cx="566443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V="true">
            <a:off x="6063762" y="6704124"/>
            <a:ext cx="5628746" cy="197402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032058" y="289659"/>
            <a:ext cx="2948680" cy="2959442"/>
          </a:xfrm>
          <a:custGeom>
            <a:avLst/>
            <a:gdLst/>
            <a:ahLst/>
            <a:cxnLst/>
            <a:rect r="r" b="b" t="t" l="l"/>
            <a:pathLst>
              <a:path h="2959442" w="2948680">
                <a:moveTo>
                  <a:pt x="0" y="0"/>
                </a:moveTo>
                <a:lnTo>
                  <a:pt x="2948681" y="0"/>
                </a:lnTo>
                <a:lnTo>
                  <a:pt x="2948681" y="2959442"/>
                </a:lnTo>
                <a:lnTo>
                  <a:pt x="0" y="29594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47722" y="-1460635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24727" y="9093493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5" y="0"/>
                </a:lnTo>
                <a:lnTo>
                  <a:pt x="2378335" y="2387014"/>
                </a:lnTo>
                <a:lnTo>
                  <a:pt x="0" y="2387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52115" y="114311"/>
            <a:ext cx="13783770" cy="174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772">
                <a:solidFill>
                  <a:srgbClr val="FFFFFF"/>
                </a:solidFill>
                <a:latin typeface="Impact"/>
              </a:rPr>
              <a:t>ARQUITECTURA SIGNALR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02832" y="6752460"/>
            <a:ext cx="2149078" cy="934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Bold"/>
              </a:rPr>
              <a:t>Hub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543425" y="7395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51928" y="9572375"/>
            <a:ext cx="890885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</a:rPr>
              <a:t>Cliente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51928" y="7224583"/>
            <a:ext cx="890885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</a:rPr>
              <a:t>Cliente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51928" y="4150249"/>
            <a:ext cx="890885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</a:rPr>
              <a:t>Cliente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831105" y="5363311"/>
            <a:ext cx="4123201" cy="41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356">
                <a:solidFill>
                  <a:srgbClr val="FFFFFF"/>
                </a:solidFill>
                <a:latin typeface="Poppins"/>
              </a:rPr>
              <a:t>Bidireccional (Tiempo Real)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03094" y="3825825"/>
            <a:ext cx="6640906" cy="5432475"/>
            <a:chOff x="0" y="0"/>
            <a:chExt cx="8854541" cy="724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098817" y="1467696"/>
              <a:ext cx="2656908" cy="2656908"/>
            </a:xfrm>
            <a:custGeom>
              <a:avLst/>
              <a:gdLst/>
              <a:ahLst/>
              <a:cxnLst/>
              <a:rect r="r" b="b" t="t" l="l"/>
              <a:pathLst>
                <a:path h="2656908" w="2656908">
                  <a:moveTo>
                    <a:pt x="0" y="0"/>
                  </a:moveTo>
                  <a:lnTo>
                    <a:pt x="2656907" y="0"/>
                  </a:lnTo>
                  <a:lnTo>
                    <a:pt x="2656907" y="2656908"/>
                  </a:lnTo>
                  <a:lnTo>
                    <a:pt x="0" y="26569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258402" y="2150665"/>
              <a:ext cx="2337737" cy="1310262"/>
            </a:xfrm>
            <a:custGeom>
              <a:avLst/>
              <a:gdLst/>
              <a:ahLst/>
              <a:cxnLst/>
              <a:rect r="r" b="b" t="t" l="l"/>
              <a:pathLst>
                <a:path h="1310262" w="2337737">
                  <a:moveTo>
                    <a:pt x="0" y="0"/>
                  </a:moveTo>
                  <a:lnTo>
                    <a:pt x="2337737" y="0"/>
                  </a:lnTo>
                  <a:lnTo>
                    <a:pt x="2337737" y="1310263"/>
                  </a:lnTo>
                  <a:lnTo>
                    <a:pt x="0" y="1310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7681" t="-67601" r="-16166" b="-71206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-104775"/>
              <a:ext cx="8854541" cy="811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Poppins Bold"/>
                </a:rPr>
                <a:t>HUBS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127223" y="4780559"/>
              <a:ext cx="6600095" cy="2462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Conexión y comunicación entre el cliente y el servidor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52115" y="114311"/>
            <a:ext cx="13783770" cy="174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772">
                <a:solidFill>
                  <a:srgbClr val="FFFFFF"/>
                </a:solidFill>
                <a:latin typeface="Impact"/>
              </a:rPr>
              <a:t>ARQUITECTURA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52115" y="1563407"/>
            <a:ext cx="13783770" cy="174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772">
                <a:solidFill>
                  <a:srgbClr val="FFFFFF"/>
                </a:solidFill>
                <a:latin typeface="Impact"/>
              </a:rPr>
              <a:t>COMPONENTES CLAVE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086350" y="114300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44000" y="3825825"/>
            <a:ext cx="6640906" cy="5432475"/>
            <a:chOff x="0" y="0"/>
            <a:chExt cx="8854541" cy="72433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04775"/>
              <a:ext cx="8854541" cy="811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Poppins Bold"/>
                </a:rPr>
                <a:t>TRANSPORTES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559570" y="4780559"/>
              <a:ext cx="7347091" cy="2462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Facilitan la comunicación, el más utilizado es WebSocket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2904661" y="1467696"/>
              <a:ext cx="2656908" cy="2656908"/>
            </a:xfrm>
            <a:custGeom>
              <a:avLst/>
              <a:gdLst/>
              <a:ahLst/>
              <a:cxnLst/>
              <a:rect r="r" b="b" t="t" l="l"/>
              <a:pathLst>
                <a:path h="2656908" w="2656908">
                  <a:moveTo>
                    <a:pt x="0" y="0"/>
                  </a:moveTo>
                  <a:lnTo>
                    <a:pt x="2656908" y="0"/>
                  </a:lnTo>
                  <a:lnTo>
                    <a:pt x="2656908" y="2656908"/>
                  </a:lnTo>
                  <a:lnTo>
                    <a:pt x="0" y="26569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686610" y="1667598"/>
              <a:ext cx="3093011" cy="2360575"/>
            </a:xfrm>
            <a:custGeom>
              <a:avLst/>
              <a:gdLst/>
              <a:ahLst/>
              <a:cxnLst/>
              <a:rect r="r" b="b" t="t" l="l"/>
              <a:pathLst>
                <a:path h="2360575" w="3093011">
                  <a:moveTo>
                    <a:pt x="0" y="0"/>
                  </a:moveTo>
                  <a:lnTo>
                    <a:pt x="3093011" y="0"/>
                  </a:lnTo>
                  <a:lnTo>
                    <a:pt x="3093011" y="2360574"/>
                  </a:lnTo>
                  <a:lnTo>
                    <a:pt x="0" y="236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1759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-1847722" y="-1460635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035885" y="-1460635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52115" y="114311"/>
            <a:ext cx="13783770" cy="174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772">
                <a:solidFill>
                  <a:srgbClr val="FFFFFF"/>
                </a:solidFill>
                <a:latin typeface="Impact"/>
              </a:rPr>
              <a:t>ARQUITECTURA SIGNALR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960927" y="2482002"/>
            <a:ext cx="8172675" cy="7759914"/>
          </a:xfrm>
          <a:custGeom>
            <a:avLst/>
            <a:gdLst/>
            <a:ahLst/>
            <a:cxnLst/>
            <a:rect r="r" b="b" t="t" l="l"/>
            <a:pathLst>
              <a:path h="7759914" w="8172675">
                <a:moveTo>
                  <a:pt x="0" y="0"/>
                </a:moveTo>
                <a:lnTo>
                  <a:pt x="8172675" y="0"/>
                </a:lnTo>
                <a:lnTo>
                  <a:pt x="8172675" y="7759914"/>
                </a:lnTo>
                <a:lnTo>
                  <a:pt x="0" y="7759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847722" y="-1460635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35885" y="-1460635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86350" y="114300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85797" y="2180621"/>
            <a:ext cx="7046836" cy="637847"/>
            <a:chOff x="0" y="0"/>
            <a:chExt cx="1855957" cy="167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55957" cy="167993"/>
            </a:xfrm>
            <a:custGeom>
              <a:avLst/>
              <a:gdLst/>
              <a:ahLst/>
              <a:cxnLst/>
              <a:rect r="r" b="b" t="t" l="l"/>
              <a:pathLst>
                <a:path h="167993" w="1855957">
                  <a:moveTo>
                    <a:pt x="0" y="0"/>
                  </a:moveTo>
                  <a:lnTo>
                    <a:pt x="1855957" y="0"/>
                  </a:lnTo>
                  <a:lnTo>
                    <a:pt x="1855957" y="167993"/>
                  </a:lnTo>
                  <a:lnTo>
                    <a:pt x="0" y="167993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855957" cy="234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FEFEFE"/>
                  </a:solidFill>
                  <a:latin typeface="Poppins"/>
                </a:rPr>
                <a:t>SERVIDOR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685797" y="2838372"/>
            <a:ext cx="7046836" cy="637847"/>
            <a:chOff x="0" y="0"/>
            <a:chExt cx="1855957" cy="1679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55957" cy="167993"/>
            </a:xfrm>
            <a:custGeom>
              <a:avLst/>
              <a:gdLst/>
              <a:ahLst/>
              <a:cxnLst/>
              <a:rect r="r" b="b" t="t" l="l"/>
              <a:pathLst>
                <a:path h="167993" w="1855957">
                  <a:moveTo>
                    <a:pt x="0" y="0"/>
                  </a:moveTo>
                  <a:lnTo>
                    <a:pt x="1855957" y="0"/>
                  </a:lnTo>
                  <a:lnTo>
                    <a:pt x="1855957" y="167993"/>
                  </a:lnTo>
                  <a:lnTo>
                    <a:pt x="0" y="167993"/>
                  </a:lnTo>
                  <a:close/>
                </a:path>
              </a:pathLst>
            </a:custGeom>
            <a:solidFill>
              <a:srgbClr val="FFB8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855957" cy="234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000000"/>
                  </a:solidFill>
                  <a:latin typeface="Poppins"/>
                </a:rPr>
                <a:t>CONEXION PERSISTENTE / HUB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85797" y="3495269"/>
            <a:ext cx="7046836" cy="2638097"/>
            <a:chOff x="0" y="0"/>
            <a:chExt cx="1855957" cy="6948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55957" cy="694808"/>
            </a:xfrm>
            <a:custGeom>
              <a:avLst/>
              <a:gdLst/>
              <a:ahLst/>
              <a:cxnLst/>
              <a:rect r="r" b="b" t="t" l="l"/>
              <a:pathLst>
                <a:path h="694808" w="1855957">
                  <a:moveTo>
                    <a:pt x="0" y="0"/>
                  </a:moveTo>
                  <a:lnTo>
                    <a:pt x="1855957" y="0"/>
                  </a:lnTo>
                  <a:lnTo>
                    <a:pt x="1855957" y="694808"/>
                  </a:lnTo>
                  <a:lnTo>
                    <a:pt x="0" y="694808"/>
                  </a:lnTo>
                  <a:close/>
                </a:path>
              </a:pathLst>
            </a:custGeom>
            <a:solidFill>
              <a:srgbClr val="28BF3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855957" cy="761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000000"/>
                  </a:solidFill>
                  <a:latin typeface="Poppins"/>
                </a:rPr>
                <a:t>TRANSPORTES</a:t>
              </a:r>
            </a:p>
            <a:p>
              <a:pPr algn="ctr">
                <a:lnSpc>
                  <a:spcPts val="3169"/>
                </a:lnSpc>
              </a:pPr>
            </a:p>
            <a:p>
              <a:pPr algn="ctr">
                <a:lnSpc>
                  <a:spcPts val="3169"/>
                </a:lnSpc>
              </a:pPr>
            </a:p>
            <a:p>
              <a:pPr algn="ctr">
                <a:lnSpc>
                  <a:spcPts val="3169"/>
                </a:lnSpc>
              </a:pPr>
            </a:p>
            <a:p>
              <a:pPr algn="ctr">
                <a:lnSpc>
                  <a:spcPts val="3169"/>
                </a:lnSpc>
              </a:pPr>
            </a:p>
            <a:p>
              <a:pPr algn="ctr">
                <a:lnSpc>
                  <a:spcPts val="316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849953" y="4069070"/>
            <a:ext cx="6713165" cy="1837997"/>
            <a:chOff x="0" y="0"/>
            <a:chExt cx="1768076" cy="4840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68076" cy="484082"/>
            </a:xfrm>
            <a:custGeom>
              <a:avLst/>
              <a:gdLst/>
              <a:ahLst/>
              <a:cxnLst/>
              <a:rect r="r" b="b" t="t" l="l"/>
              <a:pathLst>
                <a:path h="484082" w="1768076">
                  <a:moveTo>
                    <a:pt x="0" y="0"/>
                  </a:moveTo>
                  <a:lnTo>
                    <a:pt x="1768076" y="0"/>
                  </a:lnTo>
                  <a:lnTo>
                    <a:pt x="1768076" y="484082"/>
                  </a:lnTo>
                  <a:lnTo>
                    <a:pt x="0" y="484082"/>
                  </a:lnTo>
                  <a:close/>
                </a:path>
              </a:pathLst>
            </a:custGeom>
            <a:solidFill>
              <a:srgbClr val="2DB3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768076" cy="550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000000"/>
                  </a:solidFill>
                  <a:latin typeface="Poppins"/>
                </a:rPr>
                <a:t>HTML 5</a:t>
              </a:r>
            </a:p>
            <a:p>
              <a:pPr algn="ctr">
                <a:lnSpc>
                  <a:spcPts val="3169"/>
                </a:lnSpc>
              </a:pPr>
            </a:p>
            <a:p>
              <a:pPr algn="ctr">
                <a:lnSpc>
                  <a:spcPts val="3169"/>
                </a:lnSpc>
              </a:pPr>
            </a:p>
            <a:p>
              <a:pPr algn="ctr">
                <a:lnSpc>
                  <a:spcPts val="316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461384" y="4732585"/>
            <a:ext cx="2929761" cy="1037897"/>
            <a:chOff x="0" y="0"/>
            <a:chExt cx="771624" cy="27335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71624" cy="273356"/>
            </a:xfrm>
            <a:custGeom>
              <a:avLst/>
              <a:gdLst/>
              <a:ahLst/>
              <a:cxnLst/>
              <a:rect r="r" b="b" t="t" l="l"/>
              <a:pathLst>
                <a:path h="273356" w="771624">
                  <a:moveTo>
                    <a:pt x="0" y="0"/>
                  </a:moveTo>
                  <a:lnTo>
                    <a:pt x="771624" y="0"/>
                  </a:lnTo>
                  <a:lnTo>
                    <a:pt x="771624" y="273356"/>
                  </a:lnTo>
                  <a:lnTo>
                    <a:pt x="0" y="273356"/>
                  </a:lnTo>
                  <a:close/>
                </a:path>
              </a:pathLst>
            </a:custGeom>
            <a:solidFill>
              <a:srgbClr val="8700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771624" cy="340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FFFFFF"/>
                  </a:solidFill>
                  <a:latin typeface="Poppins"/>
                </a:rPr>
                <a:t>EVENTOS ENVIADOS POR EL SERVIDOR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037560" y="4732585"/>
            <a:ext cx="2929761" cy="1037897"/>
            <a:chOff x="0" y="0"/>
            <a:chExt cx="771624" cy="27335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71624" cy="273356"/>
            </a:xfrm>
            <a:custGeom>
              <a:avLst/>
              <a:gdLst/>
              <a:ahLst/>
              <a:cxnLst/>
              <a:rect r="r" b="b" t="t" l="l"/>
              <a:pathLst>
                <a:path h="273356" w="771624">
                  <a:moveTo>
                    <a:pt x="0" y="0"/>
                  </a:moveTo>
                  <a:lnTo>
                    <a:pt x="771624" y="0"/>
                  </a:lnTo>
                  <a:lnTo>
                    <a:pt x="771624" y="273356"/>
                  </a:lnTo>
                  <a:lnTo>
                    <a:pt x="0" y="273356"/>
                  </a:lnTo>
                  <a:close/>
                </a:path>
              </a:pathLst>
            </a:custGeom>
            <a:solidFill>
              <a:srgbClr val="8700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771624" cy="340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FFFFFF"/>
                  </a:solidFill>
                  <a:latin typeface="Poppins"/>
                </a:rPr>
                <a:t>WEB</a:t>
              </a:r>
            </a:p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FFFFFF"/>
                  </a:solidFill>
                  <a:latin typeface="Poppins"/>
                </a:rPr>
                <a:t>SOCKETS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840026" y="7415214"/>
            <a:ext cx="4733018" cy="637847"/>
            <a:chOff x="0" y="0"/>
            <a:chExt cx="1246556" cy="16799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46556" cy="167993"/>
            </a:xfrm>
            <a:custGeom>
              <a:avLst/>
              <a:gdLst/>
              <a:ahLst/>
              <a:cxnLst/>
              <a:rect r="r" b="b" t="t" l="l"/>
              <a:pathLst>
                <a:path h="167993" w="1246556">
                  <a:moveTo>
                    <a:pt x="0" y="0"/>
                  </a:moveTo>
                  <a:lnTo>
                    <a:pt x="1246556" y="0"/>
                  </a:lnTo>
                  <a:lnTo>
                    <a:pt x="1246556" y="167993"/>
                  </a:lnTo>
                  <a:lnTo>
                    <a:pt x="0" y="167993"/>
                  </a:lnTo>
                  <a:close/>
                </a:path>
              </a:pathLst>
            </a:custGeom>
            <a:solidFill>
              <a:srgbClr val="28BF3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1246556" cy="234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000000"/>
                  </a:solidFill>
                  <a:latin typeface="Poppins"/>
                </a:rPr>
                <a:t>TRANSPORTES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842706" y="8748059"/>
            <a:ext cx="4733018" cy="637847"/>
            <a:chOff x="0" y="0"/>
            <a:chExt cx="1246556" cy="1679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46556" cy="167993"/>
            </a:xfrm>
            <a:custGeom>
              <a:avLst/>
              <a:gdLst/>
              <a:ahLst/>
              <a:cxnLst/>
              <a:rect r="r" b="b" t="t" l="l"/>
              <a:pathLst>
                <a:path h="167993" w="1246556">
                  <a:moveTo>
                    <a:pt x="0" y="0"/>
                  </a:moveTo>
                  <a:lnTo>
                    <a:pt x="1246556" y="0"/>
                  </a:lnTo>
                  <a:lnTo>
                    <a:pt x="1246556" y="167993"/>
                  </a:lnTo>
                  <a:lnTo>
                    <a:pt x="0" y="167993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1246556" cy="234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FEFEFE"/>
                  </a:solidFill>
                  <a:latin typeface="Poppins"/>
                </a:rPr>
                <a:t>NAVEGADOR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flipH="true">
            <a:off x="9206536" y="6133367"/>
            <a:ext cx="2679" cy="128184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6842706" y="8081637"/>
            <a:ext cx="4730339" cy="637847"/>
            <a:chOff x="0" y="0"/>
            <a:chExt cx="1245851" cy="16799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45851" cy="167993"/>
            </a:xfrm>
            <a:custGeom>
              <a:avLst/>
              <a:gdLst/>
              <a:ahLst/>
              <a:cxnLst/>
              <a:rect r="r" b="b" t="t" l="l"/>
              <a:pathLst>
                <a:path h="167993" w="1245851">
                  <a:moveTo>
                    <a:pt x="0" y="0"/>
                  </a:moveTo>
                  <a:lnTo>
                    <a:pt x="1245851" y="0"/>
                  </a:lnTo>
                  <a:lnTo>
                    <a:pt x="1245851" y="167993"/>
                  </a:lnTo>
                  <a:lnTo>
                    <a:pt x="0" y="167993"/>
                  </a:lnTo>
                  <a:close/>
                </a:path>
              </a:pathLst>
            </a:custGeom>
            <a:solidFill>
              <a:srgbClr val="FFB8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1245851" cy="234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9"/>
                </a:lnSpc>
              </a:pPr>
              <a:r>
                <a:rPr lang="en-US" sz="2264">
                  <a:solidFill>
                    <a:srgbClr val="000000"/>
                  </a:solidFill>
                  <a:latin typeface="Poppins"/>
                </a:rPr>
                <a:t>CONEXION PERSISTENTE / HUB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43425" y="6572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29250" y="-2851257"/>
            <a:ext cx="8172675" cy="7759914"/>
          </a:xfrm>
          <a:custGeom>
            <a:avLst/>
            <a:gdLst/>
            <a:ahLst/>
            <a:cxnLst/>
            <a:rect r="r" b="b" t="t" l="l"/>
            <a:pathLst>
              <a:path h="7759914" w="8172675">
                <a:moveTo>
                  <a:pt x="0" y="0"/>
                </a:moveTo>
                <a:lnTo>
                  <a:pt x="8172675" y="0"/>
                </a:lnTo>
                <a:lnTo>
                  <a:pt x="8172675" y="7759914"/>
                </a:lnTo>
                <a:lnTo>
                  <a:pt x="0" y="7759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44583" y="3517885"/>
            <a:ext cx="298876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BCBEC0"/>
                </a:solidFill>
                <a:latin typeface="Poppins"/>
              </a:rPr>
              <a:t>LONG POLLING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95091" y="3517885"/>
            <a:ext cx="3296692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BCBEC0"/>
                </a:solidFill>
                <a:latin typeface="Poppins"/>
              </a:rPr>
              <a:t>FOREVER FRAME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39643" y="3517885"/>
            <a:ext cx="4404122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BCBEC0"/>
                </a:solidFill>
                <a:latin typeface="Poppins"/>
              </a:rPr>
              <a:t>SERVER-SENT EVENTS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2744583" y="4155425"/>
            <a:ext cx="13199182" cy="0"/>
          </a:xfrm>
          <a:prstGeom prst="line">
            <a:avLst/>
          </a:prstGeom>
          <a:ln cap="flat" w="38100">
            <a:solidFill>
              <a:srgbClr val="80828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true" flipV="false" rot="0">
            <a:off x="16302585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06447" y="8181543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07697" y="1677446"/>
            <a:ext cx="1426463" cy="1273442"/>
          </a:xfrm>
          <a:custGeom>
            <a:avLst/>
            <a:gdLst/>
            <a:ahLst/>
            <a:cxnLst/>
            <a:rect r="r" b="b" t="t" l="l"/>
            <a:pathLst>
              <a:path h="1273442" w="1426463">
                <a:moveTo>
                  <a:pt x="0" y="0"/>
                </a:moveTo>
                <a:lnTo>
                  <a:pt x="1426462" y="0"/>
                </a:lnTo>
                <a:lnTo>
                  <a:pt x="1426462" y="1273442"/>
                </a:lnTo>
                <a:lnTo>
                  <a:pt x="0" y="12734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52115" y="114311"/>
            <a:ext cx="13783770" cy="174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772">
                <a:solidFill>
                  <a:srgbClr val="FFFFFF"/>
                </a:solidFill>
                <a:latin typeface="Impact"/>
              </a:rPr>
              <a:t>ARQUITECTURA SIGNALR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98186" y="1633129"/>
            <a:ext cx="3876838" cy="113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FFFFFF"/>
                </a:solidFill>
                <a:latin typeface="Impact"/>
              </a:rPr>
              <a:t>TRANSPORTES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44583" y="4349154"/>
            <a:ext cx="4168555" cy="78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El servidor no responde hasta no tener nuevos datos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377239" y="1677446"/>
            <a:ext cx="1426463" cy="1273442"/>
          </a:xfrm>
          <a:custGeom>
            <a:avLst/>
            <a:gdLst/>
            <a:ahLst/>
            <a:cxnLst/>
            <a:rect r="r" b="b" t="t" l="l"/>
            <a:pathLst>
              <a:path h="1273442" w="1426463">
                <a:moveTo>
                  <a:pt x="0" y="0"/>
                </a:moveTo>
                <a:lnTo>
                  <a:pt x="1426462" y="0"/>
                </a:lnTo>
                <a:lnTo>
                  <a:pt x="1426462" y="1273442"/>
                </a:lnTo>
                <a:lnTo>
                  <a:pt x="0" y="12734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744583" y="5430222"/>
            <a:ext cx="4059118" cy="78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Consume threads y  conexiones del servidor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44583" y="6511289"/>
            <a:ext cx="3987580" cy="117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El cliente debe preguntar nuevamente después de un time out de la conexión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1426747" y="3708385"/>
            <a:ext cx="0" cy="5553898"/>
          </a:xfrm>
          <a:prstGeom prst="line">
            <a:avLst/>
          </a:prstGeom>
          <a:ln cap="flat" w="38100">
            <a:solidFill>
              <a:srgbClr val="80828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1539643" y="4349154"/>
            <a:ext cx="4496242" cy="117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Se crea un objeto EventSource que permite la llegada de mensajes o datos del servidor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39643" y="5834082"/>
            <a:ext cx="4496242" cy="117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Unidireccional, es decir, solamente el servidor puede enviarle mensajes al cliente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39643" y="7319009"/>
            <a:ext cx="4496242" cy="78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Se puede enviar texto pero no datos binarios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95091" y="4349154"/>
            <a:ext cx="4204853" cy="78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Compatible solo con Internet Explorer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95091" y="5401647"/>
            <a:ext cx="4204853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Conexión unidireccional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07594" y="7823536"/>
            <a:ext cx="4204853" cy="117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Se crea una nueva conexión para cada dato que debe enviarse.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094113" y="6026804"/>
            <a:ext cx="4204853" cy="156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La conexión del cliente al servidor utiliza una conexión separada de la conexión del servidor al cliente </a:t>
            </a:r>
          </a:p>
        </p:txBody>
      </p:sp>
      <p:sp>
        <p:nvSpPr>
          <p:cNvPr name="AutoShape 25" id="25"/>
          <p:cNvSpPr/>
          <p:nvPr/>
        </p:nvSpPr>
        <p:spPr>
          <a:xfrm>
            <a:off x="6970288" y="3704402"/>
            <a:ext cx="0" cy="5553898"/>
          </a:xfrm>
          <a:prstGeom prst="line">
            <a:avLst/>
          </a:prstGeom>
          <a:ln cap="flat" w="38100">
            <a:solidFill>
              <a:srgbClr val="80828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43425" y="6572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9183" y="-1501202"/>
            <a:ext cx="8172675" cy="7759914"/>
          </a:xfrm>
          <a:custGeom>
            <a:avLst/>
            <a:gdLst/>
            <a:ahLst/>
            <a:cxnLst/>
            <a:rect r="r" b="b" t="t" l="l"/>
            <a:pathLst>
              <a:path h="7759914" w="8172675">
                <a:moveTo>
                  <a:pt x="0" y="0"/>
                </a:moveTo>
                <a:lnTo>
                  <a:pt x="8172675" y="0"/>
                </a:lnTo>
                <a:lnTo>
                  <a:pt x="8172675" y="7759914"/>
                </a:lnTo>
                <a:lnTo>
                  <a:pt x="0" y="7759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363825" y="-65494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3719" y="7800975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1494" y="593769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66180" y="4117271"/>
            <a:ext cx="2791949" cy="2585858"/>
          </a:xfrm>
          <a:custGeom>
            <a:avLst/>
            <a:gdLst/>
            <a:ahLst/>
            <a:cxnLst/>
            <a:rect r="r" b="b" t="t" l="l"/>
            <a:pathLst>
              <a:path h="2585858" w="2791949">
                <a:moveTo>
                  <a:pt x="0" y="0"/>
                </a:moveTo>
                <a:lnTo>
                  <a:pt x="2791949" y="0"/>
                </a:lnTo>
                <a:lnTo>
                  <a:pt x="2791949" y="2585858"/>
                </a:lnTo>
                <a:lnTo>
                  <a:pt x="0" y="25858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50080" y="3074035"/>
            <a:ext cx="5387839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Bold"/>
              </a:rPr>
              <a:t>Bidireccional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2755" y="4170680"/>
            <a:ext cx="4362491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Bold"/>
              </a:rPr>
              <a:t>Multi-User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12206" y="5267325"/>
            <a:ext cx="4463589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Bold"/>
              </a:rPr>
              <a:t>Full Duplex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95823" y="6363970"/>
            <a:ext cx="4896354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Bold"/>
              </a:rPr>
              <a:t>Asincrónico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52115" y="114311"/>
            <a:ext cx="13783770" cy="174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772">
                <a:solidFill>
                  <a:srgbClr val="FFFFFF"/>
                </a:solidFill>
                <a:latin typeface="Impact"/>
              </a:rPr>
              <a:t>ARQUITECTURA SIGNALR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72408" y="1652179"/>
            <a:ext cx="5143184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Impact"/>
              </a:rPr>
              <a:t>HTML5 WEBSOCKETS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34116" y="7460615"/>
            <a:ext cx="5019769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Poppins Bold"/>
              </a:rPr>
              <a:t>Texto/Binarios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73743" y="554794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0922" y="-346045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816093" y="465484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41557" y="2721679"/>
            <a:ext cx="17804886" cy="6883915"/>
            <a:chOff x="0" y="0"/>
            <a:chExt cx="23739848" cy="917855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334475"/>
              <a:ext cx="6895125" cy="689512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8419815" y="1334475"/>
              <a:ext cx="6895125" cy="6895125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6844723" y="1334475"/>
              <a:ext cx="6895125" cy="689512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2417399" y="1669385"/>
              <a:ext cx="2147630" cy="2147630"/>
            </a:xfrm>
            <a:custGeom>
              <a:avLst/>
              <a:gdLst/>
              <a:ahLst/>
              <a:cxnLst/>
              <a:rect r="r" b="b" t="t" l="l"/>
              <a:pathLst>
                <a:path h="2147630" w="2147630">
                  <a:moveTo>
                    <a:pt x="0" y="0"/>
                  </a:moveTo>
                  <a:lnTo>
                    <a:pt x="2147629" y="0"/>
                  </a:lnTo>
                  <a:lnTo>
                    <a:pt x="2147629" y="2147630"/>
                  </a:lnTo>
                  <a:lnTo>
                    <a:pt x="0" y="2147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1040075" y="1913351"/>
              <a:ext cx="1659698" cy="1659698"/>
            </a:xfrm>
            <a:custGeom>
              <a:avLst/>
              <a:gdLst/>
              <a:ahLst/>
              <a:cxnLst/>
              <a:rect r="r" b="b" t="t" l="l"/>
              <a:pathLst>
                <a:path h="1659698" w="1659698">
                  <a:moveTo>
                    <a:pt x="0" y="0"/>
                  </a:moveTo>
                  <a:lnTo>
                    <a:pt x="1659698" y="0"/>
                  </a:lnTo>
                  <a:lnTo>
                    <a:pt x="1659698" y="1659698"/>
                  </a:lnTo>
                  <a:lnTo>
                    <a:pt x="0" y="165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126724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8895218" y="5961021"/>
              <a:ext cx="2511660" cy="1734924"/>
            </a:xfrm>
            <a:custGeom>
              <a:avLst/>
              <a:gdLst/>
              <a:ahLst/>
              <a:cxnLst/>
              <a:rect r="r" b="b" t="t" l="l"/>
              <a:pathLst>
                <a:path h="1734924" w="2511660">
                  <a:moveTo>
                    <a:pt x="0" y="0"/>
                  </a:moveTo>
                  <a:lnTo>
                    <a:pt x="2511660" y="0"/>
                  </a:lnTo>
                  <a:lnTo>
                    <a:pt x="2511660" y="1734924"/>
                  </a:lnTo>
                  <a:lnTo>
                    <a:pt x="0" y="1734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9099822" y="1691973"/>
              <a:ext cx="2102453" cy="2102453"/>
            </a:xfrm>
            <a:custGeom>
              <a:avLst/>
              <a:gdLst/>
              <a:ahLst/>
              <a:cxnLst/>
              <a:rect r="r" b="b" t="t" l="l"/>
              <a:pathLst>
                <a:path h="2102453" w="2102453">
                  <a:moveTo>
                    <a:pt x="0" y="0"/>
                  </a:moveTo>
                  <a:lnTo>
                    <a:pt x="2102453" y="0"/>
                  </a:lnTo>
                  <a:lnTo>
                    <a:pt x="2102453" y="2102454"/>
                  </a:lnTo>
                  <a:lnTo>
                    <a:pt x="0" y="2102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9321199" y="1913351"/>
              <a:ext cx="1659698" cy="1659698"/>
            </a:xfrm>
            <a:custGeom>
              <a:avLst/>
              <a:gdLst/>
              <a:ahLst/>
              <a:cxnLst/>
              <a:rect r="r" b="b" t="t" l="l"/>
              <a:pathLst>
                <a:path h="1659698" w="1659698">
                  <a:moveTo>
                    <a:pt x="0" y="0"/>
                  </a:moveTo>
                  <a:lnTo>
                    <a:pt x="1659698" y="0"/>
                  </a:lnTo>
                  <a:lnTo>
                    <a:pt x="1659698" y="1659698"/>
                  </a:lnTo>
                  <a:lnTo>
                    <a:pt x="0" y="165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9099822" y="7911845"/>
              <a:ext cx="2147630" cy="1129735"/>
            </a:xfrm>
            <a:custGeom>
              <a:avLst/>
              <a:gdLst/>
              <a:ahLst/>
              <a:cxnLst/>
              <a:rect r="r" b="b" t="t" l="l"/>
              <a:pathLst>
                <a:path h="1129735" w="2147630">
                  <a:moveTo>
                    <a:pt x="0" y="0"/>
                  </a:moveTo>
                  <a:lnTo>
                    <a:pt x="2147629" y="0"/>
                  </a:lnTo>
                  <a:lnTo>
                    <a:pt x="2147629" y="1129735"/>
                  </a:lnTo>
                  <a:lnTo>
                    <a:pt x="0" y="11297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-41472" r="0" b="-48628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7611773" y="3911029"/>
              <a:ext cx="5078551" cy="1637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Aplicaciones web dinámicas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11591425" y="7911845"/>
              <a:ext cx="1075804" cy="1129735"/>
            </a:xfrm>
            <a:custGeom>
              <a:avLst/>
              <a:gdLst/>
              <a:ahLst/>
              <a:cxnLst/>
              <a:rect r="r" b="b" t="t" l="l"/>
              <a:pathLst>
                <a:path h="1129735" w="1075804">
                  <a:moveTo>
                    <a:pt x="0" y="0"/>
                  </a:moveTo>
                  <a:lnTo>
                    <a:pt x="1075804" y="0"/>
                  </a:lnTo>
                  <a:lnTo>
                    <a:pt x="1075804" y="1129735"/>
                  </a:lnTo>
                  <a:lnTo>
                    <a:pt x="0" y="11297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45824" t="-40951" r="-45119" b="-40877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0915239" y="6320230"/>
              <a:ext cx="1909370" cy="1909370"/>
            </a:xfrm>
            <a:custGeom>
              <a:avLst/>
              <a:gdLst/>
              <a:ahLst/>
              <a:cxnLst/>
              <a:rect r="r" b="b" t="t" l="l"/>
              <a:pathLst>
                <a:path h="1909370" w="1909370">
                  <a:moveTo>
                    <a:pt x="0" y="0"/>
                  </a:moveTo>
                  <a:lnTo>
                    <a:pt x="1909370" y="0"/>
                  </a:lnTo>
                  <a:lnTo>
                    <a:pt x="1909370" y="1909370"/>
                  </a:lnTo>
                  <a:lnTo>
                    <a:pt x="0" y="1909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157515" y="6636408"/>
              <a:ext cx="1335540" cy="1335540"/>
            </a:xfrm>
            <a:custGeom>
              <a:avLst/>
              <a:gdLst/>
              <a:ahLst/>
              <a:cxnLst/>
              <a:rect r="r" b="b" t="t" l="l"/>
              <a:pathLst>
                <a:path h="1335540" w="1335540">
                  <a:moveTo>
                    <a:pt x="0" y="0"/>
                  </a:moveTo>
                  <a:lnTo>
                    <a:pt x="1335540" y="0"/>
                  </a:lnTo>
                  <a:lnTo>
                    <a:pt x="1335540" y="1335540"/>
                  </a:lnTo>
                  <a:lnTo>
                    <a:pt x="0" y="1335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8245189" y="3911029"/>
              <a:ext cx="7249469" cy="2462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Sistemas de navegación y monitoreo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771028" y="4029122"/>
              <a:ext cx="5440371" cy="1637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Actualizaciones del servidor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2230306" y="6005471"/>
              <a:ext cx="2521815" cy="1690474"/>
            </a:xfrm>
            <a:custGeom>
              <a:avLst/>
              <a:gdLst/>
              <a:ahLst/>
              <a:cxnLst/>
              <a:rect r="r" b="b" t="t" l="l"/>
              <a:pathLst>
                <a:path h="1690474" w="2521815">
                  <a:moveTo>
                    <a:pt x="0" y="0"/>
                  </a:moveTo>
                  <a:lnTo>
                    <a:pt x="2521815" y="0"/>
                  </a:lnTo>
                  <a:lnTo>
                    <a:pt x="2521815" y="1690474"/>
                  </a:lnTo>
                  <a:lnTo>
                    <a:pt x="0" y="1690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-7700" r="0" b="-41477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723587" y="7774871"/>
              <a:ext cx="1535253" cy="1403682"/>
            </a:xfrm>
            <a:custGeom>
              <a:avLst/>
              <a:gdLst/>
              <a:ahLst/>
              <a:cxnLst/>
              <a:rect r="r" b="b" t="t" l="l"/>
              <a:pathLst>
                <a:path h="1403682" w="1535253">
                  <a:moveTo>
                    <a:pt x="0" y="0"/>
                  </a:moveTo>
                  <a:lnTo>
                    <a:pt x="1535253" y="0"/>
                  </a:lnTo>
                  <a:lnTo>
                    <a:pt x="1535253" y="1403682"/>
                  </a:lnTo>
                  <a:lnTo>
                    <a:pt x="0" y="1403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-4686" r="0" b="-4686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48085" y="1009359"/>
            <a:ext cx="15791831" cy="185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28"/>
              </a:lnSpc>
            </a:pPr>
            <a:r>
              <a:rPr lang="en-US" sz="9734" spc="817">
                <a:solidFill>
                  <a:srgbClr val="FFFFFF"/>
                </a:solidFill>
                <a:latin typeface="Impact"/>
              </a:rPr>
              <a:t>INTEGRACIÓN CON ASP.NET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8085" y="558750"/>
            <a:ext cx="15791831" cy="185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28"/>
              </a:lnSpc>
            </a:pPr>
            <a:r>
              <a:rPr lang="en-US" sz="9734" spc="817">
                <a:solidFill>
                  <a:srgbClr val="FFFFFF"/>
                </a:solidFill>
                <a:latin typeface="Impact"/>
              </a:rPr>
              <a:t>INTEGRACIÓN CON ASP.NET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127966" y="-3381344"/>
            <a:ext cx="25500841" cy="17049688"/>
            <a:chOff x="0" y="0"/>
            <a:chExt cx="34001121" cy="22732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1912517"/>
              <a:ext cx="10820400" cy="10820400"/>
            </a:xfrm>
            <a:custGeom>
              <a:avLst/>
              <a:gdLst/>
              <a:ahLst/>
              <a:cxnLst/>
              <a:rect r="r" b="b" t="t" l="l"/>
              <a:pathLst>
                <a:path h="10820400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0820400"/>
                  </a:lnTo>
                  <a:lnTo>
                    <a:pt x="0" y="10820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3180721" y="0"/>
              <a:ext cx="10820400" cy="10820400"/>
            </a:xfrm>
            <a:custGeom>
              <a:avLst/>
              <a:gdLst/>
              <a:ahLst/>
              <a:cxnLst/>
              <a:rect r="r" b="b" t="t" l="l"/>
              <a:pathLst>
                <a:path h="10820400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0820400"/>
                  </a:lnTo>
                  <a:lnTo>
                    <a:pt x="0" y="10820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7691341" y="8432725"/>
              <a:ext cx="8688294" cy="8525611"/>
              <a:chOff x="0" y="0"/>
              <a:chExt cx="82831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2831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28310">
                    <a:moveTo>
                      <a:pt x="414155" y="0"/>
                    </a:moveTo>
                    <a:cubicBezTo>
                      <a:pt x="185423" y="0"/>
                      <a:pt x="0" y="181951"/>
                      <a:pt x="0" y="406400"/>
                    </a:cubicBezTo>
                    <a:cubicBezTo>
                      <a:pt x="0" y="630849"/>
                      <a:pt x="185423" y="812800"/>
                      <a:pt x="414155" y="812800"/>
                    </a:cubicBezTo>
                    <a:cubicBezTo>
                      <a:pt x="642886" y="812800"/>
                      <a:pt x="828310" y="630849"/>
                      <a:pt x="828310" y="406400"/>
                    </a:cubicBezTo>
                    <a:cubicBezTo>
                      <a:pt x="828310" y="181951"/>
                      <a:pt x="642886" y="0"/>
                      <a:pt x="41415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7654" y="9525"/>
                <a:ext cx="673002" cy="727075"/>
              </a:xfrm>
              <a:prstGeom prst="rect">
                <a:avLst/>
              </a:prstGeom>
            </p:spPr>
            <p:txBody>
              <a:bodyPr anchor="ctr" rtlCol="false" tIns="51421" lIns="51421" bIns="51421" rIns="51421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8683347" y="8432725"/>
              <a:ext cx="8688294" cy="8525611"/>
              <a:chOff x="0" y="0"/>
              <a:chExt cx="82831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2831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28310">
                    <a:moveTo>
                      <a:pt x="414155" y="0"/>
                    </a:moveTo>
                    <a:cubicBezTo>
                      <a:pt x="185423" y="0"/>
                      <a:pt x="0" y="181951"/>
                      <a:pt x="0" y="406400"/>
                    </a:cubicBezTo>
                    <a:cubicBezTo>
                      <a:pt x="0" y="630849"/>
                      <a:pt x="185423" y="812800"/>
                      <a:pt x="414155" y="812800"/>
                    </a:cubicBezTo>
                    <a:cubicBezTo>
                      <a:pt x="642886" y="812800"/>
                      <a:pt x="828310" y="630849"/>
                      <a:pt x="828310" y="406400"/>
                    </a:cubicBezTo>
                    <a:cubicBezTo>
                      <a:pt x="828310" y="181951"/>
                      <a:pt x="642886" y="0"/>
                      <a:pt x="41415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7654" y="9525"/>
                <a:ext cx="673002" cy="727075"/>
              </a:xfrm>
              <a:prstGeom prst="rect">
                <a:avLst/>
              </a:prstGeom>
            </p:spPr>
            <p:txBody>
              <a:bodyPr anchor="ctr" rtlCol="false" tIns="51421" lIns="51421" bIns="51421" rIns="51421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11113533" y="8990650"/>
              <a:ext cx="1843911" cy="1843911"/>
            </a:xfrm>
            <a:custGeom>
              <a:avLst/>
              <a:gdLst/>
              <a:ahLst/>
              <a:cxnLst/>
              <a:rect r="r" b="b" t="t" l="l"/>
              <a:pathLst>
                <a:path h="1843911" w="1843911">
                  <a:moveTo>
                    <a:pt x="0" y="0"/>
                  </a:moveTo>
                  <a:lnTo>
                    <a:pt x="1843911" y="0"/>
                  </a:lnTo>
                  <a:lnTo>
                    <a:pt x="1843911" y="1843911"/>
                  </a:lnTo>
                  <a:lnTo>
                    <a:pt x="0" y="18439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07281" y="11253993"/>
              <a:ext cx="2768120" cy="2883075"/>
            </a:xfrm>
            <a:custGeom>
              <a:avLst/>
              <a:gdLst/>
              <a:ahLst/>
              <a:cxnLst/>
              <a:rect r="r" b="b" t="t" l="l"/>
              <a:pathLst>
                <a:path h="2883075" w="2768120">
                  <a:moveTo>
                    <a:pt x="0" y="0"/>
                  </a:moveTo>
                  <a:lnTo>
                    <a:pt x="2768120" y="0"/>
                  </a:lnTo>
                  <a:lnTo>
                    <a:pt x="2768120" y="2883075"/>
                  </a:lnTo>
                  <a:lnTo>
                    <a:pt x="0" y="2883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0044286" y="13910615"/>
              <a:ext cx="3982405" cy="2453556"/>
            </a:xfrm>
            <a:custGeom>
              <a:avLst/>
              <a:gdLst/>
              <a:ahLst/>
              <a:cxnLst/>
              <a:rect r="r" b="b" t="t" l="l"/>
              <a:pathLst>
                <a:path h="2453556" w="3982405">
                  <a:moveTo>
                    <a:pt x="0" y="0"/>
                  </a:moveTo>
                  <a:lnTo>
                    <a:pt x="3982405" y="0"/>
                  </a:lnTo>
                  <a:lnTo>
                    <a:pt x="3982405" y="2453556"/>
                  </a:lnTo>
                  <a:lnTo>
                    <a:pt x="0" y="2453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358" t="-8535" r="-7262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2254062" y="8859897"/>
              <a:ext cx="1853318" cy="2105417"/>
            </a:xfrm>
            <a:custGeom>
              <a:avLst/>
              <a:gdLst/>
              <a:ahLst/>
              <a:cxnLst/>
              <a:rect r="r" b="b" t="t" l="l"/>
              <a:pathLst>
                <a:path h="2105417" w="1853318">
                  <a:moveTo>
                    <a:pt x="0" y="0"/>
                  </a:moveTo>
                  <a:lnTo>
                    <a:pt x="1853318" y="0"/>
                  </a:lnTo>
                  <a:lnTo>
                    <a:pt x="1853318" y="2105417"/>
                  </a:lnTo>
                  <a:lnTo>
                    <a:pt x="0" y="21054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5261" t="-16250" r="-23804" b="-14967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254062" y="13910615"/>
              <a:ext cx="2104911" cy="2445207"/>
            </a:xfrm>
            <a:custGeom>
              <a:avLst/>
              <a:gdLst/>
              <a:ahLst/>
              <a:cxnLst/>
              <a:rect r="r" b="b" t="t" l="l"/>
              <a:pathLst>
                <a:path h="2445207" w="2104911">
                  <a:moveTo>
                    <a:pt x="0" y="0"/>
                  </a:moveTo>
                  <a:lnTo>
                    <a:pt x="2104911" y="0"/>
                  </a:lnTo>
                  <a:lnTo>
                    <a:pt x="2104911" y="2445207"/>
                  </a:lnTo>
                  <a:lnTo>
                    <a:pt x="0" y="2445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54442" t="0" r="-52075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6922240" y="11558393"/>
              <a:ext cx="2274276" cy="2274276"/>
            </a:xfrm>
            <a:custGeom>
              <a:avLst/>
              <a:gdLst/>
              <a:ahLst/>
              <a:cxnLst/>
              <a:rect r="r" b="b" t="t" l="l"/>
              <a:pathLst>
                <a:path h="2274276" w="2274276">
                  <a:moveTo>
                    <a:pt x="0" y="0"/>
                  </a:moveTo>
                  <a:lnTo>
                    <a:pt x="2274276" y="0"/>
                  </a:lnTo>
                  <a:lnTo>
                    <a:pt x="2274276" y="2274276"/>
                  </a:lnTo>
                  <a:lnTo>
                    <a:pt x="0" y="2274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9342716" y="11824522"/>
              <a:ext cx="7369557" cy="1637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Interactividad y capacidad de respuesta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8576906" y="11270074"/>
              <a:ext cx="6917164" cy="1637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Poppins"/>
                </a:rPr>
                <a:t>Herramientas</a:t>
              </a:r>
              <a:r>
                <a:rPr lang="en-US" sz="3500">
                  <a:solidFill>
                    <a:srgbClr val="FFFFFF"/>
                  </a:solidFill>
                  <a:latin typeface="Poppins"/>
                </a:rPr>
                <a:t> colaborativas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DAGJAFQuAxc</dc:identifier>
  <dcterms:modified xsi:type="dcterms:W3CDTF">2011-08-01T06:04:30Z</dcterms:modified>
  <cp:revision>1</cp:revision>
  <dc:title>Presentación - Programación Web 3 - SignalR - Pizarra</dc:title>
</cp:coreProperties>
</file>