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  <p:sldMasterId id="2147483746" r:id="rId5"/>
    <p:sldMasterId id="2147483932" r:id="rId6"/>
  </p:sldMasterIdLst>
  <p:notesMasterIdLst>
    <p:notesMasterId r:id="rId45"/>
  </p:notesMasterIdLst>
  <p:sldIdLst>
    <p:sldId id="2076138942" r:id="rId7"/>
    <p:sldId id="262" r:id="rId8"/>
    <p:sldId id="2076138944" r:id="rId9"/>
    <p:sldId id="2076139070" r:id="rId10"/>
    <p:sldId id="2076139073" r:id="rId11"/>
    <p:sldId id="2076139072" r:id="rId12"/>
    <p:sldId id="2076139058" r:id="rId13"/>
    <p:sldId id="2076139061" r:id="rId14"/>
    <p:sldId id="2076139066" r:id="rId15"/>
    <p:sldId id="2076139069" r:id="rId16"/>
    <p:sldId id="2076139062" r:id="rId17"/>
    <p:sldId id="2076137481" r:id="rId18"/>
    <p:sldId id="2076139074" r:id="rId19"/>
    <p:sldId id="2076139082" r:id="rId20"/>
    <p:sldId id="2076139088" r:id="rId21"/>
    <p:sldId id="2076139086" r:id="rId22"/>
    <p:sldId id="2076139083" r:id="rId23"/>
    <p:sldId id="2076139089" r:id="rId24"/>
    <p:sldId id="2076139091" r:id="rId25"/>
    <p:sldId id="2076139092" r:id="rId26"/>
    <p:sldId id="2076139067" r:id="rId27"/>
    <p:sldId id="2076139068" r:id="rId28"/>
    <p:sldId id="2076139064" r:id="rId29"/>
    <p:sldId id="2076139065" r:id="rId30"/>
    <p:sldId id="2076139060" r:id="rId31"/>
    <p:sldId id="2076139084" r:id="rId32"/>
    <p:sldId id="2076139087" r:id="rId33"/>
    <p:sldId id="2076139080" r:id="rId34"/>
    <p:sldId id="2076139079" r:id="rId35"/>
    <p:sldId id="2076139051" r:id="rId36"/>
    <p:sldId id="2076139052" r:id="rId37"/>
    <p:sldId id="2076139081" r:id="rId38"/>
    <p:sldId id="2076139076" r:id="rId39"/>
    <p:sldId id="2076139090" r:id="rId40"/>
    <p:sldId id="2076139056" r:id="rId41"/>
    <p:sldId id="2076139057" r:id="rId42"/>
    <p:sldId id="2076139093" r:id="rId43"/>
    <p:sldId id="5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A84EF1E-4A5F-447C-9E32-2D04012557ED}">
          <p14:sldIdLst>
            <p14:sldId id="2076138942"/>
            <p14:sldId id="262"/>
            <p14:sldId id="2076138944"/>
            <p14:sldId id="2076139070"/>
            <p14:sldId id="2076139073"/>
            <p14:sldId id="2076139072"/>
            <p14:sldId id="2076139058"/>
            <p14:sldId id="2076139061"/>
            <p14:sldId id="2076139066"/>
            <p14:sldId id="2076139069"/>
            <p14:sldId id="2076139062"/>
            <p14:sldId id="2076137481"/>
          </p14:sldIdLst>
        </p14:section>
        <p14:section name="No Conversacional/Hibridos" id="{7450FFE1-1562-4F99-818A-84BB5B2ECCEC}">
          <p14:sldIdLst>
            <p14:sldId id="2076139074"/>
            <p14:sldId id="2076139082"/>
            <p14:sldId id="2076139088"/>
            <p14:sldId id="2076139086"/>
            <p14:sldId id="2076139083"/>
            <p14:sldId id="2076139089"/>
            <p14:sldId id="2076139091"/>
            <p14:sldId id="2076139092"/>
          </p14:sldIdLst>
        </p14:section>
        <p14:section name="Testeo de modelos de IA generativa" id="{30F2E133-32B0-4E96-BF25-5E72F3EBE3FB}">
          <p14:sldIdLst>
            <p14:sldId id="2076139067"/>
          </p14:sldIdLst>
        </p14:section>
        <p14:section name="Human Feedback" id="{38DD317E-DB11-4D0A-887D-86AEF23DFAB2}">
          <p14:sldIdLst>
            <p14:sldId id="2076139068"/>
          </p14:sldIdLst>
        </p14:section>
        <p14:section name="Asistente empleados practia" id="{9854FE9F-1B9C-4707-AE6C-AF1740955475}">
          <p14:sldIdLst>
            <p14:sldId id="2076139064"/>
          </p14:sldIdLst>
        </p14:section>
        <p14:section name="Asistente Politicas Internas" id="{AA2F5FE6-0EB8-47A7-B203-E0F11747F89E}">
          <p14:sldIdLst>
            <p14:sldId id="2076139065"/>
          </p14:sldIdLst>
        </p14:section>
        <p14:section name="Deteccion indumentaria" id="{B42BABC8-FE1B-4CB0-AA19-D28FFAF28503}">
          <p14:sldIdLst>
            <p14:sldId id="2076139060"/>
          </p14:sldIdLst>
        </p14:section>
        <p14:section name="CD" id="{F1D03F81-EA49-469D-BB77-F27A06B01DD3}">
          <p14:sldIdLst>
            <p14:sldId id="2076139084"/>
            <p14:sldId id="2076139087"/>
            <p14:sldId id="2076139080"/>
            <p14:sldId id="2076139079"/>
            <p14:sldId id="2076139051"/>
            <p14:sldId id="2076139052"/>
            <p14:sldId id="2076139081"/>
            <p14:sldId id="2076139076"/>
            <p14:sldId id="2076139090"/>
          </p14:sldIdLst>
        </p14:section>
        <p14:section name="Variadas" id="{A18E775F-C595-47B9-90EA-1958BDF89F36}">
          <p14:sldIdLst>
            <p14:sldId id="2076139056"/>
            <p14:sldId id="2076139057"/>
            <p14:sldId id="2076139093"/>
            <p14:sldId id="562"/>
          </p14:sldIdLst>
        </p14:section>
        <p14:section name="Plantillas" id="{021B62A9-0B27-43C1-B2E0-E5F8CF3BC45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8932C6-7A6D-0C7D-6A10-8F61160ABFB0}" name="Soledad Represa" initials="SR" userId="S::srepresa@practia.global::ded453bc-1f0f-4361-acc0-2958db81a48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B33E25"/>
    <a:srgbClr val="002060"/>
    <a:srgbClr val="F1CDCC"/>
    <a:srgbClr val="EF505A"/>
    <a:srgbClr val="1C2D5A"/>
    <a:srgbClr val="4F4F4F"/>
    <a:srgbClr val="8F2829"/>
    <a:srgbClr val="D4E1FE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9AFBD-130C-D78A-E794-85A811C159E0}" v="2" dt="2024-12-17T16:27:35.062"/>
    <p1510:client id="{4701DC72-9438-EA29-BC29-4E336AAAD62E}" v="42" dt="2024-12-18T13:50:04.744"/>
    <p1510:client id="{B559B36A-0AAA-1809-301B-A0A37E4B0124}" v="4" dt="2024-12-18T15:15:11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69A5-E897-438C-89BA-49FFCCD95CC1}" type="datetimeFigureOut">
              <a:rPr lang="es-AR" smtClean="0"/>
              <a:t>18/12/2024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2B0D-49A5-4046-8F43-CB763F8FC3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88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F6ECA-88E9-4847-94EF-AAD295A5A13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8322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0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1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19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47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85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345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121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345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24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2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>
                <a:cs typeface="Calibri"/>
              </a:rPr>
              <a:t>*En </a:t>
            </a:r>
            <a:r>
              <a:rPr lang="en-US" err="1">
                <a:cs typeface="Calibri"/>
              </a:rPr>
              <a:t>semanas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netas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colocar</a:t>
            </a:r>
            <a:r>
              <a:rPr lang="en-US">
                <a:cs typeface="Calibri"/>
              </a:rPr>
              <a:t> solo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numero</a:t>
            </a:r>
            <a:endParaRPr lang="en-US" err="1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18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6AED4-1396-CA26-7A17-FE875D5BF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5BEBB-F28E-80E7-8020-BD9A1482A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D858A-D202-76A8-F969-249A314CD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D009-A16E-223C-ADE2-9C2C8D7F5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36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3DDF-203B-4823-A387-300302CD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AC6A4-47BE-6312-D79E-25A08B47A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DE1EB-448E-0A5C-257F-AAAA43979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7714-49E7-310A-8F8F-29656545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479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934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94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004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76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690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24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38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5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428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221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274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197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345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31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*</a:t>
            </a:r>
            <a:r>
              <a:rPr lang="en-US" err="1">
                <a:ea typeface="Calibri"/>
                <a:cs typeface="Calibri"/>
              </a:rPr>
              <a:t>Tecnologías</a:t>
            </a:r>
            <a:r>
              <a:rPr lang="en-US">
                <a:ea typeface="Calibri"/>
                <a:cs typeface="Calibri"/>
              </a:rPr>
              <a:t> aplicadas: una al lado de la otra separadas por coma.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14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>
                <a:cs typeface="Calibri"/>
              </a:rPr>
              <a:t>*En </a:t>
            </a:r>
            <a:r>
              <a:rPr lang="en-US" err="1">
                <a:cs typeface="Calibri"/>
              </a:rPr>
              <a:t>semanas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netas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colocar</a:t>
            </a:r>
            <a:r>
              <a:rPr lang="en-US">
                <a:cs typeface="Calibri"/>
              </a:rPr>
              <a:t> solo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numero</a:t>
            </a:r>
            <a:endParaRPr lang="en-US" err="1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1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1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1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77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09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83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*RESPETAR Cuadros de </a:t>
            </a:r>
            <a:r>
              <a:rPr lang="en-US" err="1"/>
              <a:t>textos</a:t>
            </a:r>
            <a:r>
              <a:rPr lang="en-US"/>
              <a:t> para </a:t>
            </a:r>
            <a:r>
              <a:rPr lang="en-US" err="1"/>
              <a:t>poder</a:t>
            </a:r>
            <a:r>
              <a:rPr lang="en-US"/>
              <a:t> levanter </a:t>
            </a:r>
            <a:r>
              <a:rPr lang="en-US" err="1"/>
              <a:t>informacion</a:t>
            </a:r>
            <a:r>
              <a:rPr lang="en-US"/>
              <a:t> !!!</a:t>
            </a:r>
            <a:endParaRPr lang="es-ES"/>
          </a:p>
          <a:p>
            <a:r>
              <a:rPr lang="en-US"/>
              <a:t>*Equipo: </a:t>
            </a:r>
            <a:r>
              <a:rPr lang="en-US" err="1"/>
              <a:t>colocar</a:t>
            </a:r>
            <a:r>
              <a:rPr lang="en-US"/>
              <a:t> </a:t>
            </a:r>
            <a:r>
              <a:rPr lang="en-US" err="1"/>
              <a:t>equipo</a:t>
            </a:r>
            <a:r>
              <a:rPr lang="en-US"/>
              <a:t> core </a:t>
            </a:r>
            <a:r>
              <a:rPr lang="en-US" err="1"/>
              <a:t>dedicado</a:t>
            </a:r>
            <a:r>
              <a:rPr lang="en-US"/>
              <a:t> a la </a:t>
            </a:r>
            <a:r>
              <a:rPr lang="en-US" err="1"/>
              <a:t>iniciativa</a:t>
            </a:r>
            <a:r>
              <a:rPr lang="en-US"/>
              <a:t> ( no </a:t>
            </a:r>
            <a:r>
              <a:rPr lang="en-US" err="1"/>
              <a:t>consultores</a:t>
            </a:r>
            <a:r>
              <a:rPr lang="en-US"/>
              <a:t>) y </a:t>
            </a:r>
            <a:r>
              <a:rPr lang="en-US" err="1"/>
              <a:t>agregar</a:t>
            </a:r>
            <a:r>
              <a:rPr lang="en-US"/>
              <a:t> al </a:t>
            </a:r>
            <a:r>
              <a:rPr lang="en-US" err="1"/>
              <a:t>referente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*</a:t>
            </a:r>
            <a:r>
              <a:rPr lang="en-US" err="1"/>
              <a:t>Detalle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externo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si</a:t>
            </a:r>
            <a:r>
              <a:rPr lang="en-US"/>
              <a:t> es </a:t>
            </a:r>
            <a:r>
              <a:rPr lang="en-US" err="1"/>
              <a:t>interno</a:t>
            </a:r>
            <a:r>
              <a:rPr lang="en-US"/>
              <a:t> </a:t>
            </a:r>
            <a:r>
              <a:rPr lang="en-US" err="1"/>
              <a:t>nombre</a:t>
            </a:r>
            <a:r>
              <a:rPr lang="en-US"/>
              <a:t> del Area, </a:t>
            </a:r>
            <a:r>
              <a:rPr lang="en-US" err="1"/>
              <a:t>sino</a:t>
            </a:r>
            <a:r>
              <a:rPr lang="en-US"/>
              <a:t> I+D</a:t>
            </a:r>
            <a:endParaRPr lang="en-US">
              <a:cs typeface="Calibri"/>
            </a:endParaRPr>
          </a:p>
          <a:p>
            <a:r>
              <a:rPr lang="en-US"/>
              <a:t>*Si algo no se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: No </a:t>
            </a:r>
            <a:r>
              <a:rPr lang="en-US" err="1"/>
              <a:t>Aplica</a:t>
            </a:r>
            <a:endParaRPr lang="en-US" err="1">
              <a:cs typeface="Calibri"/>
            </a:endParaRPr>
          </a:p>
          <a:p>
            <a:r>
              <a:rPr lang="en-US"/>
              <a:t>*Documentation </a:t>
            </a:r>
            <a:r>
              <a:rPr lang="en-US" err="1"/>
              <a:t>Validada</a:t>
            </a:r>
            <a:r>
              <a:rPr lang="en-US"/>
              <a:t>: Si,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tiene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ok de Rodrigo Alonso </a:t>
            </a:r>
            <a:r>
              <a:rPr lang="en-US" err="1"/>
              <a:t>sino</a:t>
            </a:r>
            <a:r>
              <a:rPr lang="en-US"/>
              <a:t> </a:t>
            </a:r>
            <a:r>
              <a:rPr lang="en-US" err="1"/>
              <a:t>colocar</a:t>
            </a:r>
            <a:r>
              <a:rPr lang="en-US"/>
              <a:t> No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3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>
            <a:extLst>
              <a:ext uri="{FF2B5EF4-FFF2-40B4-BE49-F238E27FC236}">
                <a16:creationId xmlns:a16="http://schemas.microsoft.com/office/drawing/2014/main" id="{A6809441-3F0D-42F8-9B23-0D7AD954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1"/>
            <a:ext cx="12181172" cy="6858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1A0B010-3F34-4586-8486-EFAE2235B9D5}"/>
              </a:ext>
            </a:extLst>
          </p:cNvPr>
          <p:cNvGrpSpPr/>
          <p:nvPr/>
        </p:nvGrpSpPr>
        <p:grpSpPr>
          <a:xfrm>
            <a:off x="5370768" y="5914104"/>
            <a:ext cx="1555045" cy="881401"/>
            <a:chOff x="5370768" y="5914104"/>
            <a:chExt cx="1555045" cy="881401"/>
          </a:xfrm>
        </p:grpSpPr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64DAECD8-D975-4EAC-BA13-C808A6037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952C0075-80A6-4F4E-BC3F-D7DE54142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Oval 41">
              <a:extLst>
                <a:ext uri="{FF2B5EF4-FFF2-40B4-BE49-F238E27FC236}">
                  <a16:creationId xmlns:a16="http://schemas.microsoft.com/office/drawing/2014/main" id="{1B6B35BB-6457-48E8-94A8-98F90EA7B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F87B8022-F98B-4684-8A1C-D5F4B15D0D50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3D369EA3-8230-4412-B0CD-761C3D033E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87C6CF9C-15A7-4A71-AC02-6A4E0E8B6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B9B71867-8017-445D-8C8E-3D31F112BD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EE0E8B6C-5B5B-4EF8-90B7-936025E1C3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6635C2C9-3A75-40B4-B090-9D6089A21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B414CADA-8F68-4B3B-91F7-2DA987E05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39">
                <a:extLst>
                  <a:ext uri="{FF2B5EF4-FFF2-40B4-BE49-F238E27FC236}">
                    <a16:creationId xmlns:a16="http://schemas.microsoft.com/office/drawing/2014/main" id="{DD5110EA-5965-478E-9D5D-3374461B3F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42">
                <a:extLst>
                  <a:ext uri="{FF2B5EF4-FFF2-40B4-BE49-F238E27FC236}">
                    <a16:creationId xmlns:a16="http://schemas.microsoft.com/office/drawing/2014/main" id="{9246520C-87FD-4DC0-8AC2-1D995E9FA1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D318944-DBBB-436B-9FB8-F4A74FCCA4B7}"/>
              </a:ext>
            </a:extLst>
          </p:cNvPr>
          <p:cNvGrpSpPr/>
          <p:nvPr/>
        </p:nvGrpSpPr>
        <p:grpSpPr>
          <a:xfrm>
            <a:off x="11037935" y="4265926"/>
            <a:ext cx="241321" cy="241321"/>
            <a:chOff x="585537" y="1051649"/>
            <a:chExt cx="241321" cy="241321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ACA6936D-3317-4CEC-88A6-37FA5754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4B32E59-BA94-438F-99D2-2AD39D71FA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09BF340-9A4D-413C-89FE-92B160829064}"/>
              </a:ext>
            </a:extLst>
          </p:cNvPr>
          <p:cNvGrpSpPr/>
          <p:nvPr/>
        </p:nvGrpSpPr>
        <p:grpSpPr>
          <a:xfrm>
            <a:off x="121385" y="158727"/>
            <a:ext cx="11809513" cy="6605836"/>
            <a:chOff x="121385" y="158727"/>
            <a:chExt cx="11809513" cy="6605836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93B645AF-762B-4F8A-94B8-880D260C0AA6}"/>
                </a:ext>
              </a:extLst>
            </p:cNvPr>
            <p:cNvGrpSpPr/>
            <p:nvPr/>
          </p:nvGrpSpPr>
          <p:grpSpPr>
            <a:xfrm>
              <a:off x="9943450" y="6078674"/>
              <a:ext cx="1729496" cy="114368"/>
              <a:chOff x="1593777" y="0"/>
              <a:chExt cx="1729496" cy="114368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FD789308-5E3E-4FC5-B4DD-E83647271F93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B4A52163-7FDD-40FD-9B24-65B1D96DFBB8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3890F67-608C-4DD3-9D2A-90BCB6C38DC6}"/>
                </a:ext>
              </a:extLst>
            </p:cNvPr>
            <p:cNvGrpSpPr/>
            <p:nvPr/>
          </p:nvGrpSpPr>
          <p:grpSpPr>
            <a:xfrm>
              <a:off x="1671731" y="6117525"/>
              <a:ext cx="1429335" cy="114368"/>
              <a:chOff x="1593777" y="0"/>
              <a:chExt cx="1729496" cy="114368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D115B5F3-AE77-4FAC-8C66-36459AE7A9F7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" name="Rectángulo: esquinas redondeadas 43">
                <a:extLst>
                  <a:ext uri="{FF2B5EF4-FFF2-40B4-BE49-F238E27FC236}">
                    <a16:creationId xmlns:a16="http://schemas.microsoft.com/office/drawing/2014/main" id="{A3C7CE83-2AA2-4299-BD92-AADF69D66609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D26549F-C34A-43D8-BDE2-15F479579657}"/>
                </a:ext>
              </a:extLst>
            </p:cNvPr>
            <p:cNvSpPr/>
            <p:nvPr/>
          </p:nvSpPr>
          <p:spPr>
            <a:xfrm>
              <a:off x="191676" y="5975358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FC1CB35-4D6A-46C2-B189-38FD6F2E1B64}"/>
                </a:ext>
              </a:extLst>
            </p:cNvPr>
            <p:cNvSpPr/>
            <p:nvPr/>
          </p:nvSpPr>
          <p:spPr>
            <a:xfrm flipH="1">
              <a:off x="992765" y="5298703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2511BA2-6501-404D-9A90-0BC454371BD8}"/>
                </a:ext>
              </a:extLst>
            </p:cNvPr>
            <p:cNvGrpSpPr/>
            <p:nvPr/>
          </p:nvGrpSpPr>
          <p:grpSpPr>
            <a:xfrm>
              <a:off x="191676" y="261170"/>
              <a:ext cx="241321" cy="241321"/>
              <a:chOff x="585537" y="1051649"/>
              <a:chExt cx="241321" cy="241321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49F493F9-D322-4F5C-8DF3-6837A4FB84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D91FBE5F-0496-450D-A110-1A73C3CF69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829CAE4-B0E8-43AC-B171-24B6B51432CC}"/>
                </a:ext>
              </a:extLst>
            </p:cNvPr>
            <p:cNvGrpSpPr/>
            <p:nvPr/>
          </p:nvGrpSpPr>
          <p:grpSpPr>
            <a:xfrm>
              <a:off x="10201402" y="681893"/>
              <a:ext cx="1729496" cy="114368"/>
              <a:chOff x="1593777" y="0"/>
              <a:chExt cx="1729496" cy="114368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16CF1D09-2EF8-4977-A6F0-5EBBCB098817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Rectángulo: esquinas redondeadas 39">
                <a:extLst>
                  <a:ext uri="{FF2B5EF4-FFF2-40B4-BE49-F238E27FC236}">
                    <a16:creationId xmlns:a16="http://schemas.microsoft.com/office/drawing/2014/main" id="{21757AA0-BF07-4022-9FBC-75C6A57438D5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996AB77-78B9-4802-94EB-C40A074B7165}"/>
                </a:ext>
              </a:extLst>
            </p:cNvPr>
            <p:cNvSpPr/>
            <p:nvPr/>
          </p:nvSpPr>
          <p:spPr>
            <a:xfrm flipH="1">
              <a:off x="11625749" y="997385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CB1EB2C-D3E7-42E8-B8E9-ED946E85B01B}"/>
                </a:ext>
              </a:extLst>
            </p:cNvPr>
            <p:cNvGrpSpPr/>
            <p:nvPr/>
          </p:nvGrpSpPr>
          <p:grpSpPr>
            <a:xfrm>
              <a:off x="121385" y="1345534"/>
              <a:ext cx="1429335" cy="114368"/>
              <a:chOff x="1593777" y="0"/>
              <a:chExt cx="1729496" cy="114368"/>
            </a:xfrm>
          </p:grpSpPr>
          <p:sp>
            <p:nvSpPr>
              <p:cNvPr id="37" name="Rectángulo: esquinas redondeadas 36">
                <a:extLst>
                  <a:ext uri="{FF2B5EF4-FFF2-40B4-BE49-F238E27FC236}">
                    <a16:creationId xmlns:a16="http://schemas.microsoft.com/office/drawing/2014/main" id="{AC2C7004-0371-4282-8297-7B431118A945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9BB2ACFC-0309-48AD-B8A8-2299BC43505C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5A8CC93-17D2-4C34-9C5F-CBBEB452A072}"/>
                </a:ext>
              </a:extLst>
            </p:cNvPr>
            <p:cNvSpPr/>
            <p:nvPr/>
          </p:nvSpPr>
          <p:spPr>
            <a:xfrm>
              <a:off x="1919096" y="620934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1346CFE2-D0A4-46D5-BA49-DF8CB15ADC6F}"/>
                </a:ext>
              </a:extLst>
            </p:cNvPr>
            <p:cNvGrpSpPr/>
            <p:nvPr/>
          </p:nvGrpSpPr>
          <p:grpSpPr>
            <a:xfrm>
              <a:off x="11672946" y="158727"/>
              <a:ext cx="241321" cy="241321"/>
              <a:chOff x="585537" y="1051649"/>
              <a:chExt cx="241321" cy="241321"/>
            </a:xfrm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76CB8AAD-7A87-4D72-8DFD-C68B9851A9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C87D291E-CE12-480D-956D-2E0FAA21F6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EA15E39-87E6-4C48-8234-03ACFA57F9EE}"/>
                </a:ext>
              </a:extLst>
            </p:cNvPr>
            <p:cNvSpPr/>
            <p:nvPr/>
          </p:nvSpPr>
          <p:spPr>
            <a:xfrm flipH="1">
              <a:off x="460059" y="1677086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C6AFAA1-D52F-4E84-B788-84EF43CC6590}"/>
                </a:ext>
              </a:extLst>
            </p:cNvPr>
            <p:cNvSpPr/>
            <p:nvPr/>
          </p:nvSpPr>
          <p:spPr>
            <a:xfrm flipH="1">
              <a:off x="11642989" y="6476307"/>
              <a:ext cx="285750" cy="288256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7" name="9 CuadroTexto">
            <a:extLst>
              <a:ext uri="{FF2B5EF4-FFF2-40B4-BE49-F238E27FC236}">
                <a16:creationId xmlns:a16="http://schemas.microsoft.com/office/drawing/2014/main" id="{714AA22D-30D6-4182-B1EC-700F83C97168}"/>
              </a:ext>
            </a:extLst>
          </p:cNvPr>
          <p:cNvSpPr txBox="1"/>
          <p:nvPr/>
        </p:nvSpPr>
        <p:spPr>
          <a:xfrm>
            <a:off x="748586" y="6490290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rgbClr val="5E5E5E"/>
                </a:solidFill>
                <a:latin typeface="+mj-lt"/>
                <a:cs typeface="Segoe UI Semilight" panose="020B0402040204020203" pitchFamily="34" charset="0"/>
              </a:rPr>
              <a:t>COPYRIGHT © PRACTIA 2022</a:t>
            </a:r>
            <a:endParaRPr lang="es-AR" sz="1000" kern="1200">
              <a:solidFill>
                <a:srgbClr val="5E5E5E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8" name="Marcador de texto 27">
            <a:extLst>
              <a:ext uri="{FF2B5EF4-FFF2-40B4-BE49-F238E27FC236}">
                <a16:creationId xmlns:a16="http://schemas.microsoft.com/office/drawing/2014/main" id="{D7109E85-DCDF-43FE-BB89-72C3A5493A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rgbClr val="5E5E5E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49" name="Círculo: vacío 48">
            <a:extLst>
              <a:ext uri="{FF2B5EF4-FFF2-40B4-BE49-F238E27FC236}">
                <a16:creationId xmlns:a16="http://schemas.microsoft.com/office/drawing/2014/main" id="{6B6F6357-B205-4311-AF75-76C4FDCD08D7}"/>
              </a:ext>
            </a:extLst>
          </p:cNvPr>
          <p:cNvSpPr/>
          <p:nvPr/>
        </p:nvSpPr>
        <p:spPr>
          <a:xfrm>
            <a:off x="3291124" y="151839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7FA1EFD-459B-4507-82B5-89D85296267F}"/>
              </a:ext>
            </a:extLst>
          </p:cNvPr>
          <p:cNvSpPr/>
          <p:nvPr/>
        </p:nvSpPr>
        <p:spPr>
          <a:xfrm>
            <a:off x="0" y="2093402"/>
            <a:ext cx="12192000" cy="172662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4DF6F34F-A886-4019-B779-B99B7157F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0"/>
            <a:ext cx="9144000" cy="1114563"/>
          </a:xfrm>
        </p:spPr>
        <p:txBody>
          <a:bodyPr anchor="ctr">
            <a:noAutofit/>
          </a:bodyPr>
          <a:lstStyle>
            <a:lvl1pPr algn="ctr">
              <a:lnSpc>
                <a:spcPts val="4500"/>
              </a:lnSpc>
              <a:defRPr sz="44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4ECB9096-D5ED-415B-88F3-11C4CF158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8445"/>
            <a:ext cx="9144000" cy="21910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55" name="10 CuadroTexto">
            <a:extLst>
              <a:ext uri="{FF2B5EF4-FFF2-40B4-BE49-F238E27FC236}">
                <a16:creationId xmlns:a16="http://schemas.microsoft.com/office/drawing/2014/main" id="{4C0ACBD0-430A-4A0E-AB6E-0D6A13F73684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Sec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C894A731-3CA9-4D9D-B902-41E3A2096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3E3E3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BDA0BA-4695-40B8-ADB5-1796F0D759F4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BFF0EC47-2BE7-418C-AA54-978BD5794A2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5C14B21-C00D-4352-84CB-C93026AA140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970A5D-4090-4735-936B-A49F35AAC9A3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311AF32-5E4F-42D1-A787-15FD519FE062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32BC9149-009E-4F6B-B9C2-FE302E45BC1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6B05F8EA-518E-47F4-B3D4-3D46E7DF8F04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D9D27EC-67B2-4E61-AC96-A2B5CAD1073F}"/>
              </a:ext>
            </a:extLst>
          </p:cNvPr>
          <p:cNvGrpSpPr/>
          <p:nvPr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B95D243-D815-4AB1-B034-25C6F06DA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B0AF2951-10BD-43A3-ACCA-9E03948543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2F2857B9-05CA-48AD-90A6-9F2D70F02073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242702D7-F684-4865-8085-9F1EA755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831021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B1CD6C11-C6B7-4E45-84C0-7CE7D179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831021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5" name="Marcador de posición de imagen 5">
            <a:extLst>
              <a:ext uri="{FF2B5EF4-FFF2-40B4-BE49-F238E27FC236}">
                <a16:creationId xmlns:a16="http://schemas.microsoft.com/office/drawing/2014/main" id="{1EB21EE7-1ECB-4661-A928-1FDAEF9AF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AA11141-5015-49D1-805D-F1E2A23EB2EA}"/>
              </a:ext>
            </a:extLst>
          </p:cNvPr>
          <p:cNvGrpSpPr/>
          <p:nvPr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71463A9C-2A18-48B1-B1CA-3655DDFC1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31523A43-1637-4C5F-B78E-E4770A2F5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EEC16B4F-E961-42EF-97FC-7F961370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FFDCB5F3-E310-4136-9A98-9D3227227F6E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C0533836-64F4-4FFF-A8ED-342BC322E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0EA251CF-F298-4CED-960A-24F4A65E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D12169D-F64B-4CB0-B3B3-716B9CAE20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C25B6B1-2DB0-481E-B9C8-198945DD98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22E3E07-E5FC-4B85-97BF-86BA58F85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BD8C630C-1ED9-4F35-80CF-3C14107B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43CA00DE-1CFF-454A-9183-865B8D5B4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2">
                <a:extLst>
                  <a:ext uri="{FF2B5EF4-FFF2-40B4-BE49-F238E27FC236}">
                    <a16:creationId xmlns:a16="http://schemas.microsoft.com/office/drawing/2014/main" id="{D0B39636-429E-4A4E-B5DB-7B76924A92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6" name="9 CuadroTexto">
            <a:extLst>
              <a:ext uri="{FF2B5EF4-FFF2-40B4-BE49-F238E27FC236}">
                <a16:creationId xmlns:a16="http://schemas.microsoft.com/office/drawing/2014/main" id="{8410897D-8BF7-4C61-B470-DB98800BECF8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2023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7" name="Marcador de texto 27">
            <a:extLst>
              <a:ext uri="{FF2B5EF4-FFF2-40B4-BE49-F238E27FC236}">
                <a16:creationId xmlns:a16="http://schemas.microsoft.com/office/drawing/2014/main" id="{12BAB68A-EFA1-4228-9A8F-03FBFA87AE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61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Secció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03D79060-E3B0-48EA-9D98-0CE4879DF5D5}"/>
              </a:ext>
            </a:extLst>
          </p:cNvPr>
          <p:cNvSpPr/>
          <p:nvPr/>
        </p:nvSpPr>
        <p:spPr>
          <a:xfrm>
            <a:off x="0" y="3624816"/>
            <a:ext cx="12192000" cy="1726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D9D27EC-67B2-4E61-AC96-A2B5CAD1073F}"/>
              </a:ext>
            </a:extLst>
          </p:cNvPr>
          <p:cNvGrpSpPr/>
          <p:nvPr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B95D243-D815-4AB1-B034-25C6F06DA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B0AF2951-10BD-43A3-ACCA-9E03948543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87A58E7-AF0C-4B13-B648-0F30D3F2A6FA}"/>
              </a:ext>
            </a:extLst>
          </p:cNvPr>
          <p:cNvGrpSpPr/>
          <p:nvPr/>
        </p:nvGrpSpPr>
        <p:grpSpPr>
          <a:xfrm>
            <a:off x="121385" y="1345534"/>
            <a:ext cx="1429335" cy="114368"/>
            <a:chOff x="1593777" y="0"/>
            <a:chExt cx="1729496" cy="114368"/>
          </a:xfrm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C96EEC88-174C-4123-947A-170ADE5DC63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FE9541A6-DE37-479F-B28C-2C16E37DF1D2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7" name="Elipse 46">
            <a:extLst>
              <a:ext uri="{FF2B5EF4-FFF2-40B4-BE49-F238E27FC236}">
                <a16:creationId xmlns:a16="http://schemas.microsoft.com/office/drawing/2014/main" id="{6A8032D4-89CC-4DCF-AD8B-AD09C59548A8}"/>
              </a:ext>
            </a:extLst>
          </p:cNvPr>
          <p:cNvSpPr/>
          <p:nvPr/>
        </p:nvSpPr>
        <p:spPr>
          <a:xfrm>
            <a:off x="1919096" y="620934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6FBB2BEA-8BA8-4814-A857-12DB3F45CEF7}"/>
              </a:ext>
            </a:extLst>
          </p:cNvPr>
          <p:cNvSpPr/>
          <p:nvPr/>
        </p:nvSpPr>
        <p:spPr>
          <a:xfrm flipH="1">
            <a:off x="460059" y="1677086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796610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tx1">
                    <a:lumMod val="90000"/>
                    <a:lumOff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796610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tx1">
                    <a:lumMod val="90000"/>
                    <a:lumOff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9A01937-4F9A-486D-800E-F9F78AEAB184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C1B88619-9DA0-4813-BDBB-C8F2C48001E3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01E831BB-6FA9-4A2E-A15D-5819B6CAE037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F298D8D-9EFB-44D4-8D3A-AD6072DB2A0F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C9CAC726-0C28-4D8C-BDB2-E91EB635622C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B806E496-3561-4165-9580-DEDCD132D4B5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5" name="Elipse 104">
            <a:extLst>
              <a:ext uri="{FF2B5EF4-FFF2-40B4-BE49-F238E27FC236}">
                <a16:creationId xmlns:a16="http://schemas.microsoft.com/office/drawing/2014/main" id="{53E91319-DFD2-4C0E-8BE3-6108303B743B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794FF0EE-7F89-4775-94AA-867BB182A4A8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Marcador de posición de imagen 5">
            <a:extLst>
              <a:ext uri="{FF2B5EF4-FFF2-40B4-BE49-F238E27FC236}">
                <a16:creationId xmlns:a16="http://schemas.microsoft.com/office/drawing/2014/main" id="{7EF88101-E42E-4883-802A-CC39D30337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sp>
        <p:nvSpPr>
          <p:cNvPr id="58" name="9 CuadroTexto">
            <a:extLst>
              <a:ext uri="{FF2B5EF4-FFF2-40B4-BE49-F238E27FC236}">
                <a16:creationId xmlns:a16="http://schemas.microsoft.com/office/drawing/2014/main" id="{886D6430-E83F-4597-A64D-13BD1C95DBDB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5" name="Marcador de texto 27">
            <a:extLst>
              <a:ext uri="{FF2B5EF4-FFF2-40B4-BE49-F238E27FC236}">
                <a16:creationId xmlns:a16="http://schemas.microsoft.com/office/drawing/2014/main" id="{DD6EBB46-C49F-4090-8018-0698A20073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3" name="10 CuadroTexto">
            <a:extLst>
              <a:ext uri="{FF2B5EF4-FFF2-40B4-BE49-F238E27FC236}">
                <a16:creationId xmlns:a16="http://schemas.microsoft.com/office/drawing/2014/main" id="{1D6BFC2A-F9D1-475D-BF84-26AB40B71232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FB6C75C8-C6FC-44F0-A598-51A9ABE8E413}"/>
              </a:ext>
            </a:extLst>
          </p:cNvPr>
          <p:cNvGrpSpPr/>
          <p:nvPr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5AAB9F7D-B122-48F6-882A-91062CC60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E4743B49-9D14-499B-B5ED-016A8B034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63" name="Oval 41">
              <a:extLst>
                <a:ext uri="{FF2B5EF4-FFF2-40B4-BE49-F238E27FC236}">
                  <a16:creationId xmlns:a16="http://schemas.microsoft.com/office/drawing/2014/main" id="{F3B6F799-287B-4106-B61E-4FEAC6D64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45014943-807A-4B8D-9795-EEAE70358BF7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0953C07D-8D80-4330-810B-8F17E7EDDB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2EAD96F-19DB-4344-ABCC-4582C30FD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EDB73774-B15F-47FB-8398-4D79E66185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1F1CFBE1-4C4A-4B0D-9224-0351167AB6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7ADCC2F1-97CD-467B-B530-149691532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72526471-F854-4FC7-81AF-A60C963B4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CDBDF955-29D5-45DD-BCC1-3FE6F7EB5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2CD65258-0741-4C42-A6AC-268C33C7D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519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ier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accent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F1C05D7-11A9-4D4F-8956-4D070D7E965B}"/>
              </a:ext>
            </a:extLst>
          </p:cNvPr>
          <p:cNvGrpSpPr/>
          <p:nvPr/>
        </p:nvGrpSpPr>
        <p:grpSpPr>
          <a:xfrm>
            <a:off x="9491047" y="5758669"/>
            <a:ext cx="2311516" cy="731620"/>
            <a:chOff x="8133342" y="4865176"/>
            <a:chExt cx="3382076" cy="1070464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E0B011C4-A60A-4758-BAA2-BCC4BF7B1E1B}"/>
                </a:ext>
              </a:extLst>
            </p:cNvPr>
            <p:cNvGrpSpPr/>
            <p:nvPr/>
          </p:nvGrpSpPr>
          <p:grpSpPr>
            <a:xfrm>
              <a:off x="8133342" y="5286600"/>
              <a:ext cx="1279464" cy="649040"/>
              <a:chOff x="9829750" y="5198757"/>
              <a:chExt cx="1624380" cy="824007"/>
            </a:xfrm>
          </p:grpSpPr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F41B5764-83E7-47B2-A644-99F2411EE30C}"/>
                  </a:ext>
                </a:extLst>
              </p:cNvPr>
              <p:cNvSpPr/>
              <p:nvPr/>
            </p:nvSpPr>
            <p:spPr>
              <a:xfrm flipH="1">
                <a:off x="11040482" y="5734508"/>
                <a:ext cx="285750" cy="28825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6" name="Imagen 65">
                <a:extLst>
                  <a:ext uri="{FF2B5EF4-FFF2-40B4-BE49-F238E27FC236}">
                    <a16:creationId xmlns:a16="http://schemas.microsoft.com/office/drawing/2014/main" id="{69F98BCD-F56E-4352-890A-86BDAA366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9750" y="5670792"/>
                <a:ext cx="1624379" cy="260114"/>
              </a:xfrm>
              <a:prstGeom prst="rect">
                <a:avLst/>
              </a:prstGeom>
            </p:spPr>
          </p:pic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0FB87E24-CBDD-41F8-BC4D-16B2C12F7153}"/>
                  </a:ext>
                </a:extLst>
              </p:cNvPr>
              <p:cNvGrpSpPr/>
              <p:nvPr/>
            </p:nvGrpSpPr>
            <p:grpSpPr>
              <a:xfrm>
                <a:off x="9829751" y="5198757"/>
                <a:ext cx="1624379" cy="381932"/>
                <a:chOff x="11769405" y="4650915"/>
                <a:chExt cx="2039681" cy="479580"/>
              </a:xfrm>
            </p:grpSpPr>
            <p:grpSp>
              <p:nvGrpSpPr>
                <p:cNvPr id="73" name="Group 4">
                  <a:extLst>
                    <a:ext uri="{FF2B5EF4-FFF2-40B4-BE49-F238E27FC236}">
                      <a16:creationId xmlns:a16="http://schemas.microsoft.com/office/drawing/2014/main" id="{B212A698-E76A-4BDD-B003-D7DD70486A6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1769405" y="4660284"/>
                  <a:ext cx="458529" cy="455924"/>
                  <a:chOff x="-890" y="2771"/>
                  <a:chExt cx="352" cy="350"/>
                </a:xfrm>
                <a:solidFill>
                  <a:schemeClr val="accent1"/>
                </a:solidFill>
              </p:grpSpPr>
              <p:sp>
                <p:nvSpPr>
                  <p:cNvPr id="123" name="Freeform 5">
                    <a:extLst>
                      <a:ext uri="{FF2B5EF4-FFF2-40B4-BE49-F238E27FC236}">
                        <a16:creationId xmlns:a16="http://schemas.microsoft.com/office/drawing/2014/main" id="{907F683B-71C4-4A1E-98AB-50F158BF50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890" y="2771"/>
                    <a:ext cx="352" cy="350"/>
                  </a:xfrm>
                  <a:custGeom>
                    <a:avLst/>
                    <a:gdLst>
                      <a:gd name="T0" fmla="*/ 359 w 359"/>
                      <a:gd name="T1" fmla="*/ 180 h 359"/>
                      <a:gd name="T2" fmla="*/ 180 w 359"/>
                      <a:gd name="T3" fmla="*/ 359 h 359"/>
                      <a:gd name="T4" fmla="*/ 0 w 359"/>
                      <a:gd name="T5" fmla="*/ 180 h 359"/>
                      <a:gd name="T6" fmla="*/ 180 w 359"/>
                      <a:gd name="T7" fmla="*/ 0 h 359"/>
                      <a:gd name="T8" fmla="*/ 359 w 359"/>
                      <a:gd name="T9" fmla="*/ 180 h 359"/>
                      <a:gd name="T10" fmla="*/ 359 w 359"/>
                      <a:gd name="T11" fmla="*/ 180 h 359"/>
                      <a:gd name="T12" fmla="*/ 359 w 359"/>
                      <a:gd name="T13" fmla="*/ 180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9" h="359">
                        <a:moveTo>
                          <a:pt x="359" y="180"/>
                        </a:moveTo>
                        <a:cubicBezTo>
                          <a:pt x="359" y="279"/>
                          <a:pt x="279" y="359"/>
                          <a:pt x="180" y="359"/>
                        </a:cubicBezTo>
                        <a:cubicBezTo>
                          <a:pt x="80" y="359"/>
                          <a:pt x="0" y="279"/>
                          <a:pt x="0" y="180"/>
                        </a:cubicBezTo>
                        <a:cubicBezTo>
                          <a:pt x="0" y="80"/>
                          <a:pt x="80" y="0"/>
                          <a:pt x="180" y="0"/>
                        </a:cubicBezTo>
                        <a:cubicBezTo>
                          <a:pt x="279" y="0"/>
                          <a:pt x="359" y="80"/>
                          <a:pt x="359" y="180"/>
                        </a:cubicBezTo>
                        <a:close/>
                        <a:moveTo>
                          <a:pt x="359" y="180"/>
                        </a:moveTo>
                        <a:cubicBezTo>
                          <a:pt x="359" y="180"/>
                          <a:pt x="359" y="180"/>
                          <a:pt x="359" y="18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124" name="Freeform 6">
                    <a:extLst>
                      <a:ext uri="{FF2B5EF4-FFF2-40B4-BE49-F238E27FC236}">
                        <a16:creationId xmlns:a16="http://schemas.microsoft.com/office/drawing/2014/main" id="{1BE9FBA2-7A06-43C8-A1E0-27833892C5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771" y="2839"/>
                    <a:ext cx="106" cy="228"/>
                  </a:xfrm>
                  <a:custGeom>
                    <a:avLst/>
                    <a:gdLst>
                      <a:gd name="T0" fmla="*/ 104 w 108"/>
                      <a:gd name="T1" fmla="*/ 117 h 234"/>
                      <a:gd name="T2" fmla="*/ 72 w 108"/>
                      <a:gd name="T3" fmla="*/ 117 h 234"/>
                      <a:gd name="T4" fmla="*/ 72 w 108"/>
                      <a:gd name="T5" fmla="*/ 234 h 234"/>
                      <a:gd name="T6" fmla="*/ 23 w 108"/>
                      <a:gd name="T7" fmla="*/ 234 h 234"/>
                      <a:gd name="T8" fmla="*/ 23 w 108"/>
                      <a:gd name="T9" fmla="*/ 117 h 234"/>
                      <a:gd name="T10" fmla="*/ 0 w 108"/>
                      <a:gd name="T11" fmla="*/ 117 h 234"/>
                      <a:gd name="T12" fmla="*/ 0 w 108"/>
                      <a:gd name="T13" fmla="*/ 75 h 234"/>
                      <a:gd name="T14" fmla="*/ 23 w 108"/>
                      <a:gd name="T15" fmla="*/ 75 h 234"/>
                      <a:gd name="T16" fmla="*/ 23 w 108"/>
                      <a:gd name="T17" fmla="*/ 49 h 234"/>
                      <a:gd name="T18" fmla="*/ 72 w 108"/>
                      <a:gd name="T19" fmla="*/ 0 h 234"/>
                      <a:gd name="T20" fmla="*/ 108 w 108"/>
                      <a:gd name="T21" fmla="*/ 0 h 234"/>
                      <a:gd name="T22" fmla="*/ 108 w 108"/>
                      <a:gd name="T23" fmla="*/ 40 h 234"/>
                      <a:gd name="T24" fmla="*/ 82 w 108"/>
                      <a:gd name="T25" fmla="*/ 40 h 234"/>
                      <a:gd name="T26" fmla="*/ 72 w 108"/>
                      <a:gd name="T27" fmla="*/ 51 h 234"/>
                      <a:gd name="T28" fmla="*/ 72 w 108"/>
                      <a:gd name="T29" fmla="*/ 75 h 234"/>
                      <a:gd name="T30" fmla="*/ 108 w 108"/>
                      <a:gd name="T31" fmla="*/ 75 h 234"/>
                      <a:gd name="T32" fmla="*/ 104 w 108"/>
                      <a:gd name="T33" fmla="*/ 117 h 234"/>
                      <a:gd name="T34" fmla="*/ 104 w 108"/>
                      <a:gd name="T35" fmla="*/ 117 h 234"/>
                      <a:gd name="T36" fmla="*/ 104 w 108"/>
                      <a:gd name="T37" fmla="*/ 117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08" h="234">
                        <a:moveTo>
                          <a:pt x="104" y="117"/>
                        </a:moveTo>
                        <a:cubicBezTo>
                          <a:pt x="72" y="117"/>
                          <a:pt x="72" y="117"/>
                          <a:pt x="72" y="117"/>
                        </a:cubicBezTo>
                        <a:cubicBezTo>
                          <a:pt x="72" y="234"/>
                          <a:pt x="72" y="234"/>
                          <a:pt x="72" y="234"/>
                        </a:cubicBezTo>
                        <a:cubicBezTo>
                          <a:pt x="23" y="234"/>
                          <a:pt x="23" y="234"/>
                          <a:pt x="23" y="234"/>
                        </a:cubicBezTo>
                        <a:cubicBezTo>
                          <a:pt x="23" y="117"/>
                          <a:pt x="23" y="117"/>
                          <a:pt x="23" y="117"/>
                        </a:cubicBez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23" y="75"/>
                          <a:pt x="23" y="75"/>
                          <a:pt x="23" y="75"/>
                        </a:cubicBezTo>
                        <a:cubicBezTo>
                          <a:pt x="23" y="49"/>
                          <a:pt x="23" y="49"/>
                          <a:pt x="23" y="49"/>
                        </a:cubicBezTo>
                        <a:cubicBezTo>
                          <a:pt x="23" y="30"/>
                          <a:pt x="32" y="0"/>
                          <a:pt x="72" y="0"/>
                        </a:cubicBezTo>
                        <a:cubicBezTo>
                          <a:pt x="108" y="0"/>
                          <a:pt x="108" y="0"/>
                          <a:pt x="108" y="0"/>
                        </a:cubicBezTo>
                        <a:cubicBezTo>
                          <a:pt x="108" y="40"/>
                          <a:pt x="108" y="40"/>
                          <a:pt x="108" y="40"/>
                        </a:cubicBezTo>
                        <a:cubicBezTo>
                          <a:pt x="82" y="40"/>
                          <a:pt x="82" y="40"/>
                          <a:pt x="82" y="40"/>
                        </a:cubicBezTo>
                        <a:cubicBezTo>
                          <a:pt x="78" y="40"/>
                          <a:pt x="72" y="42"/>
                          <a:pt x="72" y="51"/>
                        </a:cubicBezTo>
                        <a:cubicBezTo>
                          <a:pt x="72" y="75"/>
                          <a:pt x="72" y="75"/>
                          <a:pt x="72" y="75"/>
                        </a:cubicBezTo>
                        <a:cubicBezTo>
                          <a:pt x="108" y="75"/>
                          <a:pt x="108" y="75"/>
                          <a:pt x="108" y="75"/>
                        </a:cubicBezTo>
                        <a:lnTo>
                          <a:pt x="104" y="117"/>
                        </a:lnTo>
                        <a:close/>
                        <a:moveTo>
                          <a:pt x="104" y="117"/>
                        </a:moveTo>
                        <a:cubicBezTo>
                          <a:pt x="104" y="117"/>
                          <a:pt x="104" y="117"/>
                          <a:pt x="104" y="117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</p:grp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6178CDCD-06FF-47B1-BE77-E2F3392707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sp>
              <p:nvSpPr>
                <p:cNvPr id="75" name="Freeform 14">
                  <a:extLst>
                    <a:ext uri="{FF2B5EF4-FFF2-40B4-BE49-F238E27FC236}">
                      <a16:creationId xmlns:a16="http://schemas.microsoft.com/office/drawing/2014/main" id="{2C3D4249-FA7A-4407-9FFF-30A273EBF5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/>
                </a:p>
              </p:txBody>
            </p:sp>
            <p:grpSp>
              <p:nvGrpSpPr>
                <p:cNvPr id="82" name="Group 17">
                  <a:extLst>
                    <a:ext uri="{FF2B5EF4-FFF2-40B4-BE49-F238E27FC236}">
                      <a16:creationId xmlns:a16="http://schemas.microsoft.com/office/drawing/2014/main" id="{36DFE6F9-76FC-43B0-B06B-C02DC54685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solidFill>
                  <a:schemeClr val="accent1"/>
                </a:solidFill>
              </p:grpSpPr>
              <p:sp>
                <p:nvSpPr>
                  <p:cNvPr id="85" name="Freeform 18">
                    <a:extLst>
                      <a:ext uri="{FF2B5EF4-FFF2-40B4-BE49-F238E27FC236}">
                        <a16:creationId xmlns:a16="http://schemas.microsoft.com/office/drawing/2014/main" id="{8B0A02E7-D474-4927-90AF-67746848BA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86" name="Freeform 19">
                    <a:extLst>
                      <a:ext uri="{FF2B5EF4-FFF2-40B4-BE49-F238E27FC236}">
                        <a16:creationId xmlns:a16="http://schemas.microsoft.com/office/drawing/2014/main" id="{B89719A8-9E54-4F79-84A8-B80F0D8F611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120" name="Freeform 20">
                    <a:extLst>
                      <a:ext uri="{FF2B5EF4-FFF2-40B4-BE49-F238E27FC236}">
                        <a16:creationId xmlns:a16="http://schemas.microsoft.com/office/drawing/2014/main" id="{EAAA00E6-C6E3-43CB-AF0C-479DDF1B66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121" name="Freeform 21">
                    <a:extLst>
                      <a:ext uri="{FF2B5EF4-FFF2-40B4-BE49-F238E27FC236}">
                        <a16:creationId xmlns:a16="http://schemas.microsoft.com/office/drawing/2014/main" id="{671AA90B-4DF3-4F20-8EAC-AA1287FF77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  <p:sp>
                <p:nvSpPr>
                  <p:cNvPr id="122" name="Freeform 22">
                    <a:extLst>
                      <a:ext uri="{FF2B5EF4-FFF2-40B4-BE49-F238E27FC236}">
                        <a16:creationId xmlns:a16="http://schemas.microsoft.com/office/drawing/2014/main" id="{1E178032-FC67-42BD-8C23-9D762B71C05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MX"/>
                  </a:p>
                </p:txBody>
              </p:sp>
            </p:grpSp>
          </p:grpSp>
        </p:grp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1C1261EA-4B6A-44C6-A799-061FDCF14991}"/>
                </a:ext>
              </a:extLst>
            </p:cNvPr>
            <p:cNvGrpSpPr/>
            <p:nvPr/>
          </p:nvGrpSpPr>
          <p:grpSpPr>
            <a:xfrm>
              <a:off x="9765199" y="4865176"/>
              <a:ext cx="1750219" cy="992026"/>
              <a:chOff x="5370768" y="5914104"/>
              <a:chExt cx="1555045" cy="881401"/>
            </a:xfrm>
          </p:grpSpPr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27248E44-E888-4EC6-AE32-D4848AF045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9434" y="6082514"/>
                <a:ext cx="190446" cy="190445"/>
              </a:xfrm>
              <a:custGeom>
                <a:avLst/>
                <a:gdLst>
                  <a:gd name="T0" fmla="*/ 93 w 186"/>
                  <a:gd name="T1" fmla="*/ 0 h 186"/>
                  <a:gd name="T2" fmla="*/ 0 w 186"/>
                  <a:gd name="T3" fmla="*/ 93 h 186"/>
                  <a:gd name="T4" fmla="*/ 93 w 186"/>
                  <a:gd name="T5" fmla="*/ 186 h 186"/>
                  <a:gd name="T6" fmla="*/ 186 w 186"/>
                  <a:gd name="T7" fmla="*/ 93 h 186"/>
                  <a:gd name="T8" fmla="*/ 93 w 186"/>
                  <a:gd name="T9" fmla="*/ 0 h 186"/>
                  <a:gd name="T10" fmla="*/ 93 w 186"/>
                  <a:gd name="T11" fmla="*/ 150 h 186"/>
                  <a:gd name="T12" fmla="*/ 35 w 186"/>
                  <a:gd name="T13" fmla="*/ 93 h 186"/>
                  <a:gd name="T14" fmla="*/ 93 w 186"/>
                  <a:gd name="T15" fmla="*/ 35 h 186"/>
                  <a:gd name="T16" fmla="*/ 151 w 186"/>
                  <a:gd name="T17" fmla="*/ 93 h 186"/>
                  <a:gd name="T18" fmla="*/ 93 w 186"/>
                  <a:gd name="T19" fmla="*/ 15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186">
                    <a:moveTo>
                      <a:pt x="93" y="0"/>
                    </a:moveTo>
                    <a:cubicBezTo>
                      <a:pt x="42" y="0"/>
                      <a:pt x="0" y="41"/>
                      <a:pt x="0" y="93"/>
                    </a:cubicBezTo>
                    <a:cubicBezTo>
                      <a:pt x="0" y="144"/>
                      <a:pt x="42" y="186"/>
                      <a:pt x="93" y="186"/>
                    </a:cubicBezTo>
                    <a:cubicBezTo>
                      <a:pt x="144" y="186"/>
                      <a:pt x="186" y="144"/>
                      <a:pt x="186" y="93"/>
                    </a:cubicBezTo>
                    <a:cubicBezTo>
                      <a:pt x="186" y="41"/>
                      <a:pt x="144" y="0"/>
                      <a:pt x="93" y="0"/>
                    </a:cubicBezTo>
                    <a:moveTo>
                      <a:pt x="93" y="150"/>
                    </a:moveTo>
                    <a:cubicBezTo>
                      <a:pt x="61" y="150"/>
                      <a:pt x="35" y="124"/>
                      <a:pt x="35" y="93"/>
                    </a:cubicBezTo>
                    <a:cubicBezTo>
                      <a:pt x="35" y="61"/>
                      <a:pt x="61" y="35"/>
                      <a:pt x="93" y="35"/>
                    </a:cubicBezTo>
                    <a:cubicBezTo>
                      <a:pt x="125" y="35"/>
                      <a:pt x="151" y="61"/>
                      <a:pt x="151" y="93"/>
                    </a:cubicBezTo>
                    <a:cubicBezTo>
                      <a:pt x="151" y="124"/>
                      <a:pt x="125" y="150"/>
                      <a:pt x="93" y="150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3920D4D0-0DA6-4721-9EB2-A353B8D217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6637" y="6006965"/>
                <a:ext cx="265995" cy="265994"/>
              </a:xfrm>
              <a:custGeom>
                <a:avLst/>
                <a:gdLst>
                  <a:gd name="T0" fmla="*/ 130 w 261"/>
                  <a:gd name="T1" fmla="*/ 0 h 261"/>
                  <a:gd name="T2" fmla="*/ 0 w 261"/>
                  <a:gd name="T3" fmla="*/ 130 h 261"/>
                  <a:gd name="T4" fmla="*/ 130 w 261"/>
                  <a:gd name="T5" fmla="*/ 261 h 261"/>
                  <a:gd name="T6" fmla="*/ 261 w 261"/>
                  <a:gd name="T7" fmla="*/ 130 h 261"/>
                  <a:gd name="T8" fmla="*/ 130 w 261"/>
                  <a:gd name="T9" fmla="*/ 0 h 261"/>
                  <a:gd name="T10" fmla="*/ 130 w 261"/>
                  <a:gd name="T11" fmla="*/ 220 h 261"/>
                  <a:gd name="T12" fmla="*/ 41 w 261"/>
                  <a:gd name="T13" fmla="*/ 130 h 261"/>
                  <a:gd name="T14" fmla="*/ 130 w 261"/>
                  <a:gd name="T15" fmla="*/ 41 h 261"/>
                  <a:gd name="T16" fmla="*/ 220 w 261"/>
                  <a:gd name="T17" fmla="*/ 130 h 261"/>
                  <a:gd name="T18" fmla="*/ 130 w 261"/>
                  <a:gd name="T19" fmla="*/ 22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261">
                    <a:moveTo>
                      <a:pt x="130" y="0"/>
                    </a:moveTo>
                    <a:cubicBezTo>
                      <a:pt x="58" y="0"/>
                      <a:pt x="0" y="58"/>
                      <a:pt x="0" y="130"/>
                    </a:cubicBezTo>
                    <a:cubicBezTo>
                      <a:pt x="0" y="202"/>
                      <a:pt x="58" y="261"/>
                      <a:pt x="130" y="261"/>
                    </a:cubicBezTo>
                    <a:cubicBezTo>
                      <a:pt x="202" y="261"/>
                      <a:pt x="261" y="202"/>
                      <a:pt x="261" y="130"/>
                    </a:cubicBezTo>
                    <a:cubicBezTo>
                      <a:pt x="261" y="58"/>
                      <a:pt x="202" y="0"/>
                      <a:pt x="130" y="0"/>
                    </a:cubicBezTo>
                    <a:moveTo>
                      <a:pt x="130" y="220"/>
                    </a:moveTo>
                    <a:cubicBezTo>
                      <a:pt x="81" y="220"/>
                      <a:pt x="41" y="179"/>
                      <a:pt x="41" y="130"/>
                    </a:cubicBezTo>
                    <a:cubicBezTo>
                      <a:pt x="41" y="81"/>
                      <a:pt x="81" y="41"/>
                      <a:pt x="130" y="41"/>
                    </a:cubicBezTo>
                    <a:cubicBezTo>
                      <a:pt x="179" y="41"/>
                      <a:pt x="220" y="81"/>
                      <a:pt x="220" y="130"/>
                    </a:cubicBezTo>
                    <a:cubicBezTo>
                      <a:pt x="220" y="179"/>
                      <a:pt x="179" y="220"/>
                      <a:pt x="130" y="220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128" name="Oval 41">
                <a:extLst>
                  <a:ext uri="{FF2B5EF4-FFF2-40B4-BE49-F238E27FC236}">
                    <a16:creationId xmlns:a16="http://schemas.microsoft.com/office/drawing/2014/main" id="{E482D6A3-38A4-416B-B0BD-990FF7FFD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961" y="5914104"/>
                <a:ext cx="357283" cy="358857"/>
              </a:xfrm>
              <a:prstGeom prst="ellipse">
                <a:avLst/>
              </a:prstGeom>
              <a:solidFill>
                <a:srgbClr val="E3061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grpSp>
            <p:nvGrpSpPr>
              <p:cNvPr id="129" name="Grupo 128">
                <a:extLst>
                  <a:ext uri="{FF2B5EF4-FFF2-40B4-BE49-F238E27FC236}">
                    <a16:creationId xmlns:a16="http://schemas.microsoft.com/office/drawing/2014/main" id="{CF226645-E5B4-4791-91D6-16973DD8C312}"/>
                  </a:ext>
                </a:extLst>
              </p:cNvPr>
              <p:cNvGrpSpPr/>
              <p:nvPr/>
            </p:nvGrpSpPr>
            <p:grpSpPr>
              <a:xfrm>
                <a:off x="5370768" y="6140750"/>
                <a:ext cx="1555045" cy="654755"/>
                <a:chOff x="5370768" y="6140750"/>
                <a:chExt cx="1555045" cy="654755"/>
              </a:xfrm>
            </p:grpSpPr>
            <p:sp>
              <p:nvSpPr>
                <p:cNvPr id="130" name="Freeform 32">
                  <a:extLst>
                    <a:ext uri="{FF2B5EF4-FFF2-40B4-BE49-F238E27FC236}">
                      <a16:creationId xmlns:a16="http://schemas.microsoft.com/office/drawing/2014/main" id="{B6F869D2-444E-4522-B24B-80EDF041ED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68" y="6413040"/>
                  <a:ext cx="261273" cy="382465"/>
                </a:xfrm>
                <a:custGeom>
                  <a:avLst/>
                  <a:gdLst>
                    <a:gd name="T0" fmla="*/ 132 w 256"/>
                    <a:gd name="T1" fmla="*/ 0 h 375"/>
                    <a:gd name="T2" fmla="*/ 46 w 256"/>
                    <a:gd name="T3" fmla="*/ 36 h 375"/>
                    <a:gd name="T4" fmla="*/ 46 w 256"/>
                    <a:gd name="T5" fmla="*/ 1 h 375"/>
                    <a:gd name="T6" fmla="*/ 0 w 256"/>
                    <a:gd name="T7" fmla="*/ 1 h 375"/>
                    <a:gd name="T8" fmla="*/ 0 w 256"/>
                    <a:gd name="T9" fmla="*/ 375 h 375"/>
                    <a:gd name="T10" fmla="*/ 46 w 256"/>
                    <a:gd name="T11" fmla="*/ 375 h 375"/>
                    <a:gd name="T12" fmla="*/ 46 w 256"/>
                    <a:gd name="T13" fmla="*/ 225 h 375"/>
                    <a:gd name="T14" fmla="*/ 132 w 256"/>
                    <a:gd name="T15" fmla="*/ 261 h 375"/>
                    <a:gd name="T16" fmla="*/ 256 w 256"/>
                    <a:gd name="T17" fmla="*/ 131 h 375"/>
                    <a:gd name="T18" fmla="*/ 132 w 256"/>
                    <a:gd name="T19" fmla="*/ 0 h 375"/>
                    <a:gd name="T20" fmla="*/ 128 w 256"/>
                    <a:gd name="T21" fmla="*/ 219 h 375"/>
                    <a:gd name="T22" fmla="*/ 45 w 256"/>
                    <a:gd name="T23" fmla="*/ 131 h 375"/>
                    <a:gd name="T24" fmla="*/ 128 w 256"/>
                    <a:gd name="T25" fmla="*/ 42 h 375"/>
                    <a:gd name="T26" fmla="*/ 212 w 256"/>
                    <a:gd name="T27" fmla="*/ 131 h 375"/>
                    <a:gd name="T28" fmla="*/ 128 w 256"/>
                    <a:gd name="T29" fmla="*/ 219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6" h="375">
                      <a:moveTo>
                        <a:pt x="132" y="0"/>
                      </a:moveTo>
                      <a:cubicBezTo>
                        <a:pt x="99" y="0"/>
                        <a:pt x="70" y="14"/>
                        <a:pt x="46" y="36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375"/>
                        <a:pt x="0" y="375"/>
                        <a:pt x="0" y="375"/>
                      </a:cubicBezTo>
                      <a:cubicBezTo>
                        <a:pt x="46" y="375"/>
                        <a:pt x="46" y="375"/>
                        <a:pt x="46" y="375"/>
                      </a:cubicBezTo>
                      <a:cubicBezTo>
                        <a:pt x="46" y="225"/>
                        <a:pt x="46" y="225"/>
                        <a:pt x="46" y="225"/>
                      </a:cubicBezTo>
                      <a:cubicBezTo>
                        <a:pt x="70" y="247"/>
                        <a:pt x="99" y="261"/>
                        <a:pt x="132" y="261"/>
                      </a:cubicBezTo>
                      <a:cubicBezTo>
                        <a:pt x="200" y="261"/>
                        <a:pt x="256" y="203"/>
                        <a:pt x="256" y="131"/>
                      </a:cubicBezTo>
                      <a:cubicBezTo>
                        <a:pt x="256" y="59"/>
                        <a:pt x="200" y="0"/>
                        <a:pt x="132" y="0"/>
                      </a:cubicBezTo>
                      <a:moveTo>
                        <a:pt x="128" y="219"/>
                      </a:moveTo>
                      <a:cubicBezTo>
                        <a:pt x="82" y="219"/>
                        <a:pt x="45" y="179"/>
                        <a:pt x="45" y="131"/>
                      </a:cubicBezTo>
                      <a:cubicBezTo>
                        <a:pt x="45" y="82"/>
                        <a:pt x="82" y="42"/>
                        <a:pt x="128" y="42"/>
                      </a:cubicBezTo>
                      <a:cubicBezTo>
                        <a:pt x="175" y="42"/>
                        <a:pt x="212" y="82"/>
                        <a:pt x="212" y="131"/>
                      </a:cubicBezTo>
                      <a:cubicBezTo>
                        <a:pt x="212" y="179"/>
                        <a:pt x="175" y="219"/>
                        <a:pt x="128" y="219"/>
                      </a:cubicBezTo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Freeform 33">
                  <a:extLst>
                    <a:ext uri="{FF2B5EF4-FFF2-40B4-BE49-F238E27FC236}">
                      <a16:creationId xmlns:a16="http://schemas.microsoft.com/office/drawing/2014/main" id="{1A9604A0-363F-4FFA-BADA-F150DE810B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0372" y="6414614"/>
                  <a:ext cx="160541" cy="265994"/>
                </a:xfrm>
                <a:custGeom>
                  <a:avLst/>
                  <a:gdLst>
                    <a:gd name="T0" fmla="*/ 46 w 157"/>
                    <a:gd name="T1" fmla="*/ 261 h 261"/>
                    <a:gd name="T2" fmla="*/ 0 w 157"/>
                    <a:gd name="T3" fmla="*/ 261 h 261"/>
                    <a:gd name="T4" fmla="*/ 0 w 157"/>
                    <a:gd name="T5" fmla="*/ 0 h 261"/>
                    <a:gd name="T6" fmla="*/ 46 w 157"/>
                    <a:gd name="T7" fmla="*/ 0 h 261"/>
                    <a:gd name="T8" fmla="*/ 46 w 157"/>
                    <a:gd name="T9" fmla="*/ 48 h 261"/>
                    <a:gd name="T10" fmla="*/ 74 w 157"/>
                    <a:gd name="T11" fmla="*/ 15 h 261"/>
                    <a:gd name="T12" fmla="*/ 117 w 157"/>
                    <a:gd name="T13" fmla="*/ 1 h 261"/>
                    <a:gd name="T14" fmla="*/ 157 w 157"/>
                    <a:gd name="T15" fmla="*/ 11 h 261"/>
                    <a:gd name="T16" fmla="*/ 133 w 157"/>
                    <a:gd name="T17" fmla="*/ 49 h 261"/>
                    <a:gd name="T18" fmla="*/ 110 w 157"/>
                    <a:gd name="T19" fmla="*/ 46 h 261"/>
                    <a:gd name="T20" fmla="*/ 65 w 157"/>
                    <a:gd name="T21" fmla="*/ 69 h 261"/>
                    <a:gd name="T22" fmla="*/ 46 w 157"/>
                    <a:gd name="T23" fmla="*/ 118 h 261"/>
                    <a:gd name="T24" fmla="*/ 46 w 157"/>
                    <a:gd name="T25" fmla="*/ 261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7" h="261">
                      <a:moveTo>
                        <a:pt x="46" y="261"/>
                      </a:moveTo>
                      <a:cubicBezTo>
                        <a:pt x="0" y="261"/>
                        <a:pt x="0" y="261"/>
                        <a:pt x="0" y="26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48"/>
                        <a:pt x="46" y="48"/>
                        <a:pt x="46" y="48"/>
                      </a:cubicBezTo>
                      <a:cubicBezTo>
                        <a:pt x="50" y="35"/>
                        <a:pt x="60" y="24"/>
                        <a:pt x="74" y="15"/>
                      </a:cubicBezTo>
                      <a:cubicBezTo>
                        <a:pt x="89" y="6"/>
                        <a:pt x="103" y="1"/>
                        <a:pt x="117" y="1"/>
                      </a:cubicBezTo>
                      <a:cubicBezTo>
                        <a:pt x="140" y="1"/>
                        <a:pt x="152" y="8"/>
                        <a:pt x="157" y="11"/>
                      </a:cubicBezTo>
                      <a:cubicBezTo>
                        <a:pt x="133" y="49"/>
                        <a:pt x="133" y="49"/>
                        <a:pt x="133" y="49"/>
                      </a:cubicBezTo>
                      <a:cubicBezTo>
                        <a:pt x="129" y="48"/>
                        <a:pt x="122" y="46"/>
                        <a:pt x="110" y="46"/>
                      </a:cubicBezTo>
                      <a:cubicBezTo>
                        <a:pt x="93" y="46"/>
                        <a:pt x="78" y="55"/>
                        <a:pt x="65" y="69"/>
                      </a:cubicBezTo>
                      <a:cubicBezTo>
                        <a:pt x="52" y="83"/>
                        <a:pt x="46" y="99"/>
                        <a:pt x="46" y="118"/>
                      </a:cubicBezTo>
                      <a:lnTo>
                        <a:pt x="46" y="261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Freeform 34">
                  <a:extLst>
                    <a:ext uri="{FF2B5EF4-FFF2-40B4-BE49-F238E27FC236}">
                      <a16:creationId xmlns:a16="http://schemas.microsoft.com/office/drawing/2014/main" id="{902CFED3-1247-41C2-AB1E-89306953A6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22486" y="6413040"/>
                  <a:ext cx="261273" cy="267569"/>
                </a:xfrm>
                <a:custGeom>
                  <a:avLst/>
                  <a:gdLst>
                    <a:gd name="T0" fmla="*/ 124 w 256"/>
                    <a:gd name="T1" fmla="*/ 0 h 262"/>
                    <a:gd name="T2" fmla="*/ 210 w 256"/>
                    <a:gd name="T3" fmla="*/ 36 h 262"/>
                    <a:gd name="T4" fmla="*/ 210 w 256"/>
                    <a:gd name="T5" fmla="*/ 1 h 262"/>
                    <a:gd name="T6" fmla="*/ 256 w 256"/>
                    <a:gd name="T7" fmla="*/ 1 h 262"/>
                    <a:gd name="T8" fmla="*/ 256 w 256"/>
                    <a:gd name="T9" fmla="*/ 262 h 262"/>
                    <a:gd name="T10" fmla="*/ 210 w 256"/>
                    <a:gd name="T11" fmla="*/ 262 h 262"/>
                    <a:gd name="T12" fmla="*/ 210 w 256"/>
                    <a:gd name="T13" fmla="*/ 224 h 262"/>
                    <a:gd name="T14" fmla="*/ 124 w 256"/>
                    <a:gd name="T15" fmla="*/ 261 h 262"/>
                    <a:gd name="T16" fmla="*/ 0 w 256"/>
                    <a:gd name="T17" fmla="*/ 130 h 262"/>
                    <a:gd name="T18" fmla="*/ 124 w 256"/>
                    <a:gd name="T19" fmla="*/ 0 h 262"/>
                    <a:gd name="T20" fmla="*/ 127 w 256"/>
                    <a:gd name="T21" fmla="*/ 219 h 262"/>
                    <a:gd name="T22" fmla="*/ 211 w 256"/>
                    <a:gd name="T23" fmla="*/ 130 h 262"/>
                    <a:gd name="T24" fmla="*/ 127 w 256"/>
                    <a:gd name="T25" fmla="*/ 42 h 262"/>
                    <a:gd name="T26" fmla="*/ 44 w 256"/>
                    <a:gd name="T27" fmla="*/ 130 h 262"/>
                    <a:gd name="T28" fmla="*/ 127 w 256"/>
                    <a:gd name="T29" fmla="*/ 219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6" h="262">
                      <a:moveTo>
                        <a:pt x="124" y="0"/>
                      </a:moveTo>
                      <a:cubicBezTo>
                        <a:pt x="157" y="0"/>
                        <a:pt x="186" y="14"/>
                        <a:pt x="210" y="36"/>
                      </a:cubicBezTo>
                      <a:cubicBezTo>
                        <a:pt x="210" y="1"/>
                        <a:pt x="210" y="1"/>
                        <a:pt x="210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262"/>
                        <a:pt x="256" y="262"/>
                        <a:pt x="256" y="262"/>
                      </a:cubicBezTo>
                      <a:cubicBezTo>
                        <a:pt x="210" y="262"/>
                        <a:pt x="210" y="262"/>
                        <a:pt x="210" y="262"/>
                      </a:cubicBezTo>
                      <a:cubicBezTo>
                        <a:pt x="210" y="224"/>
                        <a:pt x="210" y="224"/>
                        <a:pt x="210" y="224"/>
                      </a:cubicBezTo>
                      <a:cubicBezTo>
                        <a:pt x="186" y="247"/>
                        <a:pt x="157" y="261"/>
                        <a:pt x="124" y="261"/>
                      </a:cubicBezTo>
                      <a:cubicBezTo>
                        <a:pt x="56" y="261"/>
                        <a:pt x="0" y="202"/>
                        <a:pt x="0" y="130"/>
                      </a:cubicBezTo>
                      <a:cubicBezTo>
                        <a:pt x="0" y="58"/>
                        <a:pt x="56" y="0"/>
                        <a:pt x="124" y="0"/>
                      </a:cubicBezTo>
                      <a:moveTo>
                        <a:pt x="127" y="219"/>
                      </a:moveTo>
                      <a:cubicBezTo>
                        <a:pt x="174" y="219"/>
                        <a:pt x="211" y="179"/>
                        <a:pt x="211" y="130"/>
                      </a:cubicBezTo>
                      <a:cubicBezTo>
                        <a:pt x="211" y="82"/>
                        <a:pt x="174" y="42"/>
                        <a:pt x="127" y="42"/>
                      </a:cubicBezTo>
                      <a:cubicBezTo>
                        <a:pt x="81" y="42"/>
                        <a:pt x="44" y="82"/>
                        <a:pt x="44" y="130"/>
                      </a:cubicBezTo>
                      <a:cubicBezTo>
                        <a:pt x="44" y="179"/>
                        <a:pt x="81" y="219"/>
                        <a:pt x="127" y="219"/>
                      </a:cubicBezTo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Freeform 35">
                  <a:extLst>
                    <a:ext uri="{FF2B5EF4-FFF2-40B4-BE49-F238E27FC236}">
                      <a16:creationId xmlns:a16="http://schemas.microsoft.com/office/drawing/2014/main" id="{F3F08C23-ECB5-4B21-ACBE-CA1A289AD7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4540" y="6413040"/>
                  <a:ext cx="261273" cy="267569"/>
                </a:xfrm>
                <a:custGeom>
                  <a:avLst/>
                  <a:gdLst>
                    <a:gd name="T0" fmla="*/ 124 w 256"/>
                    <a:gd name="T1" fmla="*/ 0 h 262"/>
                    <a:gd name="T2" fmla="*/ 210 w 256"/>
                    <a:gd name="T3" fmla="*/ 36 h 262"/>
                    <a:gd name="T4" fmla="*/ 210 w 256"/>
                    <a:gd name="T5" fmla="*/ 1 h 262"/>
                    <a:gd name="T6" fmla="*/ 256 w 256"/>
                    <a:gd name="T7" fmla="*/ 1 h 262"/>
                    <a:gd name="T8" fmla="*/ 256 w 256"/>
                    <a:gd name="T9" fmla="*/ 262 h 262"/>
                    <a:gd name="T10" fmla="*/ 210 w 256"/>
                    <a:gd name="T11" fmla="*/ 262 h 262"/>
                    <a:gd name="T12" fmla="*/ 210 w 256"/>
                    <a:gd name="T13" fmla="*/ 224 h 262"/>
                    <a:gd name="T14" fmla="*/ 124 w 256"/>
                    <a:gd name="T15" fmla="*/ 261 h 262"/>
                    <a:gd name="T16" fmla="*/ 0 w 256"/>
                    <a:gd name="T17" fmla="*/ 130 h 262"/>
                    <a:gd name="T18" fmla="*/ 124 w 256"/>
                    <a:gd name="T19" fmla="*/ 0 h 262"/>
                    <a:gd name="T20" fmla="*/ 127 w 256"/>
                    <a:gd name="T21" fmla="*/ 219 h 262"/>
                    <a:gd name="T22" fmla="*/ 211 w 256"/>
                    <a:gd name="T23" fmla="*/ 130 h 262"/>
                    <a:gd name="T24" fmla="*/ 127 w 256"/>
                    <a:gd name="T25" fmla="*/ 42 h 262"/>
                    <a:gd name="T26" fmla="*/ 43 w 256"/>
                    <a:gd name="T27" fmla="*/ 130 h 262"/>
                    <a:gd name="T28" fmla="*/ 127 w 256"/>
                    <a:gd name="T29" fmla="*/ 219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6" h="262">
                      <a:moveTo>
                        <a:pt x="124" y="0"/>
                      </a:moveTo>
                      <a:cubicBezTo>
                        <a:pt x="157" y="0"/>
                        <a:pt x="186" y="14"/>
                        <a:pt x="210" y="36"/>
                      </a:cubicBezTo>
                      <a:cubicBezTo>
                        <a:pt x="210" y="1"/>
                        <a:pt x="210" y="1"/>
                        <a:pt x="210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262"/>
                        <a:pt x="256" y="262"/>
                        <a:pt x="256" y="262"/>
                      </a:cubicBezTo>
                      <a:cubicBezTo>
                        <a:pt x="210" y="262"/>
                        <a:pt x="210" y="262"/>
                        <a:pt x="210" y="262"/>
                      </a:cubicBezTo>
                      <a:cubicBezTo>
                        <a:pt x="210" y="224"/>
                        <a:pt x="210" y="224"/>
                        <a:pt x="210" y="224"/>
                      </a:cubicBezTo>
                      <a:cubicBezTo>
                        <a:pt x="186" y="247"/>
                        <a:pt x="157" y="261"/>
                        <a:pt x="124" y="261"/>
                      </a:cubicBezTo>
                      <a:cubicBezTo>
                        <a:pt x="55" y="261"/>
                        <a:pt x="0" y="202"/>
                        <a:pt x="0" y="130"/>
                      </a:cubicBezTo>
                      <a:cubicBezTo>
                        <a:pt x="0" y="58"/>
                        <a:pt x="55" y="0"/>
                        <a:pt x="124" y="0"/>
                      </a:cubicBezTo>
                      <a:moveTo>
                        <a:pt x="127" y="219"/>
                      </a:moveTo>
                      <a:cubicBezTo>
                        <a:pt x="173" y="219"/>
                        <a:pt x="211" y="179"/>
                        <a:pt x="211" y="130"/>
                      </a:cubicBezTo>
                      <a:cubicBezTo>
                        <a:pt x="211" y="82"/>
                        <a:pt x="173" y="42"/>
                        <a:pt x="127" y="42"/>
                      </a:cubicBezTo>
                      <a:cubicBezTo>
                        <a:pt x="81" y="42"/>
                        <a:pt x="43" y="82"/>
                        <a:pt x="43" y="130"/>
                      </a:cubicBezTo>
                      <a:cubicBezTo>
                        <a:pt x="43" y="179"/>
                        <a:pt x="81" y="219"/>
                        <a:pt x="127" y="219"/>
                      </a:cubicBezTo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4" name="Freeform 36">
                  <a:extLst>
                    <a:ext uri="{FF2B5EF4-FFF2-40B4-BE49-F238E27FC236}">
                      <a16:creationId xmlns:a16="http://schemas.microsoft.com/office/drawing/2014/main" id="{8F989E78-0BB0-49AD-8D80-E9DF43C028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3664" y="6413040"/>
                  <a:ext cx="239238" cy="267569"/>
                </a:xfrm>
                <a:custGeom>
                  <a:avLst/>
                  <a:gdLst>
                    <a:gd name="T0" fmla="*/ 126 w 235"/>
                    <a:gd name="T1" fmla="*/ 262 h 262"/>
                    <a:gd name="T2" fmla="*/ 35 w 235"/>
                    <a:gd name="T3" fmla="*/ 225 h 262"/>
                    <a:gd name="T4" fmla="*/ 0 w 235"/>
                    <a:gd name="T5" fmla="*/ 131 h 262"/>
                    <a:gd name="T6" fmla="*/ 35 w 235"/>
                    <a:gd name="T7" fmla="*/ 37 h 262"/>
                    <a:gd name="T8" fmla="*/ 126 w 235"/>
                    <a:gd name="T9" fmla="*/ 0 h 262"/>
                    <a:gd name="T10" fmla="*/ 192 w 235"/>
                    <a:gd name="T11" fmla="*/ 19 h 262"/>
                    <a:gd name="T12" fmla="*/ 234 w 235"/>
                    <a:gd name="T13" fmla="*/ 71 h 262"/>
                    <a:gd name="T14" fmla="*/ 192 w 235"/>
                    <a:gd name="T15" fmla="*/ 88 h 262"/>
                    <a:gd name="T16" fmla="*/ 123 w 235"/>
                    <a:gd name="T17" fmla="*/ 42 h 262"/>
                    <a:gd name="T18" fmla="*/ 68 w 235"/>
                    <a:gd name="T19" fmla="*/ 68 h 262"/>
                    <a:gd name="T20" fmla="*/ 46 w 235"/>
                    <a:gd name="T21" fmla="*/ 131 h 262"/>
                    <a:gd name="T22" fmla="*/ 68 w 235"/>
                    <a:gd name="T23" fmla="*/ 194 h 262"/>
                    <a:gd name="T24" fmla="*/ 123 w 235"/>
                    <a:gd name="T25" fmla="*/ 220 h 262"/>
                    <a:gd name="T26" fmla="*/ 194 w 235"/>
                    <a:gd name="T27" fmla="*/ 173 h 262"/>
                    <a:gd name="T28" fmla="*/ 235 w 235"/>
                    <a:gd name="T29" fmla="*/ 191 h 262"/>
                    <a:gd name="T30" fmla="*/ 193 w 235"/>
                    <a:gd name="T31" fmla="*/ 243 h 262"/>
                    <a:gd name="T32" fmla="*/ 126 w 235"/>
                    <a:gd name="T33" fmla="*/ 262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5" h="262">
                      <a:moveTo>
                        <a:pt x="126" y="262"/>
                      </a:moveTo>
                      <a:cubicBezTo>
                        <a:pt x="90" y="262"/>
                        <a:pt x="59" y="249"/>
                        <a:pt x="35" y="225"/>
                      </a:cubicBezTo>
                      <a:cubicBezTo>
                        <a:pt x="12" y="199"/>
                        <a:pt x="0" y="168"/>
                        <a:pt x="0" y="131"/>
                      </a:cubicBezTo>
                      <a:cubicBezTo>
                        <a:pt x="0" y="93"/>
                        <a:pt x="12" y="62"/>
                        <a:pt x="35" y="37"/>
                      </a:cubicBezTo>
                      <a:cubicBezTo>
                        <a:pt x="59" y="13"/>
                        <a:pt x="90" y="0"/>
                        <a:pt x="126" y="0"/>
                      </a:cubicBezTo>
                      <a:cubicBezTo>
                        <a:pt x="151" y="0"/>
                        <a:pt x="173" y="6"/>
                        <a:pt x="192" y="19"/>
                      </a:cubicBezTo>
                      <a:cubicBezTo>
                        <a:pt x="210" y="31"/>
                        <a:pt x="224" y="49"/>
                        <a:pt x="234" y="71"/>
                      </a:cubicBezTo>
                      <a:cubicBezTo>
                        <a:pt x="192" y="88"/>
                        <a:pt x="192" y="88"/>
                        <a:pt x="192" y="88"/>
                      </a:cubicBezTo>
                      <a:cubicBezTo>
                        <a:pt x="179" y="58"/>
                        <a:pt x="156" y="42"/>
                        <a:pt x="123" y="42"/>
                      </a:cubicBezTo>
                      <a:cubicBezTo>
                        <a:pt x="102" y="42"/>
                        <a:pt x="84" y="51"/>
                        <a:pt x="68" y="68"/>
                      </a:cubicBezTo>
                      <a:cubicBezTo>
                        <a:pt x="53" y="85"/>
                        <a:pt x="46" y="106"/>
                        <a:pt x="46" y="131"/>
                      </a:cubicBezTo>
                      <a:cubicBezTo>
                        <a:pt x="46" y="156"/>
                        <a:pt x="53" y="177"/>
                        <a:pt x="68" y="194"/>
                      </a:cubicBezTo>
                      <a:cubicBezTo>
                        <a:pt x="84" y="211"/>
                        <a:pt x="102" y="220"/>
                        <a:pt x="123" y="220"/>
                      </a:cubicBezTo>
                      <a:cubicBezTo>
                        <a:pt x="157" y="220"/>
                        <a:pt x="181" y="204"/>
                        <a:pt x="194" y="173"/>
                      </a:cubicBezTo>
                      <a:cubicBezTo>
                        <a:pt x="235" y="191"/>
                        <a:pt x="235" y="191"/>
                        <a:pt x="235" y="191"/>
                      </a:cubicBezTo>
                      <a:cubicBezTo>
                        <a:pt x="226" y="213"/>
                        <a:pt x="212" y="230"/>
                        <a:pt x="193" y="243"/>
                      </a:cubicBezTo>
                      <a:cubicBezTo>
                        <a:pt x="174" y="255"/>
                        <a:pt x="151" y="262"/>
                        <a:pt x="126" y="262"/>
                      </a:cubicBezTo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Freeform 37">
                  <a:extLst>
                    <a:ext uri="{FF2B5EF4-FFF2-40B4-BE49-F238E27FC236}">
                      <a16:creationId xmlns:a16="http://schemas.microsoft.com/office/drawing/2014/main" id="{743FBF6E-6C7B-474E-8F25-145CA00A2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4937" y="6345361"/>
                  <a:ext cx="157393" cy="335247"/>
                </a:xfrm>
                <a:custGeom>
                  <a:avLst/>
                  <a:gdLst>
                    <a:gd name="T0" fmla="*/ 113 w 155"/>
                    <a:gd name="T1" fmla="*/ 328 h 328"/>
                    <a:gd name="T2" fmla="*/ 63 w 155"/>
                    <a:gd name="T3" fmla="*/ 309 h 328"/>
                    <a:gd name="T4" fmla="*/ 43 w 155"/>
                    <a:gd name="T5" fmla="*/ 254 h 328"/>
                    <a:gd name="T6" fmla="*/ 43 w 155"/>
                    <a:gd name="T7" fmla="*/ 109 h 328"/>
                    <a:gd name="T8" fmla="*/ 0 w 155"/>
                    <a:gd name="T9" fmla="*/ 109 h 328"/>
                    <a:gd name="T10" fmla="*/ 0 w 155"/>
                    <a:gd name="T11" fmla="*/ 67 h 328"/>
                    <a:gd name="T12" fmla="*/ 43 w 155"/>
                    <a:gd name="T13" fmla="*/ 67 h 328"/>
                    <a:gd name="T14" fmla="*/ 43 w 155"/>
                    <a:gd name="T15" fmla="*/ 25 h 328"/>
                    <a:gd name="T16" fmla="*/ 89 w 155"/>
                    <a:gd name="T17" fmla="*/ 0 h 328"/>
                    <a:gd name="T18" fmla="*/ 89 w 155"/>
                    <a:gd name="T19" fmla="*/ 67 h 328"/>
                    <a:gd name="T20" fmla="*/ 149 w 155"/>
                    <a:gd name="T21" fmla="*/ 67 h 328"/>
                    <a:gd name="T22" fmla="*/ 149 w 155"/>
                    <a:gd name="T23" fmla="*/ 109 h 328"/>
                    <a:gd name="T24" fmla="*/ 89 w 155"/>
                    <a:gd name="T25" fmla="*/ 109 h 328"/>
                    <a:gd name="T26" fmla="*/ 89 w 155"/>
                    <a:gd name="T27" fmla="*/ 239 h 328"/>
                    <a:gd name="T28" fmla="*/ 99 w 155"/>
                    <a:gd name="T29" fmla="*/ 276 h 328"/>
                    <a:gd name="T30" fmla="*/ 120 w 155"/>
                    <a:gd name="T31" fmla="*/ 285 h 328"/>
                    <a:gd name="T32" fmla="*/ 131 w 155"/>
                    <a:gd name="T33" fmla="*/ 283 h 328"/>
                    <a:gd name="T34" fmla="*/ 141 w 155"/>
                    <a:gd name="T35" fmla="*/ 280 h 328"/>
                    <a:gd name="T36" fmla="*/ 155 w 155"/>
                    <a:gd name="T37" fmla="*/ 321 h 328"/>
                    <a:gd name="T38" fmla="*/ 113 w 155"/>
                    <a:gd name="T39" fmla="*/ 328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5" h="328">
                      <a:moveTo>
                        <a:pt x="113" y="328"/>
                      </a:moveTo>
                      <a:cubicBezTo>
                        <a:pt x="93" y="328"/>
                        <a:pt x="77" y="321"/>
                        <a:pt x="63" y="309"/>
                      </a:cubicBezTo>
                      <a:cubicBezTo>
                        <a:pt x="50" y="297"/>
                        <a:pt x="43" y="276"/>
                        <a:pt x="43" y="254"/>
                      </a:cubicBezTo>
                      <a:cubicBezTo>
                        <a:pt x="43" y="109"/>
                        <a:pt x="43" y="109"/>
                        <a:pt x="43" y="109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89" y="67"/>
                        <a:pt x="89" y="67"/>
                        <a:pt x="89" y="67"/>
                      </a:cubicBezTo>
                      <a:cubicBezTo>
                        <a:pt x="149" y="67"/>
                        <a:pt x="149" y="67"/>
                        <a:pt x="149" y="67"/>
                      </a:cubicBezTo>
                      <a:cubicBezTo>
                        <a:pt x="149" y="109"/>
                        <a:pt x="149" y="109"/>
                        <a:pt x="149" y="109"/>
                      </a:cubicBezTo>
                      <a:cubicBezTo>
                        <a:pt x="89" y="109"/>
                        <a:pt x="89" y="109"/>
                        <a:pt x="89" y="109"/>
                      </a:cubicBezTo>
                      <a:cubicBezTo>
                        <a:pt x="89" y="239"/>
                        <a:pt x="89" y="239"/>
                        <a:pt x="89" y="239"/>
                      </a:cubicBezTo>
                      <a:cubicBezTo>
                        <a:pt x="89" y="255"/>
                        <a:pt x="92" y="270"/>
                        <a:pt x="99" y="276"/>
                      </a:cubicBezTo>
                      <a:cubicBezTo>
                        <a:pt x="105" y="282"/>
                        <a:pt x="112" y="285"/>
                        <a:pt x="120" y="285"/>
                      </a:cubicBezTo>
                      <a:cubicBezTo>
                        <a:pt x="124" y="285"/>
                        <a:pt x="127" y="284"/>
                        <a:pt x="131" y="283"/>
                      </a:cubicBezTo>
                      <a:cubicBezTo>
                        <a:pt x="134" y="283"/>
                        <a:pt x="138" y="282"/>
                        <a:pt x="141" y="280"/>
                      </a:cubicBezTo>
                      <a:cubicBezTo>
                        <a:pt x="155" y="321"/>
                        <a:pt x="155" y="321"/>
                        <a:pt x="155" y="321"/>
                      </a:cubicBezTo>
                      <a:cubicBezTo>
                        <a:pt x="143" y="325"/>
                        <a:pt x="129" y="328"/>
                        <a:pt x="113" y="328"/>
                      </a:cubicBezTo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6" name="Freeform 39">
                  <a:extLst>
                    <a:ext uri="{FF2B5EF4-FFF2-40B4-BE49-F238E27FC236}">
                      <a16:creationId xmlns:a16="http://schemas.microsoft.com/office/drawing/2014/main" id="{4E24CB32-7985-4B6B-86F6-EEDBE1220A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25745" y="6140750"/>
                  <a:ext cx="132210" cy="132210"/>
                </a:xfrm>
                <a:custGeom>
                  <a:avLst/>
                  <a:gdLst>
                    <a:gd name="T0" fmla="*/ 65 w 129"/>
                    <a:gd name="T1" fmla="*/ 0 h 130"/>
                    <a:gd name="T2" fmla="*/ 0 w 129"/>
                    <a:gd name="T3" fmla="*/ 65 h 130"/>
                    <a:gd name="T4" fmla="*/ 65 w 129"/>
                    <a:gd name="T5" fmla="*/ 130 h 130"/>
                    <a:gd name="T6" fmla="*/ 129 w 129"/>
                    <a:gd name="T7" fmla="*/ 65 h 130"/>
                    <a:gd name="T8" fmla="*/ 65 w 129"/>
                    <a:gd name="T9" fmla="*/ 0 h 130"/>
                    <a:gd name="T10" fmla="*/ 65 w 129"/>
                    <a:gd name="T11" fmla="*/ 103 h 130"/>
                    <a:gd name="T12" fmla="*/ 26 w 129"/>
                    <a:gd name="T13" fmla="*/ 65 h 130"/>
                    <a:gd name="T14" fmla="*/ 65 w 129"/>
                    <a:gd name="T15" fmla="*/ 27 h 130"/>
                    <a:gd name="T16" fmla="*/ 103 w 129"/>
                    <a:gd name="T17" fmla="*/ 65 h 130"/>
                    <a:gd name="T18" fmla="*/ 65 w 129"/>
                    <a:gd name="T19" fmla="*/ 10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9" h="130">
                      <a:moveTo>
                        <a:pt x="65" y="0"/>
                      </a:moveTo>
                      <a:cubicBezTo>
                        <a:pt x="29" y="0"/>
                        <a:pt x="0" y="29"/>
                        <a:pt x="0" y="65"/>
                      </a:cubicBezTo>
                      <a:cubicBezTo>
                        <a:pt x="0" y="101"/>
                        <a:pt x="29" y="130"/>
                        <a:pt x="65" y="130"/>
                      </a:cubicBezTo>
                      <a:cubicBezTo>
                        <a:pt x="100" y="130"/>
                        <a:pt x="129" y="101"/>
                        <a:pt x="129" y="65"/>
                      </a:cubicBezTo>
                      <a:cubicBezTo>
                        <a:pt x="129" y="29"/>
                        <a:pt x="100" y="0"/>
                        <a:pt x="65" y="0"/>
                      </a:cubicBezTo>
                      <a:moveTo>
                        <a:pt x="65" y="103"/>
                      </a:moveTo>
                      <a:cubicBezTo>
                        <a:pt x="43" y="103"/>
                        <a:pt x="26" y="86"/>
                        <a:pt x="26" y="65"/>
                      </a:cubicBezTo>
                      <a:cubicBezTo>
                        <a:pt x="26" y="44"/>
                        <a:pt x="43" y="27"/>
                        <a:pt x="65" y="27"/>
                      </a:cubicBezTo>
                      <a:cubicBezTo>
                        <a:pt x="86" y="27"/>
                        <a:pt x="103" y="44"/>
                        <a:pt x="103" y="65"/>
                      </a:cubicBezTo>
                      <a:cubicBezTo>
                        <a:pt x="103" y="86"/>
                        <a:pt x="86" y="103"/>
                        <a:pt x="65" y="103"/>
                      </a:cubicBezTo>
                    </a:path>
                  </a:pathLst>
                </a:custGeom>
                <a:solidFill>
                  <a:srgbClr val="E3061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7" name="Freeform 42">
                  <a:extLst>
                    <a:ext uri="{FF2B5EF4-FFF2-40B4-BE49-F238E27FC236}">
                      <a16:creationId xmlns:a16="http://schemas.microsoft.com/office/drawing/2014/main" id="{99DCDAEA-80FD-45BE-A41A-7D814626B4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74826" y="6342213"/>
                  <a:ext cx="55088" cy="338395"/>
                </a:xfrm>
                <a:custGeom>
                  <a:avLst/>
                  <a:gdLst>
                    <a:gd name="T0" fmla="*/ 54 w 54"/>
                    <a:gd name="T1" fmla="*/ 26 h 331"/>
                    <a:gd name="T2" fmla="*/ 46 w 54"/>
                    <a:gd name="T3" fmla="*/ 45 h 331"/>
                    <a:gd name="T4" fmla="*/ 27 w 54"/>
                    <a:gd name="T5" fmla="*/ 53 h 331"/>
                    <a:gd name="T6" fmla="*/ 8 w 54"/>
                    <a:gd name="T7" fmla="*/ 45 h 331"/>
                    <a:gd name="T8" fmla="*/ 0 w 54"/>
                    <a:gd name="T9" fmla="*/ 26 h 331"/>
                    <a:gd name="T10" fmla="*/ 8 w 54"/>
                    <a:gd name="T11" fmla="*/ 7 h 331"/>
                    <a:gd name="T12" fmla="*/ 27 w 54"/>
                    <a:gd name="T13" fmla="*/ 0 h 331"/>
                    <a:gd name="T14" fmla="*/ 46 w 54"/>
                    <a:gd name="T15" fmla="*/ 7 h 331"/>
                    <a:gd name="T16" fmla="*/ 54 w 54"/>
                    <a:gd name="T17" fmla="*/ 26 h 331"/>
                    <a:gd name="T18" fmla="*/ 50 w 54"/>
                    <a:gd name="T19" fmla="*/ 331 h 331"/>
                    <a:gd name="T20" fmla="*/ 4 w 54"/>
                    <a:gd name="T21" fmla="*/ 331 h 331"/>
                    <a:gd name="T22" fmla="*/ 4 w 54"/>
                    <a:gd name="T23" fmla="*/ 70 h 331"/>
                    <a:gd name="T24" fmla="*/ 50 w 54"/>
                    <a:gd name="T25" fmla="*/ 70 h 331"/>
                    <a:gd name="T26" fmla="*/ 50 w 54"/>
                    <a:gd name="T27" fmla="*/ 33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331">
                      <a:moveTo>
                        <a:pt x="54" y="26"/>
                      </a:moveTo>
                      <a:cubicBezTo>
                        <a:pt x="54" y="34"/>
                        <a:pt x="51" y="40"/>
                        <a:pt x="46" y="45"/>
                      </a:cubicBezTo>
                      <a:cubicBezTo>
                        <a:pt x="41" y="51"/>
                        <a:pt x="34" y="53"/>
                        <a:pt x="27" y="53"/>
                      </a:cubicBezTo>
                      <a:cubicBezTo>
                        <a:pt x="20" y="53"/>
                        <a:pt x="13" y="51"/>
                        <a:pt x="8" y="45"/>
                      </a:cubicBezTo>
                      <a:cubicBezTo>
                        <a:pt x="3" y="40"/>
                        <a:pt x="0" y="34"/>
                        <a:pt x="0" y="26"/>
                      </a:cubicBezTo>
                      <a:cubicBezTo>
                        <a:pt x="0" y="19"/>
                        <a:pt x="3" y="13"/>
                        <a:pt x="8" y="7"/>
                      </a:cubicBezTo>
                      <a:cubicBezTo>
                        <a:pt x="13" y="2"/>
                        <a:pt x="20" y="0"/>
                        <a:pt x="27" y="0"/>
                      </a:cubicBezTo>
                      <a:cubicBezTo>
                        <a:pt x="34" y="0"/>
                        <a:pt x="41" y="2"/>
                        <a:pt x="46" y="7"/>
                      </a:cubicBezTo>
                      <a:cubicBezTo>
                        <a:pt x="51" y="13"/>
                        <a:pt x="54" y="19"/>
                        <a:pt x="54" y="26"/>
                      </a:cubicBezTo>
                      <a:moveTo>
                        <a:pt x="50" y="331"/>
                      </a:moveTo>
                      <a:cubicBezTo>
                        <a:pt x="4" y="331"/>
                        <a:pt x="4" y="331"/>
                        <a:pt x="4" y="331"/>
                      </a:cubicBezTo>
                      <a:cubicBezTo>
                        <a:pt x="4" y="70"/>
                        <a:pt x="4" y="70"/>
                        <a:pt x="4" y="70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lnTo>
                        <a:pt x="50" y="331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8" name="10 CuadroTexto">
            <a:extLst>
              <a:ext uri="{FF2B5EF4-FFF2-40B4-BE49-F238E27FC236}">
                <a16:creationId xmlns:a16="http://schemas.microsoft.com/office/drawing/2014/main" id="{71ADD56C-ABC0-42BF-BB2B-04B1174CADDA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A5C56122-BA39-4FCD-9B22-B2EAE0B71B51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A11FD2C9-6922-4C82-BF56-F70A8250DE78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3FEA5445-8250-4376-8C6B-7CFFDF9F920E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3CD2F680-31FC-48EF-92C0-007CC712D865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C351B905-62B1-4E38-8B19-E86729465ACB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rgbClr val="E30613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D77A5DCF-DD24-4AC0-B3A3-570F704C4F97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tx1">
                    <a:lumMod val="90000"/>
                    <a:lumOff val="10000"/>
                  </a:schemeClr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102" name="Triángulo isósceles 101">
              <a:extLst>
                <a:ext uri="{FF2B5EF4-FFF2-40B4-BE49-F238E27FC236}">
                  <a16:creationId xmlns:a16="http://schemas.microsoft.com/office/drawing/2014/main" id="{D1F5D6FC-A258-4942-92F2-09282B61BE88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FABFE19D-91FE-4852-B42E-24C03A5997B1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rgbClr val="E30613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Cj</a:t>
              </a:r>
              <a:r>
                <a:rPr lang="pt-BR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AEF8076B-4A48-4A16-94C8-9636A06702A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0F36F586-76D0-433C-8404-D18B37CA94CB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rgbClr val="E30613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tx1">
                      <a:lumMod val="90000"/>
                      <a:lumOff val="10000"/>
                    </a:schemeClr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8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31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763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189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383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850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43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lide Cier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7659FDE-92BB-4DA4-8A5F-8147E0CB09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14A60C-5BF8-4531-B2D5-FACCBFE20F97}"/>
              </a:ext>
            </a:extLst>
          </p:cNvPr>
          <p:cNvGrpSpPr/>
          <p:nvPr/>
        </p:nvGrpSpPr>
        <p:grpSpPr>
          <a:xfrm>
            <a:off x="191676" y="217641"/>
            <a:ext cx="241321" cy="241321"/>
            <a:chOff x="585537" y="1051649"/>
            <a:chExt cx="241321" cy="241321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0E78C678-A2E7-4E54-A8C8-331C57B7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711339CD-149C-488C-8978-46E45633B2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Elipse 75">
            <a:extLst>
              <a:ext uri="{FF2B5EF4-FFF2-40B4-BE49-F238E27FC236}">
                <a16:creationId xmlns:a16="http://schemas.microsoft.com/office/drawing/2014/main" id="{3BC527E9-F594-44FC-89E9-E8DED797B3AA}"/>
              </a:ext>
            </a:extLst>
          </p:cNvPr>
          <p:cNvSpPr/>
          <p:nvPr/>
        </p:nvSpPr>
        <p:spPr>
          <a:xfrm>
            <a:off x="4355006" y="193297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5EDB884B-02B8-4EA0-9264-1C1D9FB9FF07}"/>
              </a:ext>
            </a:extLst>
          </p:cNvPr>
          <p:cNvGrpSpPr/>
          <p:nvPr/>
        </p:nvGrpSpPr>
        <p:grpSpPr>
          <a:xfrm>
            <a:off x="11672946" y="115198"/>
            <a:ext cx="241321" cy="241321"/>
            <a:chOff x="585537" y="1051649"/>
            <a:chExt cx="241321" cy="241321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6D90CF97-AF2A-48D5-93A6-BBF66C2B7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DC318F36-0FA5-4FE5-8823-329562FDC6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3F2402-4F03-4178-AD93-4091A53B27A5}"/>
              </a:ext>
            </a:extLst>
          </p:cNvPr>
          <p:cNvSpPr txBox="1"/>
          <p:nvPr/>
        </p:nvSpPr>
        <p:spPr>
          <a:xfrm>
            <a:off x="509348" y="502953"/>
            <a:ext cx="197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95" name="9 CuadroTexto">
            <a:extLst>
              <a:ext uri="{FF2B5EF4-FFF2-40B4-BE49-F238E27FC236}">
                <a16:creationId xmlns:a16="http://schemas.microsoft.com/office/drawing/2014/main" id="{1D58DF07-5E8D-4FD2-8A6B-F44331ECED6E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2021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4F2B5DD-95C0-46A8-BBA6-D3569627A418}"/>
              </a:ext>
            </a:extLst>
          </p:cNvPr>
          <p:cNvGrpSpPr/>
          <p:nvPr/>
        </p:nvGrpSpPr>
        <p:grpSpPr>
          <a:xfrm>
            <a:off x="2648465" y="741862"/>
            <a:ext cx="1429335" cy="114368"/>
            <a:chOff x="1593777" y="0"/>
            <a:chExt cx="1729496" cy="114368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74D91C9-3C7A-4322-8A2D-15C4390543B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82C5DA3-4B52-46AC-AAFA-FC402439001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3" name="10 CuadroTexto">
            <a:extLst>
              <a:ext uri="{FF2B5EF4-FFF2-40B4-BE49-F238E27FC236}">
                <a16:creationId xmlns:a16="http://schemas.microsoft.com/office/drawing/2014/main" id="{6BE98D59-4390-4254-8C49-06F7CC4ECE3C}"/>
              </a:ext>
            </a:extLst>
          </p:cNvPr>
          <p:cNvSpPr txBox="1"/>
          <p:nvPr/>
        </p:nvSpPr>
        <p:spPr>
          <a:xfrm>
            <a:off x="10904584" y="6394399"/>
            <a:ext cx="1380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N°</a:t>
            </a:r>
            <a:r>
              <a:rPr lang="es-AR" sz="12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fld id="{BA835434-0B4F-4687-9C1B-5C3D0E441216}" type="slidenum">
              <a:rPr lang="es-AR" sz="120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‹Nº›</a:t>
            </a:fld>
            <a:endParaRPr lang="es-AR" sz="120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DCD2B9-79FB-4797-800D-F1CC5EFB272B}"/>
              </a:ext>
            </a:extLst>
          </p:cNvPr>
          <p:cNvGrpSpPr/>
          <p:nvPr/>
        </p:nvGrpSpPr>
        <p:grpSpPr>
          <a:xfrm>
            <a:off x="646075" y="1300369"/>
            <a:ext cx="10637238" cy="4359811"/>
            <a:chOff x="502484" y="2208927"/>
            <a:chExt cx="17282505" cy="7791807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720E458-11C1-4029-87D1-DDBA4B1E708C}"/>
                </a:ext>
              </a:extLst>
            </p:cNvPr>
            <p:cNvSpPr txBox="1"/>
            <p:nvPr/>
          </p:nvSpPr>
          <p:spPr>
            <a:xfrm>
              <a:off x="1055279" y="2208927"/>
              <a:ext cx="5899334" cy="247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ARGENTINA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 Martín 550 (C1004AAL)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 </a:t>
              </a:r>
              <a:endPara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Distrito Tecnológico: Av. Almafuerte 63 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(C1437JLA) | </a:t>
              </a: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C.A.B.A., Argentina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</a:t>
              </a:r>
              <a:b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ES_tradnl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(+54-11)  5276-1999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contacto_ar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7A8DC9A-586E-47A8-8C76-F1A1C5E4CAA2}"/>
                </a:ext>
              </a:extLst>
            </p:cNvPr>
            <p:cNvSpPr txBox="1"/>
            <p:nvPr/>
          </p:nvSpPr>
          <p:spPr>
            <a:xfrm>
              <a:off x="7366082" y="4786556"/>
              <a:ext cx="4273713" cy="214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URUGUAY</a:t>
              </a:r>
            </a:p>
            <a:p>
              <a:pPr lvl="0" defTabSz="1125472">
                <a:defRPr/>
              </a:pPr>
              <a:r>
                <a:rPr lang="en-US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Boulevar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 Artigas 1261 |(11200) | Montevideo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Montevideo, Uruguay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(+ 598) 29290315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contacto_uy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lang="es-AR" sz="1200" u="none" kern="1200">
                <a:solidFill>
                  <a:schemeClr val="bg1"/>
                </a:solidFill>
                <a:effectLst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EC09AD6-D236-4EBA-81F4-467DBD5E718C}"/>
                </a:ext>
              </a:extLst>
            </p:cNvPr>
            <p:cNvSpPr/>
            <p:nvPr/>
          </p:nvSpPr>
          <p:spPr>
            <a:xfrm>
              <a:off x="13052911" y="7525486"/>
              <a:ext cx="4732078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CHILE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Monseñor Sótero Sanz 161 Piso 12° (7500000) 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Providencia,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Santiago, Chile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(+56-2) 2334-3361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contacto_cl@practia.global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0AFF5271-B1E9-426E-9A52-DCE81730BD7A}"/>
                </a:ext>
              </a:extLst>
            </p:cNvPr>
            <p:cNvSpPr/>
            <p:nvPr/>
          </p:nvSpPr>
          <p:spPr>
            <a:xfrm>
              <a:off x="1049678" y="4786554"/>
              <a:ext cx="5301069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COLOMBIA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Avenida 19 No. 120 - 71 - Oficina 202 |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Bogotá, Colombia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contacto_co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C91CA78D-B565-4B10-9FDC-8385C0DBD440}"/>
                </a:ext>
              </a:extLst>
            </p:cNvPr>
            <p:cNvSpPr/>
            <p:nvPr/>
          </p:nvSpPr>
          <p:spPr>
            <a:xfrm>
              <a:off x="7384513" y="7525486"/>
              <a:ext cx="4864613" cy="214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ESPAÑA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Paseo de la Castellana 95 - Planta 15 | Torre Europa (28046) Madrid , España</a:t>
              </a:r>
              <a:b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</a:br>
              <a:r>
                <a:rPr lang="es-ES_tradnl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Tel.: (+34) 91 515 0558</a:t>
              </a:r>
              <a:endParaRPr lang="es-AR" sz="1200">
                <a:solidFill>
                  <a:schemeClr val="bg1"/>
                </a:solidFill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Segoe UI Semilight" panose="020B0402040204020203" pitchFamily="34" charset="0"/>
                </a:rPr>
                <a:t>contacto_es@practia.global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B0D0CE4D-1D80-465B-849F-B266D43BBD09}"/>
                </a:ext>
              </a:extLst>
            </p:cNvPr>
            <p:cNvSpPr/>
            <p:nvPr/>
          </p:nvSpPr>
          <p:spPr>
            <a:xfrm rot="5400000">
              <a:off x="466493" y="2360092"/>
              <a:ext cx="521878" cy="449895"/>
            </a:xfrm>
            <a:prstGeom prst="triangle">
              <a:avLst/>
            </a:prstGeom>
            <a:solidFill>
              <a:schemeClr val="bg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00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6C89E187-188C-46B8-8DBB-5A9A4D832A6D}"/>
                </a:ext>
              </a:extLst>
            </p:cNvPr>
            <p:cNvSpPr/>
            <p:nvPr/>
          </p:nvSpPr>
          <p:spPr>
            <a:xfrm>
              <a:off x="7384513" y="2208927"/>
              <a:ext cx="4578886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BRASIL</a:t>
              </a:r>
            </a:p>
            <a:p>
              <a:pPr lvl="0" defTabSz="914400">
                <a:defRPr/>
              </a:pPr>
              <a:r>
                <a:rPr lang="pt-BR" sz="1200">
                  <a:solidFill>
                    <a:schemeClr val="bg1"/>
                  </a:solidFill>
                </a:rPr>
                <a:t>Av. das Nações Unidas, 12399, </a:t>
              </a:r>
              <a:r>
                <a:rPr lang="pt-BR" sz="1200" err="1">
                  <a:solidFill>
                    <a:schemeClr val="bg1"/>
                  </a:solidFill>
                </a:rPr>
                <a:t>Cj</a:t>
              </a:r>
              <a:r>
                <a:rPr lang="pt-BR" sz="1200">
                  <a:solidFill>
                    <a:schemeClr val="bg1"/>
                  </a:solidFill>
                </a:rPr>
                <a:t>. 121A - Cidade Monções, - SP, 04578-000 </a:t>
              </a:r>
              <a:r>
                <a:rPr lang="es-MX" sz="1200" b="1">
                  <a:solidFill>
                    <a:schemeClr val="bg1"/>
                  </a:solidFill>
                </a:rPr>
                <a:t>São Paulo , </a:t>
              </a: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Brasil</a:t>
              </a:r>
              <a:b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Tel.: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(+57 321) 9769478</a:t>
              </a:r>
              <a:br>
                <a:rPr kumimoji="0" lang="es-MX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</a:t>
              </a:r>
              <a:r>
                <a:rPr lang="es-ES_tradnl" sz="1200" err="1">
                  <a:solidFill>
                    <a:schemeClr val="bg1"/>
                  </a:solidFill>
                  <a:cs typeface="Segoe UI Semilight" panose="020B0402040204020203" pitchFamily="34" charset="0"/>
                </a:rPr>
                <a:t>br</a:t>
              </a:r>
              <a:r>
                <a:rPr kumimoji="0" lang="es-ES_tradnl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@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29979E48-28D2-4E41-A07B-2B0BAC0A84BF}"/>
                </a:ext>
              </a:extLst>
            </p:cNvPr>
            <p:cNvSpPr txBox="1"/>
            <p:nvPr/>
          </p:nvSpPr>
          <p:spPr>
            <a:xfrm>
              <a:off x="13076861" y="2208927"/>
              <a:ext cx="4406488" cy="445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Euler 152 PH Polanco, CDMX (11560) |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México D.F, México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55 9688 8893 / </a:t>
              </a:r>
              <a:b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        (+ 52) 55 2155 1905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Prol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. Corregidora No. 338 Oficina 3 y 4 (76160) | Fracc. </a:t>
              </a: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Alamos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3ra. Sección, 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Querétaro, </a:t>
              </a:r>
              <a:r>
                <a:rPr kumimoji="0" lang="es-AR" sz="1200" b="1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Qro</a:t>
              </a: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, México  </a:t>
              </a:r>
              <a:b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 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(+ 52) 442 245 2151/52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contacto_mx@practia.global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A6F858F-09EB-4FE6-B8A7-97ECB220E49E}"/>
                </a:ext>
              </a:extLst>
            </p:cNvPr>
            <p:cNvSpPr/>
            <p:nvPr/>
          </p:nvSpPr>
          <p:spPr>
            <a:xfrm>
              <a:off x="1055279" y="7525486"/>
              <a:ext cx="5406653" cy="2475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2400" b="1">
                  <a:solidFill>
                    <a:schemeClr val="bg2"/>
                  </a:solidFill>
                  <a:cs typeface="Segoe UI Semilight" panose="020B0402040204020203" pitchFamily="34" charset="0"/>
                </a:rPr>
                <a:t>PERÚ</a:t>
              </a:r>
            </a:p>
            <a:p>
              <a:pPr lvl="0" defTabSz="914400">
                <a:defRPr/>
              </a:pP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Calle Las Orquídeas Nro. </a:t>
              </a:r>
              <a:r>
                <a:rPr lang="es-MX" sz="1200">
                  <a:solidFill>
                    <a:schemeClr val="bg1"/>
                  </a:solidFill>
                  <a:cs typeface="Segoe UI Semilight" panose="020B0402040204020203" pitchFamily="34" charset="0"/>
                </a:rPr>
                <a:t>585 (15046), </a:t>
              </a:r>
              <a:r>
                <a:rPr kumimoji="0" lang="es-MX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Piso 12 - Oficina Orquídeas II Distrito San Isidro</a:t>
              </a:r>
              <a:br>
                <a:rPr kumimoji="0" lang="es-E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Lima, Perú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Tel.:</a:t>
              </a:r>
              <a:r>
                <a:rPr kumimoji="0" lang="es-AR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 (+ 511) 241-0293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Segoe UI Semilight" panose="020B0402040204020203" pitchFamily="34" charset="0"/>
                </a:rPr>
                <a:t>contacto_pe@practia.global</a:t>
              </a:r>
              <a:endParaRPr kumimoji="0" lang="es-AR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8EA548D-016F-4074-8ADD-88C51422D1BF}"/>
              </a:ext>
            </a:extLst>
          </p:cNvPr>
          <p:cNvGrpSpPr/>
          <p:nvPr/>
        </p:nvGrpSpPr>
        <p:grpSpPr>
          <a:xfrm>
            <a:off x="9170109" y="5865340"/>
            <a:ext cx="2424508" cy="573753"/>
            <a:chOff x="12225447" y="8240515"/>
            <a:chExt cx="5521309" cy="1306602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9029CF-E5AB-4D73-BB81-855B44BAEE5D}"/>
                </a:ext>
              </a:extLst>
            </p:cNvPr>
            <p:cNvGrpSpPr/>
            <p:nvPr/>
          </p:nvGrpSpPr>
          <p:grpSpPr>
            <a:xfrm>
              <a:off x="12225447" y="8405270"/>
              <a:ext cx="2533357" cy="1141847"/>
              <a:chOff x="12075881" y="7682850"/>
              <a:chExt cx="3037213" cy="1368947"/>
            </a:xfrm>
          </p:grpSpPr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916303A9-7EBF-4E2A-AF0C-43C107A8C126}"/>
                  </a:ext>
                </a:extLst>
              </p:cNvPr>
              <p:cNvGrpSpPr/>
              <p:nvPr/>
            </p:nvGrpSpPr>
            <p:grpSpPr>
              <a:xfrm>
                <a:off x="12846129" y="7682850"/>
                <a:ext cx="2266965" cy="714123"/>
                <a:chOff x="12286673" y="4650915"/>
                <a:chExt cx="1522413" cy="479580"/>
              </a:xfrm>
              <a:solidFill>
                <a:schemeClr val="bg2"/>
              </a:solidFill>
            </p:grpSpPr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27B13CB0-17E7-426C-A817-5D7B6C4A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86673" y="4650915"/>
                  <a:ext cx="466725" cy="465137"/>
                </a:xfrm>
                <a:custGeom>
                  <a:avLst/>
                  <a:gdLst>
                    <a:gd name="T0" fmla="*/ 26 w 51"/>
                    <a:gd name="T1" fmla="*/ 0 h 51"/>
                    <a:gd name="T2" fmla="*/ 0 w 51"/>
                    <a:gd name="T3" fmla="*/ 26 h 51"/>
                    <a:gd name="T4" fmla="*/ 26 w 51"/>
                    <a:gd name="T5" fmla="*/ 51 h 51"/>
                    <a:gd name="T6" fmla="*/ 51 w 51"/>
                    <a:gd name="T7" fmla="*/ 26 h 51"/>
                    <a:gd name="T8" fmla="*/ 26 w 51"/>
                    <a:gd name="T9" fmla="*/ 0 h 51"/>
                    <a:gd name="T10" fmla="*/ 19 w 51"/>
                    <a:gd name="T11" fmla="*/ 38 h 51"/>
                    <a:gd name="T12" fmla="*/ 13 w 51"/>
                    <a:gd name="T13" fmla="*/ 38 h 51"/>
                    <a:gd name="T14" fmla="*/ 13 w 51"/>
                    <a:gd name="T15" fmla="*/ 16 h 51"/>
                    <a:gd name="T16" fmla="*/ 19 w 51"/>
                    <a:gd name="T17" fmla="*/ 16 h 51"/>
                    <a:gd name="T18" fmla="*/ 19 w 51"/>
                    <a:gd name="T19" fmla="*/ 38 h 51"/>
                    <a:gd name="T20" fmla="*/ 16 w 51"/>
                    <a:gd name="T21" fmla="*/ 14 h 51"/>
                    <a:gd name="T22" fmla="*/ 13 w 51"/>
                    <a:gd name="T23" fmla="*/ 11 h 51"/>
                    <a:gd name="T24" fmla="*/ 16 w 51"/>
                    <a:gd name="T25" fmla="*/ 8 h 51"/>
                    <a:gd name="T26" fmla="*/ 19 w 51"/>
                    <a:gd name="T27" fmla="*/ 11 h 51"/>
                    <a:gd name="T28" fmla="*/ 16 w 51"/>
                    <a:gd name="T29" fmla="*/ 14 h 51"/>
                    <a:gd name="T30" fmla="*/ 42 w 51"/>
                    <a:gd name="T31" fmla="*/ 38 h 51"/>
                    <a:gd name="T32" fmla="*/ 35 w 51"/>
                    <a:gd name="T33" fmla="*/ 38 h 51"/>
                    <a:gd name="T34" fmla="*/ 35 w 51"/>
                    <a:gd name="T35" fmla="*/ 24 h 51"/>
                    <a:gd name="T36" fmla="*/ 33 w 51"/>
                    <a:gd name="T37" fmla="*/ 21 h 51"/>
                    <a:gd name="T38" fmla="*/ 29 w 51"/>
                    <a:gd name="T39" fmla="*/ 24 h 51"/>
                    <a:gd name="T40" fmla="*/ 29 w 51"/>
                    <a:gd name="T41" fmla="*/ 38 h 51"/>
                    <a:gd name="T42" fmla="*/ 22 w 51"/>
                    <a:gd name="T43" fmla="*/ 38 h 51"/>
                    <a:gd name="T44" fmla="*/ 22 w 51"/>
                    <a:gd name="T45" fmla="*/ 16 h 51"/>
                    <a:gd name="T46" fmla="*/ 29 w 51"/>
                    <a:gd name="T47" fmla="*/ 16 h 51"/>
                    <a:gd name="T48" fmla="*/ 29 w 51"/>
                    <a:gd name="T49" fmla="*/ 18 h 51"/>
                    <a:gd name="T50" fmla="*/ 35 w 51"/>
                    <a:gd name="T51" fmla="*/ 16 h 51"/>
                    <a:gd name="T52" fmla="*/ 42 w 51"/>
                    <a:gd name="T53" fmla="*/ 24 h 51"/>
                    <a:gd name="T54" fmla="*/ 42 w 51"/>
                    <a:gd name="T55" fmla="*/ 38 h 51"/>
                    <a:gd name="T56" fmla="*/ 42 w 51"/>
                    <a:gd name="T57" fmla="*/ 38 h 51"/>
                    <a:gd name="T58" fmla="*/ 42 w 51"/>
                    <a:gd name="T59" fmla="*/ 3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11" y="0"/>
                        <a:pt x="0" y="11"/>
                        <a:pt x="0" y="26"/>
                      </a:cubicBezTo>
                      <a:cubicBezTo>
                        <a:pt x="0" y="40"/>
                        <a:pt x="11" y="51"/>
                        <a:pt x="26" y="51"/>
                      </a:cubicBezTo>
                      <a:cubicBezTo>
                        <a:pt x="40" y="51"/>
                        <a:pt x="51" y="40"/>
                        <a:pt x="51" y="26"/>
                      </a:cubicBezTo>
                      <a:cubicBezTo>
                        <a:pt x="51" y="11"/>
                        <a:pt x="40" y="0"/>
                        <a:pt x="26" y="0"/>
                      </a:cubicBezTo>
                      <a:close/>
                      <a:moveTo>
                        <a:pt x="19" y="38"/>
                      </a:move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19" y="38"/>
                      </a:lnTo>
                      <a:close/>
                      <a:moveTo>
                        <a:pt x="16" y="14"/>
                      </a:moveTo>
                      <a:cubicBezTo>
                        <a:pt x="15" y="14"/>
                        <a:pt x="13" y="13"/>
                        <a:pt x="13" y="11"/>
                      </a:cubicBezTo>
                      <a:cubicBezTo>
                        <a:pt x="13" y="10"/>
                        <a:pt x="15" y="8"/>
                        <a:pt x="16" y="8"/>
                      </a:cubicBezTo>
                      <a:cubicBezTo>
                        <a:pt x="18" y="8"/>
                        <a:pt x="19" y="10"/>
                        <a:pt x="19" y="11"/>
                      </a:cubicBezTo>
                      <a:cubicBezTo>
                        <a:pt x="19" y="13"/>
                        <a:pt x="18" y="14"/>
                        <a:pt x="16" y="14"/>
                      </a:cubicBezTo>
                      <a:close/>
                      <a:moveTo>
                        <a:pt x="42" y="38"/>
                      </a:move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23"/>
                        <a:pt x="35" y="21"/>
                        <a:pt x="33" y="21"/>
                      </a:cubicBezTo>
                      <a:cubicBezTo>
                        <a:pt x="29" y="21"/>
                        <a:pt x="29" y="24"/>
                        <a:pt x="29" y="24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0" y="17"/>
                        <a:pt x="32" y="16"/>
                        <a:pt x="35" y="16"/>
                      </a:cubicBezTo>
                      <a:cubicBezTo>
                        <a:pt x="37" y="16"/>
                        <a:pt x="42" y="17"/>
                        <a:pt x="42" y="24"/>
                      </a:cubicBezTo>
                      <a:lnTo>
                        <a:pt x="42" y="38"/>
                      </a:lnTo>
                      <a:close/>
                      <a:moveTo>
                        <a:pt x="42" y="38"/>
                      </a:moveTo>
                      <a:cubicBezTo>
                        <a:pt x="42" y="38"/>
                        <a:pt x="42" y="38"/>
                        <a:pt x="42" y="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60C196D8-7AA7-47ED-973F-11BE57A0FD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02611" y="4651071"/>
                  <a:ext cx="471075" cy="469634"/>
                </a:xfrm>
                <a:custGeom>
                  <a:avLst/>
                  <a:gdLst>
                    <a:gd name="T0" fmla="*/ 79 w 159"/>
                    <a:gd name="T1" fmla="*/ 0 h 159"/>
                    <a:gd name="T2" fmla="*/ 0 w 159"/>
                    <a:gd name="T3" fmla="*/ 79 h 159"/>
                    <a:gd name="T4" fmla="*/ 79 w 159"/>
                    <a:gd name="T5" fmla="*/ 159 h 159"/>
                    <a:gd name="T6" fmla="*/ 159 w 159"/>
                    <a:gd name="T7" fmla="*/ 79 h 159"/>
                    <a:gd name="T8" fmla="*/ 79 w 159"/>
                    <a:gd name="T9" fmla="*/ 0 h 159"/>
                    <a:gd name="T10" fmla="*/ 115 w 159"/>
                    <a:gd name="T11" fmla="*/ 61 h 159"/>
                    <a:gd name="T12" fmla="*/ 115 w 159"/>
                    <a:gd name="T13" fmla="*/ 64 h 159"/>
                    <a:gd name="T14" fmla="*/ 63 w 159"/>
                    <a:gd name="T15" fmla="*/ 116 h 159"/>
                    <a:gd name="T16" fmla="*/ 35 w 159"/>
                    <a:gd name="T17" fmla="*/ 107 h 159"/>
                    <a:gd name="T18" fmla="*/ 39 w 159"/>
                    <a:gd name="T19" fmla="*/ 108 h 159"/>
                    <a:gd name="T20" fmla="*/ 62 w 159"/>
                    <a:gd name="T21" fmla="*/ 100 h 159"/>
                    <a:gd name="T22" fmla="*/ 45 w 159"/>
                    <a:gd name="T23" fmla="*/ 87 h 159"/>
                    <a:gd name="T24" fmla="*/ 48 w 159"/>
                    <a:gd name="T25" fmla="*/ 87 h 159"/>
                    <a:gd name="T26" fmla="*/ 53 w 159"/>
                    <a:gd name="T27" fmla="*/ 87 h 159"/>
                    <a:gd name="T28" fmla="*/ 38 w 159"/>
                    <a:gd name="T29" fmla="*/ 69 h 159"/>
                    <a:gd name="T30" fmla="*/ 38 w 159"/>
                    <a:gd name="T31" fmla="*/ 69 h 159"/>
                    <a:gd name="T32" fmla="*/ 47 w 159"/>
                    <a:gd name="T33" fmla="*/ 71 h 159"/>
                    <a:gd name="T34" fmla="*/ 39 w 159"/>
                    <a:gd name="T35" fmla="*/ 56 h 159"/>
                    <a:gd name="T36" fmla="*/ 41 w 159"/>
                    <a:gd name="T37" fmla="*/ 47 h 159"/>
                    <a:gd name="T38" fmla="*/ 79 w 159"/>
                    <a:gd name="T39" fmla="*/ 66 h 159"/>
                    <a:gd name="T40" fmla="*/ 78 w 159"/>
                    <a:gd name="T41" fmla="*/ 62 h 159"/>
                    <a:gd name="T42" fmla="*/ 97 w 159"/>
                    <a:gd name="T43" fmla="*/ 43 h 159"/>
                    <a:gd name="T44" fmla="*/ 110 w 159"/>
                    <a:gd name="T45" fmla="*/ 49 h 159"/>
                    <a:gd name="T46" fmla="*/ 122 w 159"/>
                    <a:gd name="T47" fmla="*/ 45 h 159"/>
                    <a:gd name="T48" fmla="*/ 113 w 159"/>
                    <a:gd name="T49" fmla="*/ 55 h 159"/>
                    <a:gd name="T50" fmla="*/ 124 w 159"/>
                    <a:gd name="T51" fmla="*/ 52 h 159"/>
                    <a:gd name="T52" fmla="*/ 115 w 159"/>
                    <a:gd name="T53" fmla="*/ 61 h 159"/>
                    <a:gd name="T54" fmla="*/ 115 w 159"/>
                    <a:gd name="T55" fmla="*/ 61 h 159"/>
                    <a:gd name="T56" fmla="*/ 115 w 159"/>
                    <a:gd name="T57" fmla="*/ 61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59" h="159">
                      <a:moveTo>
                        <a:pt x="79" y="0"/>
                      </a:moveTo>
                      <a:cubicBezTo>
                        <a:pt x="36" y="0"/>
                        <a:pt x="0" y="36"/>
                        <a:pt x="0" y="79"/>
                      </a:cubicBezTo>
                      <a:cubicBezTo>
                        <a:pt x="0" y="123"/>
                        <a:pt x="36" y="159"/>
                        <a:pt x="79" y="159"/>
                      </a:cubicBezTo>
                      <a:cubicBezTo>
                        <a:pt x="123" y="159"/>
                        <a:pt x="159" y="123"/>
                        <a:pt x="159" y="79"/>
                      </a:cubicBezTo>
                      <a:cubicBezTo>
                        <a:pt x="159" y="36"/>
                        <a:pt x="123" y="0"/>
                        <a:pt x="79" y="0"/>
                      </a:cubicBezTo>
                      <a:close/>
                      <a:moveTo>
                        <a:pt x="115" y="61"/>
                      </a:moveTo>
                      <a:cubicBezTo>
                        <a:pt x="115" y="62"/>
                        <a:pt x="115" y="63"/>
                        <a:pt x="115" y="64"/>
                      </a:cubicBezTo>
                      <a:cubicBezTo>
                        <a:pt x="115" y="88"/>
                        <a:pt x="97" y="116"/>
                        <a:pt x="63" y="116"/>
                      </a:cubicBezTo>
                      <a:cubicBezTo>
                        <a:pt x="53" y="116"/>
                        <a:pt x="43" y="113"/>
                        <a:pt x="35" y="107"/>
                      </a:cubicBezTo>
                      <a:cubicBezTo>
                        <a:pt x="36" y="108"/>
                        <a:pt x="38" y="108"/>
                        <a:pt x="39" y="108"/>
                      </a:cubicBezTo>
                      <a:cubicBezTo>
                        <a:pt x="48" y="108"/>
                        <a:pt x="56" y="105"/>
                        <a:pt x="62" y="100"/>
                      </a:cubicBezTo>
                      <a:cubicBezTo>
                        <a:pt x="54" y="100"/>
                        <a:pt x="47" y="94"/>
                        <a:pt x="45" y="87"/>
                      </a:cubicBezTo>
                      <a:cubicBezTo>
                        <a:pt x="46" y="87"/>
                        <a:pt x="47" y="87"/>
                        <a:pt x="48" y="87"/>
                      </a:cubicBezTo>
                      <a:cubicBezTo>
                        <a:pt x="50" y="87"/>
                        <a:pt x="52" y="87"/>
                        <a:pt x="53" y="87"/>
                      </a:cubicBezTo>
                      <a:cubicBezTo>
                        <a:pt x="45" y="85"/>
                        <a:pt x="38" y="78"/>
                        <a:pt x="38" y="69"/>
                      </a:cubicBezTo>
                      <a:cubicBezTo>
                        <a:pt x="38" y="69"/>
                        <a:pt x="38" y="69"/>
                        <a:pt x="38" y="69"/>
                      </a:cubicBezTo>
                      <a:cubicBezTo>
                        <a:pt x="41" y="70"/>
                        <a:pt x="44" y="71"/>
                        <a:pt x="47" y="71"/>
                      </a:cubicBezTo>
                      <a:cubicBezTo>
                        <a:pt x="42" y="68"/>
                        <a:pt x="39" y="62"/>
                        <a:pt x="39" y="56"/>
                      </a:cubicBezTo>
                      <a:cubicBezTo>
                        <a:pt x="39" y="52"/>
                        <a:pt x="40" y="49"/>
                        <a:pt x="41" y="47"/>
                      </a:cubicBezTo>
                      <a:cubicBezTo>
                        <a:pt x="50" y="58"/>
                        <a:pt x="64" y="65"/>
                        <a:pt x="79" y="66"/>
                      </a:cubicBezTo>
                      <a:cubicBezTo>
                        <a:pt x="78" y="64"/>
                        <a:pt x="78" y="63"/>
                        <a:pt x="78" y="62"/>
                      </a:cubicBezTo>
                      <a:cubicBezTo>
                        <a:pt x="78" y="51"/>
                        <a:pt x="86" y="43"/>
                        <a:pt x="97" y="43"/>
                      </a:cubicBezTo>
                      <a:cubicBezTo>
                        <a:pt x="102" y="43"/>
                        <a:pt x="107" y="45"/>
                        <a:pt x="110" y="49"/>
                      </a:cubicBezTo>
                      <a:cubicBezTo>
                        <a:pt x="114" y="48"/>
                        <a:pt x="118" y="47"/>
                        <a:pt x="122" y="45"/>
                      </a:cubicBezTo>
                      <a:cubicBezTo>
                        <a:pt x="120" y="49"/>
                        <a:pt x="117" y="52"/>
                        <a:pt x="113" y="55"/>
                      </a:cubicBezTo>
                      <a:cubicBezTo>
                        <a:pt x="117" y="54"/>
                        <a:pt x="121" y="53"/>
                        <a:pt x="124" y="52"/>
                      </a:cubicBezTo>
                      <a:cubicBezTo>
                        <a:pt x="122" y="55"/>
                        <a:pt x="118" y="59"/>
                        <a:pt x="115" y="61"/>
                      </a:cubicBezTo>
                      <a:close/>
                      <a:moveTo>
                        <a:pt x="115" y="61"/>
                      </a:moveTo>
                      <a:cubicBezTo>
                        <a:pt x="115" y="61"/>
                        <a:pt x="115" y="61"/>
                        <a:pt x="115" y="6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MX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0" name="Group 17">
                  <a:extLst>
                    <a:ext uri="{FF2B5EF4-FFF2-40B4-BE49-F238E27FC236}">
                      <a16:creationId xmlns:a16="http://schemas.microsoft.com/office/drawing/2014/main" id="{9296A11C-6869-46EB-AB9A-89C75F9755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326486" y="4651070"/>
                  <a:ext cx="482600" cy="479425"/>
                  <a:chOff x="154" y="2828"/>
                  <a:chExt cx="304" cy="302"/>
                </a:xfrm>
                <a:grpFill/>
              </p:grpSpPr>
              <p:sp>
                <p:nvSpPr>
                  <p:cNvPr id="51" name="Freeform 18">
                    <a:extLst>
                      <a:ext uri="{FF2B5EF4-FFF2-40B4-BE49-F238E27FC236}">
                        <a16:creationId xmlns:a16="http://schemas.microsoft.com/office/drawing/2014/main" id="{FC8824B9-88BF-4202-B97D-8060CD298D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6" y="2950"/>
                    <a:ext cx="60" cy="59"/>
                  </a:xfrm>
                  <a:custGeom>
                    <a:avLst/>
                    <a:gdLst>
                      <a:gd name="T0" fmla="*/ 15 w 31"/>
                      <a:gd name="T1" fmla="*/ 31 h 31"/>
                      <a:gd name="T2" fmla="*/ 31 w 31"/>
                      <a:gd name="T3" fmla="*/ 15 h 31"/>
                      <a:gd name="T4" fmla="*/ 28 w 31"/>
                      <a:gd name="T5" fmla="*/ 6 h 31"/>
                      <a:gd name="T6" fmla="*/ 15 w 31"/>
                      <a:gd name="T7" fmla="*/ 0 h 31"/>
                      <a:gd name="T8" fmla="*/ 3 w 31"/>
                      <a:gd name="T9" fmla="*/ 6 h 31"/>
                      <a:gd name="T10" fmla="*/ 0 w 31"/>
                      <a:gd name="T11" fmla="*/ 15 h 31"/>
                      <a:gd name="T12" fmla="*/ 15 w 31"/>
                      <a:gd name="T13" fmla="*/ 31 h 31"/>
                      <a:gd name="T14" fmla="*/ 15 w 31"/>
                      <a:gd name="T15" fmla="*/ 31 h 31"/>
                      <a:gd name="T16" fmla="*/ 15 w 31"/>
                      <a:gd name="T17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" h="31">
                        <a:moveTo>
                          <a:pt x="15" y="31"/>
                        </a:moveTo>
                        <a:cubicBezTo>
                          <a:pt x="24" y="31"/>
                          <a:pt x="31" y="24"/>
                          <a:pt x="31" y="15"/>
                        </a:cubicBezTo>
                        <a:cubicBezTo>
                          <a:pt x="31" y="12"/>
                          <a:pt x="30" y="9"/>
                          <a:pt x="28" y="6"/>
                        </a:cubicBezTo>
                        <a:cubicBezTo>
                          <a:pt x="25" y="2"/>
                          <a:pt x="21" y="0"/>
                          <a:pt x="15" y="0"/>
                        </a:cubicBezTo>
                        <a:cubicBezTo>
                          <a:pt x="10" y="0"/>
                          <a:pt x="5" y="2"/>
                          <a:pt x="3" y="6"/>
                        </a:cubicBezTo>
                        <a:cubicBezTo>
                          <a:pt x="1" y="9"/>
                          <a:pt x="0" y="12"/>
                          <a:pt x="0" y="15"/>
                        </a:cubicBezTo>
                        <a:cubicBezTo>
                          <a:pt x="0" y="24"/>
                          <a:pt x="7" y="31"/>
                          <a:pt x="15" y="31"/>
                        </a:cubicBezTo>
                        <a:close/>
                        <a:moveTo>
                          <a:pt x="15" y="31"/>
                        </a:moveTo>
                        <a:cubicBezTo>
                          <a:pt x="15" y="31"/>
                          <a:pt x="15" y="31"/>
                          <a:pt x="15" y="3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19">
                    <a:extLst>
                      <a:ext uri="{FF2B5EF4-FFF2-40B4-BE49-F238E27FC236}">
                        <a16:creationId xmlns:a16="http://schemas.microsoft.com/office/drawing/2014/main" id="{B77227FD-F200-4729-98A7-650534A44CC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close/>
                        <a:moveTo>
                          <a:pt x="29" y="28"/>
                        </a:moveTo>
                        <a:lnTo>
                          <a:pt x="29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20">
                    <a:extLst>
                      <a:ext uri="{FF2B5EF4-FFF2-40B4-BE49-F238E27FC236}">
                        <a16:creationId xmlns:a16="http://schemas.microsoft.com/office/drawing/2014/main" id="{D893A622-133A-465F-BA68-4AB6EC90749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43" y="2914"/>
                    <a:ext cx="29" cy="28"/>
                  </a:xfrm>
                  <a:custGeom>
                    <a:avLst/>
                    <a:gdLst>
                      <a:gd name="T0" fmla="*/ 29 w 29"/>
                      <a:gd name="T1" fmla="*/ 28 h 28"/>
                      <a:gd name="T2" fmla="*/ 29 w 29"/>
                      <a:gd name="T3" fmla="*/ 0 h 28"/>
                      <a:gd name="T4" fmla="*/ 25 w 29"/>
                      <a:gd name="T5" fmla="*/ 0 h 28"/>
                      <a:gd name="T6" fmla="*/ 0 w 29"/>
                      <a:gd name="T7" fmla="*/ 0 h 28"/>
                      <a:gd name="T8" fmla="*/ 0 w 29"/>
                      <a:gd name="T9" fmla="*/ 28 h 28"/>
                      <a:gd name="T10" fmla="*/ 29 w 29"/>
                      <a:gd name="T11" fmla="*/ 28 h 28"/>
                      <a:gd name="T12" fmla="*/ 29 w 29"/>
                      <a:gd name="T13" fmla="*/ 28 h 28"/>
                      <a:gd name="T14" fmla="*/ 29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9" y="28"/>
                        </a:moveTo>
                        <a:lnTo>
                          <a:pt x="29" y="0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28"/>
                        </a:lnTo>
                        <a:lnTo>
                          <a:pt x="29" y="28"/>
                        </a:lnTo>
                        <a:moveTo>
                          <a:pt x="29" y="28"/>
                        </a:moveTo>
                        <a:lnTo>
                          <a:pt x="29" y="28"/>
                        </a:ln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21">
                    <a:extLst>
                      <a:ext uri="{FF2B5EF4-FFF2-40B4-BE49-F238E27FC236}">
                        <a16:creationId xmlns:a16="http://schemas.microsoft.com/office/drawing/2014/main" id="{2305E1CD-9738-4A7C-8903-7BE1A75317D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" y="2828"/>
                    <a:ext cx="304" cy="302"/>
                  </a:xfrm>
                  <a:custGeom>
                    <a:avLst/>
                    <a:gdLst>
                      <a:gd name="T0" fmla="*/ 79 w 159"/>
                      <a:gd name="T1" fmla="*/ 0 h 159"/>
                      <a:gd name="T2" fmla="*/ 0 w 159"/>
                      <a:gd name="T3" fmla="*/ 79 h 159"/>
                      <a:gd name="T4" fmla="*/ 79 w 159"/>
                      <a:gd name="T5" fmla="*/ 159 h 159"/>
                      <a:gd name="T6" fmla="*/ 159 w 159"/>
                      <a:gd name="T7" fmla="*/ 79 h 159"/>
                      <a:gd name="T8" fmla="*/ 79 w 159"/>
                      <a:gd name="T9" fmla="*/ 0 h 159"/>
                      <a:gd name="T10" fmla="*/ 125 w 159"/>
                      <a:gd name="T11" fmla="*/ 70 h 159"/>
                      <a:gd name="T12" fmla="*/ 125 w 159"/>
                      <a:gd name="T13" fmla="*/ 107 h 159"/>
                      <a:gd name="T14" fmla="*/ 107 w 159"/>
                      <a:gd name="T15" fmla="*/ 125 h 159"/>
                      <a:gd name="T16" fmla="*/ 52 w 159"/>
                      <a:gd name="T17" fmla="*/ 125 h 159"/>
                      <a:gd name="T18" fmla="*/ 34 w 159"/>
                      <a:gd name="T19" fmla="*/ 107 h 159"/>
                      <a:gd name="T20" fmla="*/ 34 w 159"/>
                      <a:gd name="T21" fmla="*/ 52 h 159"/>
                      <a:gd name="T22" fmla="*/ 52 w 159"/>
                      <a:gd name="T23" fmla="*/ 34 h 159"/>
                      <a:gd name="T24" fmla="*/ 107 w 159"/>
                      <a:gd name="T25" fmla="*/ 34 h 159"/>
                      <a:gd name="T26" fmla="*/ 125 w 159"/>
                      <a:gd name="T27" fmla="*/ 52 h 159"/>
                      <a:gd name="T28" fmla="*/ 125 w 159"/>
                      <a:gd name="T29" fmla="*/ 70 h 159"/>
                      <a:gd name="T30" fmla="*/ 125 w 159"/>
                      <a:gd name="T31" fmla="*/ 70 h 159"/>
                      <a:gd name="T32" fmla="*/ 125 w 159"/>
                      <a:gd name="T33" fmla="*/ 7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9" h="159">
                        <a:moveTo>
                          <a:pt x="79" y="0"/>
                        </a:moveTo>
                        <a:cubicBezTo>
                          <a:pt x="36" y="0"/>
                          <a:pt x="0" y="36"/>
                          <a:pt x="0" y="79"/>
                        </a:cubicBezTo>
                        <a:cubicBezTo>
                          <a:pt x="0" y="123"/>
                          <a:pt x="36" y="159"/>
                          <a:pt x="79" y="159"/>
                        </a:cubicBezTo>
                        <a:cubicBezTo>
                          <a:pt x="123" y="159"/>
                          <a:pt x="159" y="123"/>
                          <a:pt x="159" y="79"/>
                        </a:cubicBezTo>
                        <a:cubicBezTo>
                          <a:pt x="159" y="36"/>
                          <a:pt x="123" y="0"/>
                          <a:pt x="79" y="0"/>
                        </a:cubicBezTo>
                        <a:close/>
                        <a:moveTo>
                          <a:pt x="125" y="70"/>
                        </a:moveTo>
                        <a:cubicBezTo>
                          <a:pt x="125" y="107"/>
                          <a:pt x="125" y="107"/>
                          <a:pt x="125" y="107"/>
                        </a:cubicBezTo>
                        <a:cubicBezTo>
                          <a:pt x="125" y="117"/>
                          <a:pt x="117" y="125"/>
                          <a:pt x="107" y="125"/>
                        </a:cubicBezTo>
                        <a:cubicBezTo>
                          <a:pt x="52" y="125"/>
                          <a:pt x="52" y="125"/>
                          <a:pt x="52" y="125"/>
                        </a:cubicBezTo>
                        <a:cubicBezTo>
                          <a:pt x="42" y="125"/>
                          <a:pt x="34" y="117"/>
                          <a:pt x="34" y="107"/>
                        </a:cubicBezTo>
                        <a:cubicBezTo>
                          <a:pt x="34" y="52"/>
                          <a:pt x="34" y="52"/>
                          <a:pt x="34" y="52"/>
                        </a:cubicBezTo>
                        <a:cubicBezTo>
                          <a:pt x="34" y="42"/>
                          <a:pt x="42" y="34"/>
                          <a:pt x="52" y="34"/>
                        </a:cubicBezTo>
                        <a:cubicBezTo>
                          <a:pt x="107" y="34"/>
                          <a:pt x="107" y="34"/>
                          <a:pt x="107" y="34"/>
                        </a:cubicBezTo>
                        <a:cubicBezTo>
                          <a:pt x="117" y="34"/>
                          <a:pt x="125" y="42"/>
                          <a:pt x="125" y="52"/>
                        </a:cubicBezTo>
                        <a:lnTo>
                          <a:pt x="125" y="70"/>
                        </a:lnTo>
                        <a:close/>
                        <a:moveTo>
                          <a:pt x="125" y="70"/>
                        </a:moveTo>
                        <a:cubicBezTo>
                          <a:pt x="125" y="70"/>
                          <a:pt x="125" y="70"/>
                          <a:pt x="125" y="7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Freeform 22">
                    <a:extLst>
                      <a:ext uri="{FF2B5EF4-FFF2-40B4-BE49-F238E27FC236}">
                        <a16:creationId xmlns:a16="http://schemas.microsoft.com/office/drawing/2014/main" id="{215BB98B-21BC-420D-A3EE-CCE89743DD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36" y="2961"/>
                    <a:ext cx="140" cy="87"/>
                  </a:xfrm>
                  <a:custGeom>
                    <a:avLst/>
                    <a:gdLst>
                      <a:gd name="T0" fmla="*/ 61 w 73"/>
                      <a:gd name="T1" fmla="*/ 9 h 46"/>
                      <a:gd name="T2" fmla="*/ 36 w 73"/>
                      <a:gd name="T3" fmla="*/ 34 h 46"/>
                      <a:gd name="T4" fmla="*/ 12 w 73"/>
                      <a:gd name="T5" fmla="*/ 9 h 46"/>
                      <a:gd name="T6" fmla="*/ 14 w 73"/>
                      <a:gd name="T7" fmla="*/ 0 h 46"/>
                      <a:gd name="T8" fmla="*/ 0 w 73"/>
                      <a:gd name="T9" fmla="*/ 0 h 46"/>
                      <a:gd name="T10" fmla="*/ 0 w 73"/>
                      <a:gd name="T11" fmla="*/ 37 h 46"/>
                      <a:gd name="T12" fmla="*/ 9 w 73"/>
                      <a:gd name="T13" fmla="*/ 46 h 46"/>
                      <a:gd name="T14" fmla="*/ 64 w 73"/>
                      <a:gd name="T15" fmla="*/ 46 h 46"/>
                      <a:gd name="T16" fmla="*/ 73 w 73"/>
                      <a:gd name="T17" fmla="*/ 37 h 46"/>
                      <a:gd name="T18" fmla="*/ 73 w 73"/>
                      <a:gd name="T19" fmla="*/ 0 h 46"/>
                      <a:gd name="T20" fmla="*/ 59 w 73"/>
                      <a:gd name="T21" fmla="*/ 0 h 46"/>
                      <a:gd name="T22" fmla="*/ 61 w 73"/>
                      <a:gd name="T23" fmla="*/ 9 h 46"/>
                      <a:gd name="T24" fmla="*/ 61 w 73"/>
                      <a:gd name="T25" fmla="*/ 9 h 46"/>
                      <a:gd name="T26" fmla="*/ 61 w 73"/>
                      <a:gd name="T27" fmla="*/ 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3" h="46">
                        <a:moveTo>
                          <a:pt x="61" y="9"/>
                        </a:moveTo>
                        <a:cubicBezTo>
                          <a:pt x="61" y="23"/>
                          <a:pt x="50" y="34"/>
                          <a:pt x="36" y="34"/>
                        </a:cubicBezTo>
                        <a:cubicBezTo>
                          <a:pt x="23" y="34"/>
                          <a:pt x="12" y="23"/>
                          <a:pt x="12" y="9"/>
                        </a:cubicBezTo>
                        <a:cubicBezTo>
                          <a:pt x="12" y="6"/>
                          <a:pt x="12" y="3"/>
                          <a:pt x="1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0" y="42"/>
                          <a:pt x="4" y="46"/>
                          <a:pt x="9" y="46"/>
                        </a:cubicBezTo>
                        <a:cubicBezTo>
                          <a:pt x="64" y="46"/>
                          <a:pt x="64" y="46"/>
                          <a:pt x="64" y="46"/>
                        </a:cubicBezTo>
                        <a:cubicBezTo>
                          <a:pt x="69" y="46"/>
                          <a:pt x="73" y="42"/>
                          <a:pt x="73" y="37"/>
                        </a:cubicBez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60" y="3"/>
                          <a:pt x="61" y="6"/>
                          <a:pt x="61" y="9"/>
                        </a:cubicBezTo>
                        <a:close/>
                        <a:moveTo>
                          <a:pt x="61" y="9"/>
                        </a:moveTo>
                        <a:cubicBezTo>
                          <a:pt x="61" y="9"/>
                          <a:pt x="61" y="9"/>
                          <a:pt x="61" y="9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s-MX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92929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63EB3022-4D2B-4C6A-B956-93CF47F79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5881" y="8565445"/>
                <a:ext cx="3037208" cy="486352"/>
              </a:xfrm>
              <a:prstGeom prst="rect">
                <a:avLst/>
              </a:prstGeom>
            </p:spPr>
          </p:pic>
          <p:pic>
            <p:nvPicPr>
              <p:cNvPr id="47" name="Gráfico 46">
                <a:extLst>
                  <a:ext uri="{FF2B5EF4-FFF2-40B4-BE49-F238E27FC236}">
                    <a16:creationId xmlns:a16="http://schemas.microsoft.com/office/drawing/2014/main" id="{6BD10CE3-054F-4A09-9F1F-71FBAC6DE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085083" y="7696800"/>
                <a:ext cx="627405" cy="627405"/>
              </a:xfrm>
              <a:prstGeom prst="rect">
                <a:avLst/>
              </a:prstGeom>
            </p:spPr>
          </p:pic>
        </p:grpSp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AB9D35C3-F40B-4AEC-BE1A-467B26E708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52736" y="8240515"/>
              <a:ext cx="2194020" cy="1249783"/>
              <a:chOff x="1440" y="5621"/>
              <a:chExt cx="1113" cy="634"/>
            </a:xfrm>
            <a:solidFill>
              <a:schemeClr val="bg2"/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ED4FE9F7-1ED4-4DDA-81BC-8BE634DA6B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0" y="5979"/>
                <a:ext cx="186" cy="276"/>
              </a:xfrm>
              <a:custGeom>
                <a:avLst/>
                <a:gdLst>
                  <a:gd name="T0" fmla="*/ 189 w 371"/>
                  <a:gd name="T1" fmla="*/ 0 h 551"/>
                  <a:gd name="T2" fmla="*/ 154 w 371"/>
                  <a:gd name="T3" fmla="*/ 4 h 551"/>
                  <a:gd name="T4" fmla="*/ 121 w 371"/>
                  <a:gd name="T5" fmla="*/ 14 h 551"/>
                  <a:gd name="T6" fmla="*/ 90 w 371"/>
                  <a:gd name="T7" fmla="*/ 31 h 551"/>
                  <a:gd name="T8" fmla="*/ 60 w 371"/>
                  <a:gd name="T9" fmla="*/ 52 h 551"/>
                  <a:gd name="T10" fmla="*/ 0 w 371"/>
                  <a:gd name="T11" fmla="*/ 1 h 551"/>
                  <a:gd name="T12" fmla="*/ 60 w 371"/>
                  <a:gd name="T13" fmla="*/ 551 h 551"/>
                  <a:gd name="T14" fmla="*/ 60 w 371"/>
                  <a:gd name="T15" fmla="*/ 329 h 551"/>
                  <a:gd name="T16" fmla="*/ 90 w 371"/>
                  <a:gd name="T17" fmla="*/ 351 h 551"/>
                  <a:gd name="T18" fmla="*/ 121 w 371"/>
                  <a:gd name="T19" fmla="*/ 367 h 551"/>
                  <a:gd name="T20" fmla="*/ 154 w 371"/>
                  <a:gd name="T21" fmla="*/ 377 h 551"/>
                  <a:gd name="T22" fmla="*/ 189 w 371"/>
                  <a:gd name="T23" fmla="*/ 381 h 551"/>
                  <a:gd name="T24" fmla="*/ 208 w 371"/>
                  <a:gd name="T25" fmla="*/ 380 h 551"/>
                  <a:gd name="T26" fmla="*/ 243 w 371"/>
                  <a:gd name="T27" fmla="*/ 373 h 551"/>
                  <a:gd name="T28" fmla="*/ 276 w 371"/>
                  <a:gd name="T29" fmla="*/ 359 h 551"/>
                  <a:gd name="T30" fmla="*/ 304 w 371"/>
                  <a:gd name="T31" fmla="*/ 338 h 551"/>
                  <a:gd name="T32" fmla="*/ 329 w 371"/>
                  <a:gd name="T33" fmla="*/ 312 h 551"/>
                  <a:gd name="T34" fmla="*/ 349 w 371"/>
                  <a:gd name="T35" fmla="*/ 282 h 551"/>
                  <a:gd name="T36" fmla="*/ 363 w 371"/>
                  <a:gd name="T37" fmla="*/ 247 h 551"/>
                  <a:gd name="T38" fmla="*/ 370 w 371"/>
                  <a:gd name="T39" fmla="*/ 210 h 551"/>
                  <a:gd name="T40" fmla="*/ 371 w 371"/>
                  <a:gd name="T41" fmla="*/ 191 h 551"/>
                  <a:gd name="T42" fmla="*/ 367 w 371"/>
                  <a:gd name="T43" fmla="*/ 153 h 551"/>
                  <a:gd name="T44" fmla="*/ 357 w 371"/>
                  <a:gd name="T45" fmla="*/ 116 h 551"/>
                  <a:gd name="T46" fmla="*/ 340 w 371"/>
                  <a:gd name="T47" fmla="*/ 83 h 551"/>
                  <a:gd name="T48" fmla="*/ 317 w 371"/>
                  <a:gd name="T49" fmla="*/ 56 h 551"/>
                  <a:gd name="T50" fmla="*/ 291 w 371"/>
                  <a:gd name="T51" fmla="*/ 33 h 551"/>
                  <a:gd name="T52" fmla="*/ 260 w 371"/>
                  <a:gd name="T53" fmla="*/ 14 h 551"/>
                  <a:gd name="T54" fmla="*/ 226 w 371"/>
                  <a:gd name="T55" fmla="*/ 4 h 551"/>
                  <a:gd name="T56" fmla="*/ 189 w 371"/>
                  <a:gd name="T57" fmla="*/ 0 h 551"/>
                  <a:gd name="T58" fmla="*/ 188 w 371"/>
                  <a:gd name="T59" fmla="*/ 320 h 551"/>
                  <a:gd name="T60" fmla="*/ 163 w 371"/>
                  <a:gd name="T61" fmla="*/ 317 h 551"/>
                  <a:gd name="T62" fmla="*/ 140 w 371"/>
                  <a:gd name="T63" fmla="*/ 309 h 551"/>
                  <a:gd name="T64" fmla="*/ 120 w 371"/>
                  <a:gd name="T65" fmla="*/ 298 h 551"/>
                  <a:gd name="T66" fmla="*/ 102 w 371"/>
                  <a:gd name="T67" fmla="*/ 282 h 551"/>
                  <a:gd name="T68" fmla="*/ 86 w 371"/>
                  <a:gd name="T69" fmla="*/ 264 h 551"/>
                  <a:gd name="T70" fmla="*/ 74 w 371"/>
                  <a:gd name="T71" fmla="*/ 242 h 551"/>
                  <a:gd name="T72" fmla="*/ 68 w 371"/>
                  <a:gd name="T73" fmla="*/ 217 h 551"/>
                  <a:gd name="T74" fmla="*/ 65 w 371"/>
                  <a:gd name="T75" fmla="*/ 191 h 551"/>
                  <a:gd name="T76" fmla="*/ 67 w 371"/>
                  <a:gd name="T77" fmla="*/ 178 h 551"/>
                  <a:gd name="T78" fmla="*/ 71 w 371"/>
                  <a:gd name="T79" fmla="*/ 153 h 551"/>
                  <a:gd name="T80" fmla="*/ 80 w 371"/>
                  <a:gd name="T81" fmla="*/ 129 h 551"/>
                  <a:gd name="T82" fmla="*/ 94 w 371"/>
                  <a:gd name="T83" fmla="*/ 108 h 551"/>
                  <a:gd name="T84" fmla="*/ 110 w 371"/>
                  <a:gd name="T85" fmla="*/ 91 h 551"/>
                  <a:gd name="T86" fmla="*/ 129 w 371"/>
                  <a:gd name="T87" fmla="*/ 77 h 551"/>
                  <a:gd name="T88" fmla="*/ 152 w 371"/>
                  <a:gd name="T89" fmla="*/ 68 h 551"/>
                  <a:gd name="T90" fmla="*/ 175 w 371"/>
                  <a:gd name="T91" fmla="*/ 63 h 551"/>
                  <a:gd name="T92" fmla="*/ 188 w 371"/>
                  <a:gd name="T93" fmla="*/ 61 h 551"/>
                  <a:gd name="T94" fmla="*/ 213 w 371"/>
                  <a:gd name="T95" fmla="*/ 64 h 551"/>
                  <a:gd name="T96" fmla="*/ 236 w 371"/>
                  <a:gd name="T97" fmla="*/ 72 h 551"/>
                  <a:gd name="T98" fmla="*/ 257 w 371"/>
                  <a:gd name="T99" fmla="*/ 83 h 551"/>
                  <a:gd name="T100" fmla="*/ 276 w 371"/>
                  <a:gd name="T101" fmla="*/ 99 h 551"/>
                  <a:gd name="T102" fmla="*/ 290 w 371"/>
                  <a:gd name="T103" fmla="*/ 119 h 551"/>
                  <a:gd name="T104" fmla="*/ 302 w 371"/>
                  <a:gd name="T105" fmla="*/ 141 h 551"/>
                  <a:gd name="T106" fmla="*/ 308 w 371"/>
                  <a:gd name="T107" fmla="*/ 164 h 551"/>
                  <a:gd name="T108" fmla="*/ 311 w 371"/>
                  <a:gd name="T109" fmla="*/ 191 h 551"/>
                  <a:gd name="T110" fmla="*/ 311 w 371"/>
                  <a:gd name="T111" fmla="*/ 204 h 551"/>
                  <a:gd name="T112" fmla="*/ 306 w 371"/>
                  <a:gd name="T113" fmla="*/ 230 h 551"/>
                  <a:gd name="T114" fmla="*/ 297 w 371"/>
                  <a:gd name="T115" fmla="*/ 252 h 551"/>
                  <a:gd name="T116" fmla="*/ 283 w 371"/>
                  <a:gd name="T117" fmla="*/ 273 h 551"/>
                  <a:gd name="T118" fmla="*/ 266 w 371"/>
                  <a:gd name="T119" fmla="*/ 291 h 551"/>
                  <a:gd name="T120" fmla="*/ 247 w 371"/>
                  <a:gd name="T121" fmla="*/ 304 h 551"/>
                  <a:gd name="T122" fmla="*/ 225 w 371"/>
                  <a:gd name="T123" fmla="*/ 315 h 551"/>
                  <a:gd name="T124" fmla="*/ 201 w 371"/>
                  <a:gd name="T125" fmla="*/ 32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1" h="551">
                    <a:moveTo>
                      <a:pt x="189" y="0"/>
                    </a:moveTo>
                    <a:lnTo>
                      <a:pt x="189" y="0"/>
                    </a:lnTo>
                    <a:lnTo>
                      <a:pt x="171" y="1"/>
                    </a:lnTo>
                    <a:lnTo>
                      <a:pt x="154" y="4"/>
                    </a:lnTo>
                    <a:lnTo>
                      <a:pt x="137" y="8"/>
                    </a:lnTo>
                    <a:lnTo>
                      <a:pt x="121" y="14"/>
                    </a:lnTo>
                    <a:lnTo>
                      <a:pt x="106" y="22"/>
                    </a:lnTo>
                    <a:lnTo>
                      <a:pt x="90" y="31"/>
                    </a:lnTo>
                    <a:lnTo>
                      <a:pt x="74" y="42"/>
                    </a:lnTo>
                    <a:lnTo>
                      <a:pt x="60" y="52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551"/>
                    </a:lnTo>
                    <a:lnTo>
                      <a:pt x="60" y="551"/>
                    </a:lnTo>
                    <a:lnTo>
                      <a:pt x="60" y="329"/>
                    </a:lnTo>
                    <a:lnTo>
                      <a:pt x="60" y="329"/>
                    </a:lnTo>
                    <a:lnTo>
                      <a:pt x="74" y="341"/>
                    </a:lnTo>
                    <a:lnTo>
                      <a:pt x="90" y="351"/>
                    </a:lnTo>
                    <a:lnTo>
                      <a:pt x="106" y="359"/>
                    </a:lnTo>
                    <a:lnTo>
                      <a:pt x="121" y="367"/>
                    </a:lnTo>
                    <a:lnTo>
                      <a:pt x="137" y="373"/>
                    </a:lnTo>
                    <a:lnTo>
                      <a:pt x="154" y="377"/>
                    </a:lnTo>
                    <a:lnTo>
                      <a:pt x="171" y="380"/>
                    </a:lnTo>
                    <a:lnTo>
                      <a:pt x="189" y="381"/>
                    </a:lnTo>
                    <a:lnTo>
                      <a:pt x="189" y="381"/>
                    </a:lnTo>
                    <a:lnTo>
                      <a:pt x="208" y="380"/>
                    </a:lnTo>
                    <a:lnTo>
                      <a:pt x="226" y="377"/>
                    </a:lnTo>
                    <a:lnTo>
                      <a:pt x="243" y="373"/>
                    </a:lnTo>
                    <a:lnTo>
                      <a:pt x="260" y="367"/>
                    </a:lnTo>
                    <a:lnTo>
                      <a:pt x="276" y="359"/>
                    </a:lnTo>
                    <a:lnTo>
                      <a:pt x="291" y="349"/>
                    </a:lnTo>
                    <a:lnTo>
                      <a:pt x="304" y="338"/>
                    </a:lnTo>
                    <a:lnTo>
                      <a:pt x="317" y="325"/>
                    </a:lnTo>
                    <a:lnTo>
                      <a:pt x="329" y="312"/>
                    </a:lnTo>
                    <a:lnTo>
                      <a:pt x="340" y="298"/>
                    </a:lnTo>
                    <a:lnTo>
                      <a:pt x="349" y="282"/>
                    </a:lnTo>
                    <a:lnTo>
                      <a:pt x="357" y="265"/>
                    </a:lnTo>
                    <a:lnTo>
                      <a:pt x="363" y="247"/>
                    </a:lnTo>
                    <a:lnTo>
                      <a:pt x="367" y="228"/>
                    </a:lnTo>
                    <a:lnTo>
                      <a:pt x="370" y="210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70" y="171"/>
                    </a:lnTo>
                    <a:lnTo>
                      <a:pt x="367" y="153"/>
                    </a:lnTo>
                    <a:lnTo>
                      <a:pt x="363" y="134"/>
                    </a:lnTo>
                    <a:lnTo>
                      <a:pt x="357" y="116"/>
                    </a:lnTo>
                    <a:lnTo>
                      <a:pt x="349" y="99"/>
                    </a:lnTo>
                    <a:lnTo>
                      <a:pt x="340" y="83"/>
                    </a:lnTo>
                    <a:lnTo>
                      <a:pt x="329" y="69"/>
                    </a:lnTo>
                    <a:lnTo>
                      <a:pt x="317" y="56"/>
                    </a:lnTo>
                    <a:lnTo>
                      <a:pt x="304" y="43"/>
                    </a:lnTo>
                    <a:lnTo>
                      <a:pt x="291" y="33"/>
                    </a:lnTo>
                    <a:lnTo>
                      <a:pt x="276" y="23"/>
                    </a:lnTo>
                    <a:lnTo>
                      <a:pt x="260" y="14"/>
                    </a:lnTo>
                    <a:lnTo>
                      <a:pt x="243" y="8"/>
                    </a:lnTo>
                    <a:lnTo>
                      <a:pt x="226" y="4"/>
                    </a:lnTo>
                    <a:lnTo>
                      <a:pt x="208" y="1"/>
                    </a:lnTo>
                    <a:lnTo>
                      <a:pt x="189" y="0"/>
                    </a:lnTo>
                    <a:close/>
                    <a:moveTo>
                      <a:pt x="188" y="320"/>
                    </a:moveTo>
                    <a:lnTo>
                      <a:pt x="188" y="320"/>
                    </a:lnTo>
                    <a:lnTo>
                      <a:pt x="175" y="320"/>
                    </a:lnTo>
                    <a:lnTo>
                      <a:pt x="163" y="317"/>
                    </a:lnTo>
                    <a:lnTo>
                      <a:pt x="152" y="315"/>
                    </a:lnTo>
                    <a:lnTo>
                      <a:pt x="140" y="309"/>
                    </a:lnTo>
                    <a:lnTo>
                      <a:pt x="129" y="304"/>
                    </a:lnTo>
                    <a:lnTo>
                      <a:pt x="120" y="298"/>
                    </a:lnTo>
                    <a:lnTo>
                      <a:pt x="110" y="291"/>
                    </a:lnTo>
                    <a:lnTo>
                      <a:pt x="102" y="282"/>
                    </a:lnTo>
                    <a:lnTo>
                      <a:pt x="94" y="273"/>
                    </a:lnTo>
                    <a:lnTo>
                      <a:pt x="86" y="264"/>
                    </a:lnTo>
                    <a:lnTo>
                      <a:pt x="80" y="252"/>
                    </a:lnTo>
                    <a:lnTo>
                      <a:pt x="74" y="242"/>
                    </a:lnTo>
                    <a:lnTo>
                      <a:pt x="71" y="230"/>
                    </a:lnTo>
                    <a:lnTo>
                      <a:pt x="68" y="217"/>
                    </a:lnTo>
                    <a:lnTo>
                      <a:pt x="67" y="204"/>
                    </a:lnTo>
                    <a:lnTo>
                      <a:pt x="65" y="191"/>
                    </a:lnTo>
                    <a:lnTo>
                      <a:pt x="65" y="191"/>
                    </a:lnTo>
                    <a:lnTo>
                      <a:pt x="67" y="178"/>
                    </a:lnTo>
                    <a:lnTo>
                      <a:pt x="68" y="164"/>
                    </a:lnTo>
                    <a:lnTo>
                      <a:pt x="71" y="153"/>
                    </a:lnTo>
                    <a:lnTo>
                      <a:pt x="74" y="141"/>
                    </a:lnTo>
                    <a:lnTo>
                      <a:pt x="80" y="129"/>
                    </a:lnTo>
                    <a:lnTo>
                      <a:pt x="86" y="119"/>
                    </a:lnTo>
                    <a:lnTo>
                      <a:pt x="94" y="108"/>
                    </a:lnTo>
                    <a:lnTo>
                      <a:pt x="102" y="99"/>
                    </a:lnTo>
                    <a:lnTo>
                      <a:pt x="110" y="91"/>
                    </a:lnTo>
                    <a:lnTo>
                      <a:pt x="120" y="83"/>
                    </a:lnTo>
                    <a:lnTo>
                      <a:pt x="129" y="77"/>
                    </a:lnTo>
                    <a:lnTo>
                      <a:pt x="140" y="72"/>
                    </a:lnTo>
                    <a:lnTo>
                      <a:pt x="152" y="68"/>
                    </a:lnTo>
                    <a:lnTo>
                      <a:pt x="163" y="64"/>
                    </a:lnTo>
                    <a:lnTo>
                      <a:pt x="175" y="63"/>
                    </a:lnTo>
                    <a:lnTo>
                      <a:pt x="188" y="61"/>
                    </a:lnTo>
                    <a:lnTo>
                      <a:pt x="188" y="61"/>
                    </a:lnTo>
                    <a:lnTo>
                      <a:pt x="201" y="63"/>
                    </a:lnTo>
                    <a:lnTo>
                      <a:pt x="213" y="64"/>
                    </a:lnTo>
                    <a:lnTo>
                      <a:pt x="225" y="68"/>
                    </a:lnTo>
                    <a:lnTo>
                      <a:pt x="236" y="72"/>
                    </a:lnTo>
                    <a:lnTo>
                      <a:pt x="247" y="77"/>
                    </a:lnTo>
                    <a:lnTo>
                      <a:pt x="257" y="83"/>
                    </a:lnTo>
                    <a:lnTo>
                      <a:pt x="266" y="91"/>
                    </a:lnTo>
                    <a:lnTo>
                      <a:pt x="276" y="99"/>
                    </a:lnTo>
                    <a:lnTo>
                      <a:pt x="283" y="108"/>
                    </a:lnTo>
                    <a:lnTo>
                      <a:pt x="290" y="119"/>
                    </a:lnTo>
                    <a:lnTo>
                      <a:pt x="297" y="129"/>
                    </a:lnTo>
                    <a:lnTo>
                      <a:pt x="302" y="141"/>
                    </a:lnTo>
                    <a:lnTo>
                      <a:pt x="306" y="153"/>
                    </a:lnTo>
                    <a:lnTo>
                      <a:pt x="308" y="164"/>
                    </a:lnTo>
                    <a:lnTo>
                      <a:pt x="311" y="178"/>
                    </a:lnTo>
                    <a:lnTo>
                      <a:pt x="311" y="191"/>
                    </a:lnTo>
                    <a:lnTo>
                      <a:pt x="311" y="191"/>
                    </a:lnTo>
                    <a:lnTo>
                      <a:pt x="311" y="204"/>
                    </a:lnTo>
                    <a:lnTo>
                      <a:pt x="308" y="217"/>
                    </a:lnTo>
                    <a:lnTo>
                      <a:pt x="306" y="230"/>
                    </a:lnTo>
                    <a:lnTo>
                      <a:pt x="302" y="242"/>
                    </a:lnTo>
                    <a:lnTo>
                      <a:pt x="297" y="252"/>
                    </a:lnTo>
                    <a:lnTo>
                      <a:pt x="290" y="264"/>
                    </a:lnTo>
                    <a:lnTo>
                      <a:pt x="283" y="273"/>
                    </a:lnTo>
                    <a:lnTo>
                      <a:pt x="276" y="282"/>
                    </a:lnTo>
                    <a:lnTo>
                      <a:pt x="266" y="291"/>
                    </a:lnTo>
                    <a:lnTo>
                      <a:pt x="257" y="298"/>
                    </a:lnTo>
                    <a:lnTo>
                      <a:pt x="247" y="304"/>
                    </a:lnTo>
                    <a:lnTo>
                      <a:pt x="236" y="309"/>
                    </a:lnTo>
                    <a:lnTo>
                      <a:pt x="225" y="315"/>
                    </a:lnTo>
                    <a:lnTo>
                      <a:pt x="213" y="317"/>
                    </a:lnTo>
                    <a:lnTo>
                      <a:pt x="201" y="320"/>
                    </a:lnTo>
                    <a:lnTo>
                      <a:pt x="188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A90703B8-0D1B-40A3-8868-6C362F507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" y="5980"/>
                <a:ext cx="115" cy="191"/>
              </a:xfrm>
              <a:custGeom>
                <a:avLst/>
                <a:gdLst>
                  <a:gd name="T0" fmla="*/ 66 w 229"/>
                  <a:gd name="T1" fmla="*/ 382 h 382"/>
                  <a:gd name="T2" fmla="*/ 0 w 229"/>
                  <a:gd name="T3" fmla="*/ 382 h 382"/>
                  <a:gd name="T4" fmla="*/ 0 w 229"/>
                  <a:gd name="T5" fmla="*/ 0 h 382"/>
                  <a:gd name="T6" fmla="*/ 66 w 229"/>
                  <a:gd name="T7" fmla="*/ 0 h 382"/>
                  <a:gd name="T8" fmla="*/ 66 w 229"/>
                  <a:gd name="T9" fmla="*/ 69 h 382"/>
                  <a:gd name="T10" fmla="*/ 66 w 229"/>
                  <a:gd name="T11" fmla="*/ 69 h 382"/>
                  <a:gd name="T12" fmla="*/ 73 w 229"/>
                  <a:gd name="T13" fmla="*/ 56 h 382"/>
                  <a:gd name="T14" fmla="*/ 82 w 229"/>
                  <a:gd name="T15" fmla="*/ 43 h 382"/>
                  <a:gd name="T16" fmla="*/ 94 w 229"/>
                  <a:gd name="T17" fmla="*/ 32 h 382"/>
                  <a:gd name="T18" fmla="*/ 108 w 229"/>
                  <a:gd name="T19" fmla="*/ 21 h 382"/>
                  <a:gd name="T20" fmla="*/ 108 w 229"/>
                  <a:gd name="T21" fmla="*/ 21 h 382"/>
                  <a:gd name="T22" fmla="*/ 124 w 229"/>
                  <a:gd name="T23" fmla="*/ 13 h 382"/>
                  <a:gd name="T24" fmla="*/ 139 w 229"/>
                  <a:gd name="T25" fmla="*/ 7 h 382"/>
                  <a:gd name="T26" fmla="*/ 155 w 229"/>
                  <a:gd name="T27" fmla="*/ 3 h 382"/>
                  <a:gd name="T28" fmla="*/ 171 w 229"/>
                  <a:gd name="T29" fmla="*/ 2 h 382"/>
                  <a:gd name="T30" fmla="*/ 171 w 229"/>
                  <a:gd name="T31" fmla="*/ 2 h 382"/>
                  <a:gd name="T32" fmla="*/ 182 w 229"/>
                  <a:gd name="T33" fmla="*/ 2 h 382"/>
                  <a:gd name="T34" fmla="*/ 193 w 229"/>
                  <a:gd name="T35" fmla="*/ 3 h 382"/>
                  <a:gd name="T36" fmla="*/ 210 w 229"/>
                  <a:gd name="T37" fmla="*/ 7 h 382"/>
                  <a:gd name="T38" fmla="*/ 222 w 229"/>
                  <a:gd name="T39" fmla="*/ 12 h 382"/>
                  <a:gd name="T40" fmla="*/ 229 w 229"/>
                  <a:gd name="T41" fmla="*/ 16 h 382"/>
                  <a:gd name="T42" fmla="*/ 194 w 229"/>
                  <a:gd name="T43" fmla="*/ 72 h 382"/>
                  <a:gd name="T44" fmla="*/ 194 w 229"/>
                  <a:gd name="T45" fmla="*/ 72 h 382"/>
                  <a:gd name="T46" fmla="*/ 182 w 229"/>
                  <a:gd name="T47" fmla="*/ 69 h 382"/>
                  <a:gd name="T48" fmla="*/ 172 w 229"/>
                  <a:gd name="T49" fmla="*/ 68 h 382"/>
                  <a:gd name="T50" fmla="*/ 160 w 229"/>
                  <a:gd name="T51" fmla="*/ 68 h 382"/>
                  <a:gd name="T52" fmla="*/ 160 w 229"/>
                  <a:gd name="T53" fmla="*/ 68 h 382"/>
                  <a:gd name="T54" fmla="*/ 151 w 229"/>
                  <a:gd name="T55" fmla="*/ 68 h 382"/>
                  <a:gd name="T56" fmla="*/ 142 w 229"/>
                  <a:gd name="T57" fmla="*/ 71 h 382"/>
                  <a:gd name="T58" fmla="*/ 133 w 229"/>
                  <a:gd name="T59" fmla="*/ 73 h 382"/>
                  <a:gd name="T60" fmla="*/ 125 w 229"/>
                  <a:gd name="T61" fmla="*/ 77 h 382"/>
                  <a:gd name="T62" fmla="*/ 117 w 229"/>
                  <a:gd name="T63" fmla="*/ 81 h 382"/>
                  <a:gd name="T64" fmla="*/ 109 w 229"/>
                  <a:gd name="T65" fmla="*/ 86 h 382"/>
                  <a:gd name="T66" fmla="*/ 101 w 229"/>
                  <a:gd name="T67" fmla="*/ 93 h 382"/>
                  <a:gd name="T68" fmla="*/ 95 w 229"/>
                  <a:gd name="T69" fmla="*/ 101 h 382"/>
                  <a:gd name="T70" fmla="*/ 95 w 229"/>
                  <a:gd name="T71" fmla="*/ 101 h 382"/>
                  <a:gd name="T72" fmla="*/ 88 w 229"/>
                  <a:gd name="T73" fmla="*/ 109 h 382"/>
                  <a:gd name="T74" fmla="*/ 82 w 229"/>
                  <a:gd name="T75" fmla="*/ 116 h 382"/>
                  <a:gd name="T76" fmla="*/ 77 w 229"/>
                  <a:gd name="T77" fmla="*/ 126 h 382"/>
                  <a:gd name="T78" fmla="*/ 73 w 229"/>
                  <a:gd name="T79" fmla="*/ 133 h 382"/>
                  <a:gd name="T80" fmla="*/ 70 w 229"/>
                  <a:gd name="T81" fmla="*/ 143 h 382"/>
                  <a:gd name="T82" fmla="*/ 67 w 229"/>
                  <a:gd name="T83" fmla="*/ 153 h 382"/>
                  <a:gd name="T84" fmla="*/ 66 w 229"/>
                  <a:gd name="T85" fmla="*/ 162 h 382"/>
                  <a:gd name="T86" fmla="*/ 66 w 229"/>
                  <a:gd name="T87" fmla="*/ 173 h 382"/>
                  <a:gd name="T88" fmla="*/ 66 w 229"/>
                  <a:gd name="T89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" h="382">
                    <a:moveTo>
                      <a:pt x="66" y="38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73" y="56"/>
                    </a:lnTo>
                    <a:lnTo>
                      <a:pt x="82" y="43"/>
                    </a:lnTo>
                    <a:lnTo>
                      <a:pt x="94" y="32"/>
                    </a:lnTo>
                    <a:lnTo>
                      <a:pt x="108" y="21"/>
                    </a:lnTo>
                    <a:lnTo>
                      <a:pt x="108" y="21"/>
                    </a:lnTo>
                    <a:lnTo>
                      <a:pt x="124" y="13"/>
                    </a:lnTo>
                    <a:lnTo>
                      <a:pt x="139" y="7"/>
                    </a:lnTo>
                    <a:lnTo>
                      <a:pt x="155" y="3"/>
                    </a:lnTo>
                    <a:lnTo>
                      <a:pt x="171" y="2"/>
                    </a:lnTo>
                    <a:lnTo>
                      <a:pt x="171" y="2"/>
                    </a:lnTo>
                    <a:lnTo>
                      <a:pt x="182" y="2"/>
                    </a:lnTo>
                    <a:lnTo>
                      <a:pt x="193" y="3"/>
                    </a:lnTo>
                    <a:lnTo>
                      <a:pt x="210" y="7"/>
                    </a:lnTo>
                    <a:lnTo>
                      <a:pt x="222" y="12"/>
                    </a:lnTo>
                    <a:lnTo>
                      <a:pt x="229" y="16"/>
                    </a:lnTo>
                    <a:lnTo>
                      <a:pt x="194" y="72"/>
                    </a:lnTo>
                    <a:lnTo>
                      <a:pt x="194" y="72"/>
                    </a:lnTo>
                    <a:lnTo>
                      <a:pt x="182" y="69"/>
                    </a:lnTo>
                    <a:lnTo>
                      <a:pt x="172" y="68"/>
                    </a:lnTo>
                    <a:lnTo>
                      <a:pt x="160" y="68"/>
                    </a:lnTo>
                    <a:lnTo>
                      <a:pt x="160" y="68"/>
                    </a:lnTo>
                    <a:lnTo>
                      <a:pt x="151" y="68"/>
                    </a:lnTo>
                    <a:lnTo>
                      <a:pt x="142" y="71"/>
                    </a:lnTo>
                    <a:lnTo>
                      <a:pt x="133" y="73"/>
                    </a:lnTo>
                    <a:lnTo>
                      <a:pt x="125" y="77"/>
                    </a:lnTo>
                    <a:lnTo>
                      <a:pt x="117" y="81"/>
                    </a:lnTo>
                    <a:lnTo>
                      <a:pt x="109" y="86"/>
                    </a:lnTo>
                    <a:lnTo>
                      <a:pt x="101" y="93"/>
                    </a:lnTo>
                    <a:lnTo>
                      <a:pt x="95" y="101"/>
                    </a:lnTo>
                    <a:lnTo>
                      <a:pt x="95" y="101"/>
                    </a:lnTo>
                    <a:lnTo>
                      <a:pt x="88" y="109"/>
                    </a:lnTo>
                    <a:lnTo>
                      <a:pt x="82" y="116"/>
                    </a:lnTo>
                    <a:lnTo>
                      <a:pt x="77" y="126"/>
                    </a:lnTo>
                    <a:lnTo>
                      <a:pt x="73" y="133"/>
                    </a:lnTo>
                    <a:lnTo>
                      <a:pt x="70" y="143"/>
                    </a:lnTo>
                    <a:lnTo>
                      <a:pt x="67" y="153"/>
                    </a:lnTo>
                    <a:lnTo>
                      <a:pt x="66" y="162"/>
                    </a:lnTo>
                    <a:lnTo>
                      <a:pt x="66" y="173"/>
                    </a:lnTo>
                    <a:lnTo>
                      <a:pt x="66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E1E672D-10B9-446F-9350-5900A0A92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7" y="5979"/>
                <a:ext cx="187" cy="191"/>
              </a:xfrm>
              <a:custGeom>
                <a:avLst/>
                <a:gdLst>
                  <a:gd name="T0" fmla="*/ 182 w 374"/>
                  <a:gd name="T1" fmla="*/ 0 h 381"/>
                  <a:gd name="T2" fmla="*/ 216 w 374"/>
                  <a:gd name="T3" fmla="*/ 3 h 381"/>
                  <a:gd name="T4" fmla="*/ 247 w 374"/>
                  <a:gd name="T5" fmla="*/ 14 h 381"/>
                  <a:gd name="T6" fmla="*/ 279 w 374"/>
                  <a:gd name="T7" fmla="*/ 30 h 381"/>
                  <a:gd name="T8" fmla="*/ 314 w 374"/>
                  <a:gd name="T9" fmla="*/ 1 h 381"/>
                  <a:gd name="T10" fmla="*/ 374 w 374"/>
                  <a:gd name="T11" fmla="*/ 381 h 381"/>
                  <a:gd name="T12" fmla="*/ 314 w 374"/>
                  <a:gd name="T13" fmla="*/ 328 h 381"/>
                  <a:gd name="T14" fmla="*/ 279 w 374"/>
                  <a:gd name="T15" fmla="*/ 350 h 381"/>
                  <a:gd name="T16" fmla="*/ 247 w 374"/>
                  <a:gd name="T17" fmla="*/ 367 h 381"/>
                  <a:gd name="T18" fmla="*/ 216 w 374"/>
                  <a:gd name="T19" fmla="*/ 377 h 381"/>
                  <a:gd name="T20" fmla="*/ 182 w 374"/>
                  <a:gd name="T21" fmla="*/ 381 h 381"/>
                  <a:gd name="T22" fmla="*/ 164 w 374"/>
                  <a:gd name="T23" fmla="*/ 380 h 381"/>
                  <a:gd name="T24" fmla="*/ 128 w 374"/>
                  <a:gd name="T25" fmla="*/ 372 h 381"/>
                  <a:gd name="T26" fmla="*/ 96 w 374"/>
                  <a:gd name="T27" fmla="*/ 358 h 381"/>
                  <a:gd name="T28" fmla="*/ 67 w 374"/>
                  <a:gd name="T29" fmla="*/ 338 h 381"/>
                  <a:gd name="T30" fmla="*/ 42 w 374"/>
                  <a:gd name="T31" fmla="*/ 312 h 381"/>
                  <a:gd name="T32" fmla="*/ 23 w 374"/>
                  <a:gd name="T33" fmla="*/ 281 h 381"/>
                  <a:gd name="T34" fmla="*/ 10 w 374"/>
                  <a:gd name="T35" fmla="*/ 247 h 381"/>
                  <a:gd name="T36" fmla="*/ 2 w 374"/>
                  <a:gd name="T37" fmla="*/ 210 h 381"/>
                  <a:gd name="T38" fmla="*/ 0 w 374"/>
                  <a:gd name="T39" fmla="*/ 191 h 381"/>
                  <a:gd name="T40" fmla="*/ 4 w 374"/>
                  <a:gd name="T41" fmla="*/ 151 h 381"/>
                  <a:gd name="T42" fmla="*/ 15 w 374"/>
                  <a:gd name="T43" fmla="*/ 116 h 381"/>
                  <a:gd name="T44" fmla="*/ 32 w 374"/>
                  <a:gd name="T45" fmla="*/ 83 h 381"/>
                  <a:gd name="T46" fmla="*/ 54 w 374"/>
                  <a:gd name="T47" fmla="*/ 55 h 381"/>
                  <a:gd name="T48" fmla="*/ 81 w 374"/>
                  <a:gd name="T49" fmla="*/ 33 h 381"/>
                  <a:gd name="T50" fmla="*/ 112 w 374"/>
                  <a:gd name="T51" fmla="*/ 14 h 381"/>
                  <a:gd name="T52" fmla="*/ 145 w 374"/>
                  <a:gd name="T53" fmla="*/ 4 h 381"/>
                  <a:gd name="T54" fmla="*/ 182 w 374"/>
                  <a:gd name="T55" fmla="*/ 0 h 381"/>
                  <a:gd name="T56" fmla="*/ 182 w 374"/>
                  <a:gd name="T57" fmla="*/ 320 h 381"/>
                  <a:gd name="T58" fmla="*/ 207 w 374"/>
                  <a:gd name="T59" fmla="*/ 317 h 381"/>
                  <a:gd name="T60" fmla="*/ 229 w 374"/>
                  <a:gd name="T61" fmla="*/ 309 h 381"/>
                  <a:gd name="T62" fmla="*/ 250 w 374"/>
                  <a:gd name="T63" fmla="*/ 298 h 381"/>
                  <a:gd name="T64" fmla="*/ 268 w 374"/>
                  <a:gd name="T65" fmla="*/ 282 h 381"/>
                  <a:gd name="T66" fmla="*/ 284 w 374"/>
                  <a:gd name="T67" fmla="*/ 262 h 381"/>
                  <a:gd name="T68" fmla="*/ 294 w 374"/>
                  <a:gd name="T69" fmla="*/ 240 h 381"/>
                  <a:gd name="T70" fmla="*/ 302 w 374"/>
                  <a:gd name="T71" fmla="*/ 217 h 381"/>
                  <a:gd name="T72" fmla="*/ 305 w 374"/>
                  <a:gd name="T73" fmla="*/ 191 h 381"/>
                  <a:gd name="T74" fmla="*/ 304 w 374"/>
                  <a:gd name="T75" fmla="*/ 178 h 381"/>
                  <a:gd name="T76" fmla="*/ 298 w 374"/>
                  <a:gd name="T77" fmla="*/ 151 h 381"/>
                  <a:gd name="T78" fmla="*/ 289 w 374"/>
                  <a:gd name="T79" fmla="*/ 129 h 381"/>
                  <a:gd name="T80" fmla="*/ 276 w 374"/>
                  <a:gd name="T81" fmla="*/ 108 h 381"/>
                  <a:gd name="T82" fmla="*/ 259 w 374"/>
                  <a:gd name="T83" fmla="*/ 91 h 381"/>
                  <a:gd name="T84" fmla="*/ 240 w 374"/>
                  <a:gd name="T85" fmla="*/ 77 h 381"/>
                  <a:gd name="T86" fmla="*/ 219 w 374"/>
                  <a:gd name="T87" fmla="*/ 67 h 381"/>
                  <a:gd name="T88" fmla="*/ 194 w 374"/>
                  <a:gd name="T89" fmla="*/ 61 h 381"/>
                  <a:gd name="T90" fmla="*/ 182 w 374"/>
                  <a:gd name="T91" fmla="*/ 61 h 381"/>
                  <a:gd name="T92" fmla="*/ 157 w 374"/>
                  <a:gd name="T93" fmla="*/ 64 h 381"/>
                  <a:gd name="T94" fmla="*/ 134 w 374"/>
                  <a:gd name="T95" fmla="*/ 72 h 381"/>
                  <a:gd name="T96" fmla="*/ 113 w 374"/>
                  <a:gd name="T97" fmla="*/ 83 h 381"/>
                  <a:gd name="T98" fmla="*/ 95 w 374"/>
                  <a:gd name="T99" fmla="*/ 99 h 381"/>
                  <a:gd name="T100" fmla="*/ 80 w 374"/>
                  <a:gd name="T101" fmla="*/ 119 h 381"/>
                  <a:gd name="T102" fmla="*/ 68 w 374"/>
                  <a:gd name="T103" fmla="*/ 140 h 381"/>
                  <a:gd name="T104" fmla="*/ 62 w 374"/>
                  <a:gd name="T105" fmla="*/ 164 h 381"/>
                  <a:gd name="T106" fmla="*/ 59 w 374"/>
                  <a:gd name="T107" fmla="*/ 191 h 381"/>
                  <a:gd name="T108" fmla="*/ 59 w 374"/>
                  <a:gd name="T109" fmla="*/ 204 h 381"/>
                  <a:gd name="T110" fmla="*/ 64 w 374"/>
                  <a:gd name="T111" fmla="*/ 228 h 381"/>
                  <a:gd name="T112" fmla="*/ 74 w 374"/>
                  <a:gd name="T113" fmla="*/ 252 h 381"/>
                  <a:gd name="T114" fmla="*/ 87 w 374"/>
                  <a:gd name="T115" fmla="*/ 273 h 381"/>
                  <a:gd name="T116" fmla="*/ 104 w 374"/>
                  <a:gd name="T117" fmla="*/ 290 h 381"/>
                  <a:gd name="T118" fmla="*/ 123 w 374"/>
                  <a:gd name="T119" fmla="*/ 304 h 381"/>
                  <a:gd name="T120" fmla="*/ 145 w 374"/>
                  <a:gd name="T121" fmla="*/ 313 h 381"/>
                  <a:gd name="T122" fmla="*/ 169 w 374"/>
                  <a:gd name="T123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4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6" y="3"/>
                    </a:lnTo>
                    <a:lnTo>
                      <a:pt x="232" y="8"/>
                    </a:lnTo>
                    <a:lnTo>
                      <a:pt x="247" y="14"/>
                    </a:lnTo>
                    <a:lnTo>
                      <a:pt x="263" y="21"/>
                    </a:lnTo>
                    <a:lnTo>
                      <a:pt x="279" y="30"/>
                    </a:lnTo>
                    <a:lnTo>
                      <a:pt x="314" y="52"/>
                    </a:lnTo>
                    <a:lnTo>
                      <a:pt x="314" y="1"/>
                    </a:lnTo>
                    <a:lnTo>
                      <a:pt x="374" y="1"/>
                    </a:lnTo>
                    <a:lnTo>
                      <a:pt x="374" y="381"/>
                    </a:lnTo>
                    <a:lnTo>
                      <a:pt x="314" y="381"/>
                    </a:lnTo>
                    <a:lnTo>
                      <a:pt x="314" y="328"/>
                    </a:lnTo>
                    <a:lnTo>
                      <a:pt x="314" y="328"/>
                    </a:lnTo>
                    <a:lnTo>
                      <a:pt x="279" y="350"/>
                    </a:lnTo>
                    <a:lnTo>
                      <a:pt x="263" y="359"/>
                    </a:lnTo>
                    <a:lnTo>
                      <a:pt x="247" y="367"/>
                    </a:lnTo>
                    <a:lnTo>
                      <a:pt x="232" y="373"/>
                    </a:lnTo>
                    <a:lnTo>
                      <a:pt x="216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4" y="380"/>
                    </a:lnTo>
                    <a:lnTo>
                      <a:pt x="145" y="377"/>
                    </a:lnTo>
                    <a:lnTo>
                      <a:pt x="128" y="372"/>
                    </a:lnTo>
                    <a:lnTo>
                      <a:pt x="112" y="366"/>
                    </a:lnTo>
                    <a:lnTo>
                      <a:pt x="96" y="358"/>
                    </a:lnTo>
                    <a:lnTo>
                      <a:pt x="81" y="349"/>
                    </a:lnTo>
                    <a:lnTo>
                      <a:pt x="67" y="338"/>
                    </a:lnTo>
                    <a:lnTo>
                      <a:pt x="54" y="325"/>
                    </a:lnTo>
                    <a:lnTo>
                      <a:pt x="42" y="312"/>
                    </a:lnTo>
                    <a:lnTo>
                      <a:pt x="32" y="296"/>
                    </a:lnTo>
                    <a:lnTo>
                      <a:pt x="23" y="281"/>
                    </a:lnTo>
                    <a:lnTo>
                      <a:pt x="15" y="265"/>
                    </a:lnTo>
                    <a:lnTo>
                      <a:pt x="10" y="247"/>
                    </a:lnTo>
                    <a:lnTo>
                      <a:pt x="4" y="228"/>
                    </a:lnTo>
                    <a:lnTo>
                      <a:pt x="2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171"/>
                    </a:lnTo>
                    <a:lnTo>
                      <a:pt x="4" y="151"/>
                    </a:lnTo>
                    <a:lnTo>
                      <a:pt x="10" y="133"/>
                    </a:lnTo>
                    <a:lnTo>
                      <a:pt x="15" y="116"/>
                    </a:lnTo>
                    <a:lnTo>
                      <a:pt x="23" y="99"/>
                    </a:lnTo>
                    <a:lnTo>
                      <a:pt x="32" y="83"/>
                    </a:lnTo>
                    <a:lnTo>
                      <a:pt x="42" y="69"/>
                    </a:lnTo>
                    <a:lnTo>
                      <a:pt x="54" y="55"/>
                    </a:lnTo>
                    <a:lnTo>
                      <a:pt x="67" y="43"/>
                    </a:lnTo>
                    <a:lnTo>
                      <a:pt x="81" y="33"/>
                    </a:lnTo>
                    <a:lnTo>
                      <a:pt x="96" y="22"/>
                    </a:lnTo>
                    <a:lnTo>
                      <a:pt x="112" y="14"/>
                    </a:lnTo>
                    <a:lnTo>
                      <a:pt x="128" y="8"/>
                    </a:lnTo>
                    <a:lnTo>
                      <a:pt x="145" y="4"/>
                    </a:lnTo>
                    <a:lnTo>
                      <a:pt x="164" y="0"/>
                    </a:lnTo>
                    <a:lnTo>
                      <a:pt x="182" y="0"/>
                    </a:lnTo>
                    <a:close/>
                    <a:moveTo>
                      <a:pt x="182" y="320"/>
                    </a:moveTo>
                    <a:lnTo>
                      <a:pt x="182" y="320"/>
                    </a:lnTo>
                    <a:lnTo>
                      <a:pt x="194" y="319"/>
                    </a:lnTo>
                    <a:lnTo>
                      <a:pt x="207" y="317"/>
                    </a:lnTo>
                    <a:lnTo>
                      <a:pt x="219" y="313"/>
                    </a:lnTo>
                    <a:lnTo>
                      <a:pt x="229" y="309"/>
                    </a:lnTo>
                    <a:lnTo>
                      <a:pt x="240" y="304"/>
                    </a:lnTo>
                    <a:lnTo>
                      <a:pt x="250" y="298"/>
                    </a:lnTo>
                    <a:lnTo>
                      <a:pt x="259" y="290"/>
                    </a:lnTo>
                    <a:lnTo>
                      <a:pt x="268" y="282"/>
                    </a:lnTo>
                    <a:lnTo>
                      <a:pt x="276" y="273"/>
                    </a:lnTo>
                    <a:lnTo>
                      <a:pt x="284" y="262"/>
                    </a:lnTo>
                    <a:lnTo>
                      <a:pt x="289" y="252"/>
                    </a:lnTo>
                    <a:lnTo>
                      <a:pt x="294" y="240"/>
                    </a:lnTo>
                    <a:lnTo>
                      <a:pt x="298" y="228"/>
                    </a:lnTo>
                    <a:lnTo>
                      <a:pt x="302" y="217"/>
                    </a:lnTo>
                    <a:lnTo>
                      <a:pt x="304" y="204"/>
                    </a:lnTo>
                    <a:lnTo>
                      <a:pt x="305" y="191"/>
                    </a:lnTo>
                    <a:lnTo>
                      <a:pt x="305" y="191"/>
                    </a:lnTo>
                    <a:lnTo>
                      <a:pt x="304" y="178"/>
                    </a:lnTo>
                    <a:lnTo>
                      <a:pt x="302" y="164"/>
                    </a:lnTo>
                    <a:lnTo>
                      <a:pt x="298" y="151"/>
                    </a:lnTo>
                    <a:lnTo>
                      <a:pt x="294" y="140"/>
                    </a:lnTo>
                    <a:lnTo>
                      <a:pt x="289" y="129"/>
                    </a:lnTo>
                    <a:lnTo>
                      <a:pt x="284" y="119"/>
                    </a:lnTo>
                    <a:lnTo>
                      <a:pt x="276" y="108"/>
                    </a:lnTo>
                    <a:lnTo>
                      <a:pt x="268" y="99"/>
                    </a:lnTo>
                    <a:lnTo>
                      <a:pt x="259" y="91"/>
                    </a:lnTo>
                    <a:lnTo>
                      <a:pt x="250" y="83"/>
                    </a:lnTo>
                    <a:lnTo>
                      <a:pt x="240" y="77"/>
                    </a:lnTo>
                    <a:lnTo>
                      <a:pt x="229" y="72"/>
                    </a:lnTo>
                    <a:lnTo>
                      <a:pt x="219" y="67"/>
                    </a:lnTo>
                    <a:lnTo>
                      <a:pt x="207" y="64"/>
                    </a:lnTo>
                    <a:lnTo>
                      <a:pt x="194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69" y="61"/>
                    </a:lnTo>
                    <a:lnTo>
                      <a:pt x="157" y="64"/>
                    </a:lnTo>
                    <a:lnTo>
                      <a:pt x="145" y="67"/>
                    </a:lnTo>
                    <a:lnTo>
                      <a:pt x="134" y="72"/>
                    </a:lnTo>
                    <a:lnTo>
                      <a:pt x="123" y="77"/>
                    </a:lnTo>
                    <a:lnTo>
                      <a:pt x="113" y="83"/>
                    </a:lnTo>
                    <a:lnTo>
                      <a:pt x="104" y="91"/>
                    </a:lnTo>
                    <a:lnTo>
                      <a:pt x="95" y="99"/>
                    </a:lnTo>
                    <a:lnTo>
                      <a:pt x="87" y="108"/>
                    </a:lnTo>
                    <a:lnTo>
                      <a:pt x="80" y="119"/>
                    </a:lnTo>
                    <a:lnTo>
                      <a:pt x="74" y="129"/>
                    </a:lnTo>
                    <a:lnTo>
                      <a:pt x="68" y="140"/>
                    </a:lnTo>
                    <a:lnTo>
                      <a:pt x="64" y="151"/>
                    </a:lnTo>
                    <a:lnTo>
                      <a:pt x="62" y="164"/>
                    </a:lnTo>
                    <a:lnTo>
                      <a:pt x="59" y="178"/>
                    </a:lnTo>
                    <a:lnTo>
                      <a:pt x="59" y="191"/>
                    </a:lnTo>
                    <a:lnTo>
                      <a:pt x="59" y="191"/>
                    </a:lnTo>
                    <a:lnTo>
                      <a:pt x="59" y="204"/>
                    </a:lnTo>
                    <a:lnTo>
                      <a:pt x="62" y="217"/>
                    </a:lnTo>
                    <a:lnTo>
                      <a:pt x="64" y="228"/>
                    </a:lnTo>
                    <a:lnTo>
                      <a:pt x="68" y="240"/>
                    </a:lnTo>
                    <a:lnTo>
                      <a:pt x="74" y="252"/>
                    </a:lnTo>
                    <a:lnTo>
                      <a:pt x="80" y="262"/>
                    </a:lnTo>
                    <a:lnTo>
                      <a:pt x="87" y="273"/>
                    </a:lnTo>
                    <a:lnTo>
                      <a:pt x="95" y="282"/>
                    </a:lnTo>
                    <a:lnTo>
                      <a:pt x="104" y="290"/>
                    </a:lnTo>
                    <a:lnTo>
                      <a:pt x="113" y="298"/>
                    </a:lnTo>
                    <a:lnTo>
                      <a:pt x="123" y="304"/>
                    </a:lnTo>
                    <a:lnTo>
                      <a:pt x="134" y="309"/>
                    </a:lnTo>
                    <a:lnTo>
                      <a:pt x="145" y="313"/>
                    </a:lnTo>
                    <a:lnTo>
                      <a:pt x="157" y="317"/>
                    </a:lnTo>
                    <a:lnTo>
                      <a:pt x="169" y="319"/>
                    </a:lnTo>
                    <a:lnTo>
                      <a:pt x="18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6611B25-DD18-449D-99C8-3189BE77F5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9" y="5979"/>
                <a:ext cx="184" cy="191"/>
              </a:xfrm>
              <a:custGeom>
                <a:avLst/>
                <a:gdLst>
                  <a:gd name="T0" fmla="*/ 182 w 367"/>
                  <a:gd name="T1" fmla="*/ 0 h 381"/>
                  <a:gd name="T2" fmla="*/ 217 w 367"/>
                  <a:gd name="T3" fmla="*/ 3 h 381"/>
                  <a:gd name="T4" fmla="*/ 251 w 367"/>
                  <a:gd name="T5" fmla="*/ 14 h 381"/>
                  <a:gd name="T6" fmla="*/ 282 w 367"/>
                  <a:gd name="T7" fmla="*/ 30 h 381"/>
                  <a:gd name="T8" fmla="*/ 307 w 367"/>
                  <a:gd name="T9" fmla="*/ 52 h 381"/>
                  <a:gd name="T10" fmla="*/ 367 w 367"/>
                  <a:gd name="T11" fmla="*/ 1 h 381"/>
                  <a:gd name="T12" fmla="*/ 307 w 367"/>
                  <a:gd name="T13" fmla="*/ 381 h 381"/>
                  <a:gd name="T14" fmla="*/ 307 w 367"/>
                  <a:gd name="T15" fmla="*/ 328 h 381"/>
                  <a:gd name="T16" fmla="*/ 282 w 367"/>
                  <a:gd name="T17" fmla="*/ 350 h 381"/>
                  <a:gd name="T18" fmla="*/ 251 w 367"/>
                  <a:gd name="T19" fmla="*/ 367 h 381"/>
                  <a:gd name="T20" fmla="*/ 217 w 367"/>
                  <a:gd name="T21" fmla="*/ 377 h 381"/>
                  <a:gd name="T22" fmla="*/ 182 w 367"/>
                  <a:gd name="T23" fmla="*/ 381 h 381"/>
                  <a:gd name="T24" fmla="*/ 162 w 367"/>
                  <a:gd name="T25" fmla="*/ 380 h 381"/>
                  <a:gd name="T26" fmla="*/ 127 w 367"/>
                  <a:gd name="T27" fmla="*/ 372 h 381"/>
                  <a:gd name="T28" fmla="*/ 94 w 367"/>
                  <a:gd name="T29" fmla="*/ 358 h 381"/>
                  <a:gd name="T30" fmla="*/ 65 w 367"/>
                  <a:gd name="T31" fmla="*/ 338 h 381"/>
                  <a:gd name="T32" fmla="*/ 42 w 367"/>
                  <a:gd name="T33" fmla="*/ 312 h 381"/>
                  <a:gd name="T34" fmla="*/ 22 w 367"/>
                  <a:gd name="T35" fmla="*/ 281 h 381"/>
                  <a:gd name="T36" fmla="*/ 8 w 367"/>
                  <a:gd name="T37" fmla="*/ 247 h 381"/>
                  <a:gd name="T38" fmla="*/ 1 w 367"/>
                  <a:gd name="T39" fmla="*/ 210 h 381"/>
                  <a:gd name="T40" fmla="*/ 0 w 367"/>
                  <a:gd name="T41" fmla="*/ 191 h 381"/>
                  <a:gd name="T42" fmla="*/ 4 w 367"/>
                  <a:gd name="T43" fmla="*/ 151 h 381"/>
                  <a:gd name="T44" fmla="*/ 14 w 367"/>
                  <a:gd name="T45" fmla="*/ 116 h 381"/>
                  <a:gd name="T46" fmla="*/ 31 w 367"/>
                  <a:gd name="T47" fmla="*/ 83 h 381"/>
                  <a:gd name="T48" fmla="*/ 53 w 367"/>
                  <a:gd name="T49" fmla="*/ 55 h 381"/>
                  <a:gd name="T50" fmla="*/ 80 w 367"/>
                  <a:gd name="T51" fmla="*/ 33 h 381"/>
                  <a:gd name="T52" fmla="*/ 111 w 367"/>
                  <a:gd name="T53" fmla="*/ 14 h 381"/>
                  <a:gd name="T54" fmla="*/ 145 w 367"/>
                  <a:gd name="T55" fmla="*/ 4 h 381"/>
                  <a:gd name="T56" fmla="*/ 182 w 367"/>
                  <a:gd name="T57" fmla="*/ 0 h 381"/>
                  <a:gd name="T58" fmla="*/ 187 w 367"/>
                  <a:gd name="T59" fmla="*/ 320 h 381"/>
                  <a:gd name="T60" fmla="*/ 212 w 367"/>
                  <a:gd name="T61" fmla="*/ 317 h 381"/>
                  <a:gd name="T62" fmla="*/ 234 w 367"/>
                  <a:gd name="T63" fmla="*/ 309 h 381"/>
                  <a:gd name="T64" fmla="*/ 255 w 367"/>
                  <a:gd name="T65" fmla="*/ 298 h 381"/>
                  <a:gd name="T66" fmla="*/ 273 w 367"/>
                  <a:gd name="T67" fmla="*/ 282 h 381"/>
                  <a:gd name="T68" fmla="*/ 289 w 367"/>
                  <a:gd name="T69" fmla="*/ 262 h 381"/>
                  <a:gd name="T70" fmla="*/ 299 w 367"/>
                  <a:gd name="T71" fmla="*/ 240 h 381"/>
                  <a:gd name="T72" fmla="*/ 307 w 367"/>
                  <a:gd name="T73" fmla="*/ 217 h 381"/>
                  <a:gd name="T74" fmla="*/ 310 w 367"/>
                  <a:gd name="T75" fmla="*/ 191 h 381"/>
                  <a:gd name="T76" fmla="*/ 308 w 367"/>
                  <a:gd name="T77" fmla="*/ 178 h 381"/>
                  <a:gd name="T78" fmla="*/ 303 w 367"/>
                  <a:gd name="T79" fmla="*/ 151 h 381"/>
                  <a:gd name="T80" fmla="*/ 294 w 367"/>
                  <a:gd name="T81" fmla="*/ 129 h 381"/>
                  <a:gd name="T82" fmla="*/ 281 w 367"/>
                  <a:gd name="T83" fmla="*/ 108 h 381"/>
                  <a:gd name="T84" fmla="*/ 264 w 367"/>
                  <a:gd name="T85" fmla="*/ 91 h 381"/>
                  <a:gd name="T86" fmla="*/ 244 w 367"/>
                  <a:gd name="T87" fmla="*/ 77 h 381"/>
                  <a:gd name="T88" fmla="*/ 223 w 367"/>
                  <a:gd name="T89" fmla="*/ 67 h 381"/>
                  <a:gd name="T90" fmla="*/ 198 w 367"/>
                  <a:gd name="T91" fmla="*/ 61 h 381"/>
                  <a:gd name="T92" fmla="*/ 187 w 367"/>
                  <a:gd name="T93" fmla="*/ 61 h 381"/>
                  <a:gd name="T94" fmla="*/ 162 w 367"/>
                  <a:gd name="T95" fmla="*/ 64 h 381"/>
                  <a:gd name="T96" fmla="*/ 138 w 367"/>
                  <a:gd name="T97" fmla="*/ 72 h 381"/>
                  <a:gd name="T98" fmla="*/ 117 w 367"/>
                  <a:gd name="T99" fmla="*/ 83 h 381"/>
                  <a:gd name="T100" fmla="*/ 99 w 367"/>
                  <a:gd name="T101" fmla="*/ 99 h 381"/>
                  <a:gd name="T102" fmla="*/ 85 w 367"/>
                  <a:gd name="T103" fmla="*/ 119 h 381"/>
                  <a:gd name="T104" fmla="*/ 73 w 367"/>
                  <a:gd name="T105" fmla="*/ 140 h 381"/>
                  <a:gd name="T106" fmla="*/ 67 w 367"/>
                  <a:gd name="T107" fmla="*/ 164 h 381"/>
                  <a:gd name="T108" fmla="*/ 64 w 367"/>
                  <a:gd name="T109" fmla="*/ 191 h 381"/>
                  <a:gd name="T110" fmla="*/ 64 w 367"/>
                  <a:gd name="T111" fmla="*/ 204 h 381"/>
                  <a:gd name="T112" fmla="*/ 69 w 367"/>
                  <a:gd name="T113" fmla="*/ 228 h 381"/>
                  <a:gd name="T114" fmla="*/ 78 w 367"/>
                  <a:gd name="T115" fmla="*/ 252 h 381"/>
                  <a:gd name="T116" fmla="*/ 91 w 367"/>
                  <a:gd name="T117" fmla="*/ 273 h 381"/>
                  <a:gd name="T118" fmla="*/ 108 w 367"/>
                  <a:gd name="T119" fmla="*/ 290 h 381"/>
                  <a:gd name="T120" fmla="*/ 128 w 367"/>
                  <a:gd name="T121" fmla="*/ 304 h 381"/>
                  <a:gd name="T122" fmla="*/ 150 w 367"/>
                  <a:gd name="T123" fmla="*/ 313 h 381"/>
                  <a:gd name="T124" fmla="*/ 174 w 367"/>
                  <a:gd name="T125" fmla="*/ 31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1">
                    <a:moveTo>
                      <a:pt x="182" y="0"/>
                    </a:moveTo>
                    <a:lnTo>
                      <a:pt x="182" y="0"/>
                    </a:lnTo>
                    <a:lnTo>
                      <a:pt x="200" y="0"/>
                    </a:lnTo>
                    <a:lnTo>
                      <a:pt x="217" y="3"/>
                    </a:lnTo>
                    <a:lnTo>
                      <a:pt x="235" y="8"/>
                    </a:lnTo>
                    <a:lnTo>
                      <a:pt x="251" y="14"/>
                    </a:lnTo>
                    <a:lnTo>
                      <a:pt x="266" y="21"/>
                    </a:lnTo>
                    <a:lnTo>
                      <a:pt x="282" y="30"/>
                    </a:lnTo>
                    <a:lnTo>
                      <a:pt x="295" y="40"/>
                    </a:lnTo>
                    <a:lnTo>
                      <a:pt x="307" y="52"/>
                    </a:lnTo>
                    <a:lnTo>
                      <a:pt x="307" y="1"/>
                    </a:lnTo>
                    <a:lnTo>
                      <a:pt x="367" y="1"/>
                    </a:lnTo>
                    <a:lnTo>
                      <a:pt x="367" y="381"/>
                    </a:lnTo>
                    <a:lnTo>
                      <a:pt x="307" y="381"/>
                    </a:lnTo>
                    <a:lnTo>
                      <a:pt x="307" y="328"/>
                    </a:lnTo>
                    <a:lnTo>
                      <a:pt x="307" y="328"/>
                    </a:lnTo>
                    <a:lnTo>
                      <a:pt x="295" y="339"/>
                    </a:lnTo>
                    <a:lnTo>
                      <a:pt x="282" y="350"/>
                    </a:lnTo>
                    <a:lnTo>
                      <a:pt x="266" y="359"/>
                    </a:lnTo>
                    <a:lnTo>
                      <a:pt x="251" y="367"/>
                    </a:lnTo>
                    <a:lnTo>
                      <a:pt x="235" y="373"/>
                    </a:lnTo>
                    <a:lnTo>
                      <a:pt x="217" y="377"/>
                    </a:lnTo>
                    <a:lnTo>
                      <a:pt x="200" y="380"/>
                    </a:lnTo>
                    <a:lnTo>
                      <a:pt x="182" y="381"/>
                    </a:lnTo>
                    <a:lnTo>
                      <a:pt x="182" y="381"/>
                    </a:lnTo>
                    <a:lnTo>
                      <a:pt x="162" y="380"/>
                    </a:lnTo>
                    <a:lnTo>
                      <a:pt x="145" y="377"/>
                    </a:lnTo>
                    <a:lnTo>
                      <a:pt x="127" y="372"/>
                    </a:lnTo>
                    <a:lnTo>
                      <a:pt x="111" y="366"/>
                    </a:lnTo>
                    <a:lnTo>
                      <a:pt x="94" y="358"/>
                    </a:lnTo>
                    <a:lnTo>
                      <a:pt x="80" y="349"/>
                    </a:lnTo>
                    <a:lnTo>
                      <a:pt x="65" y="338"/>
                    </a:lnTo>
                    <a:lnTo>
                      <a:pt x="53" y="325"/>
                    </a:lnTo>
                    <a:lnTo>
                      <a:pt x="42" y="312"/>
                    </a:lnTo>
                    <a:lnTo>
                      <a:pt x="31" y="296"/>
                    </a:lnTo>
                    <a:lnTo>
                      <a:pt x="22" y="281"/>
                    </a:lnTo>
                    <a:lnTo>
                      <a:pt x="14" y="265"/>
                    </a:lnTo>
                    <a:lnTo>
                      <a:pt x="8" y="247"/>
                    </a:lnTo>
                    <a:lnTo>
                      <a:pt x="4" y="228"/>
                    </a:lnTo>
                    <a:lnTo>
                      <a:pt x="1" y="210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171"/>
                    </a:lnTo>
                    <a:lnTo>
                      <a:pt x="4" y="151"/>
                    </a:lnTo>
                    <a:lnTo>
                      <a:pt x="8" y="133"/>
                    </a:lnTo>
                    <a:lnTo>
                      <a:pt x="14" y="116"/>
                    </a:lnTo>
                    <a:lnTo>
                      <a:pt x="22" y="99"/>
                    </a:lnTo>
                    <a:lnTo>
                      <a:pt x="31" y="83"/>
                    </a:lnTo>
                    <a:lnTo>
                      <a:pt x="42" y="69"/>
                    </a:lnTo>
                    <a:lnTo>
                      <a:pt x="53" y="55"/>
                    </a:lnTo>
                    <a:lnTo>
                      <a:pt x="65" y="43"/>
                    </a:lnTo>
                    <a:lnTo>
                      <a:pt x="80" y="33"/>
                    </a:lnTo>
                    <a:lnTo>
                      <a:pt x="94" y="22"/>
                    </a:lnTo>
                    <a:lnTo>
                      <a:pt x="111" y="14"/>
                    </a:lnTo>
                    <a:lnTo>
                      <a:pt x="127" y="8"/>
                    </a:lnTo>
                    <a:lnTo>
                      <a:pt x="145" y="4"/>
                    </a:lnTo>
                    <a:lnTo>
                      <a:pt x="162" y="0"/>
                    </a:lnTo>
                    <a:lnTo>
                      <a:pt x="182" y="0"/>
                    </a:lnTo>
                    <a:close/>
                    <a:moveTo>
                      <a:pt x="187" y="320"/>
                    </a:moveTo>
                    <a:lnTo>
                      <a:pt x="187" y="320"/>
                    </a:lnTo>
                    <a:lnTo>
                      <a:pt x="198" y="319"/>
                    </a:lnTo>
                    <a:lnTo>
                      <a:pt x="212" y="317"/>
                    </a:lnTo>
                    <a:lnTo>
                      <a:pt x="223" y="313"/>
                    </a:lnTo>
                    <a:lnTo>
                      <a:pt x="234" y="309"/>
                    </a:lnTo>
                    <a:lnTo>
                      <a:pt x="244" y="304"/>
                    </a:lnTo>
                    <a:lnTo>
                      <a:pt x="255" y="298"/>
                    </a:lnTo>
                    <a:lnTo>
                      <a:pt x="264" y="290"/>
                    </a:lnTo>
                    <a:lnTo>
                      <a:pt x="273" y="282"/>
                    </a:lnTo>
                    <a:lnTo>
                      <a:pt x="281" y="273"/>
                    </a:lnTo>
                    <a:lnTo>
                      <a:pt x="289" y="262"/>
                    </a:lnTo>
                    <a:lnTo>
                      <a:pt x="294" y="252"/>
                    </a:lnTo>
                    <a:lnTo>
                      <a:pt x="299" y="240"/>
                    </a:lnTo>
                    <a:lnTo>
                      <a:pt x="303" y="228"/>
                    </a:lnTo>
                    <a:lnTo>
                      <a:pt x="307" y="217"/>
                    </a:lnTo>
                    <a:lnTo>
                      <a:pt x="308" y="204"/>
                    </a:lnTo>
                    <a:lnTo>
                      <a:pt x="310" y="191"/>
                    </a:lnTo>
                    <a:lnTo>
                      <a:pt x="310" y="191"/>
                    </a:lnTo>
                    <a:lnTo>
                      <a:pt x="308" y="178"/>
                    </a:lnTo>
                    <a:lnTo>
                      <a:pt x="307" y="164"/>
                    </a:lnTo>
                    <a:lnTo>
                      <a:pt x="303" y="151"/>
                    </a:lnTo>
                    <a:lnTo>
                      <a:pt x="299" y="140"/>
                    </a:lnTo>
                    <a:lnTo>
                      <a:pt x="294" y="129"/>
                    </a:lnTo>
                    <a:lnTo>
                      <a:pt x="289" y="119"/>
                    </a:lnTo>
                    <a:lnTo>
                      <a:pt x="281" y="108"/>
                    </a:lnTo>
                    <a:lnTo>
                      <a:pt x="273" y="99"/>
                    </a:lnTo>
                    <a:lnTo>
                      <a:pt x="264" y="91"/>
                    </a:lnTo>
                    <a:lnTo>
                      <a:pt x="255" y="83"/>
                    </a:lnTo>
                    <a:lnTo>
                      <a:pt x="244" y="77"/>
                    </a:lnTo>
                    <a:lnTo>
                      <a:pt x="234" y="72"/>
                    </a:lnTo>
                    <a:lnTo>
                      <a:pt x="223" y="67"/>
                    </a:lnTo>
                    <a:lnTo>
                      <a:pt x="212" y="64"/>
                    </a:lnTo>
                    <a:lnTo>
                      <a:pt x="198" y="61"/>
                    </a:lnTo>
                    <a:lnTo>
                      <a:pt x="187" y="61"/>
                    </a:lnTo>
                    <a:lnTo>
                      <a:pt x="187" y="61"/>
                    </a:lnTo>
                    <a:lnTo>
                      <a:pt x="174" y="61"/>
                    </a:lnTo>
                    <a:lnTo>
                      <a:pt x="162" y="64"/>
                    </a:lnTo>
                    <a:lnTo>
                      <a:pt x="150" y="67"/>
                    </a:lnTo>
                    <a:lnTo>
                      <a:pt x="138" y="72"/>
                    </a:lnTo>
                    <a:lnTo>
                      <a:pt x="128" y="77"/>
                    </a:lnTo>
                    <a:lnTo>
                      <a:pt x="117" y="83"/>
                    </a:lnTo>
                    <a:lnTo>
                      <a:pt x="108" y="91"/>
                    </a:lnTo>
                    <a:lnTo>
                      <a:pt x="99" y="99"/>
                    </a:lnTo>
                    <a:lnTo>
                      <a:pt x="91" y="108"/>
                    </a:lnTo>
                    <a:lnTo>
                      <a:pt x="85" y="119"/>
                    </a:lnTo>
                    <a:lnTo>
                      <a:pt x="78" y="129"/>
                    </a:lnTo>
                    <a:lnTo>
                      <a:pt x="73" y="140"/>
                    </a:lnTo>
                    <a:lnTo>
                      <a:pt x="69" y="151"/>
                    </a:lnTo>
                    <a:lnTo>
                      <a:pt x="67" y="164"/>
                    </a:lnTo>
                    <a:lnTo>
                      <a:pt x="64" y="178"/>
                    </a:lnTo>
                    <a:lnTo>
                      <a:pt x="64" y="191"/>
                    </a:lnTo>
                    <a:lnTo>
                      <a:pt x="64" y="191"/>
                    </a:lnTo>
                    <a:lnTo>
                      <a:pt x="64" y="204"/>
                    </a:lnTo>
                    <a:lnTo>
                      <a:pt x="67" y="217"/>
                    </a:lnTo>
                    <a:lnTo>
                      <a:pt x="69" y="228"/>
                    </a:lnTo>
                    <a:lnTo>
                      <a:pt x="73" y="240"/>
                    </a:lnTo>
                    <a:lnTo>
                      <a:pt x="78" y="252"/>
                    </a:lnTo>
                    <a:lnTo>
                      <a:pt x="85" y="262"/>
                    </a:lnTo>
                    <a:lnTo>
                      <a:pt x="91" y="273"/>
                    </a:lnTo>
                    <a:lnTo>
                      <a:pt x="99" y="282"/>
                    </a:lnTo>
                    <a:lnTo>
                      <a:pt x="108" y="290"/>
                    </a:lnTo>
                    <a:lnTo>
                      <a:pt x="117" y="298"/>
                    </a:lnTo>
                    <a:lnTo>
                      <a:pt x="128" y="304"/>
                    </a:lnTo>
                    <a:lnTo>
                      <a:pt x="138" y="309"/>
                    </a:lnTo>
                    <a:lnTo>
                      <a:pt x="150" y="313"/>
                    </a:lnTo>
                    <a:lnTo>
                      <a:pt x="162" y="317"/>
                    </a:lnTo>
                    <a:lnTo>
                      <a:pt x="174" y="319"/>
                    </a:lnTo>
                    <a:lnTo>
                      <a:pt x="187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710F3D3-7ADD-4CFD-BE09-DDD2656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5B8885D3-9918-402E-9A25-8600D95F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5979"/>
                <a:ext cx="172" cy="192"/>
              </a:xfrm>
              <a:custGeom>
                <a:avLst/>
                <a:gdLst>
                  <a:gd name="T0" fmla="*/ 164 w 345"/>
                  <a:gd name="T1" fmla="*/ 381 h 383"/>
                  <a:gd name="T2" fmla="*/ 111 w 345"/>
                  <a:gd name="T3" fmla="*/ 369 h 383"/>
                  <a:gd name="T4" fmla="*/ 65 w 345"/>
                  <a:gd name="T5" fmla="*/ 341 h 383"/>
                  <a:gd name="T6" fmla="*/ 39 w 345"/>
                  <a:gd name="T7" fmla="*/ 315 h 383"/>
                  <a:gd name="T8" fmla="*/ 13 w 345"/>
                  <a:gd name="T9" fmla="*/ 266 h 383"/>
                  <a:gd name="T10" fmla="*/ 0 w 345"/>
                  <a:gd name="T11" fmla="*/ 211 h 383"/>
                  <a:gd name="T12" fmla="*/ 0 w 345"/>
                  <a:gd name="T13" fmla="*/ 171 h 383"/>
                  <a:gd name="T14" fmla="*/ 13 w 345"/>
                  <a:gd name="T15" fmla="*/ 115 h 383"/>
                  <a:gd name="T16" fmla="*/ 39 w 345"/>
                  <a:gd name="T17" fmla="*/ 68 h 383"/>
                  <a:gd name="T18" fmla="*/ 65 w 345"/>
                  <a:gd name="T19" fmla="*/ 42 h 383"/>
                  <a:gd name="T20" fmla="*/ 111 w 345"/>
                  <a:gd name="T21" fmla="*/ 13 h 383"/>
                  <a:gd name="T22" fmla="*/ 164 w 345"/>
                  <a:gd name="T23" fmla="*/ 0 h 383"/>
                  <a:gd name="T24" fmla="*/ 197 w 345"/>
                  <a:gd name="T25" fmla="*/ 0 h 383"/>
                  <a:gd name="T26" fmla="*/ 236 w 345"/>
                  <a:gd name="T27" fmla="*/ 6 h 383"/>
                  <a:gd name="T28" fmla="*/ 270 w 345"/>
                  <a:gd name="T29" fmla="*/ 21 h 383"/>
                  <a:gd name="T30" fmla="*/ 290 w 345"/>
                  <a:gd name="T31" fmla="*/ 34 h 383"/>
                  <a:gd name="T32" fmla="*/ 316 w 345"/>
                  <a:gd name="T33" fmla="*/ 60 h 383"/>
                  <a:gd name="T34" fmla="*/ 337 w 345"/>
                  <a:gd name="T35" fmla="*/ 91 h 383"/>
                  <a:gd name="T36" fmla="*/ 281 w 345"/>
                  <a:gd name="T37" fmla="*/ 129 h 383"/>
                  <a:gd name="T38" fmla="*/ 253 w 345"/>
                  <a:gd name="T39" fmla="*/ 87 h 383"/>
                  <a:gd name="T40" fmla="*/ 213 w 345"/>
                  <a:gd name="T41" fmla="*/ 65 h 383"/>
                  <a:gd name="T42" fmla="*/ 180 w 345"/>
                  <a:gd name="T43" fmla="*/ 61 h 383"/>
                  <a:gd name="T44" fmla="*/ 147 w 345"/>
                  <a:gd name="T45" fmla="*/ 67 h 383"/>
                  <a:gd name="T46" fmla="*/ 117 w 345"/>
                  <a:gd name="T47" fmla="*/ 82 h 383"/>
                  <a:gd name="T48" fmla="*/ 100 w 345"/>
                  <a:gd name="T49" fmla="*/ 99 h 383"/>
                  <a:gd name="T50" fmla="*/ 79 w 345"/>
                  <a:gd name="T51" fmla="*/ 129 h 383"/>
                  <a:gd name="T52" fmla="*/ 69 w 345"/>
                  <a:gd name="T53" fmla="*/ 164 h 383"/>
                  <a:gd name="T54" fmla="*/ 66 w 345"/>
                  <a:gd name="T55" fmla="*/ 191 h 383"/>
                  <a:gd name="T56" fmla="*/ 72 w 345"/>
                  <a:gd name="T57" fmla="*/ 230 h 383"/>
                  <a:gd name="T58" fmla="*/ 85 w 345"/>
                  <a:gd name="T59" fmla="*/ 264 h 383"/>
                  <a:gd name="T60" fmla="*/ 100 w 345"/>
                  <a:gd name="T61" fmla="*/ 283 h 383"/>
                  <a:gd name="T62" fmla="*/ 127 w 345"/>
                  <a:gd name="T63" fmla="*/ 307 h 383"/>
                  <a:gd name="T64" fmla="*/ 158 w 345"/>
                  <a:gd name="T65" fmla="*/ 319 h 383"/>
                  <a:gd name="T66" fmla="*/ 180 w 345"/>
                  <a:gd name="T67" fmla="*/ 321 h 383"/>
                  <a:gd name="T68" fmla="*/ 230 w 345"/>
                  <a:gd name="T69" fmla="*/ 312 h 383"/>
                  <a:gd name="T70" fmla="*/ 266 w 345"/>
                  <a:gd name="T71" fmla="*/ 283 h 383"/>
                  <a:gd name="T72" fmla="*/ 345 w 345"/>
                  <a:gd name="T73" fmla="*/ 279 h 383"/>
                  <a:gd name="T74" fmla="*/ 333 w 345"/>
                  <a:gd name="T75" fmla="*/ 302 h 383"/>
                  <a:gd name="T76" fmla="*/ 311 w 345"/>
                  <a:gd name="T77" fmla="*/ 332 h 383"/>
                  <a:gd name="T78" fmla="*/ 282 w 345"/>
                  <a:gd name="T79" fmla="*/ 355 h 383"/>
                  <a:gd name="T80" fmla="*/ 260 w 345"/>
                  <a:gd name="T81" fmla="*/ 367 h 383"/>
                  <a:gd name="T82" fmla="*/ 225 w 345"/>
                  <a:gd name="T83" fmla="*/ 379 h 383"/>
                  <a:gd name="T84" fmla="*/ 184 w 345"/>
                  <a:gd name="T85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45" h="383">
                    <a:moveTo>
                      <a:pt x="184" y="383"/>
                    </a:moveTo>
                    <a:lnTo>
                      <a:pt x="184" y="383"/>
                    </a:lnTo>
                    <a:lnTo>
                      <a:pt x="164" y="381"/>
                    </a:lnTo>
                    <a:lnTo>
                      <a:pt x="146" y="379"/>
                    </a:lnTo>
                    <a:lnTo>
                      <a:pt x="128" y="375"/>
                    </a:lnTo>
                    <a:lnTo>
                      <a:pt x="111" y="369"/>
                    </a:lnTo>
                    <a:lnTo>
                      <a:pt x="95" y="362"/>
                    </a:lnTo>
                    <a:lnTo>
                      <a:pt x="79" y="353"/>
                    </a:lnTo>
                    <a:lnTo>
                      <a:pt x="65" y="341"/>
                    </a:lnTo>
                    <a:lnTo>
                      <a:pt x="51" y="328"/>
                    </a:lnTo>
                    <a:lnTo>
                      <a:pt x="51" y="328"/>
                    </a:lnTo>
                    <a:lnTo>
                      <a:pt x="39" y="315"/>
                    </a:lnTo>
                    <a:lnTo>
                      <a:pt x="29" y="299"/>
                    </a:lnTo>
                    <a:lnTo>
                      <a:pt x="19" y="283"/>
                    </a:lnTo>
                    <a:lnTo>
                      <a:pt x="13" y="266"/>
                    </a:lnTo>
                    <a:lnTo>
                      <a:pt x="6" y="248"/>
                    </a:lnTo>
                    <a:lnTo>
                      <a:pt x="2" y="230"/>
                    </a:lnTo>
                    <a:lnTo>
                      <a:pt x="0" y="21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171"/>
                    </a:lnTo>
                    <a:lnTo>
                      <a:pt x="2" y="151"/>
                    </a:lnTo>
                    <a:lnTo>
                      <a:pt x="6" y="133"/>
                    </a:lnTo>
                    <a:lnTo>
                      <a:pt x="13" y="115"/>
                    </a:lnTo>
                    <a:lnTo>
                      <a:pt x="19" y="99"/>
                    </a:lnTo>
                    <a:lnTo>
                      <a:pt x="29" y="83"/>
                    </a:lnTo>
                    <a:lnTo>
                      <a:pt x="39" y="68"/>
                    </a:lnTo>
                    <a:lnTo>
                      <a:pt x="51" y="53"/>
                    </a:lnTo>
                    <a:lnTo>
                      <a:pt x="51" y="53"/>
                    </a:lnTo>
                    <a:lnTo>
                      <a:pt x="65" y="42"/>
                    </a:lnTo>
                    <a:lnTo>
                      <a:pt x="79" y="30"/>
                    </a:lnTo>
                    <a:lnTo>
                      <a:pt x="95" y="21"/>
                    </a:lnTo>
                    <a:lnTo>
                      <a:pt x="111" y="13"/>
                    </a:lnTo>
                    <a:lnTo>
                      <a:pt x="128" y="8"/>
                    </a:lnTo>
                    <a:lnTo>
                      <a:pt x="146" y="3"/>
                    </a:lnTo>
                    <a:lnTo>
                      <a:pt x="164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97" y="0"/>
                    </a:lnTo>
                    <a:lnTo>
                      <a:pt x="211" y="1"/>
                    </a:lnTo>
                    <a:lnTo>
                      <a:pt x="223" y="4"/>
                    </a:lnTo>
                    <a:lnTo>
                      <a:pt x="236" y="6"/>
                    </a:lnTo>
                    <a:lnTo>
                      <a:pt x="248" y="10"/>
                    </a:lnTo>
                    <a:lnTo>
                      <a:pt x="258" y="16"/>
                    </a:lnTo>
                    <a:lnTo>
                      <a:pt x="270" y="21"/>
                    </a:lnTo>
                    <a:lnTo>
                      <a:pt x="281" y="27"/>
                    </a:lnTo>
                    <a:lnTo>
                      <a:pt x="281" y="27"/>
                    </a:lnTo>
                    <a:lnTo>
                      <a:pt x="290" y="34"/>
                    </a:lnTo>
                    <a:lnTo>
                      <a:pt x="299" y="42"/>
                    </a:lnTo>
                    <a:lnTo>
                      <a:pt x="308" y="51"/>
                    </a:lnTo>
                    <a:lnTo>
                      <a:pt x="316" y="60"/>
                    </a:lnTo>
                    <a:lnTo>
                      <a:pt x="324" y="69"/>
                    </a:lnTo>
                    <a:lnTo>
                      <a:pt x="330" y="80"/>
                    </a:lnTo>
                    <a:lnTo>
                      <a:pt x="337" y="91"/>
                    </a:lnTo>
                    <a:lnTo>
                      <a:pt x="342" y="103"/>
                    </a:lnTo>
                    <a:lnTo>
                      <a:pt x="281" y="129"/>
                    </a:lnTo>
                    <a:lnTo>
                      <a:pt x="281" y="129"/>
                    </a:lnTo>
                    <a:lnTo>
                      <a:pt x="273" y="114"/>
                    </a:lnTo>
                    <a:lnTo>
                      <a:pt x="264" y="99"/>
                    </a:lnTo>
                    <a:lnTo>
                      <a:pt x="253" y="87"/>
                    </a:lnTo>
                    <a:lnTo>
                      <a:pt x="241" y="78"/>
                    </a:lnTo>
                    <a:lnTo>
                      <a:pt x="227" y="70"/>
                    </a:lnTo>
                    <a:lnTo>
                      <a:pt x="213" y="65"/>
                    </a:lnTo>
                    <a:lnTo>
                      <a:pt x="197" y="63"/>
                    </a:lnTo>
                    <a:lnTo>
                      <a:pt x="180" y="61"/>
                    </a:lnTo>
                    <a:lnTo>
                      <a:pt x="180" y="61"/>
                    </a:lnTo>
                    <a:lnTo>
                      <a:pt x="168" y="61"/>
                    </a:lnTo>
                    <a:lnTo>
                      <a:pt x="158" y="64"/>
                    </a:lnTo>
                    <a:lnTo>
                      <a:pt x="147" y="67"/>
                    </a:lnTo>
                    <a:lnTo>
                      <a:pt x="137" y="70"/>
                    </a:lnTo>
                    <a:lnTo>
                      <a:pt x="127" y="76"/>
                    </a:lnTo>
                    <a:lnTo>
                      <a:pt x="117" y="82"/>
                    </a:lnTo>
                    <a:lnTo>
                      <a:pt x="108" y="90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3" y="108"/>
                    </a:lnTo>
                    <a:lnTo>
                      <a:pt x="85" y="119"/>
                    </a:lnTo>
                    <a:lnTo>
                      <a:pt x="79" y="129"/>
                    </a:lnTo>
                    <a:lnTo>
                      <a:pt x="76" y="141"/>
                    </a:lnTo>
                    <a:lnTo>
                      <a:pt x="72" y="153"/>
                    </a:lnTo>
                    <a:lnTo>
                      <a:pt x="69" y="164"/>
                    </a:lnTo>
                    <a:lnTo>
                      <a:pt x="68" y="178"/>
                    </a:lnTo>
                    <a:lnTo>
                      <a:pt x="66" y="191"/>
                    </a:lnTo>
                    <a:lnTo>
                      <a:pt x="66" y="191"/>
                    </a:lnTo>
                    <a:lnTo>
                      <a:pt x="68" y="205"/>
                    </a:lnTo>
                    <a:lnTo>
                      <a:pt x="69" y="218"/>
                    </a:lnTo>
                    <a:lnTo>
                      <a:pt x="72" y="230"/>
                    </a:lnTo>
                    <a:lnTo>
                      <a:pt x="76" y="242"/>
                    </a:lnTo>
                    <a:lnTo>
                      <a:pt x="79" y="253"/>
                    </a:lnTo>
                    <a:lnTo>
                      <a:pt x="85" y="264"/>
                    </a:lnTo>
                    <a:lnTo>
                      <a:pt x="93" y="274"/>
                    </a:lnTo>
                    <a:lnTo>
                      <a:pt x="100" y="283"/>
                    </a:lnTo>
                    <a:lnTo>
                      <a:pt x="100" y="283"/>
                    </a:lnTo>
                    <a:lnTo>
                      <a:pt x="108" y="292"/>
                    </a:lnTo>
                    <a:lnTo>
                      <a:pt x="117" y="300"/>
                    </a:lnTo>
                    <a:lnTo>
                      <a:pt x="127" y="307"/>
                    </a:lnTo>
                    <a:lnTo>
                      <a:pt x="137" y="312"/>
                    </a:lnTo>
                    <a:lnTo>
                      <a:pt x="147" y="316"/>
                    </a:lnTo>
                    <a:lnTo>
                      <a:pt x="158" y="319"/>
                    </a:lnTo>
                    <a:lnTo>
                      <a:pt x="168" y="320"/>
                    </a:lnTo>
                    <a:lnTo>
                      <a:pt x="180" y="321"/>
                    </a:lnTo>
                    <a:lnTo>
                      <a:pt x="180" y="321"/>
                    </a:lnTo>
                    <a:lnTo>
                      <a:pt x="197" y="320"/>
                    </a:lnTo>
                    <a:lnTo>
                      <a:pt x="214" y="317"/>
                    </a:lnTo>
                    <a:lnTo>
                      <a:pt x="230" y="312"/>
                    </a:lnTo>
                    <a:lnTo>
                      <a:pt x="243" y="304"/>
                    </a:lnTo>
                    <a:lnTo>
                      <a:pt x="255" y="295"/>
                    </a:lnTo>
                    <a:lnTo>
                      <a:pt x="266" y="283"/>
                    </a:lnTo>
                    <a:lnTo>
                      <a:pt x="275" y="269"/>
                    </a:lnTo>
                    <a:lnTo>
                      <a:pt x="285" y="253"/>
                    </a:lnTo>
                    <a:lnTo>
                      <a:pt x="345" y="279"/>
                    </a:lnTo>
                    <a:lnTo>
                      <a:pt x="345" y="279"/>
                    </a:lnTo>
                    <a:lnTo>
                      <a:pt x="339" y="291"/>
                    </a:lnTo>
                    <a:lnTo>
                      <a:pt x="333" y="302"/>
                    </a:lnTo>
                    <a:lnTo>
                      <a:pt x="326" y="312"/>
                    </a:lnTo>
                    <a:lnTo>
                      <a:pt x="319" y="322"/>
                    </a:lnTo>
                    <a:lnTo>
                      <a:pt x="311" y="332"/>
                    </a:lnTo>
                    <a:lnTo>
                      <a:pt x="302" y="339"/>
                    </a:lnTo>
                    <a:lnTo>
                      <a:pt x="292" y="347"/>
                    </a:lnTo>
                    <a:lnTo>
                      <a:pt x="282" y="355"/>
                    </a:lnTo>
                    <a:lnTo>
                      <a:pt x="282" y="355"/>
                    </a:lnTo>
                    <a:lnTo>
                      <a:pt x="272" y="362"/>
                    </a:lnTo>
                    <a:lnTo>
                      <a:pt x="260" y="367"/>
                    </a:lnTo>
                    <a:lnTo>
                      <a:pt x="248" y="372"/>
                    </a:lnTo>
                    <a:lnTo>
                      <a:pt x="236" y="376"/>
                    </a:lnTo>
                    <a:lnTo>
                      <a:pt x="225" y="379"/>
                    </a:lnTo>
                    <a:lnTo>
                      <a:pt x="211" y="381"/>
                    </a:lnTo>
                    <a:lnTo>
                      <a:pt x="198" y="383"/>
                    </a:lnTo>
                    <a:lnTo>
                      <a:pt x="184" y="38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A58781E9-1892-42A9-AE2A-94496755C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87D7E30C-39CC-4313-8AC9-65E66F910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5931"/>
                <a:ext cx="114" cy="240"/>
              </a:xfrm>
              <a:custGeom>
                <a:avLst/>
                <a:gdLst>
                  <a:gd name="T0" fmla="*/ 166 w 227"/>
                  <a:gd name="T1" fmla="*/ 480 h 480"/>
                  <a:gd name="T2" fmla="*/ 166 w 227"/>
                  <a:gd name="T3" fmla="*/ 480 h 480"/>
                  <a:gd name="T4" fmla="*/ 154 w 227"/>
                  <a:gd name="T5" fmla="*/ 480 h 480"/>
                  <a:gd name="T6" fmla="*/ 143 w 227"/>
                  <a:gd name="T7" fmla="*/ 478 h 480"/>
                  <a:gd name="T8" fmla="*/ 134 w 227"/>
                  <a:gd name="T9" fmla="*/ 476 h 480"/>
                  <a:gd name="T10" fmla="*/ 125 w 227"/>
                  <a:gd name="T11" fmla="*/ 473 h 480"/>
                  <a:gd name="T12" fmla="*/ 116 w 227"/>
                  <a:gd name="T13" fmla="*/ 469 h 480"/>
                  <a:gd name="T14" fmla="*/ 108 w 227"/>
                  <a:gd name="T15" fmla="*/ 464 h 480"/>
                  <a:gd name="T16" fmla="*/ 100 w 227"/>
                  <a:gd name="T17" fmla="*/ 459 h 480"/>
                  <a:gd name="T18" fmla="*/ 92 w 227"/>
                  <a:gd name="T19" fmla="*/ 452 h 480"/>
                  <a:gd name="T20" fmla="*/ 92 w 227"/>
                  <a:gd name="T21" fmla="*/ 452 h 480"/>
                  <a:gd name="T22" fmla="*/ 86 w 227"/>
                  <a:gd name="T23" fmla="*/ 446 h 480"/>
                  <a:gd name="T24" fmla="*/ 79 w 227"/>
                  <a:gd name="T25" fmla="*/ 436 h 480"/>
                  <a:gd name="T26" fmla="*/ 74 w 227"/>
                  <a:gd name="T27" fmla="*/ 427 h 480"/>
                  <a:gd name="T28" fmla="*/ 70 w 227"/>
                  <a:gd name="T29" fmla="*/ 417 h 480"/>
                  <a:gd name="T30" fmla="*/ 68 w 227"/>
                  <a:gd name="T31" fmla="*/ 406 h 480"/>
                  <a:gd name="T32" fmla="*/ 65 w 227"/>
                  <a:gd name="T33" fmla="*/ 395 h 480"/>
                  <a:gd name="T34" fmla="*/ 64 w 227"/>
                  <a:gd name="T35" fmla="*/ 383 h 480"/>
                  <a:gd name="T36" fmla="*/ 62 w 227"/>
                  <a:gd name="T37" fmla="*/ 371 h 480"/>
                  <a:gd name="T38" fmla="*/ 62 w 227"/>
                  <a:gd name="T39" fmla="*/ 158 h 480"/>
                  <a:gd name="T40" fmla="*/ 0 w 227"/>
                  <a:gd name="T41" fmla="*/ 158 h 480"/>
                  <a:gd name="T42" fmla="*/ 0 w 227"/>
                  <a:gd name="T43" fmla="*/ 97 h 480"/>
                  <a:gd name="T44" fmla="*/ 62 w 227"/>
                  <a:gd name="T45" fmla="*/ 97 h 480"/>
                  <a:gd name="T46" fmla="*/ 62 w 227"/>
                  <a:gd name="T47" fmla="*/ 36 h 480"/>
                  <a:gd name="T48" fmla="*/ 130 w 227"/>
                  <a:gd name="T49" fmla="*/ 0 h 480"/>
                  <a:gd name="T50" fmla="*/ 129 w 227"/>
                  <a:gd name="T51" fmla="*/ 97 h 480"/>
                  <a:gd name="T52" fmla="*/ 218 w 227"/>
                  <a:gd name="T53" fmla="*/ 97 h 480"/>
                  <a:gd name="T54" fmla="*/ 218 w 227"/>
                  <a:gd name="T55" fmla="*/ 158 h 480"/>
                  <a:gd name="T56" fmla="*/ 129 w 227"/>
                  <a:gd name="T57" fmla="*/ 158 h 480"/>
                  <a:gd name="T58" fmla="*/ 130 w 227"/>
                  <a:gd name="T59" fmla="*/ 349 h 480"/>
                  <a:gd name="T60" fmla="*/ 130 w 227"/>
                  <a:gd name="T61" fmla="*/ 349 h 480"/>
                  <a:gd name="T62" fmla="*/ 130 w 227"/>
                  <a:gd name="T63" fmla="*/ 367 h 480"/>
                  <a:gd name="T64" fmla="*/ 133 w 227"/>
                  <a:gd name="T65" fmla="*/ 383 h 480"/>
                  <a:gd name="T66" fmla="*/ 138 w 227"/>
                  <a:gd name="T67" fmla="*/ 395 h 480"/>
                  <a:gd name="T68" fmla="*/ 141 w 227"/>
                  <a:gd name="T69" fmla="*/ 400 h 480"/>
                  <a:gd name="T70" fmla="*/ 143 w 227"/>
                  <a:gd name="T71" fmla="*/ 404 h 480"/>
                  <a:gd name="T72" fmla="*/ 143 w 227"/>
                  <a:gd name="T73" fmla="*/ 404 h 480"/>
                  <a:gd name="T74" fmla="*/ 151 w 227"/>
                  <a:gd name="T75" fmla="*/ 409 h 480"/>
                  <a:gd name="T76" fmla="*/ 159 w 227"/>
                  <a:gd name="T77" fmla="*/ 413 h 480"/>
                  <a:gd name="T78" fmla="*/ 167 w 227"/>
                  <a:gd name="T79" fmla="*/ 416 h 480"/>
                  <a:gd name="T80" fmla="*/ 175 w 227"/>
                  <a:gd name="T81" fmla="*/ 417 h 480"/>
                  <a:gd name="T82" fmla="*/ 175 w 227"/>
                  <a:gd name="T83" fmla="*/ 417 h 480"/>
                  <a:gd name="T84" fmla="*/ 184 w 227"/>
                  <a:gd name="T85" fmla="*/ 417 h 480"/>
                  <a:gd name="T86" fmla="*/ 190 w 227"/>
                  <a:gd name="T87" fmla="*/ 416 h 480"/>
                  <a:gd name="T88" fmla="*/ 190 w 227"/>
                  <a:gd name="T89" fmla="*/ 416 h 480"/>
                  <a:gd name="T90" fmla="*/ 205 w 227"/>
                  <a:gd name="T91" fmla="*/ 410 h 480"/>
                  <a:gd name="T92" fmla="*/ 227 w 227"/>
                  <a:gd name="T93" fmla="*/ 470 h 480"/>
                  <a:gd name="T94" fmla="*/ 227 w 227"/>
                  <a:gd name="T95" fmla="*/ 470 h 480"/>
                  <a:gd name="T96" fmla="*/ 213 w 227"/>
                  <a:gd name="T97" fmla="*/ 474 h 480"/>
                  <a:gd name="T98" fmla="*/ 198 w 227"/>
                  <a:gd name="T99" fmla="*/ 477 h 480"/>
                  <a:gd name="T100" fmla="*/ 183 w 227"/>
                  <a:gd name="T101" fmla="*/ 480 h 480"/>
                  <a:gd name="T102" fmla="*/ 166 w 227"/>
                  <a:gd name="T10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480">
                    <a:moveTo>
                      <a:pt x="166" y="480"/>
                    </a:moveTo>
                    <a:lnTo>
                      <a:pt x="166" y="480"/>
                    </a:lnTo>
                    <a:lnTo>
                      <a:pt x="154" y="480"/>
                    </a:lnTo>
                    <a:lnTo>
                      <a:pt x="143" y="478"/>
                    </a:lnTo>
                    <a:lnTo>
                      <a:pt x="134" y="476"/>
                    </a:lnTo>
                    <a:lnTo>
                      <a:pt x="125" y="473"/>
                    </a:lnTo>
                    <a:lnTo>
                      <a:pt x="116" y="469"/>
                    </a:lnTo>
                    <a:lnTo>
                      <a:pt x="108" y="464"/>
                    </a:lnTo>
                    <a:lnTo>
                      <a:pt x="100" y="459"/>
                    </a:lnTo>
                    <a:lnTo>
                      <a:pt x="92" y="452"/>
                    </a:lnTo>
                    <a:lnTo>
                      <a:pt x="92" y="452"/>
                    </a:lnTo>
                    <a:lnTo>
                      <a:pt x="86" y="446"/>
                    </a:lnTo>
                    <a:lnTo>
                      <a:pt x="79" y="436"/>
                    </a:lnTo>
                    <a:lnTo>
                      <a:pt x="74" y="427"/>
                    </a:lnTo>
                    <a:lnTo>
                      <a:pt x="70" y="417"/>
                    </a:lnTo>
                    <a:lnTo>
                      <a:pt x="68" y="406"/>
                    </a:lnTo>
                    <a:lnTo>
                      <a:pt x="65" y="395"/>
                    </a:lnTo>
                    <a:lnTo>
                      <a:pt x="64" y="383"/>
                    </a:lnTo>
                    <a:lnTo>
                      <a:pt x="62" y="371"/>
                    </a:lnTo>
                    <a:lnTo>
                      <a:pt x="62" y="158"/>
                    </a:lnTo>
                    <a:lnTo>
                      <a:pt x="0" y="158"/>
                    </a:lnTo>
                    <a:lnTo>
                      <a:pt x="0" y="97"/>
                    </a:lnTo>
                    <a:lnTo>
                      <a:pt x="62" y="97"/>
                    </a:lnTo>
                    <a:lnTo>
                      <a:pt x="62" y="36"/>
                    </a:lnTo>
                    <a:lnTo>
                      <a:pt x="130" y="0"/>
                    </a:lnTo>
                    <a:lnTo>
                      <a:pt x="129" y="97"/>
                    </a:lnTo>
                    <a:lnTo>
                      <a:pt x="218" y="97"/>
                    </a:lnTo>
                    <a:lnTo>
                      <a:pt x="218" y="158"/>
                    </a:lnTo>
                    <a:lnTo>
                      <a:pt x="129" y="158"/>
                    </a:lnTo>
                    <a:lnTo>
                      <a:pt x="130" y="349"/>
                    </a:lnTo>
                    <a:lnTo>
                      <a:pt x="130" y="349"/>
                    </a:lnTo>
                    <a:lnTo>
                      <a:pt x="130" y="367"/>
                    </a:lnTo>
                    <a:lnTo>
                      <a:pt x="133" y="383"/>
                    </a:lnTo>
                    <a:lnTo>
                      <a:pt x="138" y="395"/>
                    </a:lnTo>
                    <a:lnTo>
                      <a:pt x="141" y="400"/>
                    </a:lnTo>
                    <a:lnTo>
                      <a:pt x="143" y="404"/>
                    </a:lnTo>
                    <a:lnTo>
                      <a:pt x="143" y="404"/>
                    </a:lnTo>
                    <a:lnTo>
                      <a:pt x="151" y="409"/>
                    </a:lnTo>
                    <a:lnTo>
                      <a:pt x="159" y="413"/>
                    </a:lnTo>
                    <a:lnTo>
                      <a:pt x="167" y="416"/>
                    </a:lnTo>
                    <a:lnTo>
                      <a:pt x="175" y="417"/>
                    </a:lnTo>
                    <a:lnTo>
                      <a:pt x="175" y="417"/>
                    </a:lnTo>
                    <a:lnTo>
                      <a:pt x="184" y="417"/>
                    </a:lnTo>
                    <a:lnTo>
                      <a:pt x="190" y="416"/>
                    </a:lnTo>
                    <a:lnTo>
                      <a:pt x="190" y="416"/>
                    </a:lnTo>
                    <a:lnTo>
                      <a:pt x="205" y="410"/>
                    </a:lnTo>
                    <a:lnTo>
                      <a:pt x="227" y="470"/>
                    </a:lnTo>
                    <a:lnTo>
                      <a:pt x="227" y="470"/>
                    </a:lnTo>
                    <a:lnTo>
                      <a:pt x="213" y="474"/>
                    </a:lnTo>
                    <a:lnTo>
                      <a:pt x="198" y="477"/>
                    </a:lnTo>
                    <a:lnTo>
                      <a:pt x="183" y="480"/>
                    </a:lnTo>
                    <a:lnTo>
                      <a:pt x="166" y="48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D25BD34F-CEDD-4061-ADB2-0E098EF22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4" y="5742"/>
                <a:ext cx="137" cy="136"/>
              </a:xfrm>
              <a:custGeom>
                <a:avLst/>
                <a:gdLst>
                  <a:gd name="T0" fmla="*/ 123 w 273"/>
                  <a:gd name="T1" fmla="*/ 0 h 271"/>
                  <a:gd name="T2" fmla="*/ 83 w 273"/>
                  <a:gd name="T3" fmla="*/ 10 h 271"/>
                  <a:gd name="T4" fmla="*/ 49 w 273"/>
                  <a:gd name="T5" fmla="*/ 31 h 271"/>
                  <a:gd name="T6" fmla="*/ 23 w 273"/>
                  <a:gd name="T7" fmla="*/ 60 h 271"/>
                  <a:gd name="T8" fmla="*/ 6 w 273"/>
                  <a:gd name="T9" fmla="*/ 95 h 271"/>
                  <a:gd name="T10" fmla="*/ 0 w 273"/>
                  <a:gd name="T11" fmla="*/ 135 h 271"/>
                  <a:gd name="T12" fmla="*/ 2 w 273"/>
                  <a:gd name="T13" fmla="*/ 163 h 271"/>
                  <a:gd name="T14" fmla="*/ 17 w 273"/>
                  <a:gd name="T15" fmla="*/ 201 h 271"/>
                  <a:gd name="T16" fmla="*/ 40 w 273"/>
                  <a:gd name="T17" fmla="*/ 232 h 271"/>
                  <a:gd name="T18" fmla="*/ 72 w 273"/>
                  <a:gd name="T19" fmla="*/ 256 h 271"/>
                  <a:gd name="T20" fmla="*/ 109 w 273"/>
                  <a:gd name="T21" fmla="*/ 269 h 271"/>
                  <a:gd name="T22" fmla="*/ 137 w 273"/>
                  <a:gd name="T23" fmla="*/ 271 h 271"/>
                  <a:gd name="T24" fmla="*/ 177 w 273"/>
                  <a:gd name="T25" fmla="*/ 266 h 271"/>
                  <a:gd name="T26" fmla="*/ 213 w 273"/>
                  <a:gd name="T27" fmla="*/ 249 h 271"/>
                  <a:gd name="T28" fmla="*/ 241 w 273"/>
                  <a:gd name="T29" fmla="*/ 222 h 271"/>
                  <a:gd name="T30" fmla="*/ 262 w 273"/>
                  <a:gd name="T31" fmla="*/ 189 h 271"/>
                  <a:gd name="T32" fmla="*/ 271 w 273"/>
                  <a:gd name="T33" fmla="*/ 150 h 271"/>
                  <a:gd name="T34" fmla="*/ 271 w 273"/>
                  <a:gd name="T35" fmla="*/ 121 h 271"/>
                  <a:gd name="T36" fmla="*/ 262 w 273"/>
                  <a:gd name="T37" fmla="*/ 83 h 271"/>
                  <a:gd name="T38" fmla="*/ 241 w 273"/>
                  <a:gd name="T39" fmla="*/ 49 h 271"/>
                  <a:gd name="T40" fmla="*/ 213 w 273"/>
                  <a:gd name="T41" fmla="*/ 23 h 271"/>
                  <a:gd name="T42" fmla="*/ 177 w 273"/>
                  <a:gd name="T43" fmla="*/ 6 h 271"/>
                  <a:gd name="T44" fmla="*/ 137 w 273"/>
                  <a:gd name="T45" fmla="*/ 0 h 271"/>
                  <a:gd name="T46" fmla="*/ 128 w 273"/>
                  <a:gd name="T47" fmla="*/ 219 h 271"/>
                  <a:gd name="T48" fmla="*/ 103 w 273"/>
                  <a:gd name="T49" fmla="*/ 214 h 271"/>
                  <a:gd name="T50" fmla="*/ 77 w 273"/>
                  <a:gd name="T51" fmla="*/ 195 h 271"/>
                  <a:gd name="T52" fmla="*/ 59 w 273"/>
                  <a:gd name="T53" fmla="*/ 168 h 271"/>
                  <a:gd name="T54" fmla="*/ 52 w 273"/>
                  <a:gd name="T55" fmla="*/ 145 h 271"/>
                  <a:gd name="T56" fmla="*/ 52 w 273"/>
                  <a:gd name="T57" fmla="*/ 128 h 271"/>
                  <a:gd name="T58" fmla="*/ 59 w 273"/>
                  <a:gd name="T59" fmla="*/ 103 h 271"/>
                  <a:gd name="T60" fmla="*/ 77 w 273"/>
                  <a:gd name="T61" fmla="*/ 75 h 271"/>
                  <a:gd name="T62" fmla="*/ 103 w 273"/>
                  <a:gd name="T63" fmla="*/ 58 h 271"/>
                  <a:gd name="T64" fmla="*/ 128 w 273"/>
                  <a:gd name="T65" fmla="*/ 52 h 271"/>
                  <a:gd name="T66" fmla="*/ 145 w 273"/>
                  <a:gd name="T67" fmla="*/ 52 h 271"/>
                  <a:gd name="T68" fmla="*/ 170 w 273"/>
                  <a:gd name="T69" fmla="*/ 58 h 271"/>
                  <a:gd name="T70" fmla="*/ 196 w 273"/>
                  <a:gd name="T71" fmla="*/ 75 h 271"/>
                  <a:gd name="T72" fmla="*/ 214 w 273"/>
                  <a:gd name="T73" fmla="*/ 103 h 271"/>
                  <a:gd name="T74" fmla="*/ 221 w 273"/>
                  <a:gd name="T75" fmla="*/ 128 h 271"/>
                  <a:gd name="T76" fmla="*/ 221 w 273"/>
                  <a:gd name="T77" fmla="*/ 145 h 271"/>
                  <a:gd name="T78" fmla="*/ 214 w 273"/>
                  <a:gd name="T79" fmla="*/ 168 h 271"/>
                  <a:gd name="T80" fmla="*/ 196 w 273"/>
                  <a:gd name="T81" fmla="*/ 195 h 271"/>
                  <a:gd name="T82" fmla="*/ 170 w 273"/>
                  <a:gd name="T83" fmla="*/ 214 h 271"/>
                  <a:gd name="T84" fmla="*/ 145 w 273"/>
                  <a:gd name="T85" fmla="*/ 219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3" h="271">
                    <a:moveTo>
                      <a:pt x="137" y="0"/>
                    </a:moveTo>
                    <a:lnTo>
                      <a:pt x="137" y="0"/>
                    </a:lnTo>
                    <a:lnTo>
                      <a:pt x="123" y="0"/>
                    </a:lnTo>
                    <a:lnTo>
                      <a:pt x="109" y="2"/>
                    </a:lnTo>
                    <a:lnTo>
                      <a:pt x="96" y="6"/>
                    </a:lnTo>
                    <a:lnTo>
                      <a:pt x="83" y="10"/>
                    </a:lnTo>
                    <a:lnTo>
                      <a:pt x="72" y="15"/>
                    </a:lnTo>
                    <a:lnTo>
                      <a:pt x="60" y="23"/>
                    </a:lnTo>
                    <a:lnTo>
                      <a:pt x="49" y="31"/>
                    </a:lnTo>
                    <a:lnTo>
                      <a:pt x="40" y="39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7" y="70"/>
                    </a:lnTo>
                    <a:lnTo>
                      <a:pt x="12" y="83"/>
                    </a:lnTo>
                    <a:lnTo>
                      <a:pt x="6" y="95"/>
                    </a:lnTo>
                    <a:lnTo>
                      <a:pt x="2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1" y="150"/>
                    </a:lnTo>
                    <a:lnTo>
                      <a:pt x="2" y="163"/>
                    </a:lnTo>
                    <a:lnTo>
                      <a:pt x="6" y="176"/>
                    </a:lnTo>
                    <a:lnTo>
                      <a:pt x="12" y="189"/>
                    </a:lnTo>
                    <a:lnTo>
                      <a:pt x="17" y="201"/>
                    </a:lnTo>
                    <a:lnTo>
                      <a:pt x="23" y="211"/>
                    </a:lnTo>
                    <a:lnTo>
                      <a:pt x="31" y="222"/>
                    </a:lnTo>
                    <a:lnTo>
                      <a:pt x="40" y="232"/>
                    </a:lnTo>
                    <a:lnTo>
                      <a:pt x="49" y="241"/>
                    </a:lnTo>
                    <a:lnTo>
                      <a:pt x="60" y="249"/>
                    </a:lnTo>
                    <a:lnTo>
                      <a:pt x="72" y="256"/>
                    </a:lnTo>
                    <a:lnTo>
                      <a:pt x="83" y="261"/>
                    </a:lnTo>
                    <a:lnTo>
                      <a:pt x="96" y="266"/>
                    </a:lnTo>
                    <a:lnTo>
                      <a:pt x="109" y="269"/>
                    </a:lnTo>
                    <a:lnTo>
                      <a:pt x="123" y="271"/>
                    </a:lnTo>
                    <a:lnTo>
                      <a:pt x="137" y="271"/>
                    </a:lnTo>
                    <a:lnTo>
                      <a:pt x="137" y="271"/>
                    </a:lnTo>
                    <a:lnTo>
                      <a:pt x="150" y="271"/>
                    </a:lnTo>
                    <a:lnTo>
                      <a:pt x="164" y="269"/>
                    </a:lnTo>
                    <a:lnTo>
                      <a:pt x="177" y="266"/>
                    </a:lnTo>
                    <a:lnTo>
                      <a:pt x="189" y="261"/>
                    </a:lnTo>
                    <a:lnTo>
                      <a:pt x="201" y="256"/>
                    </a:lnTo>
                    <a:lnTo>
                      <a:pt x="213" y="249"/>
                    </a:lnTo>
                    <a:lnTo>
                      <a:pt x="223" y="241"/>
                    </a:lnTo>
                    <a:lnTo>
                      <a:pt x="232" y="232"/>
                    </a:lnTo>
                    <a:lnTo>
                      <a:pt x="241" y="222"/>
                    </a:lnTo>
                    <a:lnTo>
                      <a:pt x="249" y="211"/>
                    </a:lnTo>
                    <a:lnTo>
                      <a:pt x="256" y="201"/>
                    </a:lnTo>
                    <a:lnTo>
                      <a:pt x="262" y="189"/>
                    </a:lnTo>
                    <a:lnTo>
                      <a:pt x="266" y="176"/>
                    </a:lnTo>
                    <a:lnTo>
                      <a:pt x="270" y="163"/>
                    </a:lnTo>
                    <a:lnTo>
                      <a:pt x="271" y="150"/>
                    </a:lnTo>
                    <a:lnTo>
                      <a:pt x="273" y="135"/>
                    </a:lnTo>
                    <a:lnTo>
                      <a:pt x="273" y="135"/>
                    </a:lnTo>
                    <a:lnTo>
                      <a:pt x="271" y="121"/>
                    </a:lnTo>
                    <a:lnTo>
                      <a:pt x="270" y="108"/>
                    </a:lnTo>
                    <a:lnTo>
                      <a:pt x="266" y="95"/>
                    </a:lnTo>
                    <a:lnTo>
                      <a:pt x="262" y="83"/>
                    </a:lnTo>
                    <a:lnTo>
                      <a:pt x="256" y="70"/>
                    </a:lnTo>
                    <a:lnTo>
                      <a:pt x="249" y="60"/>
                    </a:lnTo>
                    <a:lnTo>
                      <a:pt x="241" y="49"/>
                    </a:lnTo>
                    <a:lnTo>
                      <a:pt x="232" y="39"/>
                    </a:lnTo>
                    <a:lnTo>
                      <a:pt x="223" y="31"/>
                    </a:lnTo>
                    <a:lnTo>
                      <a:pt x="213" y="23"/>
                    </a:lnTo>
                    <a:lnTo>
                      <a:pt x="201" y="15"/>
                    </a:lnTo>
                    <a:lnTo>
                      <a:pt x="189" y="10"/>
                    </a:lnTo>
                    <a:lnTo>
                      <a:pt x="177" y="6"/>
                    </a:lnTo>
                    <a:lnTo>
                      <a:pt x="164" y="2"/>
                    </a:lnTo>
                    <a:lnTo>
                      <a:pt x="150" y="0"/>
                    </a:lnTo>
                    <a:lnTo>
                      <a:pt x="137" y="0"/>
                    </a:lnTo>
                    <a:close/>
                    <a:moveTo>
                      <a:pt x="137" y="220"/>
                    </a:moveTo>
                    <a:lnTo>
                      <a:pt x="137" y="220"/>
                    </a:lnTo>
                    <a:lnTo>
                      <a:pt x="128" y="219"/>
                    </a:lnTo>
                    <a:lnTo>
                      <a:pt x="120" y="218"/>
                    </a:lnTo>
                    <a:lnTo>
                      <a:pt x="111" y="216"/>
                    </a:lnTo>
                    <a:lnTo>
                      <a:pt x="103" y="214"/>
                    </a:lnTo>
                    <a:lnTo>
                      <a:pt x="96" y="210"/>
                    </a:lnTo>
                    <a:lnTo>
                      <a:pt x="89" y="206"/>
                    </a:lnTo>
                    <a:lnTo>
                      <a:pt x="77" y="195"/>
                    </a:lnTo>
                    <a:lnTo>
                      <a:pt x="66" y="182"/>
                    </a:lnTo>
                    <a:lnTo>
                      <a:pt x="62" y="176"/>
                    </a:lnTo>
                    <a:lnTo>
                      <a:pt x="59" y="168"/>
                    </a:lnTo>
                    <a:lnTo>
                      <a:pt x="56" y="160"/>
                    </a:lnTo>
                    <a:lnTo>
                      <a:pt x="53" y="152"/>
                    </a:lnTo>
                    <a:lnTo>
                      <a:pt x="52" y="145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2" y="128"/>
                    </a:lnTo>
                    <a:lnTo>
                      <a:pt x="53" y="118"/>
                    </a:lnTo>
                    <a:lnTo>
                      <a:pt x="56" y="111"/>
                    </a:lnTo>
                    <a:lnTo>
                      <a:pt x="59" y="103"/>
                    </a:lnTo>
                    <a:lnTo>
                      <a:pt x="62" y="95"/>
                    </a:lnTo>
                    <a:lnTo>
                      <a:pt x="66" y="88"/>
                    </a:lnTo>
                    <a:lnTo>
                      <a:pt x="77" y="75"/>
                    </a:lnTo>
                    <a:lnTo>
                      <a:pt x="89" y="66"/>
                    </a:lnTo>
                    <a:lnTo>
                      <a:pt x="96" y="61"/>
                    </a:lnTo>
                    <a:lnTo>
                      <a:pt x="103" y="58"/>
                    </a:lnTo>
                    <a:lnTo>
                      <a:pt x="111" y="54"/>
                    </a:lnTo>
                    <a:lnTo>
                      <a:pt x="120" y="53"/>
                    </a:lnTo>
                    <a:lnTo>
                      <a:pt x="128" y="52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5" y="52"/>
                    </a:lnTo>
                    <a:lnTo>
                      <a:pt x="154" y="53"/>
                    </a:lnTo>
                    <a:lnTo>
                      <a:pt x="162" y="54"/>
                    </a:lnTo>
                    <a:lnTo>
                      <a:pt x="170" y="58"/>
                    </a:lnTo>
                    <a:lnTo>
                      <a:pt x="176" y="61"/>
                    </a:lnTo>
                    <a:lnTo>
                      <a:pt x="184" y="66"/>
                    </a:lnTo>
                    <a:lnTo>
                      <a:pt x="196" y="75"/>
                    </a:lnTo>
                    <a:lnTo>
                      <a:pt x="206" y="88"/>
                    </a:lnTo>
                    <a:lnTo>
                      <a:pt x="210" y="95"/>
                    </a:lnTo>
                    <a:lnTo>
                      <a:pt x="214" y="103"/>
                    </a:lnTo>
                    <a:lnTo>
                      <a:pt x="217" y="111"/>
                    </a:lnTo>
                    <a:lnTo>
                      <a:pt x="219" y="118"/>
                    </a:lnTo>
                    <a:lnTo>
                      <a:pt x="221" y="128"/>
                    </a:lnTo>
                    <a:lnTo>
                      <a:pt x="221" y="135"/>
                    </a:lnTo>
                    <a:lnTo>
                      <a:pt x="221" y="135"/>
                    </a:lnTo>
                    <a:lnTo>
                      <a:pt x="221" y="145"/>
                    </a:lnTo>
                    <a:lnTo>
                      <a:pt x="219" y="152"/>
                    </a:lnTo>
                    <a:lnTo>
                      <a:pt x="217" y="160"/>
                    </a:lnTo>
                    <a:lnTo>
                      <a:pt x="214" y="168"/>
                    </a:lnTo>
                    <a:lnTo>
                      <a:pt x="210" y="176"/>
                    </a:lnTo>
                    <a:lnTo>
                      <a:pt x="206" y="182"/>
                    </a:lnTo>
                    <a:lnTo>
                      <a:pt x="196" y="195"/>
                    </a:lnTo>
                    <a:lnTo>
                      <a:pt x="184" y="206"/>
                    </a:lnTo>
                    <a:lnTo>
                      <a:pt x="176" y="210"/>
                    </a:lnTo>
                    <a:lnTo>
                      <a:pt x="170" y="214"/>
                    </a:lnTo>
                    <a:lnTo>
                      <a:pt x="162" y="216"/>
                    </a:lnTo>
                    <a:lnTo>
                      <a:pt x="154" y="218"/>
                    </a:lnTo>
                    <a:lnTo>
                      <a:pt x="145" y="219"/>
                    </a:lnTo>
                    <a:lnTo>
                      <a:pt x="137" y="2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360AE8E-1120-4715-AE65-E37AA52FF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7" y="5784"/>
                <a:ext cx="95" cy="94"/>
              </a:xfrm>
              <a:custGeom>
                <a:avLst/>
                <a:gdLst>
                  <a:gd name="T0" fmla="*/ 94 w 189"/>
                  <a:gd name="T1" fmla="*/ 0 h 188"/>
                  <a:gd name="T2" fmla="*/ 76 w 189"/>
                  <a:gd name="T3" fmla="*/ 1 h 188"/>
                  <a:gd name="T4" fmla="*/ 57 w 189"/>
                  <a:gd name="T5" fmla="*/ 7 h 188"/>
                  <a:gd name="T6" fmla="*/ 42 w 189"/>
                  <a:gd name="T7" fmla="*/ 16 h 188"/>
                  <a:gd name="T8" fmla="*/ 27 w 189"/>
                  <a:gd name="T9" fmla="*/ 28 h 188"/>
                  <a:gd name="T10" fmla="*/ 16 w 189"/>
                  <a:gd name="T11" fmla="*/ 42 h 188"/>
                  <a:gd name="T12" fmla="*/ 8 w 189"/>
                  <a:gd name="T13" fmla="*/ 58 h 188"/>
                  <a:gd name="T14" fmla="*/ 1 w 189"/>
                  <a:gd name="T15" fmla="*/ 75 h 188"/>
                  <a:gd name="T16" fmla="*/ 0 w 189"/>
                  <a:gd name="T17" fmla="*/ 94 h 188"/>
                  <a:gd name="T18" fmla="*/ 0 w 189"/>
                  <a:gd name="T19" fmla="*/ 103 h 188"/>
                  <a:gd name="T20" fmla="*/ 4 w 189"/>
                  <a:gd name="T21" fmla="*/ 123 h 188"/>
                  <a:gd name="T22" fmla="*/ 12 w 189"/>
                  <a:gd name="T23" fmla="*/ 140 h 188"/>
                  <a:gd name="T24" fmla="*/ 21 w 189"/>
                  <a:gd name="T25" fmla="*/ 154 h 188"/>
                  <a:gd name="T26" fmla="*/ 34 w 189"/>
                  <a:gd name="T27" fmla="*/ 167 h 188"/>
                  <a:gd name="T28" fmla="*/ 50 w 189"/>
                  <a:gd name="T29" fmla="*/ 178 h 188"/>
                  <a:gd name="T30" fmla="*/ 67 w 189"/>
                  <a:gd name="T31" fmla="*/ 184 h 188"/>
                  <a:gd name="T32" fmla="*/ 85 w 189"/>
                  <a:gd name="T33" fmla="*/ 188 h 188"/>
                  <a:gd name="T34" fmla="*/ 94 w 189"/>
                  <a:gd name="T35" fmla="*/ 188 h 188"/>
                  <a:gd name="T36" fmla="*/ 114 w 189"/>
                  <a:gd name="T37" fmla="*/ 187 h 188"/>
                  <a:gd name="T38" fmla="*/ 131 w 189"/>
                  <a:gd name="T39" fmla="*/ 182 h 188"/>
                  <a:gd name="T40" fmla="*/ 148 w 189"/>
                  <a:gd name="T41" fmla="*/ 173 h 188"/>
                  <a:gd name="T42" fmla="*/ 161 w 189"/>
                  <a:gd name="T43" fmla="*/ 161 h 188"/>
                  <a:gd name="T44" fmla="*/ 172 w 189"/>
                  <a:gd name="T45" fmla="*/ 146 h 188"/>
                  <a:gd name="T46" fmla="*/ 182 w 189"/>
                  <a:gd name="T47" fmla="*/ 131 h 188"/>
                  <a:gd name="T48" fmla="*/ 187 w 189"/>
                  <a:gd name="T49" fmla="*/ 114 h 188"/>
                  <a:gd name="T50" fmla="*/ 189 w 189"/>
                  <a:gd name="T51" fmla="*/ 94 h 188"/>
                  <a:gd name="T52" fmla="*/ 188 w 189"/>
                  <a:gd name="T53" fmla="*/ 85 h 188"/>
                  <a:gd name="T54" fmla="*/ 184 w 189"/>
                  <a:gd name="T55" fmla="*/ 65 h 188"/>
                  <a:gd name="T56" fmla="*/ 178 w 189"/>
                  <a:gd name="T57" fmla="*/ 50 h 188"/>
                  <a:gd name="T58" fmla="*/ 167 w 189"/>
                  <a:gd name="T59" fmla="*/ 34 h 188"/>
                  <a:gd name="T60" fmla="*/ 154 w 189"/>
                  <a:gd name="T61" fmla="*/ 21 h 188"/>
                  <a:gd name="T62" fmla="*/ 140 w 189"/>
                  <a:gd name="T63" fmla="*/ 11 h 188"/>
                  <a:gd name="T64" fmla="*/ 123 w 189"/>
                  <a:gd name="T65" fmla="*/ 4 h 188"/>
                  <a:gd name="T66" fmla="*/ 104 w 189"/>
                  <a:gd name="T67" fmla="*/ 0 h 188"/>
                  <a:gd name="T68" fmla="*/ 94 w 189"/>
                  <a:gd name="T69" fmla="*/ 150 h 188"/>
                  <a:gd name="T70" fmla="*/ 84 w 189"/>
                  <a:gd name="T71" fmla="*/ 149 h 188"/>
                  <a:gd name="T72" fmla="*/ 63 w 189"/>
                  <a:gd name="T73" fmla="*/ 141 h 188"/>
                  <a:gd name="T74" fmla="*/ 48 w 189"/>
                  <a:gd name="T75" fmla="*/ 126 h 188"/>
                  <a:gd name="T76" fmla="*/ 39 w 189"/>
                  <a:gd name="T77" fmla="*/ 106 h 188"/>
                  <a:gd name="T78" fmla="*/ 38 w 189"/>
                  <a:gd name="T79" fmla="*/ 94 h 188"/>
                  <a:gd name="T80" fmla="*/ 43 w 189"/>
                  <a:gd name="T81" fmla="*/ 72 h 188"/>
                  <a:gd name="T82" fmla="*/ 55 w 189"/>
                  <a:gd name="T83" fmla="*/ 55 h 188"/>
                  <a:gd name="T84" fmla="*/ 72 w 189"/>
                  <a:gd name="T85" fmla="*/ 42 h 188"/>
                  <a:gd name="T86" fmla="*/ 94 w 189"/>
                  <a:gd name="T87" fmla="*/ 38 h 188"/>
                  <a:gd name="T88" fmla="*/ 106 w 189"/>
                  <a:gd name="T89" fmla="*/ 39 h 188"/>
                  <a:gd name="T90" fmla="*/ 125 w 189"/>
                  <a:gd name="T91" fmla="*/ 47 h 188"/>
                  <a:gd name="T92" fmla="*/ 141 w 189"/>
                  <a:gd name="T93" fmla="*/ 63 h 188"/>
                  <a:gd name="T94" fmla="*/ 149 w 189"/>
                  <a:gd name="T95" fmla="*/ 82 h 188"/>
                  <a:gd name="T96" fmla="*/ 150 w 189"/>
                  <a:gd name="T97" fmla="*/ 94 h 188"/>
                  <a:gd name="T98" fmla="*/ 146 w 189"/>
                  <a:gd name="T99" fmla="*/ 116 h 188"/>
                  <a:gd name="T100" fmla="*/ 134 w 189"/>
                  <a:gd name="T101" fmla="*/ 133 h 188"/>
                  <a:gd name="T102" fmla="*/ 116 w 189"/>
                  <a:gd name="T103" fmla="*/ 146 h 188"/>
                  <a:gd name="T104" fmla="*/ 94 w 189"/>
                  <a:gd name="T10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lnTo>
                      <a:pt x="94" y="0"/>
                    </a:lnTo>
                    <a:lnTo>
                      <a:pt x="85" y="0"/>
                    </a:lnTo>
                    <a:lnTo>
                      <a:pt x="76" y="1"/>
                    </a:lnTo>
                    <a:lnTo>
                      <a:pt x="67" y="4"/>
                    </a:lnTo>
                    <a:lnTo>
                      <a:pt x="57" y="7"/>
                    </a:lnTo>
                    <a:lnTo>
                      <a:pt x="50" y="11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7" y="28"/>
                    </a:lnTo>
                    <a:lnTo>
                      <a:pt x="21" y="34"/>
                    </a:lnTo>
                    <a:lnTo>
                      <a:pt x="16" y="42"/>
                    </a:lnTo>
                    <a:lnTo>
                      <a:pt x="12" y="50"/>
                    </a:lnTo>
                    <a:lnTo>
                      <a:pt x="8" y="58"/>
                    </a:lnTo>
                    <a:lnTo>
                      <a:pt x="4" y="65"/>
                    </a:lnTo>
                    <a:lnTo>
                      <a:pt x="1" y="75"/>
                    </a:lnTo>
                    <a:lnTo>
                      <a:pt x="0" y="85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103"/>
                    </a:lnTo>
                    <a:lnTo>
                      <a:pt x="1" y="114"/>
                    </a:lnTo>
                    <a:lnTo>
                      <a:pt x="4" y="123"/>
                    </a:lnTo>
                    <a:lnTo>
                      <a:pt x="8" y="131"/>
                    </a:lnTo>
                    <a:lnTo>
                      <a:pt x="12" y="140"/>
                    </a:lnTo>
                    <a:lnTo>
                      <a:pt x="16" y="146"/>
                    </a:lnTo>
                    <a:lnTo>
                      <a:pt x="21" y="154"/>
                    </a:lnTo>
                    <a:lnTo>
                      <a:pt x="27" y="161"/>
                    </a:lnTo>
                    <a:lnTo>
                      <a:pt x="34" y="167"/>
                    </a:lnTo>
                    <a:lnTo>
                      <a:pt x="42" y="173"/>
                    </a:lnTo>
                    <a:lnTo>
                      <a:pt x="50" y="178"/>
                    </a:lnTo>
                    <a:lnTo>
                      <a:pt x="57" y="182"/>
                    </a:lnTo>
                    <a:lnTo>
                      <a:pt x="67" y="184"/>
                    </a:lnTo>
                    <a:lnTo>
                      <a:pt x="76" y="187"/>
                    </a:lnTo>
                    <a:lnTo>
                      <a:pt x="85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104" y="188"/>
                    </a:lnTo>
                    <a:lnTo>
                      <a:pt x="114" y="187"/>
                    </a:lnTo>
                    <a:lnTo>
                      <a:pt x="123" y="184"/>
                    </a:lnTo>
                    <a:lnTo>
                      <a:pt x="131" y="182"/>
                    </a:lnTo>
                    <a:lnTo>
                      <a:pt x="140" y="178"/>
                    </a:lnTo>
                    <a:lnTo>
                      <a:pt x="148" y="173"/>
                    </a:lnTo>
                    <a:lnTo>
                      <a:pt x="154" y="167"/>
                    </a:lnTo>
                    <a:lnTo>
                      <a:pt x="161" y="161"/>
                    </a:lnTo>
                    <a:lnTo>
                      <a:pt x="167" y="154"/>
                    </a:lnTo>
                    <a:lnTo>
                      <a:pt x="172" y="146"/>
                    </a:lnTo>
                    <a:lnTo>
                      <a:pt x="178" y="140"/>
                    </a:lnTo>
                    <a:lnTo>
                      <a:pt x="182" y="131"/>
                    </a:lnTo>
                    <a:lnTo>
                      <a:pt x="184" y="123"/>
                    </a:lnTo>
                    <a:lnTo>
                      <a:pt x="187" y="114"/>
                    </a:lnTo>
                    <a:lnTo>
                      <a:pt x="188" y="103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8" y="85"/>
                    </a:lnTo>
                    <a:lnTo>
                      <a:pt x="187" y="75"/>
                    </a:lnTo>
                    <a:lnTo>
                      <a:pt x="184" y="65"/>
                    </a:lnTo>
                    <a:lnTo>
                      <a:pt x="182" y="58"/>
                    </a:lnTo>
                    <a:lnTo>
                      <a:pt x="178" y="50"/>
                    </a:lnTo>
                    <a:lnTo>
                      <a:pt x="172" y="42"/>
                    </a:lnTo>
                    <a:lnTo>
                      <a:pt x="167" y="34"/>
                    </a:lnTo>
                    <a:lnTo>
                      <a:pt x="161" y="28"/>
                    </a:lnTo>
                    <a:lnTo>
                      <a:pt x="154" y="21"/>
                    </a:lnTo>
                    <a:lnTo>
                      <a:pt x="148" y="16"/>
                    </a:lnTo>
                    <a:lnTo>
                      <a:pt x="140" y="11"/>
                    </a:lnTo>
                    <a:lnTo>
                      <a:pt x="131" y="7"/>
                    </a:lnTo>
                    <a:lnTo>
                      <a:pt x="123" y="4"/>
                    </a:lnTo>
                    <a:lnTo>
                      <a:pt x="114" y="1"/>
                    </a:lnTo>
                    <a:lnTo>
                      <a:pt x="104" y="0"/>
                    </a:lnTo>
                    <a:lnTo>
                      <a:pt x="94" y="0"/>
                    </a:lnTo>
                    <a:close/>
                    <a:moveTo>
                      <a:pt x="94" y="150"/>
                    </a:moveTo>
                    <a:lnTo>
                      <a:pt x="94" y="150"/>
                    </a:lnTo>
                    <a:lnTo>
                      <a:pt x="84" y="149"/>
                    </a:lnTo>
                    <a:lnTo>
                      <a:pt x="72" y="146"/>
                    </a:lnTo>
                    <a:lnTo>
                      <a:pt x="63" y="141"/>
                    </a:lnTo>
                    <a:lnTo>
                      <a:pt x="55" y="133"/>
                    </a:lnTo>
                    <a:lnTo>
                      <a:pt x="48" y="126"/>
                    </a:lnTo>
                    <a:lnTo>
                      <a:pt x="43" y="116"/>
                    </a:lnTo>
                    <a:lnTo>
                      <a:pt x="39" y="106"/>
                    </a:lnTo>
                    <a:lnTo>
                      <a:pt x="38" y="94"/>
                    </a:lnTo>
                    <a:lnTo>
                      <a:pt x="38" y="94"/>
                    </a:lnTo>
                    <a:lnTo>
                      <a:pt x="39" y="82"/>
                    </a:lnTo>
                    <a:lnTo>
                      <a:pt x="43" y="72"/>
                    </a:lnTo>
                    <a:lnTo>
                      <a:pt x="48" y="63"/>
                    </a:lnTo>
                    <a:lnTo>
                      <a:pt x="55" y="55"/>
                    </a:lnTo>
                    <a:lnTo>
                      <a:pt x="63" y="47"/>
                    </a:lnTo>
                    <a:lnTo>
                      <a:pt x="72" y="42"/>
                    </a:lnTo>
                    <a:lnTo>
                      <a:pt x="84" y="39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106" y="39"/>
                    </a:lnTo>
                    <a:lnTo>
                      <a:pt x="116" y="42"/>
                    </a:lnTo>
                    <a:lnTo>
                      <a:pt x="125" y="47"/>
                    </a:lnTo>
                    <a:lnTo>
                      <a:pt x="134" y="55"/>
                    </a:lnTo>
                    <a:lnTo>
                      <a:pt x="141" y="63"/>
                    </a:lnTo>
                    <a:lnTo>
                      <a:pt x="146" y="72"/>
                    </a:lnTo>
                    <a:lnTo>
                      <a:pt x="149" y="82"/>
                    </a:lnTo>
                    <a:lnTo>
                      <a:pt x="150" y="94"/>
                    </a:lnTo>
                    <a:lnTo>
                      <a:pt x="150" y="94"/>
                    </a:lnTo>
                    <a:lnTo>
                      <a:pt x="149" y="106"/>
                    </a:lnTo>
                    <a:lnTo>
                      <a:pt x="146" y="116"/>
                    </a:lnTo>
                    <a:lnTo>
                      <a:pt x="141" y="126"/>
                    </a:lnTo>
                    <a:lnTo>
                      <a:pt x="134" y="133"/>
                    </a:lnTo>
                    <a:lnTo>
                      <a:pt x="125" y="141"/>
                    </a:lnTo>
                    <a:lnTo>
                      <a:pt x="116" y="146"/>
                    </a:lnTo>
                    <a:lnTo>
                      <a:pt x="106" y="149"/>
                    </a:lnTo>
                    <a:lnTo>
                      <a:pt x="94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2E05768F-7116-488F-9985-A8A554EF6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0" y="5687"/>
                <a:ext cx="191" cy="191"/>
              </a:xfrm>
              <a:custGeom>
                <a:avLst/>
                <a:gdLst>
                  <a:gd name="T0" fmla="*/ 171 w 381"/>
                  <a:gd name="T1" fmla="*/ 0 h 381"/>
                  <a:gd name="T2" fmla="*/ 116 w 381"/>
                  <a:gd name="T3" fmla="*/ 14 h 381"/>
                  <a:gd name="T4" fmla="*/ 69 w 381"/>
                  <a:gd name="T5" fmla="*/ 43 h 381"/>
                  <a:gd name="T6" fmla="*/ 33 w 381"/>
                  <a:gd name="T7" fmla="*/ 83 h 381"/>
                  <a:gd name="T8" fmla="*/ 8 w 381"/>
                  <a:gd name="T9" fmla="*/ 134 h 381"/>
                  <a:gd name="T10" fmla="*/ 0 w 381"/>
                  <a:gd name="T11" fmla="*/ 191 h 381"/>
                  <a:gd name="T12" fmla="*/ 4 w 381"/>
                  <a:gd name="T13" fmla="*/ 230 h 381"/>
                  <a:gd name="T14" fmla="*/ 22 w 381"/>
                  <a:gd name="T15" fmla="*/ 282 h 381"/>
                  <a:gd name="T16" fmla="*/ 55 w 381"/>
                  <a:gd name="T17" fmla="*/ 326 h 381"/>
                  <a:gd name="T18" fmla="*/ 99 w 381"/>
                  <a:gd name="T19" fmla="*/ 359 h 381"/>
                  <a:gd name="T20" fmla="*/ 152 w 381"/>
                  <a:gd name="T21" fmla="*/ 377 h 381"/>
                  <a:gd name="T22" fmla="*/ 191 w 381"/>
                  <a:gd name="T23" fmla="*/ 381 h 381"/>
                  <a:gd name="T24" fmla="*/ 247 w 381"/>
                  <a:gd name="T25" fmla="*/ 373 h 381"/>
                  <a:gd name="T26" fmla="*/ 298 w 381"/>
                  <a:gd name="T27" fmla="*/ 349 h 381"/>
                  <a:gd name="T28" fmla="*/ 338 w 381"/>
                  <a:gd name="T29" fmla="*/ 312 h 381"/>
                  <a:gd name="T30" fmla="*/ 367 w 381"/>
                  <a:gd name="T31" fmla="*/ 265 h 381"/>
                  <a:gd name="T32" fmla="*/ 381 w 381"/>
                  <a:gd name="T33" fmla="*/ 210 h 381"/>
                  <a:gd name="T34" fmla="*/ 381 w 381"/>
                  <a:gd name="T35" fmla="*/ 171 h 381"/>
                  <a:gd name="T36" fmla="*/ 367 w 381"/>
                  <a:gd name="T37" fmla="*/ 116 h 381"/>
                  <a:gd name="T38" fmla="*/ 338 w 381"/>
                  <a:gd name="T39" fmla="*/ 69 h 381"/>
                  <a:gd name="T40" fmla="*/ 298 w 381"/>
                  <a:gd name="T41" fmla="*/ 33 h 381"/>
                  <a:gd name="T42" fmla="*/ 247 w 381"/>
                  <a:gd name="T43" fmla="*/ 8 h 381"/>
                  <a:gd name="T44" fmla="*/ 191 w 381"/>
                  <a:gd name="T45" fmla="*/ 0 h 381"/>
                  <a:gd name="T46" fmla="*/ 178 w 381"/>
                  <a:gd name="T47" fmla="*/ 321 h 381"/>
                  <a:gd name="T48" fmla="*/ 140 w 381"/>
                  <a:gd name="T49" fmla="*/ 312 h 381"/>
                  <a:gd name="T50" fmla="*/ 107 w 381"/>
                  <a:gd name="T51" fmla="*/ 291 h 381"/>
                  <a:gd name="T52" fmla="*/ 82 w 381"/>
                  <a:gd name="T53" fmla="*/ 264 h 381"/>
                  <a:gd name="T54" fmla="*/ 65 w 381"/>
                  <a:gd name="T55" fmla="*/ 230 h 381"/>
                  <a:gd name="T56" fmla="*/ 60 w 381"/>
                  <a:gd name="T57" fmla="*/ 191 h 381"/>
                  <a:gd name="T58" fmla="*/ 63 w 381"/>
                  <a:gd name="T59" fmla="*/ 164 h 381"/>
                  <a:gd name="T60" fmla="*/ 76 w 381"/>
                  <a:gd name="T61" fmla="*/ 128 h 381"/>
                  <a:gd name="T62" fmla="*/ 98 w 381"/>
                  <a:gd name="T63" fmla="*/ 98 h 381"/>
                  <a:gd name="T64" fmla="*/ 128 w 381"/>
                  <a:gd name="T65" fmla="*/ 76 h 381"/>
                  <a:gd name="T66" fmla="*/ 165 w 381"/>
                  <a:gd name="T67" fmla="*/ 63 h 381"/>
                  <a:gd name="T68" fmla="*/ 191 w 381"/>
                  <a:gd name="T69" fmla="*/ 60 h 381"/>
                  <a:gd name="T70" fmla="*/ 230 w 381"/>
                  <a:gd name="T71" fmla="*/ 65 h 381"/>
                  <a:gd name="T72" fmla="*/ 264 w 381"/>
                  <a:gd name="T73" fmla="*/ 82 h 381"/>
                  <a:gd name="T74" fmla="*/ 291 w 381"/>
                  <a:gd name="T75" fmla="*/ 107 h 381"/>
                  <a:gd name="T76" fmla="*/ 311 w 381"/>
                  <a:gd name="T77" fmla="*/ 140 h 381"/>
                  <a:gd name="T78" fmla="*/ 321 w 381"/>
                  <a:gd name="T79" fmla="*/ 177 h 381"/>
                  <a:gd name="T80" fmla="*/ 321 w 381"/>
                  <a:gd name="T81" fmla="*/ 204 h 381"/>
                  <a:gd name="T82" fmla="*/ 311 w 381"/>
                  <a:gd name="T83" fmla="*/ 241 h 381"/>
                  <a:gd name="T84" fmla="*/ 291 w 381"/>
                  <a:gd name="T85" fmla="*/ 274 h 381"/>
                  <a:gd name="T86" fmla="*/ 264 w 381"/>
                  <a:gd name="T87" fmla="*/ 299 h 381"/>
                  <a:gd name="T88" fmla="*/ 230 w 381"/>
                  <a:gd name="T89" fmla="*/ 316 h 381"/>
                  <a:gd name="T90" fmla="*/ 191 w 381"/>
                  <a:gd name="T91" fmla="*/ 3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lnTo>
                      <a:pt x="191" y="0"/>
                    </a:lnTo>
                    <a:lnTo>
                      <a:pt x="171" y="0"/>
                    </a:lnTo>
                    <a:lnTo>
                      <a:pt x="152" y="4"/>
                    </a:lnTo>
                    <a:lnTo>
                      <a:pt x="133" y="8"/>
                    </a:lnTo>
                    <a:lnTo>
                      <a:pt x="116" y="14"/>
                    </a:lnTo>
                    <a:lnTo>
                      <a:pt x="99" y="22"/>
                    </a:lnTo>
                    <a:lnTo>
                      <a:pt x="84" y="33"/>
                    </a:lnTo>
                    <a:lnTo>
                      <a:pt x="69" y="43"/>
                    </a:lnTo>
                    <a:lnTo>
                      <a:pt x="55" y="56"/>
                    </a:lnTo>
                    <a:lnTo>
                      <a:pt x="43" y="69"/>
                    </a:lnTo>
                    <a:lnTo>
                      <a:pt x="33" y="83"/>
                    </a:lnTo>
                    <a:lnTo>
                      <a:pt x="22" y="99"/>
                    </a:lnTo>
                    <a:lnTo>
                      <a:pt x="14" y="116"/>
                    </a:lnTo>
                    <a:lnTo>
                      <a:pt x="8" y="134"/>
                    </a:lnTo>
                    <a:lnTo>
                      <a:pt x="4" y="153"/>
                    </a:lnTo>
                    <a:lnTo>
                      <a:pt x="0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0" y="210"/>
                    </a:lnTo>
                    <a:lnTo>
                      <a:pt x="4" y="230"/>
                    </a:lnTo>
                    <a:lnTo>
                      <a:pt x="8" y="248"/>
                    </a:lnTo>
                    <a:lnTo>
                      <a:pt x="14" y="265"/>
                    </a:lnTo>
                    <a:lnTo>
                      <a:pt x="22" y="282"/>
                    </a:lnTo>
                    <a:lnTo>
                      <a:pt x="33" y="298"/>
                    </a:lnTo>
                    <a:lnTo>
                      <a:pt x="43" y="312"/>
                    </a:lnTo>
                    <a:lnTo>
                      <a:pt x="55" y="326"/>
                    </a:lnTo>
                    <a:lnTo>
                      <a:pt x="69" y="338"/>
                    </a:lnTo>
                    <a:lnTo>
                      <a:pt x="84" y="349"/>
                    </a:lnTo>
                    <a:lnTo>
                      <a:pt x="99" y="359"/>
                    </a:lnTo>
                    <a:lnTo>
                      <a:pt x="116" y="367"/>
                    </a:lnTo>
                    <a:lnTo>
                      <a:pt x="133" y="373"/>
                    </a:lnTo>
                    <a:lnTo>
                      <a:pt x="152" y="377"/>
                    </a:lnTo>
                    <a:lnTo>
                      <a:pt x="171" y="381"/>
                    </a:lnTo>
                    <a:lnTo>
                      <a:pt x="191" y="381"/>
                    </a:lnTo>
                    <a:lnTo>
                      <a:pt x="191" y="381"/>
                    </a:lnTo>
                    <a:lnTo>
                      <a:pt x="210" y="381"/>
                    </a:lnTo>
                    <a:lnTo>
                      <a:pt x="229" y="377"/>
                    </a:lnTo>
                    <a:lnTo>
                      <a:pt x="247" y="373"/>
                    </a:lnTo>
                    <a:lnTo>
                      <a:pt x="265" y="367"/>
                    </a:lnTo>
                    <a:lnTo>
                      <a:pt x="282" y="359"/>
                    </a:lnTo>
                    <a:lnTo>
                      <a:pt x="298" y="349"/>
                    </a:lnTo>
                    <a:lnTo>
                      <a:pt x="312" y="338"/>
                    </a:lnTo>
                    <a:lnTo>
                      <a:pt x="325" y="326"/>
                    </a:lnTo>
                    <a:lnTo>
                      <a:pt x="338" y="312"/>
                    </a:lnTo>
                    <a:lnTo>
                      <a:pt x="349" y="298"/>
                    </a:lnTo>
                    <a:lnTo>
                      <a:pt x="359" y="282"/>
                    </a:lnTo>
                    <a:lnTo>
                      <a:pt x="367" y="265"/>
                    </a:lnTo>
                    <a:lnTo>
                      <a:pt x="374" y="248"/>
                    </a:lnTo>
                    <a:lnTo>
                      <a:pt x="378" y="230"/>
                    </a:lnTo>
                    <a:lnTo>
                      <a:pt x="381" y="210"/>
                    </a:lnTo>
                    <a:lnTo>
                      <a:pt x="381" y="191"/>
                    </a:lnTo>
                    <a:lnTo>
                      <a:pt x="381" y="191"/>
                    </a:lnTo>
                    <a:lnTo>
                      <a:pt x="381" y="171"/>
                    </a:lnTo>
                    <a:lnTo>
                      <a:pt x="378" y="153"/>
                    </a:lnTo>
                    <a:lnTo>
                      <a:pt x="374" y="134"/>
                    </a:lnTo>
                    <a:lnTo>
                      <a:pt x="367" y="116"/>
                    </a:lnTo>
                    <a:lnTo>
                      <a:pt x="359" y="99"/>
                    </a:lnTo>
                    <a:lnTo>
                      <a:pt x="349" y="83"/>
                    </a:lnTo>
                    <a:lnTo>
                      <a:pt x="338" y="69"/>
                    </a:lnTo>
                    <a:lnTo>
                      <a:pt x="325" y="56"/>
                    </a:lnTo>
                    <a:lnTo>
                      <a:pt x="312" y="43"/>
                    </a:lnTo>
                    <a:lnTo>
                      <a:pt x="298" y="33"/>
                    </a:lnTo>
                    <a:lnTo>
                      <a:pt x="282" y="22"/>
                    </a:lnTo>
                    <a:lnTo>
                      <a:pt x="265" y="14"/>
                    </a:lnTo>
                    <a:lnTo>
                      <a:pt x="247" y="8"/>
                    </a:lnTo>
                    <a:lnTo>
                      <a:pt x="229" y="4"/>
                    </a:lnTo>
                    <a:lnTo>
                      <a:pt x="210" y="0"/>
                    </a:lnTo>
                    <a:lnTo>
                      <a:pt x="191" y="0"/>
                    </a:lnTo>
                    <a:close/>
                    <a:moveTo>
                      <a:pt x="191" y="321"/>
                    </a:moveTo>
                    <a:lnTo>
                      <a:pt x="191" y="321"/>
                    </a:lnTo>
                    <a:lnTo>
                      <a:pt x="178" y="321"/>
                    </a:lnTo>
                    <a:lnTo>
                      <a:pt x="165" y="319"/>
                    </a:lnTo>
                    <a:lnTo>
                      <a:pt x="152" y="316"/>
                    </a:lnTo>
                    <a:lnTo>
                      <a:pt x="140" y="312"/>
                    </a:lnTo>
                    <a:lnTo>
                      <a:pt x="128" y="305"/>
                    </a:lnTo>
                    <a:lnTo>
                      <a:pt x="118" y="299"/>
                    </a:lnTo>
                    <a:lnTo>
                      <a:pt x="107" y="291"/>
                    </a:lnTo>
                    <a:lnTo>
                      <a:pt x="98" y="283"/>
                    </a:lnTo>
                    <a:lnTo>
                      <a:pt x="89" y="274"/>
                    </a:lnTo>
                    <a:lnTo>
                      <a:pt x="82" y="264"/>
                    </a:lnTo>
                    <a:lnTo>
                      <a:pt x="76" y="253"/>
                    </a:lnTo>
                    <a:lnTo>
                      <a:pt x="69" y="241"/>
                    </a:lnTo>
                    <a:lnTo>
                      <a:pt x="65" y="230"/>
                    </a:lnTo>
                    <a:lnTo>
                      <a:pt x="63" y="217"/>
                    </a:lnTo>
                    <a:lnTo>
                      <a:pt x="60" y="204"/>
                    </a:lnTo>
                    <a:lnTo>
                      <a:pt x="60" y="191"/>
                    </a:lnTo>
                    <a:lnTo>
                      <a:pt x="60" y="191"/>
                    </a:lnTo>
                    <a:lnTo>
                      <a:pt x="60" y="177"/>
                    </a:lnTo>
                    <a:lnTo>
                      <a:pt x="63" y="164"/>
                    </a:lnTo>
                    <a:lnTo>
                      <a:pt x="65" y="151"/>
                    </a:lnTo>
                    <a:lnTo>
                      <a:pt x="69" y="140"/>
                    </a:lnTo>
                    <a:lnTo>
                      <a:pt x="76" y="128"/>
                    </a:lnTo>
                    <a:lnTo>
                      <a:pt x="82" y="117"/>
                    </a:lnTo>
                    <a:lnTo>
                      <a:pt x="89" y="107"/>
                    </a:lnTo>
                    <a:lnTo>
                      <a:pt x="98" y="98"/>
                    </a:lnTo>
                    <a:lnTo>
                      <a:pt x="107" y="90"/>
                    </a:lnTo>
                    <a:lnTo>
                      <a:pt x="118" y="82"/>
                    </a:lnTo>
                    <a:lnTo>
                      <a:pt x="128" y="76"/>
                    </a:lnTo>
                    <a:lnTo>
                      <a:pt x="140" y="70"/>
                    </a:lnTo>
                    <a:lnTo>
                      <a:pt x="152" y="65"/>
                    </a:lnTo>
                    <a:lnTo>
                      <a:pt x="165" y="63"/>
                    </a:lnTo>
                    <a:lnTo>
                      <a:pt x="178" y="60"/>
                    </a:lnTo>
                    <a:lnTo>
                      <a:pt x="191" y="60"/>
                    </a:lnTo>
                    <a:lnTo>
                      <a:pt x="191" y="60"/>
                    </a:lnTo>
                    <a:lnTo>
                      <a:pt x="204" y="60"/>
                    </a:lnTo>
                    <a:lnTo>
                      <a:pt x="217" y="63"/>
                    </a:lnTo>
                    <a:lnTo>
                      <a:pt x="230" y="65"/>
                    </a:lnTo>
                    <a:lnTo>
                      <a:pt x="242" y="70"/>
                    </a:lnTo>
                    <a:lnTo>
                      <a:pt x="253" y="76"/>
                    </a:lnTo>
                    <a:lnTo>
                      <a:pt x="264" y="82"/>
                    </a:lnTo>
                    <a:lnTo>
                      <a:pt x="274" y="90"/>
                    </a:lnTo>
                    <a:lnTo>
                      <a:pt x="283" y="98"/>
                    </a:lnTo>
                    <a:lnTo>
                      <a:pt x="291" y="107"/>
                    </a:lnTo>
                    <a:lnTo>
                      <a:pt x="299" y="117"/>
                    </a:lnTo>
                    <a:lnTo>
                      <a:pt x="306" y="128"/>
                    </a:lnTo>
                    <a:lnTo>
                      <a:pt x="311" y="140"/>
                    </a:lnTo>
                    <a:lnTo>
                      <a:pt x="316" y="151"/>
                    </a:lnTo>
                    <a:lnTo>
                      <a:pt x="319" y="164"/>
                    </a:lnTo>
                    <a:lnTo>
                      <a:pt x="321" y="177"/>
                    </a:lnTo>
                    <a:lnTo>
                      <a:pt x="321" y="191"/>
                    </a:lnTo>
                    <a:lnTo>
                      <a:pt x="321" y="191"/>
                    </a:lnTo>
                    <a:lnTo>
                      <a:pt x="321" y="204"/>
                    </a:lnTo>
                    <a:lnTo>
                      <a:pt x="319" y="217"/>
                    </a:lnTo>
                    <a:lnTo>
                      <a:pt x="316" y="230"/>
                    </a:lnTo>
                    <a:lnTo>
                      <a:pt x="311" y="241"/>
                    </a:lnTo>
                    <a:lnTo>
                      <a:pt x="306" y="253"/>
                    </a:lnTo>
                    <a:lnTo>
                      <a:pt x="299" y="264"/>
                    </a:lnTo>
                    <a:lnTo>
                      <a:pt x="291" y="274"/>
                    </a:lnTo>
                    <a:lnTo>
                      <a:pt x="283" y="283"/>
                    </a:lnTo>
                    <a:lnTo>
                      <a:pt x="274" y="291"/>
                    </a:lnTo>
                    <a:lnTo>
                      <a:pt x="264" y="299"/>
                    </a:lnTo>
                    <a:lnTo>
                      <a:pt x="253" y="305"/>
                    </a:lnTo>
                    <a:lnTo>
                      <a:pt x="242" y="312"/>
                    </a:lnTo>
                    <a:lnTo>
                      <a:pt x="230" y="316"/>
                    </a:lnTo>
                    <a:lnTo>
                      <a:pt x="217" y="319"/>
                    </a:lnTo>
                    <a:lnTo>
                      <a:pt x="204" y="321"/>
                    </a:lnTo>
                    <a:lnTo>
                      <a:pt x="191" y="3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CC6FB1B-C4E0-48A1-9A42-70E91D6D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A41E68CE-A651-437B-8D88-9AEB64D3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5621"/>
                <a:ext cx="258" cy="257"/>
              </a:xfrm>
              <a:custGeom>
                <a:avLst/>
                <a:gdLst>
                  <a:gd name="T0" fmla="*/ 257 w 515"/>
                  <a:gd name="T1" fmla="*/ 0 h 513"/>
                  <a:gd name="T2" fmla="*/ 206 w 515"/>
                  <a:gd name="T3" fmla="*/ 5 h 513"/>
                  <a:gd name="T4" fmla="*/ 158 w 515"/>
                  <a:gd name="T5" fmla="*/ 20 h 513"/>
                  <a:gd name="T6" fmla="*/ 114 w 515"/>
                  <a:gd name="T7" fmla="*/ 43 h 513"/>
                  <a:gd name="T8" fmla="*/ 76 w 515"/>
                  <a:gd name="T9" fmla="*/ 74 h 513"/>
                  <a:gd name="T10" fmla="*/ 44 w 515"/>
                  <a:gd name="T11" fmla="*/ 112 h 513"/>
                  <a:gd name="T12" fmla="*/ 21 w 515"/>
                  <a:gd name="T13" fmla="*/ 157 h 513"/>
                  <a:gd name="T14" fmla="*/ 5 w 515"/>
                  <a:gd name="T15" fmla="*/ 205 h 513"/>
                  <a:gd name="T16" fmla="*/ 0 w 515"/>
                  <a:gd name="T17" fmla="*/ 257 h 513"/>
                  <a:gd name="T18" fmla="*/ 1 w 515"/>
                  <a:gd name="T19" fmla="*/ 283 h 513"/>
                  <a:gd name="T20" fmla="*/ 12 w 515"/>
                  <a:gd name="T21" fmla="*/ 333 h 513"/>
                  <a:gd name="T22" fmla="*/ 31 w 515"/>
                  <a:gd name="T23" fmla="*/ 379 h 513"/>
                  <a:gd name="T24" fmla="*/ 59 w 515"/>
                  <a:gd name="T25" fmla="*/ 420 h 513"/>
                  <a:gd name="T26" fmla="*/ 94 w 515"/>
                  <a:gd name="T27" fmla="*/ 454 h 513"/>
                  <a:gd name="T28" fmla="*/ 136 w 515"/>
                  <a:gd name="T29" fmla="*/ 483 h 513"/>
                  <a:gd name="T30" fmla="*/ 181 w 515"/>
                  <a:gd name="T31" fmla="*/ 503 h 513"/>
                  <a:gd name="T32" fmla="*/ 231 w 515"/>
                  <a:gd name="T33" fmla="*/ 512 h 513"/>
                  <a:gd name="T34" fmla="*/ 257 w 515"/>
                  <a:gd name="T35" fmla="*/ 513 h 513"/>
                  <a:gd name="T36" fmla="*/ 310 w 515"/>
                  <a:gd name="T37" fmla="*/ 508 h 513"/>
                  <a:gd name="T38" fmla="*/ 358 w 515"/>
                  <a:gd name="T39" fmla="*/ 494 h 513"/>
                  <a:gd name="T40" fmla="*/ 401 w 515"/>
                  <a:gd name="T41" fmla="*/ 470 h 513"/>
                  <a:gd name="T42" fmla="*/ 440 w 515"/>
                  <a:gd name="T43" fmla="*/ 439 h 513"/>
                  <a:gd name="T44" fmla="*/ 472 w 515"/>
                  <a:gd name="T45" fmla="*/ 401 h 513"/>
                  <a:gd name="T46" fmla="*/ 495 w 515"/>
                  <a:gd name="T47" fmla="*/ 357 h 513"/>
                  <a:gd name="T48" fmla="*/ 509 w 515"/>
                  <a:gd name="T49" fmla="*/ 308 h 513"/>
                  <a:gd name="T50" fmla="*/ 515 w 515"/>
                  <a:gd name="T51" fmla="*/ 257 h 513"/>
                  <a:gd name="T52" fmla="*/ 513 w 515"/>
                  <a:gd name="T53" fmla="*/ 230 h 513"/>
                  <a:gd name="T54" fmla="*/ 503 w 515"/>
                  <a:gd name="T55" fmla="*/ 180 h 513"/>
                  <a:gd name="T56" fmla="*/ 483 w 515"/>
                  <a:gd name="T57" fmla="*/ 135 h 513"/>
                  <a:gd name="T58" fmla="*/ 456 w 515"/>
                  <a:gd name="T59" fmla="*/ 93 h 513"/>
                  <a:gd name="T60" fmla="*/ 422 w 515"/>
                  <a:gd name="T61" fmla="*/ 59 h 513"/>
                  <a:gd name="T62" fmla="*/ 380 w 515"/>
                  <a:gd name="T63" fmla="*/ 30 h 513"/>
                  <a:gd name="T64" fmla="*/ 334 w 515"/>
                  <a:gd name="T65" fmla="*/ 12 h 513"/>
                  <a:gd name="T66" fmla="*/ 283 w 515"/>
                  <a:gd name="T67" fmla="*/ 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5" h="513">
                    <a:moveTo>
                      <a:pt x="257" y="0"/>
                    </a:moveTo>
                    <a:lnTo>
                      <a:pt x="257" y="0"/>
                    </a:lnTo>
                    <a:lnTo>
                      <a:pt x="231" y="1"/>
                    </a:lnTo>
                    <a:lnTo>
                      <a:pt x="206" y="5"/>
                    </a:lnTo>
                    <a:lnTo>
                      <a:pt x="181" y="12"/>
                    </a:lnTo>
                    <a:lnTo>
                      <a:pt x="158" y="20"/>
                    </a:lnTo>
                    <a:lnTo>
                      <a:pt x="136" y="30"/>
                    </a:lnTo>
                    <a:lnTo>
                      <a:pt x="114" y="43"/>
                    </a:lnTo>
                    <a:lnTo>
                      <a:pt x="94" y="59"/>
                    </a:lnTo>
                    <a:lnTo>
                      <a:pt x="76" y="74"/>
                    </a:lnTo>
                    <a:lnTo>
                      <a:pt x="59" y="93"/>
                    </a:lnTo>
                    <a:lnTo>
                      <a:pt x="44" y="112"/>
                    </a:lnTo>
                    <a:lnTo>
                      <a:pt x="31" y="135"/>
                    </a:lnTo>
                    <a:lnTo>
                      <a:pt x="21" y="157"/>
                    </a:lnTo>
                    <a:lnTo>
                      <a:pt x="12" y="180"/>
                    </a:lnTo>
                    <a:lnTo>
                      <a:pt x="5" y="205"/>
                    </a:lnTo>
                    <a:lnTo>
                      <a:pt x="1" y="230"/>
                    </a:lnTo>
                    <a:lnTo>
                      <a:pt x="0" y="257"/>
                    </a:lnTo>
                    <a:lnTo>
                      <a:pt x="0" y="257"/>
                    </a:lnTo>
                    <a:lnTo>
                      <a:pt x="1" y="283"/>
                    </a:lnTo>
                    <a:lnTo>
                      <a:pt x="5" y="308"/>
                    </a:lnTo>
                    <a:lnTo>
                      <a:pt x="12" y="333"/>
                    </a:lnTo>
                    <a:lnTo>
                      <a:pt x="21" y="357"/>
                    </a:lnTo>
                    <a:lnTo>
                      <a:pt x="31" y="379"/>
                    </a:lnTo>
                    <a:lnTo>
                      <a:pt x="44" y="401"/>
                    </a:lnTo>
                    <a:lnTo>
                      <a:pt x="59" y="420"/>
                    </a:lnTo>
                    <a:lnTo>
                      <a:pt x="76" y="439"/>
                    </a:lnTo>
                    <a:lnTo>
                      <a:pt x="94" y="454"/>
                    </a:lnTo>
                    <a:lnTo>
                      <a:pt x="114" y="470"/>
                    </a:lnTo>
                    <a:lnTo>
                      <a:pt x="136" y="483"/>
                    </a:lnTo>
                    <a:lnTo>
                      <a:pt x="158" y="494"/>
                    </a:lnTo>
                    <a:lnTo>
                      <a:pt x="181" y="503"/>
                    </a:lnTo>
                    <a:lnTo>
                      <a:pt x="206" y="508"/>
                    </a:lnTo>
                    <a:lnTo>
                      <a:pt x="231" y="512"/>
                    </a:lnTo>
                    <a:lnTo>
                      <a:pt x="257" y="513"/>
                    </a:lnTo>
                    <a:lnTo>
                      <a:pt x="257" y="513"/>
                    </a:lnTo>
                    <a:lnTo>
                      <a:pt x="283" y="512"/>
                    </a:lnTo>
                    <a:lnTo>
                      <a:pt x="310" y="508"/>
                    </a:lnTo>
                    <a:lnTo>
                      <a:pt x="334" y="503"/>
                    </a:lnTo>
                    <a:lnTo>
                      <a:pt x="358" y="494"/>
                    </a:lnTo>
                    <a:lnTo>
                      <a:pt x="380" y="483"/>
                    </a:lnTo>
                    <a:lnTo>
                      <a:pt x="401" y="470"/>
                    </a:lnTo>
                    <a:lnTo>
                      <a:pt x="422" y="454"/>
                    </a:lnTo>
                    <a:lnTo>
                      <a:pt x="440" y="439"/>
                    </a:lnTo>
                    <a:lnTo>
                      <a:pt x="456" y="420"/>
                    </a:lnTo>
                    <a:lnTo>
                      <a:pt x="472" y="401"/>
                    </a:lnTo>
                    <a:lnTo>
                      <a:pt x="483" y="379"/>
                    </a:lnTo>
                    <a:lnTo>
                      <a:pt x="495" y="357"/>
                    </a:lnTo>
                    <a:lnTo>
                      <a:pt x="503" y="333"/>
                    </a:lnTo>
                    <a:lnTo>
                      <a:pt x="509" y="308"/>
                    </a:lnTo>
                    <a:lnTo>
                      <a:pt x="513" y="283"/>
                    </a:lnTo>
                    <a:lnTo>
                      <a:pt x="515" y="257"/>
                    </a:lnTo>
                    <a:lnTo>
                      <a:pt x="515" y="257"/>
                    </a:lnTo>
                    <a:lnTo>
                      <a:pt x="513" y="230"/>
                    </a:lnTo>
                    <a:lnTo>
                      <a:pt x="509" y="205"/>
                    </a:lnTo>
                    <a:lnTo>
                      <a:pt x="503" y="180"/>
                    </a:lnTo>
                    <a:lnTo>
                      <a:pt x="495" y="157"/>
                    </a:lnTo>
                    <a:lnTo>
                      <a:pt x="483" y="135"/>
                    </a:lnTo>
                    <a:lnTo>
                      <a:pt x="472" y="112"/>
                    </a:lnTo>
                    <a:lnTo>
                      <a:pt x="456" y="93"/>
                    </a:lnTo>
                    <a:lnTo>
                      <a:pt x="440" y="74"/>
                    </a:lnTo>
                    <a:lnTo>
                      <a:pt x="422" y="59"/>
                    </a:lnTo>
                    <a:lnTo>
                      <a:pt x="401" y="43"/>
                    </a:lnTo>
                    <a:lnTo>
                      <a:pt x="380" y="30"/>
                    </a:lnTo>
                    <a:lnTo>
                      <a:pt x="358" y="20"/>
                    </a:lnTo>
                    <a:lnTo>
                      <a:pt x="334" y="12"/>
                    </a:lnTo>
                    <a:lnTo>
                      <a:pt x="310" y="5"/>
                    </a:lnTo>
                    <a:lnTo>
                      <a:pt x="283" y="1"/>
                    </a:lnTo>
                    <a:lnTo>
                      <a:pt x="25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2" name="Freeform 30">
                <a:extLst>
                  <a:ext uri="{FF2B5EF4-FFF2-40B4-BE49-F238E27FC236}">
                    <a16:creationId xmlns:a16="http://schemas.microsoft.com/office/drawing/2014/main" id="{546FCEB3-D392-43C2-AB08-059E32039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08" y="5929"/>
                <a:ext cx="39" cy="242"/>
              </a:xfrm>
              <a:custGeom>
                <a:avLst/>
                <a:gdLst>
                  <a:gd name="T0" fmla="*/ 79 w 79"/>
                  <a:gd name="T1" fmla="*/ 39 h 485"/>
                  <a:gd name="T2" fmla="*/ 79 w 79"/>
                  <a:gd name="T3" fmla="*/ 39 h 485"/>
                  <a:gd name="T4" fmla="*/ 77 w 79"/>
                  <a:gd name="T5" fmla="*/ 47 h 485"/>
                  <a:gd name="T6" fmla="*/ 76 w 79"/>
                  <a:gd name="T7" fmla="*/ 54 h 485"/>
                  <a:gd name="T8" fmla="*/ 72 w 79"/>
                  <a:gd name="T9" fmla="*/ 61 h 485"/>
                  <a:gd name="T10" fmla="*/ 67 w 79"/>
                  <a:gd name="T11" fmla="*/ 67 h 485"/>
                  <a:gd name="T12" fmla="*/ 67 w 79"/>
                  <a:gd name="T13" fmla="*/ 67 h 485"/>
                  <a:gd name="T14" fmla="*/ 60 w 79"/>
                  <a:gd name="T15" fmla="*/ 72 h 485"/>
                  <a:gd name="T16" fmla="*/ 54 w 79"/>
                  <a:gd name="T17" fmla="*/ 76 h 485"/>
                  <a:gd name="T18" fmla="*/ 47 w 79"/>
                  <a:gd name="T19" fmla="*/ 77 h 485"/>
                  <a:gd name="T20" fmla="*/ 39 w 79"/>
                  <a:gd name="T21" fmla="*/ 78 h 485"/>
                  <a:gd name="T22" fmla="*/ 39 w 79"/>
                  <a:gd name="T23" fmla="*/ 78 h 485"/>
                  <a:gd name="T24" fmla="*/ 31 w 79"/>
                  <a:gd name="T25" fmla="*/ 77 h 485"/>
                  <a:gd name="T26" fmla="*/ 24 w 79"/>
                  <a:gd name="T27" fmla="*/ 76 h 485"/>
                  <a:gd name="T28" fmla="*/ 17 w 79"/>
                  <a:gd name="T29" fmla="*/ 72 h 485"/>
                  <a:gd name="T30" fmla="*/ 12 w 79"/>
                  <a:gd name="T31" fmla="*/ 67 h 485"/>
                  <a:gd name="T32" fmla="*/ 12 w 79"/>
                  <a:gd name="T33" fmla="*/ 67 h 485"/>
                  <a:gd name="T34" fmla="*/ 7 w 79"/>
                  <a:gd name="T35" fmla="*/ 61 h 485"/>
                  <a:gd name="T36" fmla="*/ 3 w 79"/>
                  <a:gd name="T37" fmla="*/ 54 h 485"/>
                  <a:gd name="T38" fmla="*/ 0 w 79"/>
                  <a:gd name="T39" fmla="*/ 47 h 485"/>
                  <a:gd name="T40" fmla="*/ 0 w 79"/>
                  <a:gd name="T41" fmla="*/ 39 h 485"/>
                  <a:gd name="T42" fmla="*/ 0 w 79"/>
                  <a:gd name="T43" fmla="*/ 39 h 485"/>
                  <a:gd name="T44" fmla="*/ 0 w 79"/>
                  <a:gd name="T45" fmla="*/ 31 h 485"/>
                  <a:gd name="T46" fmla="*/ 3 w 79"/>
                  <a:gd name="T47" fmla="*/ 24 h 485"/>
                  <a:gd name="T48" fmla="*/ 7 w 79"/>
                  <a:gd name="T49" fmla="*/ 17 h 485"/>
                  <a:gd name="T50" fmla="*/ 12 w 79"/>
                  <a:gd name="T51" fmla="*/ 12 h 485"/>
                  <a:gd name="T52" fmla="*/ 12 w 79"/>
                  <a:gd name="T53" fmla="*/ 12 h 485"/>
                  <a:gd name="T54" fmla="*/ 17 w 79"/>
                  <a:gd name="T55" fmla="*/ 7 h 485"/>
                  <a:gd name="T56" fmla="*/ 24 w 79"/>
                  <a:gd name="T57" fmla="*/ 3 h 485"/>
                  <a:gd name="T58" fmla="*/ 31 w 79"/>
                  <a:gd name="T59" fmla="*/ 0 h 485"/>
                  <a:gd name="T60" fmla="*/ 39 w 79"/>
                  <a:gd name="T61" fmla="*/ 0 h 485"/>
                  <a:gd name="T62" fmla="*/ 39 w 79"/>
                  <a:gd name="T63" fmla="*/ 0 h 485"/>
                  <a:gd name="T64" fmla="*/ 47 w 79"/>
                  <a:gd name="T65" fmla="*/ 0 h 485"/>
                  <a:gd name="T66" fmla="*/ 54 w 79"/>
                  <a:gd name="T67" fmla="*/ 3 h 485"/>
                  <a:gd name="T68" fmla="*/ 60 w 79"/>
                  <a:gd name="T69" fmla="*/ 7 h 485"/>
                  <a:gd name="T70" fmla="*/ 67 w 79"/>
                  <a:gd name="T71" fmla="*/ 12 h 485"/>
                  <a:gd name="T72" fmla="*/ 67 w 79"/>
                  <a:gd name="T73" fmla="*/ 12 h 485"/>
                  <a:gd name="T74" fmla="*/ 72 w 79"/>
                  <a:gd name="T75" fmla="*/ 17 h 485"/>
                  <a:gd name="T76" fmla="*/ 76 w 79"/>
                  <a:gd name="T77" fmla="*/ 24 h 485"/>
                  <a:gd name="T78" fmla="*/ 77 w 79"/>
                  <a:gd name="T79" fmla="*/ 31 h 485"/>
                  <a:gd name="T80" fmla="*/ 79 w 79"/>
                  <a:gd name="T81" fmla="*/ 39 h 485"/>
                  <a:gd name="T82" fmla="*/ 73 w 79"/>
                  <a:gd name="T83" fmla="*/ 485 h 485"/>
                  <a:gd name="T84" fmla="*/ 5 w 79"/>
                  <a:gd name="T85" fmla="*/ 485 h 485"/>
                  <a:gd name="T86" fmla="*/ 5 w 79"/>
                  <a:gd name="T87" fmla="*/ 103 h 485"/>
                  <a:gd name="T88" fmla="*/ 73 w 79"/>
                  <a:gd name="T89" fmla="*/ 103 h 485"/>
                  <a:gd name="T90" fmla="*/ 73 w 79"/>
                  <a:gd name="T91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9" h="485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  <a:close/>
                    <a:moveTo>
                      <a:pt x="73" y="485"/>
                    </a:moveTo>
                    <a:lnTo>
                      <a:pt x="5" y="485"/>
                    </a:lnTo>
                    <a:lnTo>
                      <a:pt x="5" y="103"/>
                    </a:lnTo>
                    <a:lnTo>
                      <a:pt x="73" y="103"/>
                    </a:lnTo>
                    <a:lnTo>
                      <a:pt x="73" y="4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3" name="Freeform 31">
                <a:extLst>
                  <a:ext uri="{FF2B5EF4-FFF2-40B4-BE49-F238E27FC236}">
                    <a16:creationId xmlns:a16="http://schemas.microsoft.com/office/drawing/2014/main" id="{DC002E81-A593-4A80-9191-2483BBE04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5929"/>
                <a:ext cx="39" cy="39"/>
              </a:xfrm>
              <a:custGeom>
                <a:avLst/>
                <a:gdLst>
                  <a:gd name="T0" fmla="*/ 79 w 79"/>
                  <a:gd name="T1" fmla="*/ 39 h 78"/>
                  <a:gd name="T2" fmla="*/ 79 w 79"/>
                  <a:gd name="T3" fmla="*/ 39 h 78"/>
                  <a:gd name="T4" fmla="*/ 77 w 79"/>
                  <a:gd name="T5" fmla="*/ 47 h 78"/>
                  <a:gd name="T6" fmla="*/ 76 w 79"/>
                  <a:gd name="T7" fmla="*/ 54 h 78"/>
                  <a:gd name="T8" fmla="*/ 72 w 79"/>
                  <a:gd name="T9" fmla="*/ 61 h 78"/>
                  <a:gd name="T10" fmla="*/ 67 w 79"/>
                  <a:gd name="T11" fmla="*/ 67 h 78"/>
                  <a:gd name="T12" fmla="*/ 67 w 79"/>
                  <a:gd name="T13" fmla="*/ 67 h 78"/>
                  <a:gd name="T14" fmla="*/ 60 w 79"/>
                  <a:gd name="T15" fmla="*/ 72 h 78"/>
                  <a:gd name="T16" fmla="*/ 54 w 79"/>
                  <a:gd name="T17" fmla="*/ 76 h 78"/>
                  <a:gd name="T18" fmla="*/ 47 w 79"/>
                  <a:gd name="T19" fmla="*/ 77 h 78"/>
                  <a:gd name="T20" fmla="*/ 39 w 79"/>
                  <a:gd name="T21" fmla="*/ 78 h 78"/>
                  <a:gd name="T22" fmla="*/ 39 w 79"/>
                  <a:gd name="T23" fmla="*/ 78 h 78"/>
                  <a:gd name="T24" fmla="*/ 31 w 79"/>
                  <a:gd name="T25" fmla="*/ 77 h 78"/>
                  <a:gd name="T26" fmla="*/ 24 w 79"/>
                  <a:gd name="T27" fmla="*/ 76 h 78"/>
                  <a:gd name="T28" fmla="*/ 17 w 79"/>
                  <a:gd name="T29" fmla="*/ 72 h 78"/>
                  <a:gd name="T30" fmla="*/ 12 w 79"/>
                  <a:gd name="T31" fmla="*/ 67 h 78"/>
                  <a:gd name="T32" fmla="*/ 12 w 79"/>
                  <a:gd name="T33" fmla="*/ 67 h 78"/>
                  <a:gd name="T34" fmla="*/ 7 w 79"/>
                  <a:gd name="T35" fmla="*/ 61 h 78"/>
                  <a:gd name="T36" fmla="*/ 3 w 79"/>
                  <a:gd name="T37" fmla="*/ 54 h 78"/>
                  <a:gd name="T38" fmla="*/ 0 w 79"/>
                  <a:gd name="T39" fmla="*/ 47 h 78"/>
                  <a:gd name="T40" fmla="*/ 0 w 79"/>
                  <a:gd name="T41" fmla="*/ 39 h 78"/>
                  <a:gd name="T42" fmla="*/ 0 w 79"/>
                  <a:gd name="T43" fmla="*/ 39 h 78"/>
                  <a:gd name="T44" fmla="*/ 0 w 79"/>
                  <a:gd name="T45" fmla="*/ 31 h 78"/>
                  <a:gd name="T46" fmla="*/ 3 w 79"/>
                  <a:gd name="T47" fmla="*/ 24 h 78"/>
                  <a:gd name="T48" fmla="*/ 7 w 79"/>
                  <a:gd name="T49" fmla="*/ 17 h 78"/>
                  <a:gd name="T50" fmla="*/ 12 w 79"/>
                  <a:gd name="T51" fmla="*/ 12 h 78"/>
                  <a:gd name="T52" fmla="*/ 12 w 79"/>
                  <a:gd name="T53" fmla="*/ 12 h 78"/>
                  <a:gd name="T54" fmla="*/ 17 w 79"/>
                  <a:gd name="T55" fmla="*/ 7 h 78"/>
                  <a:gd name="T56" fmla="*/ 24 w 79"/>
                  <a:gd name="T57" fmla="*/ 3 h 78"/>
                  <a:gd name="T58" fmla="*/ 31 w 79"/>
                  <a:gd name="T59" fmla="*/ 0 h 78"/>
                  <a:gd name="T60" fmla="*/ 39 w 79"/>
                  <a:gd name="T61" fmla="*/ 0 h 78"/>
                  <a:gd name="T62" fmla="*/ 39 w 79"/>
                  <a:gd name="T63" fmla="*/ 0 h 78"/>
                  <a:gd name="T64" fmla="*/ 47 w 79"/>
                  <a:gd name="T65" fmla="*/ 0 h 78"/>
                  <a:gd name="T66" fmla="*/ 54 w 79"/>
                  <a:gd name="T67" fmla="*/ 3 h 78"/>
                  <a:gd name="T68" fmla="*/ 60 w 79"/>
                  <a:gd name="T69" fmla="*/ 7 h 78"/>
                  <a:gd name="T70" fmla="*/ 67 w 79"/>
                  <a:gd name="T71" fmla="*/ 12 h 78"/>
                  <a:gd name="T72" fmla="*/ 67 w 79"/>
                  <a:gd name="T73" fmla="*/ 12 h 78"/>
                  <a:gd name="T74" fmla="*/ 72 w 79"/>
                  <a:gd name="T75" fmla="*/ 17 h 78"/>
                  <a:gd name="T76" fmla="*/ 76 w 79"/>
                  <a:gd name="T77" fmla="*/ 24 h 78"/>
                  <a:gd name="T78" fmla="*/ 77 w 79"/>
                  <a:gd name="T79" fmla="*/ 31 h 78"/>
                  <a:gd name="T80" fmla="*/ 79 w 79"/>
                  <a:gd name="T81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78">
                    <a:moveTo>
                      <a:pt x="79" y="39"/>
                    </a:moveTo>
                    <a:lnTo>
                      <a:pt x="79" y="39"/>
                    </a:lnTo>
                    <a:lnTo>
                      <a:pt x="77" y="47"/>
                    </a:lnTo>
                    <a:lnTo>
                      <a:pt x="76" y="54"/>
                    </a:lnTo>
                    <a:lnTo>
                      <a:pt x="72" y="6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60" y="72"/>
                    </a:lnTo>
                    <a:lnTo>
                      <a:pt x="54" y="76"/>
                    </a:lnTo>
                    <a:lnTo>
                      <a:pt x="47" y="77"/>
                    </a:lnTo>
                    <a:lnTo>
                      <a:pt x="3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6"/>
                    </a:lnTo>
                    <a:lnTo>
                      <a:pt x="17" y="72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47" y="0"/>
                    </a:lnTo>
                    <a:lnTo>
                      <a:pt x="54" y="3"/>
                    </a:lnTo>
                    <a:lnTo>
                      <a:pt x="60" y="7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72" y="17"/>
                    </a:lnTo>
                    <a:lnTo>
                      <a:pt x="76" y="24"/>
                    </a:lnTo>
                    <a:lnTo>
                      <a:pt x="77" y="31"/>
                    </a:lnTo>
                    <a:lnTo>
                      <a:pt x="79" y="39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2BF8031D-45D9-482D-8D94-6FAB1ED52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5980"/>
                <a:ext cx="34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4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Imagen que contiene persona, grupo, reproductor&#10;&#10;Descripción generada con confianza alta">
            <a:extLst>
              <a:ext uri="{FF2B5EF4-FFF2-40B4-BE49-F238E27FC236}">
                <a16:creationId xmlns:a16="http://schemas.microsoft.com/office/drawing/2014/main" id="{D269F5C6-180D-4A9F-897D-0CF69CE13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3" y="0"/>
            <a:ext cx="12218893" cy="6891456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A419E37-6177-4296-B066-C0AD904DCD40}"/>
              </a:ext>
            </a:extLst>
          </p:cNvPr>
          <p:cNvSpPr/>
          <p:nvPr/>
        </p:nvSpPr>
        <p:spPr>
          <a:xfrm>
            <a:off x="0" y="0"/>
            <a:ext cx="12192000" cy="687749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írculo: vacío 7">
            <a:extLst>
              <a:ext uri="{FF2B5EF4-FFF2-40B4-BE49-F238E27FC236}">
                <a16:creationId xmlns:a16="http://schemas.microsoft.com/office/drawing/2014/main" id="{4CCB5A2A-1CFB-4679-ACB3-D189E661277C}"/>
              </a:ext>
            </a:extLst>
          </p:cNvPr>
          <p:cNvSpPr/>
          <p:nvPr/>
        </p:nvSpPr>
        <p:spPr>
          <a:xfrm>
            <a:off x="3291124" y="151839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DB1E9B4D-9D99-4ADA-8E88-B08004F4A0DA}"/>
              </a:ext>
            </a:extLst>
          </p:cNvPr>
          <p:cNvSpPr>
            <a:spLocks noEditPoints="1"/>
          </p:cNvSpPr>
          <p:nvPr/>
        </p:nvSpPr>
        <p:spPr bwMode="auto">
          <a:xfrm>
            <a:off x="5789434" y="6082514"/>
            <a:ext cx="190446" cy="190445"/>
          </a:xfrm>
          <a:custGeom>
            <a:avLst/>
            <a:gdLst>
              <a:gd name="T0" fmla="*/ 93 w 186"/>
              <a:gd name="T1" fmla="*/ 0 h 186"/>
              <a:gd name="T2" fmla="*/ 0 w 186"/>
              <a:gd name="T3" fmla="*/ 93 h 186"/>
              <a:gd name="T4" fmla="*/ 93 w 186"/>
              <a:gd name="T5" fmla="*/ 186 h 186"/>
              <a:gd name="T6" fmla="*/ 186 w 186"/>
              <a:gd name="T7" fmla="*/ 93 h 186"/>
              <a:gd name="T8" fmla="*/ 93 w 186"/>
              <a:gd name="T9" fmla="*/ 0 h 186"/>
              <a:gd name="T10" fmla="*/ 93 w 186"/>
              <a:gd name="T11" fmla="*/ 150 h 186"/>
              <a:gd name="T12" fmla="*/ 35 w 186"/>
              <a:gd name="T13" fmla="*/ 93 h 186"/>
              <a:gd name="T14" fmla="*/ 93 w 186"/>
              <a:gd name="T15" fmla="*/ 35 h 186"/>
              <a:gd name="T16" fmla="*/ 151 w 186"/>
              <a:gd name="T17" fmla="*/ 93 h 186"/>
              <a:gd name="T18" fmla="*/ 93 w 186"/>
              <a:gd name="T19" fmla="*/ 15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186">
                <a:moveTo>
                  <a:pt x="93" y="0"/>
                </a:moveTo>
                <a:cubicBezTo>
                  <a:pt x="42" y="0"/>
                  <a:pt x="0" y="41"/>
                  <a:pt x="0" y="93"/>
                </a:cubicBezTo>
                <a:cubicBezTo>
                  <a:pt x="0" y="144"/>
                  <a:pt x="42" y="186"/>
                  <a:pt x="93" y="186"/>
                </a:cubicBezTo>
                <a:cubicBezTo>
                  <a:pt x="144" y="186"/>
                  <a:pt x="186" y="144"/>
                  <a:pt x="186" y="93"/>
                </a:cubicBezTo>
                <a:cubicBezTo>
                  <a:pt x="186" y="41"/>
                  <a:pt x="144" y="0"/>
                  <a:pt x="93" y="0"/>
                </a:cubicBezTo>
                <a:moveTo>
                  <a:pt x="93" y="150"/>
                </a:moveTo>
                <a:cubicBezTo>
                  <a:pt x="61" y="150"/>
                  <a:pt x="35" y="124"/>
                  <a:pt x="35" y="93"/>
                </a:cubicBezTo>
                <a:cubicBezTo>
                  <a:pt x="35" y="61"/>
                  <a:pt x="61" y="35"/>
                  <a:pt x="93" y="35"/>
                </a:cubicBezTo>
                <a:cubicBezTo>
                  <a:pt x="125" y="35"/>
                  <a:pt x="151" y="61"/>
                  <a:pt x="151" y="93"/>
                </a:cubicBezTo>
                <a:cubicBezTo>
                  <a:pt x="151" y="124"/>
                  <a:pt x="125" y="150"/>
                  <a:pt x="93" y="150"/>
                </a:cubicBezTo>
              </a:path>
            </a:pathLst>
          </a:custGeom>
          <a:solidFill>
            <a:srgbClr val="E306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Freeform 40">
            <a:extLst>
              <a:ext uri="{FF2B5EF4-FFF2-40B4-BE49-F238E27FC236}">
                <a16:creationId xmlns:a16="http://schemas.microsoft.com/office/drawing/2014/main" id="{7AC7C407-F20C-4C32-BE8D-FD8CF43EBAEC}"/>
              </a:ext>
            </a:extLst>
          </p:cNvPr>
          <p:cNvSpPr>
            <a:spLocks noEditPoints="1"/>
          </p:cNvSpPr>
          <p:nvPr/>
        </p:nvSpPr>
        <p:spPr bwMode="auto">
          <a:xfrm>
            <a:off x="6006637" y="6006965"/>
            <a:ext cx="265995" cy="265994"/>
          </a:xfrm>
          <a:custGeom>
            <a:avLst/>
            <a:gdLst>
              <a:gd name="T0" fmla="*/ 130 w 261"/>
              <a:gd name="T1" fmla="*/ 0 h 261"/>
              <a:gd name="T2" fmla="*/ 0 w 261"/>
              <a:gd name="T3" fmla="*/ 130 h 261"/>
              <a:gd name="T4" fmla="*/ 130 w 261"/>
              <a:gd name="T5" fmla="*/ 261 h 261"/>
              <a:gd name="T6" fmla="*/ 261 w 261"/>
              <a:gd name="T7" fmla="*/ 130 h 261"/>
              <a:gd name="T8" fmla="*/ 130 w 261"/>
              <a:gd name="T9" fmla="*/ 0 h 261"/>
              <a:gd name="T10" fmla="*/ 130 w 261"/>
              <a:gd name="T11" fmla="*/ 220 h 261"/>
              <a:gd name="T12" fmla="*/ 41 w 261"/>
              <a:gd name="T13" fmla="*/ 130 h 261"/>
              <a:gd name="T14" fmla="*/ 130 w 261"/>
              <a:gd name="T15" fmla="*/ 41 h 261"/>
              <a:gd name="T16" fmla="*/ 220 w 261"/>
              <a:gd name="T17" fmla="*/ 130 h 261"/>
              <a:gd name="T18" fmla="*/ 130 w 261"/>
              <a:gd name="T19" fmla="*/ 22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" h="261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202"/>
                  <a:pt x="58" y="261"/>
                  <a:pt x="130" y="261"/>
                </a:cubicBezTo>
                <a:cubicBezTo>
                  <a:pt x="202" y="261"/>
                  <a:pt x="261" y="202"/>
                  <a:pt x="261" y="130"/>
                </a:cubicBezTo>
                <a:cubicBezTo>
                  <a:pt x="261" y="58"/>
                  <a:pt x="202" y="0"/>
                  <a:pt x="130" y="0"/>
                </a:cubicBezTo>
                <a:moveTo>
                  <a:pt x="130" y="220"/>
                </a:moveTo>
                <a:cubicBezTo>
                  <a:pt x="81" y="220"/>
                  <a:pt x="41" y="179"/>
                  <a:pt x="41" y="130"/>
                </a:cubicBezTo>
                <a:cubicBezTo>
                  <a:pt x="41" y="81"/>
                  <a:pt x="81" y="41"/>
                  <a:pt x="130" y="41"/>
                </a:cubicBezTo>
                <a:cubicBezTo>
                  <a:pt x="179" y="41"/>
                  <a:pt x="220" y="81"/>
                  <a:pt x="220" y="130"/>
                </a:cubicBezTo>
                <a:cubicBezTo>
                  <a:pt x="220" y="179"/>
                  <a:pt x="179" y="220"/>
                  <a:pt x="130" y="220"/>
                </a:cubicBezTo>
              </a:path>
            </a:pathLst>
          </a:custGeom>
          <a:solidFill>
            <a:srgbClr val="E306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3D254F50-EFB6-4BDB-8611-F5A819D8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961" y="5914104"/>
            <a:ext cx="357283" cy="358857"/>
          </a:xfrm>
          <a:prstGeom prst="ellipse">
            <a:avLst/>
          </a:prstGeom>
          <a:solidFill>
            <a:srgbClr val="E306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3F18553-FE72-4884-874D-32B69F7D1D15}"/>
              </a:ext>
            </a:extLst>
          </p:cNvPr>
          <p:cNvGrpSpPr/>
          <p:nvPr/>
        </p:nvGrpSpPr>
        <p:grpSpPr>
          <a:xfrm>
            <a:off x="5370768" y="6140750"/>
            <a:ext cx="1555045" cy="654755"/>
            <a:chOff x="498476" y="4605338"/>
            <a:chExt cx="1568450" cy="660399"/>
          </a:xfrm>
          <a:solidFill>
            <a:schemeClr val="bg1"/>
          </a:solidFill>
        </p:grpSpPr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13DCBB0F-59E3-4F5A-8338-30C0ADFBE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76" y="4879975"/>
              <a:ext cx="263525" cy="385762"/>
            </a:xfrm>
            <a:custGeom>
              <a:avLst/>
              <a:gdLst>
                <a:gd name="T0" fmla="*/ 132 w 256"/>
                <a:gd name="T1" fmla="*/ 0 h 375"/>
                <a:gd name="T2" fmla="*/ 46 w 256"/>
                <a:gd name="T3" fmla="*/ 36 h 375"/>
                <a:gd name="T4" fmla="*/ 46 w 256"/>
                <a:gd name="T5" fmla="*/ 1 h 375"/>
                <a:gd name="T6" fmla="*/ 0 w 256"/>
                <a:gd name="T7" fmla="*/ 1 h 375"/>
                <a:gd name="T8" fmla="*/ 0 w 256"/>
                <a:gd name="T9" fmla="*/ 375 h 375"/>
                <a:gd name="T10" fmla="*/ 46 w 256"/>
                <a:gd name="T11" fmla="*/ 375 h 375"/>
                <a:gd name="T12" fmla="*/ 46 w 256"/>
                <a:gd name="T13" fmla="*/ 225 h 375"/>
                <a:gd name="T14" fmla="*/ 132 w 256"/>
                <a:gd name="T15" fmla="*/ 261 h 375"/>
                <a:gd name="T16" fmla="*/ 256 w 256"/>
                <a:gd name="T17" fmla="*/ 131 h 375"/>
                <a:gd name="T18" fmla="*/ 132 w 256"/>
                <a:gd name="T19" fmla="*/ 0 h 375"/>
                <a:gd name="T20" fmla="*/ 128 w 256"/>
                <a:gd name="T21" fmla="*/ 219 h 375"/>
                <a:gd name="T22" fmla="*/ 45 w 256"/>
                <a:gd name="T23" fmla="*/ 131 h 375"/>
                <a:gd name="T24" fmla="*/ 128 w 256"/>
                <a:gd name="T25" fmla="*/ 42 h 375"/>
                <a:gd name="T26" fmla="*/ 212 w 256"/>
                <a:gd name="T27" fmla="*/ 131 h 375"/>
                <a:gd name="T28" fmla="*/ 128 w 256"/>
                <a:gd name="T29" fmla="*/ 21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375">
                  <a:moveTo>
                    <a:pt x="132" y="0"/>
                  </a:moveTo>
                  <a:cubicBezTo>
                    <a:pt x="99" y="0"/>
                    <a:pt x="70" y="14"/>
                    <a:pt x="46" y="36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6" y="225"/>
                    <a:pt x="46" y="225"/>
                    <a:pt x="46" y="225"/>
                  </a:cubicBezTo>
                  <a:cubicBezTo>
                    <a:pt x="70" y="247"/>
                    <a:pt x="99" y="261"/>
                    <a:pt x="132" y="261"/>
                  </a:cubicBezTo>
                  <a:cubicBezTo>
                    <a:pt x="200" y="261"/>
                    <a:pt x="256" y="203"/>
                    <a:pt x="256" y="131"/>
                  </a:cubicBezTo>
                  <a:cubicBezTo>
                    <a:pt x="256" y="59"/>
                    <a:pt x="200" y="0"/>
                    <a:pt x="132" y="0"/>
                  </a:cubicBezTo>
                  <a:moveTo>
                    <a:pt x="128" y="219"/>
                  </a:moveTo>
                  <a:cubicBezTo>
                    <a:pt x="82" y="219"/>
                    <a:pt x="45" y="179"/>
                    <a:pt x="45" y="131"/>
                  </a:cubicBezTo>
                  <a:cubicBezTo>
                    <a:pt x="45" y="82"/>
                    <a:pt x="82" y="42"/>
                    <a:pt x="128" y="42"/>
                  </a:cubicBezTo>
                  <a:cubicBezTo>
                    <a:pt x="175" y="42"/>
                    <a:pt x="212" y="82"/>
                    <a:pt x="212" y="131"/>
                  </a:cubicBezTo>
                  <a:cubicBezTo>
                    <a:pt x="212" y="179"/>
                    <a:pt x="175" y="219"/>
                    <a:pt x="128" y="2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896C0CF5-43EC-469F-906B-5817CE43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6" y="4881563"/>
              <a:ext cx="161925" cy="268287"/>
            </a:xfrm>
            <a:custGeom>
              <a:avLst/>
              <a:gdLst>
                <a:gd name="T0" fmla="*/ 46 w 157"/>
                <a:gd name="T1" fmla="*/ 261 h 261"/>
                <a:gd name="T2" fmla="*/ 0 w 157"/>
                <a:gd name="T3" fmla="*/ 261 h 261"/>
                <a:gd name="T4" fmla="*/ 0 w 157"/>
                <a:gd name="T5" fmla="*/ 0 h 261"/>
                <a:gd name="T6" fmla="*/ 46 w 157"/>
                <a:gd name="T7" fmla="*/ 0 h 261"/>
                <a:gd name="T8" fmla="*/ 46 w 157"/>
                <a:gd name="T9" fmla="*/ 48 h 261"/>
                <a:gd name="T10" fmla="*/ 74 w 157"/>
                <a:gd name="T11" fmla="*/ 15 h 261"/>
                <a:gd name="T12" fmla="*/ 117 w 157"/>
                <a:gd name="T13" fmla="*/ 1 h 261"/>
                <a:gd name="T14" fmla="*/ 157 w 157"/>
                <a:gd name="T15" fmla="*/ 11 h 261"/>
                <a:gd name="T16" fmla="*/ 133 w 157"/>
                <a:gd name="T17" fmla="*/ 49 h 261"/>
                <a:gd name="T18" fmla="*/ 110 w 157"/>
                <a:gd name="T19" fmla="*/ 46 h 261"/>
                <a:gd name="T20" fmla="*/ 65 w 157"/>
                <a:gd name="T21" fmla="*/ 69 h 261"/>
                <a:gd name="T22" fmla="*/ 46 w 157"/>
                <a:gd name="T23" fmla="*/ 118 h 261"/>
                <a:gd name="T24" fmla="*/ 46 w 157"/>
                <a:gd name="T25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261">
                  <a:moveTo>
                    <a:pt x="46" y="261"/>
                  </a:moveTo>
                  <a:cubicBezTo>
                    <a:pt x="0" y="261"/>
                    <a:pt x="0" y="261"/>
                    <a:pt x="0" y="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50" y="35"/>
                    <a:pt x="60" y="24"/>
                    <a:pt x="74" y="15"/>
                  </a:cubicBezTo>
                  <a:cubicBezTo>
                    <a:pt x="89" y="6"/>
                    <a:pt x="103" y="1"/>
                    <a:pt x="117" y="1"/>
                  </a:cubicBezTo>
                  <a:cubicBezTo>
                    <a:pt x="140" y="1"/>
                    <a:pt x="152" y="8"/>
                    <a:pt x="157" y="11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29" y="48"/>
                    <a:pt x="122" y="46"/>
                    <a:pt x="110" y="46"/>
                  </a:cubicBezTo>
                  <a:cubicBezTo>
                    <a:pt x="93" y="46"/>
                    <a:pt x="78" y="55"/>
                    <a:pt x="65" y="69"/>
                  </a:cubicBezTo>
                  <a:cubicBezTo>
                    <a:pt x="52" y="83"/>
                    <a:pt x="46" y="99"/>
                    <a:pt x="46" y="118"/>
                  </a:cubicBezTo>
                  <a:lnTo>
                    <a:pt x="46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DA0A0AFA-EEFC-40C9-B2EF-C5881419A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088" y="4879975"/>
              <a:ext cx="263525" cy="269875"/>
            </a:xfrm>
            <a:custGeom>
              <a:avLst/>
              <a:gdLst>
                <a:gd name="T0" fmla="*/ 124 w 256"/>
                <a:gd name="T1" fmla="*/ 0 h 262"/>
                <a:gd name="T2" fmla="*/ 210 w 256"/>
                <a:gd name="T3" fmla="*/ 36 h 262"/>
                <a:gd name="T4" fmla="*/ 210 w 256"/>
                <a:gd name="T5" fmla="*/ 1 h 262"/>
                <a:gd name="T6" fmla="*/ 256 w 256"/>
                <a:gd name="T7" fmla="*/ 1 h 262"/>
                <a:gd name="T8" fmla="*/ 256 w 256"/>
                <a:gd name="T9" fmla="*/ 262 h 262"/>
                <a:gd name="T10" fmla="*/ 210 w 256"/>
                <a:gd name="T11" fmla="*/ 262 h 262"/>
                <a:gd name="T12" fmla="*/ 210 w 256"/>
                <a:gd name="T13" fmla="*/ 224 h 262"/>
                <a:gd name="T14" fmla="*/ 124 w 256"/>
                <a:gd name="T15" fmla="*/ 261 h 262"/>
                <a:gd name="T16" fmla="*/ 0 w 256"/>
                <a:gd name="T17" fmla="*/ 130 h 262"/>
                <a:gd name="T18" fmla="*/ 124 w 256"/>
                <a:gd name="T19" fmla="*/ 0 h 262"/>
                <a:gd name="T20" fmla="*/ 127 w 256"/>
                <a:gd name="T21" fmla="*/ 219 h 262"/>
                <a:gd name="T22" fmla="*/ 211 w 256"/>
                <a:gd name="T23" fmla="*/ 130 h 262"/>
                <a:gd name="T24" fmla="*/ 127 w 256"/>
                <a:gd name="T25" fmla="*/ 42 h 262"/>
                <a:gd name="T26" fmla="*/ 44 w 256"/>
                <a:gd name="T27" fmla="*/ 130 h 262"/>
                <a:gd name="T28" fmla="*/ 127 w 256"/>
                <a:gd name="T29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62">
                  <a:moveTo>
                    <a:pt x="124" y="0"/>
                  </a:moveTo>
                  <a:cubicBezTo>
                    <a:pt x="157" y="0"/>
                    <a:pt x="186" y="14"/>
                    <a:pt x="210" y="36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210" y="224"/>
                    <a:pt x="210" y="224"/>
                    <a:pt x="210" y="224"/>
                  </a:cubicBezTo>
                  <a:cubicBezTo>
                    <a:pt x="186" y="247"/>
                    <a:pt x="157" y="261"/>
                    <a:pt x="124" y="261"/>
                  </a:cubicBezTo>
                  <a:cubicBezTo>
                    <a:pt x="56" y="261"/>
                    <a:pt x="0" y="202"/>
                    <a:pt x="0" y="130"/>
                  </a:cubicBezTo>
                  <a:cubicBezTo>
                    <a:pt x="0" y="58"/>
                    <a:pt x="56" y="0"/>
                    <a:pt x="124" y="0"/>
                  </a:cubicBezTo>
                  <a:moveTo>
                    <a:pt x="127" y="219"/>
                  </a:moveTo>
                  <a:cubicBezTo>
                    <a:pt x="174" y="219"/>
                    <a:pt x="211" y="179"/>
                    <a:pt x="211" y="130"/>
                  </a:cubicBezTo>
                  <a:cubicBezTo>
                    <a:pt x="211" y="82"/>
                    <a:pt x="174" y="42"/>
                    <a:pt x="127" y="42"/>
                  </a:cubicBezTo>
                  <a:cubicBezTo>
                    <a:pt x="81" y="42"/>
                    <a:pt x="44" y="82"/>
                    <a:pt x="44" y="130"/>
                  </a:cubicBezTo>
                  <a:cubicBezTo>
                    <a:pt x="44" y="179"/>
                    <a:pt x="81" y="219"/>
                    <a:pt x="127" y="2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8BC3D5BB-98E6-4637-826D-D52B37668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3401" y="4879975"/>
              <a:ext cx="263525" cy="269875"/>
            </a:xfrm>
            <a:custGeom>
              <a:avLst/>
              <a:gdLst>
                <a:gd name="T0" fmla="*/ 124 w 256"/>
                <a:gd name="T1" fmla="*/ 0 h 262"/>
                <a:gd name="T2" fmla="*/ 210 w 256"/>
                <a:gd name="T3" fmla="*/ 36 h 262"/>
                <a:gd name="T4" fmla="*/ 210 w 256"/>
                <a:gd name="T5" fmla="*/ 1 h 262"/>
                <a:gd name="T6" fmla="*/ 256 w 256"/>
                <a:gd name="T7" fmla="*/ 1 h 262"/>
                <a:gd name="T8" fmla="*/ 256 w 256"/>
                <a:gd name="T9" fmla="*/ 262 h 262"/>
                <a:gd name="T10" fmla="*/ 210 w 256"/>
                <a:gd name="T11" fmla="*/ 262 h 262"/>
                <a:gd name="T12" fmla="*/ 210 w 256"/>
                <a:gd name="T13" fmla="*/ 224 h 262"/>
                <a:gd name="T14" fmla="*/ 124 w 256"/>
                <a:gd name="T15" fmla="*/ 261 h 262"/>
                <a:gd name="T16" fmla="*/ 0 w 256"/>
                <a:gd name="T17" fmla="*/ 130 h 262"/>
                <a:gd name="T18" fmla="*/ 124 w 256"/>
                <a:gd name="T19" fmla="*/ 0 h 262"/>
                <a:gd name="T20" fmla="*/ 127 w 256"/>
                <a:gd name="T21" fmla="*/ 219 h 262"/>
                <a:gd name="T22" fmla="*/ 211 w 256"/>
                <a:gd name="T23" fmla="*/ 130 h 262"/>
                <a:gd name="T24" fmla="*/ 127 w 256"/>
                <a:gd name="T25" fmla="*/ 42 h 262"/>
                <a:gd name="T26" fmla="*/ 43 w 256"/>
                <a:gd name="T27" fmla="*/ 130 h 262"/>
                <a:gd name="T28" fmla="*/ 127 w 256"/>
                <a:gd name="T29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6" h="262">
                  <a:moveTo>
                    <a:pt x="124" y="0"/>
                  </a:moveTo>
                  <a:cubicBezTo>
                    <a:pt x="157" y="0"/>
                    <a:pt x="186" y="14"/>
                    <a:pt x="210" y="36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210" y="224"/>
                    <a:pt x="210" y="224"/>
                    <a:pt x="210" y="224"/>
                  </a:cubicBezTo>
                  <a:cubicBezTo>
                    <a:pt x="186" y="247"/>
                    <a:pt x="157" y="261"/>
                    <a:pt x="124" y="261"/>
                  </a:cubicBezTo>
                  <a:cubicBezTo>
                    <a:pt x="55" y="261"/>
                    <a:pt x="0" y="202"/>
                    <a:pt x="0" y="130"/>
                  </a:cubicBezTo>
                  <a:cubicBezTo>
                    <a:pt x="0" y="58"/>
                    <a:pt x="55" y="0"/>
                    <a:pt x="124" y="0"/>
                  </a:cubicBezTo>
                  <a:moveTo>
                    <a:pt x="127" y="219"/>
                  </a:moveTo>
                  <a:cubicBezTo>
                    <a:pt x="173" y="219"/>
                    <a:pt x="211" y="179"/>
                    <a:pt x="211" y="130"/>
                  </a:cubicBezTo>
                  <a:cubicBezTo>
                    <a:pt x="211" y="82"/>
                    <a:pt x="173" y="42"/>
                    <a:pt x="127" y="42"/>
                  </a:cubicBezTo>
                  <a:cubicBezTo>
                    <a:pt x="81" y="42"/>
                    <a:pt x="43" y="82"/>
                    <a:pt x="43" y="130"/>
                  </a:cubicBezTo>
                  <a:cubicBezTo>
                    <a:pt x="43" y="179"/>
                    <a:pt x="81" y="219"/>
                    <a:pt x="127" y="2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206671FB-6FD7-436B-BED9-25EAE0136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776" y="4879975"/>
              <a:ext cx="241300" cy="269875"/>
            </a:xfrm>
            <a:custGeom>
              <a:avLst/>
              <a:gdLst>
                <a:gd name="T0" fmla="*/ 126 w 235"/>
                <a:gd name="T1" fmla="*/ 262 h 262"/>
                <a:gd name="T2" fmla="*/ 35 w 235"/>
                <a:gd name="T3" fmla="*/ 225 h 262"/>
                <a:gd name="T4" fmla="*/ 0 w 235"/>
                <a:gd name="T5" fmla="*/ 131 h 262"/>
                <a:gd name="T6" fmla="*/ 35 w 235"/>
                <a:gd name="T7" fmla="*/ 37 h 262"/>
                <a:gd name="T8" fmla="*/ 126 w 235"/>
                <a:gd name="T9" fmla="*/ 0 h 262"/>
                <a:gd name="T10" fmla="*/ 192 w 235"/>
                <a:gd name="T11" fmla="*/ 19 h 262"/>
                <a:gd name="T12" fmla="*/ 234 w 235"/>
                <a:gd name="T13" fmla="*/ 71 h 262"/>
                <a:gd name="T14" fmla="*/ 192 w 235"/>
                <a:gd name="T15" fmla="*/ 88 h 262"/>
                <a:gd name="T16" fmla="*/ 123 w 235"/>
                <a:gd name="T17" fmla="*/ 42 h 262"/>
                <a:gd name="T18" fmla="*/ 68 w 235"/>
                <a:gd name="T19" fmla="*/ 68 h 262"/>
                <a:gd name="T20" fmla="*/ 46 w 235"/>
                <a:gd name="T21" fmla="*/ 131 h 262"/>
                <a:gd name="T22" fmla="*/ 68 w 235"/>
                <a:gd name="T23" fmla="*/ 194 h 262"/>
                <a:gd name="T24" fmla="*/ 123 w 235"/>
                <a:gd name="T25" fmla="*/ 220 h 262"/>
                <a:gd name="T26" fmla="*/ 194 w 235"/>
                <a:gd name="T27" fmla="*/ 173 h 262"/>
                <a:gd name="T28" fmla="*/ 235 w 235"/>
                <a:gd name="T29" fmla="*/ 191 h 262"/>
                <a:gd name="T30" fmla="*/ 193 w 235"/>
                <a:gd name="T31" fmla="*/ 243 h 262"/>
                <a:gd name="T32" fmla="*/ 126 w 235"/>
                <a:gd name="T33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62">
                  <a:moveTo>
                    <a:pt x="126" y="262"/>
                  </a:moveTo>
                  <a:cubicBezTo>
                    <a:pt x="90" y="262"/>
                    <a:pt x="59" y="249"/>
                    <a:pt x="35" y="225"/>
                  </a:cubicBezTo>
                  <a:cubicBezTo>
                    <a:pt x="12" y="199"/>
                    <a:pt x="0" y="168"/>
                    <a:pt x="0" y="131"/>
                  </a:cubicBezTo>
                  <a:cubicBezTo>
                    <a:pt x="0" y="93"/>
                    <a:pt x="12" y="62"/>
                    <a:pt x="35" y="37"/>
                  </a:cubicBezTo>
                  <a:cubicBezTo>
                    <a:pt x="59" y="13"/>
                    <a:pt x="90" y="0"/>
                    <a:pt x="126" y="0"/>
                  </a:cubicBezTo>
                  <a:cubicBezTo>
                    <a:pt x="151" y="0"/>
                    <a:pt x="173" y="6"/>
                    <a:pt x="192" y="19"/>
                  </a:cubicBezTo>
                  <a:cubicBezTo>
                    <a:pt x="210" y="31"/>
                    <a:pt x="224" y="49"/>
                    <a:pt x="234" y="71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79" y="58"/>
                    <a:pt x="156" y="42"/>
                    <a:pt x="123" y="42"/>
                  </a:cubicBezTo>
                  <a:cubicBezTo>
                    <a:pt x="102" y="42"/>
                    <a:pt x="84" y="51"/>
                    <a:pt x="68" y="68"/>
                  </a:cubicBezTo>
                  <a:cubicBezTo>
                    <a:pt x="53" y="85"/>
                    <a:pt x="46" y="106"/>
                    <a:pt x="46" y="131"/>
                  </a:cubicBezTo>
                  <a:cubicBezTo>
                    <a:pt x="46" y="156"/>
                    <a:pt x="53" y="177"/>
                    <a:pt x="68" y="194"/>
                  </a:cubicBezTo>
                  <a:cubicBezTo>
                    <a:pt x="84" y="211"/>
                    <a:pt x="102" y="220"/>
                    <a:pt x="123" y="220"/>
                  </a:cubicBezTo>
                  <a:cubicBezTo>
                    <a:pt x="157" y="220"/>
                    <a:pt x="181" y="204"/>
                    <a:pt x="194" y="173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26" y="213"/>
                    <a:pt x="212" y="230"/>
                    <a:pt x="193" y="243"/>
                  </a:cubicBezTo>
                  <a:cubicBezTo>
                    <a:pt x="174" y="255"/>
                    <a:pt x="151" y="262"/>
                    <a:pt x="126" y="2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FBDC5DBA-6DF0-4BB0-B75E-869A1364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301" y="4811713"/>
              <a:ext cx="158750" cy="338137"/>
            </a:xfrm>
            <a:custGeom>
              <a:avLst/>
              <a:gdLst>
                <a:gd name="T0" fmla="*/ 113 w 155"/>
                <a:gd name="T1" fmla="*/ 328 h 328"/>
                <a:gd name="T2" fmla="*/ 63 w 155"/>
                <a:gd name="T3" fmla="*/ 309 h 328"/>
                <a:gd name="T4" fmla="*/ 43 w 155"/>
                <a:gd name="T5" fmla="*/ 254 h 328"/>
                <a:gd name="T6" fmla="*/ 43 w 155"/>
                <a:gd name="T7" fmla="*/ 109 h 328"/>
                <a:gd name="T8" fmla="*/ 0 w 155"/>
                <a:gd name="T9" fmla="*/ 109 h 328"/>
                <a:gd name="T10" fmla="*/ 0 w 155"/>
                <a:gd name="T11" fmla="*/ 67 h 328"/>
                <a:gd name="T12" fmla="*/ 43 w 155"/>
                <a:gd name="T13" fmla="*/ 67 h 328"/>
                <a:gd name="T14" fmla="*/ 43 w 155"/>
                <a:gd name="T15" fmla="*/ 25 h 328"/>
                <a:gd name="T16" fmla="*/ 89 w 155"/>
                <a:gd name="T17" fmla="*/ 0 h 328"/>
                <a:gd name="T18" fmla="*/ 89 w 155"/>
                <a:gd name="T19" fmla="*/ 67 h 328"/>
                <a:gd name="T20" fmla="*/ 149 w 155"/>
                <a:gd name="T21" fmla="*/ 67 h 328"/>
                <a:gd name="T22" fmla="*/ 149 w 155"/>
                <a:gd name="T23" fmla="*/ 109 h 328"/>
                <a:gd name="T24" fmla="*/ 89 w 155"/>
                <a:gd name="T25" fmla="*/ 109 h 328"/>
                <a:gd name="T26" fmla="*/ 89 w 155"/>
                <a:gd name="T27" fmla="*/ 239 h 328"/>
                <a:gd name="T28" fmla="*/ 99 w 155"/>
                <a:gd name="T29" fmla="*/ 276 h 328"/>
                <a:gd name="T30" fmla="*/ 120 w 155"/>
                <a:gd name="T31" fmla="*/ 285 h 328"/>
                <a:gd name="T32" fmla="*/ 131 w 155"/>
                <a:gd name="T33" fmla="*/ 283 h 328"/>
                <a:gd name="T34" fmla="*/ 141 w 155"/>
                <a:gd name="T35" fmla="*/ 280 h 328"/>
                <a:gd name="T36" fmla="*/ 155 w 155"/>
                <a:gd name="T37" fmla="*/ 321 h 328"/>
                <a:gd name="T38" fmla="*/ 113 w 155"/>
                <a:gd name="T3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5" h="328">
                  <a:moveTo>
                    <a:pt x="113" y="328"/>
                  </a:moveTo>
                  <a:cubicBezTo>
                    <a:pt x="93" y="328"/>
                    <a:pt x="77" y="321"/>
                    <a:pt x="63" y="309"/>
                  </a:cubicBezTo>
                  <a:cubicBezTo>
                    <a:pt x="50" y="297"/>
                    <a:pt x="43" y="276"/>
                    <a:pt x="43" y="25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89" y="255"/>
                    <a:pt x="92" y="270"/>
                    <a:pt x="99" y="276"/>
                  </a:cubicBezTo>
                  <a:cubicBezTo>
                    <a:pt x="105" y="282"/>
                    <a:pt x="112" y="285"/>
                    <a:pt x="120" y="285"/>
                  </a:cubicBezTo>
                  <a:cubicBezTo>
                    <a:pt x="124" y="285"/>
                    <a:pt x="127" y="284"/>
                    <a:pt x="131" y="283"/>
                  </a:cubicBezTo>
                  <a:cubicBezTo>
                    <a:pt x="134" y="283"/>
                    <a:pt x="138" y="282"/>
                    <a:pt x="141" y="280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143" y="325"/>
                    <a:pt x="129" y="328"/>
                    <a:pt x="113" y="3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59757E6D-43F8-4C94-9FE4-9F9B0A2F6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651" y="4605338"/>
              <a:ext cx="133350" cy="133350"/>
            </a:xfrm>
            <a:custGeom>
              <a:avLst/>
              <a:gdLst>
                <a:gd name="T0" fmla="*/ 65 w 129"/>
                <a:gd name="T1" fmla="*/ 0 h 130"/>
                <a:gd name="T2" fmla="*/ 0 w 129"/>
                <a:gd name="T3" fmla="*/ 65 h 130"/>
                <a:gd name="T4" fmla="*/ 65 w 129"/>
                <a:gd name="T5" fmla="*/ 130 h 130"/>
                <a:gd name="T6" fmla="*/ 129 w 129"/>
                <a:gd name="T7" fmla="*/ 65 h 130"/>
                <a:gd name="T8" fmla="*/ 65 w 129"/>
                <a:gd name="T9" fmla="*/ 0 h 130"/>
                <a:gd name="T10" fmla="*/ 65 w 129"/>
                <a:gd name="T11" fmla="*/ 103 h 130"/>
                <a:gd name="T12" fmla="*/ 26 w 129"/>
                <a:gd name="T13" fmla="*/ 65 h 130"/>
                <a:gd name="T14" fmla="*/ 65 w 129"/>
                <a:gd name="T15" fmla="*/ 27 h 130"/>
                <a:gd name="T16" fmla="*/ 103 w 129"/>
                <a:gd name="T17" fmla="*/ 65 h 130"/>
                <a:gd name="T18" fmla="*/ 65 w 129"/>
                <a:gd name="T19" fmla="*/ 10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0" y="130"/>
                    <a:pt x="129" y="101"/>
                    <a:pt x="129" y="65"/>
                  </a:cubicBezTo>
                  <a:cubicBezTo>
                    <a:pt x="129" y="29"/>
                    <a:pt x="100" y="0"/>
                    <a:pt x="65" y="0"/>
                  </a:cubicBezTo>
                  <a:moveTo>
                    <a:pt x="65" y="103"/>
                  </a:moveTo>
                  <a:cubicBezTo>
                    <a:pt x="43" y="103"/>
                    <a:pt x="26" y="86"/>
                    <a:pt x="26" y="65"/>
                  </a:cubicBezTo>
                  <a:cubicBezTo>
                    <a:pt x="26" y="44"/>
                    <a:pt x="43" y="27"/>
                    <a:pt x="65" y="27"/>
                  </a:cubicBezTo>
                  <a:cubicBezTo>
                    <a:pt x="86" y="27"/>
                    <a:pt x="103" y="44"/>
                    <a:pt x="103" y="65"/>
                  </a:cubicBezTo>
                  <a:cubicBezTo>
                    <a:pt x="103" y="86"/>
                    <a:pt x="86" y="103"/>
                    <a:pt x="65" y="103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0E6EAED9-0584-4D4E-B420-BD7CB2303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2913" y="4808538"/>
              <a:ext cx="55563" cy="341312"/>
            </a:xfrm>
            <a:custGeom>
              <a:avLst/>
              <a:gdLst>
                <a:gd name="T0" fmla="*/ 54 w 54"/>
                <a:gd name="T1" fmla="*/ 26 h 331"/>
                <a:gd name="T2" fmla="*/ 46 w 54"/>
                <a:gd name="T3" fmla="*/ 45 h 331"/>
                <a:gd name="T4" fmla="*/ 27 w 54"/>
                <a:gd name="T5" fmla="*/ 53 h 331"/>
                <a:gd name="T6" fmla="*/ 8 w 54"/>
                <a:gd name="T7" fmla="*/ 45 h 331"/>
                <a:gd name="T8" fmla="*/ 0 w 54"/>
                <a:gd name="T9" fmla="*/ 26 h 331"/>
                <a:gd name="T10" fmla="*/ 8 w 54"/>
                <a:gd name="T11" fmla="*/ 7 h 331"/>
                <a:gd name="T12" fmla="*/ 27 w 54"/>
                <a:gd name="T13" fmla="*/ 0 h 331"/>
                <a:gd name="T14" fmla="*/ 46 w 54"/>
                <a:gd name="T15" fmla="*/ 7 h 331"/>
                <a:gd name="T16" fmla="*/ 54 w 54"/>
                <a:gd name="T17" fmla="*/ 26 h 331"/>
                <a:gd name="T18" fmla="*/ 50 w 54"/>
                <a:gd name="T19" fmla="*/ 331 h 331"/>
                <a:gd name="T20" fmla="*/ 4 w 54"/>
                <a:gd name="T21" fmla="*/ 331 h 331"/>
                <a:gd name="T22" fmla="*/ 4 w 54"/>
                <a:gd name="T23" fmla="*/ 70 h 331"/>
                <a:gd name="T24" fmla="*/ 50 w 54"/>
                <a:gd name="T25" fmla="*/ 70 h 331"/>
                <a:gd name="T26" fmla="*/ 50 w 54"/>
                <a:gd name="T27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31">
                  <a:moveTo>
                    <a:pt x="54" y="26"/>
                  </a:moveTo>
                  <a:cubicBezTo>
                    <a:pt x="54" y="34"/>
                    <a:pt x="51" y="40"/>
                    <a:pt x="46" y="45"/>
                  </a:cubicBezTo>
                  <a:cubicBezTo>
                    <a:pt x="41" y="51"/>
                    <a:pt x="34" y="53"/>
                    <a:pt x="27" y="53"/>
                  </a:cubicBezTo>
                  <a:cubicBezTo>
                    <a:pt x="20" y="53"/>
                    <a:pt x="13" y="51"/>
                    <a:pt x="8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9"/>
                    <a:pt x="3" y="13"/>
                    <a:pt x="8" y="7"/>
                  </a:cubicBezTo>
                  <a:cubicBezTo>
                    <a:pt x="13" y="2"/>
                    <a:pt x="20" y="0"/>
                    <a:pt x="27" y="0"/>
                  </a:cubicBezTo>
                  <a:cubicBezTo>
                    <a:pt x="34" y="0"/>
                    <a:pt x="41" y="2"/>
                    <a:pt x="46" y="7"/>
                  </a:cubicBezTo>
                  <a:cubicBezTo>
                    <a:pt x="51" y="13"/>
                    <a:pt x="54" y="19"/>
                    <a:pt x="54" y="26"/>
                  </a:cubicBezTo>
                  <a:moveTo>
                    <a:pt x="50" y="331"/>
                  </a:moveTo>
                  <a:cubicBezTo>
                    <a:pt x="4" y="331"/>
                    <a:pt x="4" y="331"/>
                    <a:pt x="4" y="33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50" y="3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2093402"/>
            <a:ext cx="12192000" cy="1726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0"/>
            <a:ext cx="9144000" cy="1114563"/>
          </a:xfrm>
        </p:spPr>
        <p:txBody>
          <a:bodyPr anchor="ctr">
            <a:noAutofit/>
          </a:bodyPr>
          <a:lstStyle>
            <a:lvl1pPr algn="ctr">
              <a:lnSpc>
                <a:spcPts val="4500"/>
              </a:lnSpc>
              <a:defRPr sz="4400" b="1"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8445"/>
            <a:ext cx="9144000" cy="21910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66" name="9 CuadroTexto">
            <a:extLst>
              <a:ext uri="{FF2B5EF4-FFF2-40B4-BE49-F238E27FC236}">
                <a16:creationId xmlns:a16="http://schemas.microsoft.com/office/drawing/2014/main" id="{299AF78E-3EF7-4E1A-8302-BB3D13219A9D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AD750B-C973-4B7F-B594-9F3575BA2577}"/>
              </a:ext>
            </a:extLst>
          </p:cNvPr>
          <p:cNvGrpSpPr/>
          <p:nvPr/>
        </p:nvGrpSpPr>
        <p:grpSpPr>
          <a:xfrm>
            <a:off x="121385" y="158727"/>
            <a:ext cx="11809513" cy="6605836"/>
            <a:chOff x="121385" y="158727"/>
            <a:chExt cx="11809513" cy="6605836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6ED691D-5162-412F-8EAA-98940E390090}"/>
                </a:ext>
              </a:extLst>
            </p:cNvPr>
            <p:cNvGrpSpPr/>
            <p:nvPr/>
          </p:nvGrpSpPr>
          <p:grpSpPr>
            <a:xfrm>
              <a:off x="11037935" y="4265926"/>
              <a:ext cx="241321" cy="241321"/>
              <a:chOff x="585537" y="1051649"/>
              <a:chExt cx="241321" cy="241321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38AE697B-4EFD-4BA6-815B-ED20D3105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68BAF0DA-8126-4DB3-B6D7-0F4E54FDB7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CDBDA0BA-4695-40B8-ADB5-1796F0D759F4}"/>
                </a:ext>
              </a:extLst>
            </p:cNvPr>
            <p:cNvGrpSpPr/>
            <p:nvPr/>
          </p:nvGrpSpPr>
          <p:grpSpPr>
            <a:xfrm>
              <a:off x="9943450" y="6078674"/>
              <a:ext cx="1729496" cy="114368"/>
              <a:chOff x="1593777" y="0"/>
              <a:chExt cx="1729496" cy="114368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BFF0EC47-2BE7-418C-AA54-978BD5794A2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F5C14B21-C00D-4352-84CB-C93026AA140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98970A5D-4090-4735-936B-A49F35AAC9A3}"/>
                </a:ext>
              </a:extLst>
            </p:cNvPr>
            <p:cNvGrpSpPr/>
            <p:nvPr/>
          </p:nvGrpSpPr>
          <p:grpSpPr>
            <a:xfrm>
              <a:off x="1671731" y="6117525"/>
              <a:ext cx="1429335" cy="114368"/>
              <a:chOff x="1593777" y="0"/>
              <a:chExt cx="1729496" cy="114368"/>
            </a:xfrm>
          </p:grpSpPr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311AF32-5E4F-42D1-A787-15FD519FE062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32BC9149-009E-4F6B-B9C2-FE302E45BC1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B05F8EA-518E-47F4-B3D4-3D46E7DF8F04}"/>
                </a:ext>
              </a:extLst>
            </p:cNvPr>
            <p:cNvSpPr/>
            <p:nvPr/>
          </p:nvSpPr>
          <p:spPr>
            <a:xfrm>
              <a:off x="191676" y="5975358"/>
              <a:ext cx="281861" cy="28433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A1401C8-45CA-4661-8858-E39B525FA7D4}"/>
                </a:ext>
              </a:extLst>
            </p:cNvPr>
            <p:cNvSpPr/>
            <p:nvPr/>
          </p:nvSpPr>
          <p:spPr>
            <a:xfrm flipH="1">
              <a:off x="992765" y="5298703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D9D27EC-67B2-4E61-AC96-A2B5CAD1073F}"/>
                </a:ext>
              </a:extLst>
            </p:cNvPr>
            <p:cNvGrpSpPr/>
            <p:nvPr/>
          </p:nvGrpSpPr>
          <p:grpSpPr>
            <a:xfrm>
              <a:off x="191676" y="261170"/>
              <a:ext cx="241321" cy="241321"/>
              <a:chOff x="585537" y="1051649"/>
              <a:chExt cx="241321" cy="241321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95D243-D815-4AB1-B034-25C6F06DA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0AF2951-10BD-43A3-ACCA-9E03948543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ECE1611-3B67-487D-B9B6-6B39F589F89B}"/>
                </a:ext>
              </a:extLst>
            </p:cNvPr>
            <p:cNvGrpSpPr/>
            <p:nvPr/>
          </p:nvGrpSpPr>
          <p:grpSpPr>
            <a:xfrm>
              <a:off x="10201402" y="681893"/>
              <a:ext cx="1729496" cy="114368"/>
              <a:chOff x="1593777" y="0"/>
              <a:chExt cx="1729496" cy="11436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C7E7120D-44A3-427C-B390-7117879AFD40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1A6F67AE-F3ED-4509-8439-AC68B92173E1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DA6AF9B-103B-4C21-B61F-9EE8B811723F}"/>
                </a:ext>
              </a:extLst>
            </p:cNvPr>
            <p:cNvSpPr/>
            <p:nvPr/>
          </p:nvSpPr>
          <p:spPr>
            <a:xfrm flipH="1">
              <a:off x="11625749" y="997385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A87A58E7-AF0C-4B13-B648-0F30D3F2A6FA}"/>
                </a:ext>
              </a:extLst>
            </p:cNvPr>
            <p:cNvGrpSpPr/>
            <p:nvPr/>
          </p:nvGrpSpPr>
          <p:grpSpPr>
            <a:xfrm>
              <a:off x="121385" y="1345534"/>
              <a:ext cx="1429335" cy="114368"/>
              <a:chOff x="1593777" y="0"/>
              <a:chExt cx="1729496" cy="114368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C96EEC88-174C-4123-947A-170ADE5DC63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FE9541A6-DE37-479F-B28C-2C16E37DF1D2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A8032D4-89CC-4DCF-AD8B-AD09C59548A8}"/>
                </a:ext>
              </a:extLst>
            </p:cNvPr>
            <p:cNvSpPr/>
            <p:nvPr/>
          </p:nvSpPr>
          <p:spPr>
            <a:xfrm>
              <a:off x="1919096" y="620934"/>
              <a:ext cx="281861" cy="28433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65FA92F-0D98-4851-BC55-2E5349F14406}"/>
                </a:ext>
              </a:extLst>
            </p:cNvPr>
            <p:cNvGrpSpPr/>
            <p:nvPr/>
          </p:nvGrpSpPr>
          <p:grpSpPr>
            <a:xfrm>
              <a:off x="11672946" y="158727"/>
              <a:ext cx="241321" cy="241321"/>
              <a:chOff x="585537" y="1051649"/>
              <a:chExt cx="241321" cy="241321"/>
            </a:xfrm>
          </p:grpSpPr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B6B494F-E143-4343-A785-736DFF682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432FD508-212B-464B-BC79-A6AEDDFB70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6FBB2BEA-8BA8-4814-A857-12DB3F45CEF7}"/>
                </a:ext>
              </a:extLst>
            </p:cNvPr>
            <p:cNvSpPr/>
            <p:nvPr/>
          </p:nvSpPr>
          <p:spPr>
            <a:xfrm flipH="1">
              <a:off x="460059" y="1677086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F2857B9-05CA-48AD-90A6-9F2D70F02073}"/>
                </a:ext>
              </a:extLst>
            </p:cNvPr>
            <p:cNvSpPr/>
            <p:nvPr/>
          </p:nvSpPr>
          <p:spPr>
            <a:xfrm flipH="1">
              <a:off x="11642989" y="6476307"/>
              <a:ext cx="285750" cy="28825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309AAFE3-76E3-4567-B984-A50E0A2C6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4" name="10 CuadroTexto">
            <a:extLst>
              <a:ext uri="{FF2B5EF4-FFF2-40B4-BE49-F238E27FC236}">
                <a16:creationId xmlns:a16="http://schemas.microsoft.com/office/drawing/2014/main" id="{AB3652C0-8DEE-4ECC-8E26-0209D411761D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3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B70F9-1577-4741-958A-47AFB26E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58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038122-0E2D-4057-8307-007BA0A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78158F-58AD-40EF-8318-A074EE1C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B45603-8E9C-41EE-ACC1-378FAF6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215439D-FD15-45E5-ADB5-3E187DD3532C}"/>
              </a:ext>
            </a:extLst>
          </p:cNvPr>
          <p:cNvGrpSpPr/>
          <p:nvPr/>
        </p:nvGrpSpPr>
        <p:grpSpPr>
          <a:xfrm>
            <a:off x="10945405" y="110180"/>
            <a:ext cx="1073437" cy="608425"/>
            <a:chOff x="5370768" y="5914104"/>
            <a:chExt cx="1555045" cy="881401"/>
          </a:xfrm>
        </p:grpSpPr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31F2652B-823D-4D62-B379-3F60AD487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D3D3EA51-769C-43F4-BAF4-9F03AF19E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41">
              <a:extLst>
                <a:ext uri="{FF2B5EF4-FFF2-40B4-BE49-F238E27FC236}">
                  <a16:creationId xmlns:a16="http://schemas.microsoft.com/office/drawing/2014/main" id="{695B5326-13C8-44E1-B863-E7999640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C2FA146-CC50-43FA-A842-9C701FE7FB32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5AD7CEBD-7EF5-4678-B1DE-DAC78413BB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DA3AB6D9-123F-410D-A2C8-66B128E44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37719A3C-70B0-4B0D-B25B-EDD0F21654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9890D45-12D9-4345-B58A-8CE1D29757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7AC5963E-A493-4855-A85F-60948C96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D3FCAA3D-3793-4616-9620-67059AC58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39">
                <a:extLst>
                  <a:ext uri="{FF2B5EF4-FFF2-40B4-BE49-F238E27FC236}">
                    <a16:creationId xmlns:a16="http://schemas.microsoft.com/office/drawing/2014/main" id="{21A5E6C6-EA35-46A6-B805-4095CD3EB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42">
                <a:extLst>
                  <a:ext uri="{FF2B5EF4-FFF2-40B4-BE49-F238E27FC236}">
                    <a16:creationId xmlns:a16="http://schemas.microsoft.com/office/drawing/2014/main" id="{76580A0C-1E5C-40D9-ACA0-AC38D8876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49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21A4917-8F21-47A3-95C4-291FB90B0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1" y="6269715"/>
            <a:ext cx="11557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4D6AD2C2-390A-43DF-A4EC-767A887E8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381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D4092-2722-77B7-4CC2-B47142032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5"/>
          <a:stretch/>
        </p:blipFill>
        <p:spPr>
          <a:xfrm>
            <a:off x="0" y="0"/>
            <a:ext cx="12192000" cy="6112933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79100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94445"/>
            <a:ext cx="436457" cy="436457"/>
          </a:xfrm>
          <a:prstGeom prst="rect">
            <a:avLst/>
          </a:prstGeom>
        </p:spPr>
      </p:pic>
      <p:sp>
        <p:nvSpPr>
          <p:cNvPr id="2" name="Marcador de número de diapositiva 4">
            <a:extLst>
              <a:ext uri="{FF2B5EF4-FFF2-40B4-BE49-F238E27FC236}">
                <a16:creationId xmlns:a16="http://schemas.microsoft.com/office/drawing/2014/main" id="{4775A6FC-0545-36C6-AF32-D148C78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Sec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C894A731-3CA9-4D9D-B902-41E3A2096E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 userDrawn="1"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3E3E3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BDA0BA-4695-40B8-ADB5-1796F0D759F4}"/>
              </a:ext>
            </a:extLst>
          </p:cNvPr>
          <p:cNvGrpSpPr/>
          <p:nvPr userDrawn="1"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BFF0EC47-2BE7-418C-AA54-978BD5794A2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5C14B21-C00D-4352-84CB-C93026AA140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970A5D-4090-4735-936B-A49F35AAC9A3}"/>
              </a:ext>
            </a:extLst>
          </p:cNvPr>
          <p:cNvGrpSpPr/>
          <p:nvPr userDrawn="1"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311AF32-5E4F-42D1-A787-15FD519FE062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32BC9149-009E-4F6B-B9C2-FE302E45BC1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6B05F8EA-518E-47F4-B3D4-3D46E7DF8F04}"/>
              </a:ext>
            </a:extLst>
          </p:cNvPr>
          <p:cNvSpPr/>
          <p:nvPr userDrawn="1"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 userDrawn="1"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D9D27EC-67B2-4E61-AC96-A2B5CAD1073F}"/>
              </a:ext>
            </a:extLst>
          </p:cNvPr>
          <p:cNvGrpSpPr/>
          <p:nvPr userDrawn="1"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B95D243-D815-4AB1-B034-25C6F06DA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B0AF2951-10BD-43A3-ACCA-9E03948543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 userDrawn="1"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 userDrawn="1"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 userDrawn="1"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2F2857B9-05CA-48AD-90A6-9F2D70F02073}"/>
              </a:ext>
            </a:extLst>
          </p:cNvPr>
          <p:cNvSpPr/>
          <p:nvPr userDrawn="1"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 userDrawn="1"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242702D7-F684-4865-8085-9F1EA755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831021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B1CD6C11-C6B7-4E45-84C0-7CE7D179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831021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5" name="Marcador de posición de imagen 5">
            <a:extLst>
              <a:ext uri="{FF2B5EF4-FFF2-40B4-BE49-F238E27FC236}">
                <a16:creationId xmlns:a16="http://schemas.microsoft.com/office/drawing/2014/main" id="{1EB21EE7-1ECB-4661-A928-1FDAEF9AF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AA11141-5015-49D1-805D-F1E2A23EB2EA}"/>
              </a:ext>
            </a:extLst>
          </p:cNvPr>
          <p:cNvGrpSpPr/>
          <p:nvPr userDrawn="1"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71463A9C-2A18-48B1-B1CA-3655DDFC1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31523A43-1637-4C5F-B78E-E4770A2F5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EEC16B4F-E961-42EF-97FC-7F961370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FFDCB5F3-E310-4136-9A98-9D3227227F6E}"/>
                </a:ext>
              </a:extLst>
            </p:cNvPr>
            <p:cNvGrpSpPr/>
            <p:nvPr userDrawn="1"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C0533836-64F4-4FFF-A8ED-342BC322E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0EA251CF-F298-4CED-960A-24F4A65E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D12169D-F64B-4CB0-B3B3-716B9CAE20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C25B6B1-2DB0-481E-B9C8-198945DD98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22E3E07-E5FC-4B85-97BF-86BA58F85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BD8C630C-1ED9-4F35-80CF-3C14107B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43CA00DE-1CFF-454A-9183-865B8D5B4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2">
                <a:extLst>
                  <a:ext uri="{FF2B5EF4-FFF2-40B4-BE49-F238E27FC236}">
                    <a16:creationId xmlns:a16="http://schemas.microsoft.com/office/drawing/2014/main" id="{D0B39636-429E-4A4E-B5DB-7B76924A92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6" name="9 CuadroTexto">
            <a:extLst>
              <a:ext uri="{FF2B5EF4-FFF2-40B4-BE49-F238E27FC236}">
                <a16:creationId xmlns:a16="http://schemas.microsoft.com/office/drawing/2014/main" id="{8410897D-8BF7-4C61-B470-DB98800BECF8}"/>
              </a:ext>
            </a:extLst>
          </p:cNvPr>
          <p:cNvSpPr txBox="1"/>
          <p:nvPr userDrawn="1"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2023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7" name="Marcador de texto 27">
            <a:extLst>
              <a:ext uri="{FF2B5EF4-FFF2-40B4-BE49-F238E27FC236}">
                <a16:creationId xmlns:a16="http://schemas.microsoft.com/office/drawing/2014/main" id="{12BAB68A-EFA1-4228-9A8F-03FBFA87AE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884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6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DB318E-BF9E-4B16-93D2-48A705C7C7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írculo: vacío 7">
            <a:extLst>
              <a:ext uri="{FF2B5EF4-FFF2-40B4-BE49-F238E27FC236}">
                <a16:creationId xmlns:a16="http://schemas.microsoft.com/office/drawing/2014/main" id="{4CCB5A2A-1CFB-4679-ACB3-D189E661277C}"/>
              </a:ext>
            </a:extLst>
          </p:cNvPr>
          <p:cNvSpPr/>
          <p:nvPr/>
        </p:nvSpPr>
        <p:spPr>
          <a:xfrm>
            <a:off x="3291124" y="151839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32363B-DB27-4FA3-BB4C-363EF0432A3A}"/>
              </a:ext>
            </a:extLst>
          </p:cNvPr>
          <p:cNvGrpSpPr/>
          <p:nvPr/>
        </p:nvGrpSpPr>
        <p:grpSpPr>
          <a:xfrm>
            <a:off x="5370768" y="5914104"/>
            <a:ext cx="1555045" cy="881401"/>
            <a:chOff x="5370768" y="5914104"/>
            <a:chExt cx="1555045" cy="881401"/>
          </a:xfrm>
        </p:grpSpPr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DB1E9B4D-9D99-4ADA-8E88-B08004F4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7AC7C407-F20C-4C32-BE8D-FD8CF43EB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3D254F50-EFB6-4BDB-8611-F5A819D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3F18553-FE72-4884-874D-32B69F7D1D15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498476" y="4605338"/>
              <a:chExt cx="1568450" cy="660399"/>
            </a:xfrm>
            <a:solidFill>
              <a:schemeClr val="bg1"/>
            </a:soli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3DCBB0F-59E3-4F5A-8338-30C0ADFBE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76" y="4879975"/>
                <a:ext cx="263525" cy="385762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96C0CF5-43EC-469F-906B-5817CE43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76" y="4881563"/>
                <a:ext cx="161925" cy="268287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DA0A0AFA-EEFC-40C9-B2EF-C5881419A2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088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8BC3D5BB-98E6-4637-826D-D52B37668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3401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06671FB-6FD7-436B-BED9-25EAE0136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776" y="4879975"/>
                <a:ext cx="241300" cy="269875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BDC5DBA-6DF0-4BB0-B75E-869A13641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301" y="4811713"/>
                <a:ext cx="158750" cy="33813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9757E6D-43F8-4C94-9FE4-9F9B0A2F63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4605338"/>
                <a:ext cx="133350" cy="13335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42">
                <a:extLst>
                  <a:ext uri="{FF2B5EF4-FFF2-40B4-BE49-F238E27FC236}">
                    <a16:creationId xmlns:a16="http://schemas.microsoft.com/office/drawing/2014/main" id="{0E6EAED9-0584-4D4E-B420-BD7CB2303F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2913" y="4808538"/>
                <a:ext cx="55563" cy="341312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2093402"/>
            <a:ext cx="12192000" cy="1726626"/>
          </a:xfrm>
          <a:prstGeom prst="rect">
            <a:avLst/>
          </a:prstGeom>
          <a:solidFill>
            <a:srgbClr val="3E3E3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0"/>
            <a:ext cx="9144000" cy="1114563"/>
          </a:xfrm>
        </p:spPr>
        <p:txBody>
          <a:bodyPr anchor="ctr">
            <a:noAutofit/>
          </a:bodyPr>
          <a:lstStyle>
            <a:lvl1pPr algn="ctr">
              <a:lnSpc>
                <a:spcPts val="4500"/>
              </a:lnSpc>
              <a:defRPr sz="4400" b="1"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8445"/>
            <a:ext cx="9144000" cy="21910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66" name="9 CuadroTexto">
            <a:extLst>
              <a:ext uri="{FF2B5EF4-FFF2-40B4-BE49-F238E27FC236}">
                <a16:creationId xmlns:a16="http://schemas.microsoft.com/office/drawing/2014/main" id="{299AF78E-3EF7-4E1A-8302-BB3D13219A9D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AD750B-C973-4B7F-B594-9F3575BA2577}"/>
              </a:ext>
            </a:extLst>
          </p:cNvPr>
          <p:cNvGrpSpPr/>
          <p:nvPr/>
        </p:nvGrpSpPr>
        <p:grpSpPr>
          <a:xfrm>
            <a:off x="121385" y="158727"/>
            <a:ext cx="11809513" cy="6605836"/>
            <a:chOff x="121385" y="158727"/>
            <a:chExt cx="11809513" cy="6605836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6ED691D-5162-412F-8EAA-98940E390090}"/>
                </a:ext>
              </a:extLst>
            </p:cNvPr>
            <p:cNvGrpSpPr/>
            <p:nvPr/>
          </p:nvGrpSpPr>
          <p:grpSpPr>
            <a:xfrm>
              <a:off x="11037935" y="4265926"/>
              <a:ext cx="241321" cy="241321"/>
              <a:chOff x="585537" y="1051649"/>
              <a:chExt cx="241321" cy="241321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38AE697B-4EFD-4BA6-815B-ED20D3105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68BAF0DA-8126-4DB3-B6D7-0F4E54FDB7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CDBDA0BA-4695-40B8-ADB5-1796F0D759F4}"/>
                </a:ext>
              </a:extLst>
            </p:cNvPr>
            <p:cNvGrpSpPr/>
            <p:nvPr/>
          </p:nvGrpSpPr>
          <p:grpSpPr>
            <a:xfrm>
              <a:off x="9943450" y="6078674"/>
              <a:ext cx="1729496" cy="114368"/>
              <a:chOff x="1593777" y="0"/>
              <a:chExt cx="1729496" cy="114368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BFF0EC47-2BE7-418C-AA54-978BD5794A2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F5C14B21-C00D-4352-84CB-C93026AA140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98970A5D-4090-4735-936B-A49F35AAC9A3}"/>
                </a:ext>
              </a:extLst>
            </p:cNvPr>
            <p:cNvGrpSpPr/>
            <p:nvPr/>
          </p:nvGrpSpPr>
          <p:grpSpPr>
            <a:xfrm>
              <a:off x="1671731" y="6117525"/>
              <a:ext cx="1429335" cy="114368"/>
              <a:chOff x="1593777" y="0"/>
              <a:chExt cx="1729496" cy="114368"/>
            </a:xfrm>
          </p:grpSpPr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311AF32-5E4F-42D1-A787-15FD519FE062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32BC9149-009E-4F6B-B9C2-FE302E45BC1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B05F8EA-518E-47F4-B3D4-3D46E7DF8F04}"/>
                </a:ext>
              </a:extLst>
            </p:cNvPr>
            <p:cNvSpPr/>
            <p:nvPr/>
          </p:nvSpPr>
          <p:spPr>
            <a:xfrm>
              <a:off x="191676" y="5975358"/>
              <a:ext cx="281861" cy="28433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A1401C8-45CA-4661-8858-E39B525FA7D4}"/>
                </a:ext>
              </a:extLst>
            </p:cNvPr>
            <p:cNvSpPr/>
            <p:nvPr/>
          </p:nvSpPr>
          <p:spPr>
            <a:xfrm flipH="1">
              <a:off x="992765" y="5298703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D9D27EC-67B2-4E61-AC96-A2B5CAD1073F}"/>
                </a:ext>
              </a:extLst>
            </p:cNvPr>
            <p:cNvGrpSpPr/>
            <p:nvPr/>
          </p:nvGrpSpPr>
          <p:grpSpPr>
            <a:xfrm>
              <a:off x="191676" y="261170"/>
              <a:ext cx="241321" cy="241321"/>
              <a:chOff x="585537" y="1051649"/>
              <a:chExt cx="241321" cy="241321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95D243-D815-4AB1-B034-25C6F06DA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0AF2951-10BD-43A3-ACCA-9E03948543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ECE1611-3B67-487D-B9B6-6B39F589F89B}"/>
                </a:ext>
              </a:extLst>
            </p:cNvPr>
            <p:cNvGrpSpPr/>
            <p:nvPr/>
          </p:nvGrpSpPr>
          <p:grpSpPr>
            <a:xfrm>
              <a:off x="10201402" y="681893"/>
              <a:ext cx="1729496" cy="114368"/>
              <a:chOff x="1593777" y="0"/>
              <a:chExt cx="1729496" cy="11436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C7E7120D-44A3-427C-B390-7117879AFD40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1A6F67AE-F3ED-4509-8439-AC68B92173E1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DA6AF9B-103B-4C21-B61F-9EE8B811723F}"/>
                </a:ext>
              </a:extLst>
            </p:cNvPr>
            <p:cNvSpPr/>
            <p:nvPr/>
          </p:nvSpPr>
          <p:spPr>
            <a:xfrm flipH="1">
              <a:off x="11625749" y="997385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A87A58E7-AF0C-4B13-B648-0F30D3F2A6FA}"/>
                </a:ext>
              </a:extLst>
            </p:cNvPr>
            <p:cNvGrpSpPr/>
            <p:nvPr/>
          </p:nvGrpSpPr>
          <p:grpSpPr>
            <a:xfrm>
              <a:off x="121385" y="1345534"/>
              <a:ext cx="1429335" cy="114368"/>
              <a:chOff x="1593777" y="0"/>
              <a:chExt cx="1729496" cy="114368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C96EEC88-174C-4123-947A-170ADE5DC63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FE9541A6-DE37-479F-B28C-2C16E37DF1D2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A8032D4-89CC-4DCF-AD8B-AD09C59548A8}"/>
                </a:ext>
              </a:extLst>
            </p:cNvPr>
            <p:cNvSpPr/>
            <p:nvPr/>
          </p:nvSpPr>
          <p:spPr>
            <a:xfrm>
              <a:off x="1919096" y="620934"/>
              <a:ext cx="281861" cy="284333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65FA92F-0D98-4851-BC55-2E5349F14406}"/>
                </a:ext>
              </a:extLst>
            </p:cNvPr>
            <p:cNvGrpSpPr/>
            <p:nvPr/>
          </p:nvGrpSpPr>
          <p:grpSpPr>
            <a:xfrm>
              <a:off x="11672946" y="158727"/>
              <a:ext cx="241321" cy="241321"/>
              <a:chOff x="585537" y="1051649"/>
              <a:chExt cx="241321" cy="241321"/>
            </a:xfrm>
          </p:grpSpPr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B6B494F-E143-4343-A785-736DFF682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432FD508-212B-464B-BC79-A6AEDDFB70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6FBB2BEA-8BA8-4814-A857-12DB3F45CEF7}"/>
                </a:ext>
              </a:extLst>
            </p:cNvPr>
            <p:cNvSpPr/>
            <p:nvPr/>
          </p:nvSpPr>
          <p:spPr>
            <a:xfrm flipH="1">
              <a:off x="460059" y="1677086"/>
              <a:ext cx="214688" cy="2165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F2857B9-05CA-48AD-90A6-9F2D70F02073}"/>
                </a:ext>
              </a:extLst>
            </p:cNvPr>
            <p:cNvSpPr/>
            <p:nvPr/>
          </p:nvSpPr>
          <p:spPr>
            <a:xfrm flipH="1">
              <a:off x="11642989" y="6476307"/>
              <a:ext cx="285750" cy="288256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309AAFE3-76E3-4567-B984-A50E0A2C6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2" name="10 CuadroTexto">
            <a:extLst>
              <a:ext uri="{FF2B5EF4-FFF2-40B4-BE49-F238E27FC236}">
                <a16:creationId xmlns:a16="http://schemas.microsoft.com/office/drawing/2014/main" id="{2F97CA7F-5D54-4CD3-AA29-04E8B989429A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26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395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E421F52-5DB3-44A4-D86D-3E3880461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414" y="433854"/>
            <a:ext cx="1744859" cy="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9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4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21A4917-8F21-47A3-95C4-291FB90B0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4D6AD2C2-390A-43DF-A4EC-767A887E8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2FA5F0-936D-49DF-903F-64050126CFD9}"/>
              </a:ext>
            </a:extLst>
          </p:cNvPr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FAA04BB-CD0D-4229-9FD3-9D57E0E3B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FC16A-F433-4916-B200-E051041565C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ED43D-5FEF-4AF0-956C-291491A1E865}"/>
              </a:ext>
            </a:extLst>
          </p:cNvPr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03385FB-4B9B-493C-909F-FC711A9B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BBC92-5D28-461F-849D-DB54A0E4F89E}"/>
              </a:ext>
            </a:extLst>
          </p:cNvPr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459B05-6931-4BBD-97F2-736E568CD8C9}"/>
              </a:ext>
            </a:extLst>
          </p:cNvPr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 - 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C95EF06-1EE3-41D8-8C18-BA1B3BE4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11887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4168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uk-UA" sz="3000" b="1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F1B1654B-84AB-48ED-95AF-6DD934110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9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SLIDE OPT-12" preserve="1">
  <p:cSld name="IMAGE SLIDE OPT-1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1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081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3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E78FDD3F-0DFF-4692-8BD0-4F79E7B4BE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írculo: vacío 7">
            <a:extLst>
              <a:ext uri="{FF2B5EF4-FFF2-40B4-BE49-F238E27FC236}">
                <a16:creationId xmlns:a16="http://schemas.microsoft.com/office/drawing/2014/main" id="{4CCB5A2A-1CFB-4679-ACB3-D189E661277C}"/>
              </a:ext>
            </a:extLst>
          </p:cNvPr>
          <p:cNvSpPr/>
          <p:nvPr/>
        </p:nvSpPr>
        <p:spPr>
          <a:xfrm>
            <a:off x="3291124" y="151839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2093402"/>
            <a:ext cx="12192000" cy="1726626"/>
          </a:xfrm>
          <a:prstGeom prst="rect">
            <a:avLst/>
          </a:prstGeom>
          <a:solidFill>
            <a:schemeClr val="tx1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0"/>
            <a:ext cx="9144000" cy="1114563"/>
          </a:xfrm>
        </p:spPr>
        <p:txBody>
          <a:bodyPr anchor="ctr">
            <a:noAutofit/>
          </a:bodyPr>
          <a:lstStyle>
            <a:lvl1pPr algn="ctr">
              <a:lnSpc>
                <a:spcPts val="4500"/>
              </a:lnSpc>
              <a:defRPr sz="4400" b="1" i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8445"/>
            <a:ext cx="9144000" cy="21910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749E05D-4EF6-4C4C-88D3-CBBB9FDCA010}"/>
              </a:ext>
            </a:extLst>
          </p:cNvPr>
          <p:cNvGrpSpPr/>
          <p:nvPr/>
        </p:nvGrpSpPr>
        <p:grpSpPr>
          <a:xfrm>
            <a:off x="121385" y="158727"/>
            <a:ext cx="11809513" cy="6605836"/>
            <a:chOff x="121385" y="158727"/>
            <a:chExt cx="11809513" cy="6605836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6ED691D-5162-412F-8EAA-98940E390090}"/>
                </a:ext>
              </a:extLst>
            </p:cNvPr>
            <p:cNvGrpSpPr/>
            <p:nvPr/>
          </p:nvGrpSpPr>
          <p:grpSpPr>
            <a:xfrm>
              <a:off x="11037935" y="4265926"/>
              <a:ext cx="241321" cy="241321"/>
              <a:chOff x="585537" y="1051649"/>
              <a:chExt cx="241321" cy="241321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38AE697B-4EFD-4BA6-815B-ED20D3105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68BAF0DA-8126-4DB3-B6D7-0F4E54FDB7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CDBDA0BA-4695-40B8-ADB5-1796F0D759F4}"/>
                </a:ext>
              </a:extLst>
            </p:cNvPr>
            <p:cNvGrpSpPr/>
            <p:nvPr/>
          </p:nvGrpSpPr>
          <p:grpSpPr>
            <a:xfrm>
              <a:off x="9943450" y="6078674"/>
              <a:ext cx="1729496" cy="114368"/>
              <a:chOff x="1593777" y="0"/>
              <a:chExt cx="1729496" cy="114368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BFF0EC47-2BE7-418C-AA54-978BD5794A2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F5C14B21-C00D-4352-84CB-C93026AA140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98970A5D-4090-4735-936B-A49F35AAC9A3}"/>
                </a:ext>
              </a:extLst>
            </p:cNvPr>
            <p:cNvGrpSpPr/>
            <p:nvPr/>
          </p:nvGrpSpPr>
          <p:grpSpPr>
            <a:xfrm>
              <a:off x="1671731" y="6117525"/>
              <a:ext cx="1429335" cy="114368"/>
              <a:chOff x="1593777" y="0"/>
              <a:chExt cx="1729496" cy="114368"/>
            </a:xfrm>
          </p:grpSpPr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311AF32-5E4F-42D1-A787-15FD519FE062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32BC9149-009E-4F6B-B9C2-FE302E45BC1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B05F8EA-518E-47F4-B3D4-3D46E7DF8F04}"/>
                </a:ext>
              </a:extLst>
            </p:cNvPr>
            <p:cNvSpPr/>
            <p:nvPr/>
          </p:nvSpPr>
          <p:spPr>
            <a:xfrm>
              <a:off x="191676" y="5975358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A1401C8-45CA-4661-8858-E39B525FA7D4}"/>
                </a:ext>
              </a:extLst>
            </p:cNvPr>
            <p:cNvSpPr/>
            <p:nvPr/>
          </p:nvSpPr>
          <p:spPr>
            <a:xfrm flipH="1">
              <a:off x="992765" y="5298703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D9D27EC-67B2-4E61-AC96-A2B5CAD1073F}"/>
                </a:ext>
              </a:extLst>
            </p:cNvPr>
            <p:cNvGrpSpPr/>
            <p:nvPr/>
          </p:nvGrpSpPr>
          <p:grpSpPr>
            <a:xfrm>
              <a:off x="191676" y="261170"/>
              <a:ext cx="241321" cy="241321"/>
              <a:chOff x="585537" y="1051649"/>
              <a:chExt cx="241321" cy="241321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95D243-D815-4AB1-B034-25C6F06DA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0AF2951-10BD-43A3-ACCA-9E03948543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ECE1611-3B67-487D-B9B6-6B39F589F89B}"/>
                </a:ext>
              </a:extLst>
            </p:cNvPr>
            <p:cNvGrpSpPr/>
            <p:nvPr/>
          </p:nvGrpSpPr>
          <p:grpSpPr>
            <a:xfrm>
              <a:off x="10201402" y="681893"/>
              <a:ext cx="1729496" cy="114368"/>
              <a:chOff x="1593777" y="0"/>
              <a:chExt cx="1729496" cy="11436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C7E7120D-44A3-427C-B390-7117879AFD40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1A6F67AE-F3ED-4509-8439-AC68B92173E1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DA6AF9B-103B-4C21-B61F-9EE8B811723F}"/>
                </a:ext>
              </a:extLst>
            </p:cNvPr>
            <p:cNvSpPr/>
            <p:nvPr/>
          </p:nvSpPr>
          <p:spPr>
            <a:xfrm flipH="1">
              <a:off x="11625749" y="997385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A87A58E7-AF0C-4B13-B648-0F30D3F2A6FA}"/>
                </a:ext>
              </a:extLst>
            </p:cNvPr>
            <p:cNvGrpSpPr/>
            <p:nvPr/>
          </p:nvGrpSpPr>
          <p:grpSpPr>
            <a:xfrm>
              <a:off x="121385" y="1345534"/>
              <a:ext cx="1429335" cy="114368"/>
              <a:chOff x="1593777" y="0"/>
              <a:chExt cx="1729496" cy="114368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C96EEC88-174C-4123-947A-170ADE5DC63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FE9541A6-DE37-479F-B28C-2C16E37DF1D2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A8032D4-89CC-4DCF-AD8B-AD09C59548A8}"/>
                </a:ext>
              </a:extLst>
            </p:cNvPr>
            <p:cNvSpPr/>
            <p:nvPr/>
          </p:nvSpPr>
          <p:spPr>
            <a:xfrm>
              <a:off x="1919096" y="620934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65FA92F-0D98-4851-BC55-2E5349F14406}"/>
                </a:ext>
              </a:extLst>
            </p:cNvPr>
            <p:cNvGrpSpPr/>
            <p:nvPr/>
          </p:nvGrpSpPr>
          <p:grpSpPr>
            <a:xfrm>
              <a:off x="11672946" y="158727"/>
              <a:ext cx="241321" cy="241321"/>
              <a:chOff x="585537" y="1051649"/>
              <a:chExt cx="241321" cy="241321"/>
            </a:xfrm>
          </p:grpSpPr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B6B494F-E143-4343-A785-736DFF682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432FD508-212B-464B-BC79-A6AEDDFB70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6FBB2BEA-8BA8-4814-A857-12DB3F45CEF7}"/>
                </a:ext>
              </a:extLst>
            </p:cNvPr>
            <p:cNvSpPr/>
            <p:nvPr/>
          </p:nvSpPr>
          <p:spPr>
            <a:xfrm flipH="1">
              <a:off x="460059" y="1677086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F2857B9-05CA-48AD-90A6-9F2D70F02073}"/>
                </a:ext>
              </a:extLst>
            </p:cNvPr>
            <p:cNvSpPr/>
            <p:nvPr/>
          </p:nvSpPr>
          <p:spPr>
            <a:xfrm flipH="1">
              <a:off x="11642989" y="6476307"/>
              <a:ext cx="285750" cy="288256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D40208C6-D445-46B9-8031-BBB136F2E249}"/>
              </a:ext>
            </a:extLst>
          </p:cNvPr>
          <p:cNvGrpSpPr/>
          <p:nvPr/>
        </p:nvGrpSpPr>
        <p:grpSpPr>
          <a:xfrm>
            <a:off x="5370768" y="5914104"/>
            <a:ext cx="1555045" cy="881401"/>
            <a:chOff x="5370768" y="5914104"/>
            <a:chExt cx="1555045" cy="881401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86D90959-B54E-4056-9BF4-69CADAAED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CB1A7789-606A-42BD-A211-73CC62F7F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5CBE511A-6D1A-4C36-8ADB-05B36953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734B2D8E-F2EB-476E-A3F0-6CC84D3BA03F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DFEAAEAD-76BA-4B85-A3BB-1C9397F67E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00C950E-8ED6-445C-A5FA-26843C248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1B74EF2E-2D8A-43C1-8D26-528C19B04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979A8B10-A08E-4381-80EF-7EA1C367C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125C6F7C-064F-49AB-90DC-51F980F23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14C5D7DC-9421-4616-B0C8-FC3DB2C44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66364524-6BB7-4C08-8575-7BD51D0305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2">
                <a:extLst>
                  <a:ext uri="{FF2B5EF4-FFF2-40B4-BE49-F238E27FC236}">
                    <a16:creationId xmlns:a16="http://schemas.microsoft.com/office/drawing/2014/main" id="{79E8651A-88BA-44AE-A19F-78F03F8C91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4" name="9 CuadroTexto">
            <a:extLst>
              <a:ext uri="{FF2B5EF4-FFF2-40B4-BE49-F238E27FC236}">
                <a16:creationId xmlns:a16="http://schemas.microsoft.com/office/drawing/2014/main" id="{74D3BAA7-E56E-43DA-958D-B77772163B38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4" name="Marcador de texto 27">
            <a:extLst>
              <a:ext uri="{FF2B5EF4-FFF2-40B4-BE49-F238E27FC236}">
                <a16:creationId xmlns:a16="http://schemas.microsoft.com/office/drawing/2014/main" id="{6FCC8C27-2BFE-44F4-BD43-48C550C8A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3" name="10 CuadroTexto">
            <a:extLst>
              <a:ext uri="{FF2B5EF4-FFF2-40B4-BE49-F238E27FC236}">
                <a16:creationId xmlns:a16="http://schemas.microsoft.com/office/drawing/2014/main" id="{ABAF2360-B1C2-4C58-AB9C-99F6F5373556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81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12192000" cy="36576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1" i="0" u="none" strike="noStrike" kern="1200" cap="none" spc="0" normalizeH="0" baseline="0" noProof="0">
              <a:ln>
                <a:noFill/>
              </a:ln>
              <a:solidFill>
                <a:srgbClr val="C0C0C8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0</a:t>
            </a:r>
            <a:fld id="{37D409AB-2201-4E18-8A34-C31753AD9B06}" type="slidenum">
              <a:rPr kumimoji="0" lang="uk-UA" sz="1867" b="1" i="0" u="none" strike="noStrike" kern="1200" cap="none" spc="0" normalizeH="0" baseline="0" noProof="0" smtClean="0">
                <a:ln>
                  <a:noFill/>
                </a:ln>
                <a:solidFill>
                  <a:srgbClr val="C0C0C8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uk-UA" sz="1867" b="1" i="0" u="none" strike="noStrike" kern="1200" cap="none" spc="0" normalizeH="0" baseline="0" noProof="0">
              <a:ln>
                <a:noFill/>
              </a:ln>
              <a:solidFill>
                <a:srgbClr val="C0C0C8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8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511C49C-3D16-42E3-B025-0FD44E28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641" y="6172200"/>
            <a:ext cx="11557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fld id="{37D409AB-2201-4E18-8A34-C31753AD9B06}" type="slidenum">
              <a:rPr smtClean="0"/>
              <a:pPr/>
              <a:t>‹Nº›</a:t>
            </a:fld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EF75E5-7168-489E-B38A-84B82FBC6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397000"/>
            <a:ext cx="11275291" cy="4338782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667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533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2267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1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9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034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873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A7DEE527-0A53-48FA-A82D-95DAC60599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94488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rgbClr val="4F4F4F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Haz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título</a:t>
            </a:r>
            <a:endParaRPr lang="uk-UA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7A0669-695F-4B8F-B862-289DC614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394446"/>
            <a:ext cx="436457" cy="436457"/>
          </a:xfrm>
          <a:prstGeom prst="rect">
            <a:avLst/>
          </a:prstGeom>
        </p:spPr>
      </p:pic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81D69C51-05ED-8CA9-0D57-A099F00285EC}"/>
              </a:ext>
            </a:extLst>
          </p:cNvPr>
          <p:cNvSpPr txBox="1">
            <a:spLocks/>
          </p:cNvSpPr>
          <p:nvPr userDrawn="1"/>
        </p:nvSpPr>
        <p:spPr>
          <a:xfrm>
            <a:off x="11288683" y="6230921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lang="uk-UA" sz="12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D409AB-2201-4E18-8A34-C31753AD9B0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3414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7">
            <a:extLst>
              <a:ext uri="{FF2B5EF4-FFF2-40B4-BE49-F238E27FC236}">
                <a16:creationId xmlns:a16="http://schemas.microsoft.com/office/drawing/2014/main" id="{4D6AD2C2-390A-43DF-A4EC-767A887E8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D99B64-D1BE-4AC1-0F1C-40D96D121B92}"/>
              </a:ext>
            </a:extLst>
          </p:cNvPr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0B86A59-C5DA-772F-7905-A1969D853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200" b="1" smtClean="0">
                <a:solidFill>
                  <a:schemeClr val="accent2"/>
                </a:solidFill>
              </a:defRPr>
            </a:lvl1pPr>
          </a:lstStyle>
          <a:p>
            <a:fld id="{37D409AB-2201-4E18-8A34-C31753AD9B0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63018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FAA04BB-CD0D-4229-9FD3-9D57E0E3B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2D873-5AE0-DA86-B20E-953DD7906531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900">
              <a:solidFill>
                <a:schemeClr val="tx1"/>
              </a:solidFill>
            </a:endParaRP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9B62B04-CE06-69F7-F640-FC4D74AF3265}"/>
              </a:ext>
            </a:extLst>
          </p:cNvPr>
          <p:cNvSpPr txBox="1">
            <a:spLocks/>
          </p:cNvSpPr>
          <p:nvPr userDrawn="1"/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uk-UA" sz="3000" b="1" kern="1200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1" name="Gráfico 7">
            <a:extLst>
              <a:ext uri="{FF2B5EF4-FFF2-40B4-BE49-F238E27FC236}">
                <a16:creationId xmlns:a16="http://schemas.microsoft.com/office/drawing/2014/main" id="{19DE8E52-BBDB-0685-1CBE-FA675C942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35746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59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2B1C92A-18B8-4DF2-B32C-3C0DEBD7AB05}"/>
              </a:ext>
            </a:extLst>
          </p:cNvPr>
          <p:cNvGrpSpPr/>
          <p:nvPr/>
        </p:nvGrpSpPr>
        <p:grpSpPr>
          <a:xfrm>
            <a:off x="5370768" y="5914104"/>
            <a:ext cx="1555045" cy="881401"/>
            <a:chOff x="5370768" y="5914104"/>
            <a:chExt cx="1555045" cy="881401"/>
          </a:xfrm>
        </p:grpSpPr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DB1E9B4D-9D99-4ADA-8E88-B08004F4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7AC7C407-F20C-4C32-BE8D-FD8CF43EB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3D254F50-EFB6-4BDB-8611-F5A819D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2E111CEC-80D3-4739-99A6-7A54284CCE24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3DCBB0F-59E3-4F5A-8338-30C0ADFBE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96C0CF5-43EC-469F-906B-5817CE43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DA0A0AFA-EEFC-40C9-B2EF-C5881419A2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8BC3D5BB-98E6-4637-826D-D52B37668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06671FB-6FD7-436B-BED9-25EAE0136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BDC5DBA-6DF0-4BB0-B75E-869A13641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9757E6D-43F8-4C94-9FE4-9F9B0A2F63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42">
                <a:extLst>
                  <a:ext uri="{FF2B5EF4-FFF2-40B4-BE49-F238E27FC236}">
                    <a16:creationId xmlns:a16="http://schemas.microsoft.com/office/drawing/2014/main" id="{0E6EAED9-0584-4D4E-B420-BD7CB2303F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6ED691D-5162-412F-8EAA-98940E390090}"/>
              </a:ext>
            </a:extLst>
          </p:cNvPr>
          <p:cNvGrpSpPr/>
          <p:nvPr/>
        </p:nvGrpSpPr>
        <p:grpSpPr>
          <a:xfrm>
            <a:off x="11037935" y="4265926"/>
            <a:ext cx="241321" cy="241321"/>
            <a:chOff x="585537" y="1051649"/>
            <a:chExt cx="241321" cy="241321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38AE697B-4EFD-4BA6-815B-ED20D3105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8BAF0DA-8126-4DB3-B6D7-0F4E54FDB7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4F65359-8039-4180-ACF2-A58197504620}"/>
              </a:ext>
            </a:extLst>
          </p:cNvPr>
          <p:cNvGrpSpPr/>
          <p:nvPr/>
        </p:nvGrpSpPr>
        <p:grpSpPr>
          <a:xfrm>
            <a:off x="121385" y="158727"/>
            <a:ext cx="11809513" cy="6605836"/>
            <a:chOff x="121385" y="158727"/>
            <a:chExt cx="11809513" cy="6605836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CDBDA0BA-4695-40B8-ADB5-1796F0D759F4}"/>
                </a:ext>
              </a:extLst>
            </p:cNvPr>
            <p:cNvGrpSpPr/>
            <p:nvPr/>
          </p:nvGrpSpPr>
          <p:grpSpPr>
            <a:xfrm>
              <a:off x="9943450" y="6078674"/>
              <a:ext cx="1729496" cy="114368"/>
              <a:chOff x="1593777" y="0"/>
              <a:chExt cx="1729496" cy="114368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BFF0EC47-2BE7-418C-AA54-978BD5794A2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F5C14B21-C00D-4352-84CB-C93026AA140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90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98970A5D-4090-4735-936B-A49F35AAC9A3}"/>
                </a:ext>
              </a:extLst>
            </p:cNvPr>
            <p:cNvGrpSpPr/>
            <p:nvPr/>
          </p:nvGrpSpPr>
          <p:grpSpPr>
            <a:xfrm>
              <a:off x="1671731" y="6117525"/>
              <a:ext cx="1429335" cy="114368"/>
              <a:chOff x="1593777" y="0"/>
              <a:chExt cx="1729496" cy="114368"/>
            </a:xfrm>
          </p:grpSpPr>
          <p:sp>
            <p:nvSpPr>
              <p:cNvPr id="30" name="Rectángulo: esquinas redondeadas 29">
                <a:extLst>
                  <a:ext uri="{FF2B5EF4-FFF2-40B4-BE49-F238E27FC236}">
                    <a16:creationId xmlns:a16="http://schemas.microsoft.com/office/drawing/2014/main" id="{0311AF32-5E4F-42D1-A787-15FD519FE062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32BC9149-009E-4F6B-B9C2-FE302E45BC1B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B05F8EA-518E-47F4-B3D4-3D46E7DF8F04}"/>
                </a:ext>
              </a:extLst>
            </p:cNvPr>
            <p:cNvSpPr/>
            <p:nvPr/>
          </p:nvSpPr>
          <p:spPr>
            <a:xfrm>
              <a:off x="191676" y="5975358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A1401C8-45CA-4661-8858-E39B525FA7D4}"/>
                </a:ext>
              </a:extLst>
            </p:cNvPr>
            <p:cNvSpPr/>
            <p:nvPr/>
          </p:nvSpPr>
          <p:spPr>
            <a:xfrm flipH="1">
              <a:off x="992765" y="5298703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D9D27EC-67B2-4E61-AC96-A2B5CAD1073F}"/>
                </a:ext>
              </a:extLst>
            </p:cNvPr>
            <p:cNvGrpSpPr/>
            <p:nvPr/>
          </p:nvGrpSpPr>
          <p:grpSpPr>
            <a:xfrm>
              <a:off x="191676" y="261170"/>
              <a:ext cx="241321" cy="241321"/>
              <a:chOff x="585537" y="1051649"/>
              <a:chExt cx="241321" cy="241321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95D243-D815-4AB1-B034-25C6F06DA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B0AF2951-10BD-43A3-ACCA-9E03948543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ECE1611-3B67-487D-B9B6-6B39F589F89B}"/>
                </a:ext>
              </a:extLst>
            </p:cNvPr>
            <p:cNvGrpSpPr/>
            <p:nvPr/>
          </p:nvGrpSpPr>
          <p:grpSpPr>
            <a:xfrm>
              <a:off x="10201402" y="681893"/>
              <a:ext cx="1729496" cy="114368"/>
              <a:chOff x="1593777" y="0"/>
              <a:chExt cx="1729496" cy="11436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C7E7120D-44A3-427C-B390-7117879AFD40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1A6F67AE-F3ED-4509-8439-AC68B92173E1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DA6AF9B-103B-4C21-B61F-9EE8B811723F}"/>
                </a:ext>
              </a:extLst>
            </p:cNvPr>
            <p:cNvSpPr/>
            <p:nvPr/>
          </p:nvSpPr>
          <p:spPr>
            <a:xfrm flipH="1">
              <a:off x="11625749" y="997385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A87A58E7-AF0C-4B13-B648-0F30D3F2A6FA}"/>
                </a:ext>
              </a:extLst>
            </p:cNvPr>
            <p:cNvGrpSpPr/>
            <p:nvPr/>
          </p:nvGrpSpPr>
          <p:grpSpPr>
            <a:xfrm>
              <a:off x="121385" y="1345534"/>
              <a:ext cx="1429335" cy="114368"/>
              <a:chOff x="1593777" y="0"/>
              <a:chExt cx="1729496" cy="114368"/>
            </a:xfrm>
          </p:grpSpPr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C96EEC88-174C-4123-947A-170ADE5DC639}"/>
                  </a:ext>
                </a:extLst>
              </p:cNvPr>
              <p:cNvSpPr/>
              <p:nvPr/>
            </p:nvSpPr>
            <p:spPr>
              <a:xfrm>
                <a:off x="1593777" y="0"/>
                <a:ext cx="580674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FE9541A6-DE37-479F-B28C-2C16E37DF1D2}"/>
                  </a:ext>
                </a:extLst>
              </p:cNvPr>
              <p:cNvSpPr/>
              <p:nvPr/>
            </p:nvSpPr>
            <p:spPr>
              <a:xfrm>
                <a:off x="2294573" y="0"/>
                <a:ext cx="1028700" cy="114368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A8032D4-89CC-4DCF-AD8B-AD09C59548A8}"/>
                </a:ext>
              </a:extLst>
            </p:cNvPr>
            <p:cNvSpPr/>
            <p:nvPr/>
          </p:nvSpPr>
          <p:spPr>
            <a:xfrm>
              <a:off x="1919096" y="620934"/>
              <a:ext cx="281861" cy="284333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65FA92F-0D98-4851-BC55-2E5349F14406}"/>
                </a:ext>
              </a:extLst>
            </p:cNvPr>
            <p:cNvGrpSpPr/>
            <p:nvPr/>
          </p:nvGrpSpPr>
          <p:grpSpPr>
            <a:xfrm>
              <a:off x="11672946" y="158727"/>
              <a:ext cx="241321" cy="241321"/>
              <a:chOff x="585537" y="1051649"/>
              <a:chExt cx="241321" cy="241321"/>
            </a:xfrm>
          </p:grpSpPr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B6B494F-E143-4343-A785-736DFF682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37" y="1172308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432FD508-212B-464B-BC79-A6AEDDFB70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85539" y="1172310"/>
                <a:ext cx="241321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6FBB2BEA-8BA8-4814-A857-12DB3F45CEF7}"/>
                </a:ext>
              </a:extLst>
            </p:cNvPr>
            <p:cNvSpPr/>
            <p:nvPr/>
          </p:nvSpPr>
          <p:spPr>
            <a:xfrm flipH="1">
              <a:off x="460059" y="1677086"/>
              <a:ext cx="214688" cy="216571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F2857B9-05CA-48AD-90A6-9F2D70F02073}"/>
                </a:ext>
              </a:extLst>
            </p:cNvPr>
            <p:cNvSpPr/>
            <p:nvPr/>
          </p:nvSpPr>
          <p:spPr>
            <a:xfrm flipH="1">
              <a:off x="11642989" y="6476307"/>
              <a:ext cx="285750" cy="288256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1" name="9 CuadroTexto">
            <a:extLst>
              <a:ext uri="{FF2B5EF4-FFF2-40B4-BE49-F238E27FC236}">
                <a16:creationId xmlns:a16="http://schemas.microsoft.com/office/drawing/2014/main" id="{26E9FD8E-4523-41B5-922E-0FBD20741AB9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3" name="Marcador de texto 27">
            <a:extLst>
              <a:ext uri="{FF2B5EF4-FFF2-40B4-BE49-F238E27FC236}">
                <a16:creationId xmlns:a16="http://schemas.microsoft.com/office/drawing/2014/main" id="{7028897F-1F4F-4F02-BBAC-346BC85167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B957BD9-FD67-479E-8E7F-D3D9887FA51A}"/>
              </a:ext>
            </a:extLst>
          </p:cNvPr>
          <p:cNvSpPr/>
          <p:nvPr/>
        </p:nvSpPr>
        <p:spPr>
          <a:xfrm>
            <a:off x="3291124" y="151839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2093402"/>
            <a:ext cx="12192000" cy="1726626"/>
          </a:xfrm>
          <a:prstGeom prst="rect">
            <a:avLst/>
          </a:prstGeom>
          <a:solidFill>
            <a:schemeClr val="tx1">
              <a:lumMod val="90000"/>
              <a:lumOff val="1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0"/>
            <a:ext cx="9144000" cy="1114563"/>
          </a:xfrm>
        </p:spPr>
        <p:txBody>
          <a:bodyPr anchor="ctr">
            <a:noAutofit/>
          </a:bodyPr>
          <a:lstStyle>
            <a:lvl1pPr algn="ctr">
              <a:lnSpc>
                <a:spcPts val="4500"/>
              </a:lnSpc>
              <a:defRPr sz="44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8445"/>
            <a:ext cx="9144000" cy="21910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54" name="10 CuadroTexto">
            <a:extLst>
              <a:ext uri="{FF2B5EF4-FFF2-40B4-BE49-F238E27FC236}">
                <a16:creationId xmlns:a16="http://schemas.microsoft.com/office/drawing/2014/main" id="{D6F451BD-2B78-4572-B880-F117BFB61623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55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2"/>
                </a:solidFill>
                <a:latin typeface="+mj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03385FB-4B9B-493C-909F-FC711A9B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D3566-1F1D-2F58-D146-CBCBF4E0AA4A}"/>
              </a:ext>
            </a:extLst>
          </p:cNvPr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900">
              <a:solidFill>
                <a:schemeClr val="tx1"/>
              </a:solidFill>
            </a:endParaRPr>
          </a:p>
        </p:txBody>
      </p:sp>
      <p:pic>
        <p:nvPicPr>
          <p:cNvPr id="4" name="Gráfico 7">
            <a:extLst>
              <a:ext uri="{FF2B5EF4-FFF2-40B4-BE49-F238E27FC236}">
                <a16:creationId xmlns:a16="http://schemas.microsoft.com/office/drawing/2014/main" id="{D96433EE-367B-CE22-1BC6-B2C1A1D36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35746"/>
            <a:ext cx="436457" cy="4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935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6458-A63B-4E44-A4BE-5CEF4629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B33999-8761-4732-AE59-84A96F1C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03522525-662B-C2C1-B9CC-09CF2BB20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904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A9887A-B9C5-4844-8471-AFB7FF8DD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15099"/>
            <a:ext cx="9923720" cy="26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41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rátula Tecnolog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22BE45D-A850-4EB3-A986-E15F119ABF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0000">
                <a:schemeClr val="accent1"/>
              </a:gs>
              <a:gs pos="20000">
                <a:schemeClr val="accent6">
                  <a:lumMod val="50000"/>
                </a:schemeClr>
              </a:gs>
            </a:gsLst>
            <a:lin ang="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67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3DCB9-9CA0-4736-A2D2-10C8AC275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6800" y="3590273"/>
            <a:ext cx="9347200" cy="552911"/>
          </a:xfrm>
          <a:prstGeom prst="rect">
            <a:avLst/>
          </a:prstGeom>
        </p:spPr>
        <p:txBody>
          <a:bodyPr/>
          <a:lstStyle>
            <a:lvl1pPr algn="r"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s-ES"/>
              <a:t>Haga clic para modificar el Título del Patrón</a:t>
            </a: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15B46F-F942-4C97-8353-8F9691D2EE84}"/>
              </a:ext>
            </a:extLst>
          </p:cNvPr>
          <p:cNvSpPr/>
          <p:nvPr userDrawn="1"/>
        </p:nvSpPr>
        <p:spPr>
          <a:xfrm>
            <a:off x="0" y="5105400"/>
            <a:ext cx="12192000" cy="1752600"/>
          </a:xfrm>
          <a:prstGeom prst="rect">
            <a:avLst/>
          </a:prstGeom>
          <a:solidFill>
            <a:schemeClr val="bg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67">
              <a:solidFill>
                <a:schemeClr val="tx1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2575A07-DADE-47EA-841E-1A46E95C22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6800" y="4184651"/>
            <a:ext cx="9347200" cy="68156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667">
                <a:solidFill>
                  <a:schemeClr val="bg2"/>
                </a:solidFill>
              </a:defRPr>
            </a:lvl1pPr>
          </a:lstStyle>
          <a:p>
            <a:pPr lvl="0"/>
            <a:r>
              <a:rPr lang="es-ES"/>
              <a:t>Haga clic para modificar el Subtítulo del Patrón</a:t>
            </a:r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933096-6FB0-4F71-944D-0C280A52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31" r="12369" b="8802"/>
          <a:stretch/>
        </p:blipFill>
        <p:spPr>
          <a:xfrm>
            <a:off x="10239049" y="5501700"/>
            <a:ext cx="1444951" cy="8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6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4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B70F9-1577-4741-958A-47AFB26E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584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038122-0E2D-4057-8307-007BA0A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78158F-58AD-40EF-8318-A074EE1C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B45603-8E9C-41EE-ACC1-378FAF6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215439D-FD15-45E5-ADB5-3E187DD3532C}"/>
              </a:ext>
            </a:extLst>
          </p:cNvPr>
          <p:cNvGrpSpPr/>
          <p:nvPr/>
        </p:nvGrpSpPr>
        <p:grpSpPr>
          <a:xfrm>
            <a:off x="10945405" y="110180"/>
            <a:ext cx="1073437" cy="608425"/>
            <a:chOff x="5370768" y="5914104"/>
            <a:chExt cx="1555045" cy="881401"/>
          </a:xfrm>
        </p:grpSpPr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id="{31F2652B-823D-4D62-B379-3F60AD487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D3D3EA51-769C-43F4-BAF4-9F03AF19EB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41">
              <a:extLst>
                <a:ext uri="{FF2B5EF4-FFF2-40B4-BE49-F238E27FC236}">
                  <a16:creationId xmlns:a16="http://schemas.microsoft.com/office/drawing/2014/main" id="{695B5326-13C8-44E1-B863-E7999640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C2FA146-CC50-43FA-A842-9C701FE7FB32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5AD7CEBD-7EF5-4678-B1DE-DAC78413BB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DA3AB6D9-123F-410D-A2C8-66B128E44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37719A3C-70B0-4B0D-B25B-EDD0F21654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B9890D45-12D9-4345-B58A-8CE1D29757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7AC5963E-A493-4855-A85F-60948C963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D3FCAA3D-3793-4616-9620-67059AC58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39">
                <a:extLst>
                  <a:ext uri="{FF2B5EF4-FFF2-40B4-BE49-F238E27FC236}">
                    <a16:creationId xmlns:a16="http://schemas.microsoft.com/office/drawing/2014/main" id="{21A5E6C6-EA35-46A6-B805-4095CD3EB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42">
                <a:extLst>
                  <a:ext uri="{FF2B5EF4-FFF2-40B4-BE49-F238E27FC236}">
                    <a16:creationId xmlns:a16="http://schemas.microsoft.com/office/drawing/2014/main" id="{76580A0C-1E5C-40D9-ACA0-AC38D8876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5738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92841" y="1522802"/>
            <a:ext cx="6099161" cy="381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738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7065" y="0"/>
            <a:ext cx="609916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738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7621299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4939901"/>
            <a:ext cx="12192000" cy="1918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sz="1000"/>
            </a:lvl1pPr>
          </a:lstStyle>
          <a:p>
            <a:pPr rtl="0"/>
            <a:r>
              <a:rPr lang="en-us"/>
              <a:t>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68966" y="850118"/>
            <a:ext cx="5151553" cy="3219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sz="1000"/>
            </a:lvl1pPr>
          </a:lstStyle>
          <a:p>
            <a:pPr rt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95718663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F481E6-473F-C6EF-CBBF-339AB64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CD1-8C3F-4130-928D-856AB9E74A95}" type="datetimeFigureOut">
              <a:rPr lang="es-AR" smtClean="0"/>
              <a:t>18/12/2024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F1F6B4-88CA-3F7D-E317-81D88E33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6BF2F-26EB-B944-E713-DED5CC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6D37-BA6A-4A5D-9C82-59FCFA782C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2157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9E2DEE2-7938-BA5C-D2B3-5A0C0FB083AF}"/>
              </a:ext>
            </a:extLst>
          </p:cNvPr>
          <p:cNvSpPr txBox="1"/>
          <p:nvPr userDrawn="1"/>
        </p:nvSpPr>
        <p:spPr>
          <a:xfrm>
            <a:off x="353264" y="6342562"/>
            <a:ext cx="670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2023 Practia Global.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rgbClr val="858591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rgbClr val="858591">
                  <a:lumMod val="75000"/>
                </a:srgbClr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7F3527C-CB61-3556-63D4-40731E226B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4591" y="355420"/>
            <a:ext cx="1011471" cy="5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de Sec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A9694E58-0980-43D9-AF97-D5B8ACA9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1"/>
            <a:ext cx="12181172" cy="6858000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C276396A-2D41-418E-9785-026D9CF52B90}"/>
              </a:ext>
            </a:extLst>
          </p:cNvPr>
          <p:cNvSpPr/>
          <p:nvPr/>
        </p:nvSpPr>
        <p:spPr>
          <a:xfrm>
            <a:off x="0" y="3624816"/>
            <a:ext cx="12192000" cy="1726626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C8266A6-606F-43D3-809E-B0ABB87E2BD5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6CBB273-93D2-4C37-9CF1-468836CA4A39}"/>
              </a:ext>
            </a:extLst>
          </p:cNvPr>
          <p:cNvGrpSpPr/>
          <p:nvPr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1153C568-F592-43A0-90B4-DDF5380C1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19099EB-74C4-4E61-8BF9-CA4EE6D8739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A96DC1C-096B-4C61-8E01-ECA18A3BB455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C1A53A1A-3AF4-465C-8AE2-8B9ADD100C3E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B09B6C56-31FF-468C-8F08-57212422CBFD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44A68EC8-1AF8-49D3-A6AC-5F983CBEB622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9A30BA9-B9DA-40BB-84C8-7F48D2C892D6}"/>
              </a:ext>
            </a:extLst>
          </p:cNvPr>
          <p:cNvGrpSpPr/>
          <p:nvPr/>
        </p:nvGrpSpPr>
        <p:grpSpPr>
          <a:xfrm>
            <a:off x="121385" y="1345534"/>
            <a:ext cx="1429335" cy="114368"/>
            <a:chOff x="1593777" y="0"/>
            <a:chExt cx="1729496" cy="114368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A2C988A0-163F-4185-B117-522016753687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80E75D1C-C223-4BE9-A21C-8CE8BF4D53DC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6" name="Elipse 65">
            <a:extLst>
              <a:ext uri="{FF2B5EF4-FFF2-40B4-BE49-F238E27FC236}">
                <a16:creationId xmlns:a16="http://schemas.microsoft.com/office/drawing/2014/main" id="{56300C58-3890-40BE-B279-5381CDDF828C}"/>
              </a:ext>
            </a:extLst>
          </p:cNvPr>
          <p:cNvSpPr/>
          <p:nvPr/>
        </p:nvSpPr>
        <p:spPr>
          <a:xfrm>
            <a:off x="1919096" y="620934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91EFFA07-1F48-43DF-B679-A61997298244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BD1D0DD2-C0DF-4C2E-ABAE-817AE78D7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1ADC8D8B-FF7F-40F6-AB9A-14F8045AC1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4C0AF19B-CB9E-4ABC-BB70-E800F93B69C7}"/>
              </a:ext>
            </a:extLst>
          </p:cNvPr>
          <p:cNvSpPr/>
          <p:nvPr/>
        </p:nvSpPr>
        <p:spPr>
          <a:xfrm flipH="1">
            <a:off x="460059" y="1677086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írculo: vacío 70">
            <a:extLst>
              <a:ext uri="{FF2B5EF4-FFF2-40B4-BE49-F238E27FC236}">
                <a16:creationId xmlns:a16="http://schemas.microsoft.com/office/drawing/2014/main" id="{BD07F803-6C0D-45D5-9D04-DD28C761FF7D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2278434B-A662-4ED4-AB0C-B29E0403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796610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tx1">
                    <a:lumMod val="90000"/>
                    <a:lumOff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3" name="Subtítulo 2">
            <a:extLst>
              <a:ext uri="{FF2B5EF4-FFF2-40B4-BE49-F238E27FC236}">
                <a16:creationId xmlns:a16="http://schemas.microsoft.com/office/drawing/2014/main" id="{4F83ABD1-E8FD-4A42-B649-7C49950D5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796610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tx1">
                    <a:lumMod val="90000"/>
                    <a:lumOff val="1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033DB588-4306-474B-A343-E00F78F333C5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1F23E36C-980F-4B92-9C56-419DDE10218B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770F274C-408B-41EC-83FC-6DAC30E8646F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62007CF-D498-4F9E-B3C0-31D3A1C9B9E6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E6C81758-E851-4963-9FBA-13C3E7A63B0C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BE67753B-E78F-44B0-80E5-C45F1B0A86BD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0" name="Elipse 79">
            <a:extLst>
              <a:ext uri="{FF2B5EF4-FFF2-40B4-BE49-F238E27FC236}">
                <a16:creationId xmlns:a16="http://schemas.microsoft.com/office/drawing/2014/main" id="{1F79D342-81B1-4A49-80A3-39C8863A7248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325FE1BD-10FC-440F-BD5E-813D497DB81C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Marcador de posición de imagen 5">
            <a:extLst>
              <a:ext uri="{FF2B5EF4-FFF2-40B4-BE49-F238E27FC236}">
                <a16:creationId xmlns:a16="http://schemas.microsoft.com/office/drawing/2014/main" id="{B2FC7D90-2B35-47C0-AD11-7DAD8D829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sp>
        <p:nvSpPr>
          <p:cNvPr id="83" name="9 CuadroTexto">
            <a:extLst>
              <a:ext uri="{FF2B5EF4-FFF2-40B4-BE49-F238E27FC236}">
                <a16:creationId xmlns:a16="http://schemas.microsoft.com/office/drawing/2014/main" id="{6CB32A2F-9434-4771-B724-6EDBF8211391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rgbClr val="5E5E5E"/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rgbClr val="5E5E5E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4" name="Marcador de texto 27">
            <a:extLst>
              <a:ext uri="{FF2B5EF4-FFF2-40B4-BE49-F238E27FC236}">
                <a16:creationId xmlns:a16="http://schemas.microsoft.com/office/drawing/2014/main" id="{F5FE1374-C0FD-451A-BF34-A46ECD207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rgbClr val="5E5E5E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B1076D61-5701-49CC-950B-A2BF9DD01C3B}"/>
              </a:ext>
            </a:extLst>
          </p:cNvPr>
          <p:cNvGrpSpPr/>
          <p:nvPr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A2D5173E-125B-4521-98DF-FFE15B459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DBD5F122-F514-479D-BD62-CF9D1F0A9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8" name="Oval 41">
              <a:extLst>
                <a:ext uri="{FF2B5EF4-FFF2-40B4-BE49-F238E27FC236}">
                  <a16:creationId xmlns:a16="http://schemas.microsoft.com/office/drawing/2014/main" id="{E8391AD6-E793-4118-91C0-EE065CDAD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FFF2254-940E-4C13-9E75-0CD263E6117B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90" name="Freeform 32">
                <a:extLst>
                  <a:ext uri="{FF2B5EF4-FFF2-40B4-BE49-F238E27FC236}">
                    <a16:creationId xmlns:a16="http://schemas.microsoft.com/office/drawing/2014/main" id="{9C1EE80D-FB9E-4DE9-B982-76C8C47EB1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 33">
                <a:extLst>
                  <a:ext uri="{FF2B5EF4-FFF2-40B4-BE49-F238E27FC236}">
                    <a16:creationId xmlns:a16="http://schemas.microsoft.com/office/drawing/2014/main" id="{DA7CC598-17CA-4E39-A074-2A63DBA2A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78C1E424-B14B-4A96-9647-8FA8B1DC77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498A55BD-2F91-44ED-A2E8-FA59E226E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CCE96DDE-1C85-4528-B5A5-51A346FA0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Freeform 37">
                <a:extLst>
                  <a:ext uri="{FF2B5EF4-FFF2-40B4-BE49-F238E27FC236}">
                    <a16:creationId xmlns:a16="http://schemas.microsoft.com/office/drawing/2014/main" id="{9D3D51D0-BD48-4F78-A742-5582B407F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66806778-F65A-4C1E-AF00-F94A9E95A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Freeform 42">
                <a:extLst>
                  <a:ext uri="{FF2B5EF4-FFF2-40B4-BE49-F238E27FC236}">
                    <a16:creationId xmlns:a16="http://schemas.microsoft.com/office/drawing/2014/main" id="{D9C8D76C-AD4C-465A-B327-8933139AA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10 CuadroTexto">
            <a:extLst>
              <a:ext uri="{FF2B5EF4-FFF2-40B4-BE49-F238E27FC236}">
                <a16:creationId xmlns:a16="http://schemas.microsoft.com/office/drawing/2014/main" id="{507C0925-C04B-43F0-8959-FE5FE65B8D7B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675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4DFB-759A-EFF5-F8A9-B5C69B8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9A808-B62F-5D09-D994-D53AA15C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1D638-3805-0241-8737-FC69F86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CD1-8C3F-4130-928D-856AB9E74A95}" type="datetimeFigureOut">
              <a:rPr lang="es-AR" smtClean="0"/>
              <a:t>18/12/2024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54D49-F752-DEAB-DA4F-95D47744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86996-0997-1E86-58AA-10EE01C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6D37-BA6A-4A5D-9C82-59FCFA782C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1118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5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50166"/>
            <a:ext cx="5511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17638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Sec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 descr="Imagen que contiene persona, grupo, reproductor&#10;&#10;Descripción generada con confianza alta">
            <a:extLst>
              <a:ext uri="{FF2B5EF4-FFF2-40B4-BE49-F238E27FC236}">
                <a16:creationId xmlns:a16="http://schemas.microsoft.com/office/drawing/2014/main" id="{08127580-2DD0-4E48-9B10-7C25F1D6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3" y="0"/>
            <a:ext cx="12218893" cy="689145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F50842-E999-432D-A500-2F93F838FE51}"/>
              </a:ext>
            </a:extLst>
          </p:cNvPr>
          <p:cNvSpPr/>
          <p:nvPr/>
        </p:nvSpPr>
        <p:spPr>
          <a:xfrm>
            <a:off x="0" y="0"/>
            <a:ext cx="12192000" cy="690361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36D7574-37DA-45AB-8A7C-2862C86C8830}"/>
              </a:ext>
            </a:extLst>
          </p:cNvPr>
          <p:cNvGrpSpPr/>
          <p:nvPr/>
        </p:nvGrpSpPr>
        <p:grpSpPr>
          <a:xfrm>
            <a:off x="10029584" y="2392828"/>
            <a:ext cx="1555045" cy="881401"/>
            <a:chOff x="5370768" y="5914104"/>
            <a:chExt cx="1555045" cy="881401"/>
          </a:xfrm>
        </p:grpSpPr>
        <p:sp>
          <p:nvSpPr>
            <p:cNvPr id="10" name="Freeform 38">
              <a:extLst>
                <a:ext uri="{FF2B5EF4-FFF2-40B4-BE49-F238E27FC236}">
                  <a16:creationId xmlns:a16="http://schemas.microsoft.com/office/drawing/2014/main" id="{DB1E9B4D-9D99-4ADA-8E88-B08004F4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7AC7C407-F20C-4C32-BE8D-FD8CF43EB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3D254F50-EFB6-4BDB-8611-F5A819D8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3F18553-FE72-4884-874D-32B69F7D1D15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498476" y="4605338"/>
              <a:chExt cx="1568450" cy="660399"/>
            </a:xfrm>
            <a:solidFill>
              <a:schemeClr val="bg1"/>
            </a:soli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13DCBB0F-59E3-4F5A-8338-30C0ADFBE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76" y="4879975"/>
                <a:ext cx="263525" cy="385762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896C0CF5-43EC-469F-906B-5817CE43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76" y="4881563"/>
                <a:ext cx="161925" cy="268287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DA0A0AFA-EEFC-40C9-B2EF-C5881419A2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088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8BC3D5BB-98E6-4637-826D-D52B37668D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3401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06671FB-6FD7-436B-BED9-25EAE0136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776" y="4879975"/>
                <a:ext cx="241300" cy="269875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BDC5DBA-6DF0-4BB0-B75E-869A13641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301" y="4811713"/>
                <a:ext cx="158750" cy="33813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9757E6D-43F8-4C94-9FE4-9F9B0A2F63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4605338"/>
                <a:ext cx="133350" cy="13335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42">
                <a:extLst>
                  <a:ext uri="{FF2B5EF4-FFF2-40B4-BE49-F238E27FC236}">
                    <a16:creationId xmlns:a16="http://schemas.microsoft.com/office/drawing/2014/main" id="{0E6EAED9-0584-4D4E-B420-BD7CB2303F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2913" y="4808538"/>
                <a:ext cx="55563" cy="341312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BDA0BA-4695-40B8-ADB5-1796F0D759F4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BFF0EC47-2BE7-418C-AA54-978BD5794A2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5C14B21-C00D-4352-84CB-C93026AA140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970A5D-4090-4735-936B-A49F35AAC9A3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311AF32-5E4F-42D1-A787-15FD519FE062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32BC9149-009E-4F6B-B9C2-FE302E45BC1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6B05F8EA-518E-47F4-B3D4-3D46E7DF8F04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2F2857B9-05CA-48AD-90A6-9F2D70F02073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0F2F572A-2A73-4E53-99E3-B1DF084D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722" y="3722786"/>
            <a:ext cx="8336718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7" name="Subtítulo 2">
            <a:extLst>
              <a:ext uri="{FF2B5EF4-FFF2-40B4-BE49-F238E27FC236}">
                <a16:creationId xmlns:a16="http://schemas.microsoft.com/office/drawing/2014/main" id="{97D74ADE-1F07-4161-B1A9-F9010F59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722" y="4955261"/>
            <a:ext cx="8336718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FAB53B17-B0D2-47C1-9365-EBE2DB9FBA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sp>
        <p:nvSpPr>
          <p:cNvPr id="47" name="9 CuadroTexto">
            <a:extLst>
              <a:ext uri="{FF2B5EF4-FFF2-40B4-BE49-F238E27FC236}">
                <a16:creationId xmlns:a16="http://schemas.microsoft.com/office/drawing/2014/main" id="{CA64F98F-9275-40B6-82C6-7C0F9DA04008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4" name="Marcador de texto 27">
            <a:extLst>
              <a:ext uri="{FF2B5EF4-FFF2-40B4-BE49-F238E27FC236}">
                <a16:creationId xmlns:a16="http://schemas.microsoft.com/office/drawing/2014/main" id="{51982B66-EA65-4E02-B76A-10B01CA728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53" name="10 CuadroTexto">
            <a:extLst>
              <a:ext uri="{FF2B5EF4-FFF2-40B4-BE49-F238E27FC236}">
                <a16:creationId xmlns:a16="http://schemas.microsoft.com/office/drawing/2014/main" id="{BF81EDDE-E63D-4F52-86F7-B5268AFF979E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Sec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91BC9A22-2FAB-4055-A28B-6356364F15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BDA0BA-4695-40B8-ADB5-1796F0D759F4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BFF0EC47-2BE7-418C-AA54-978BD5794A2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5C14B21-C00D-4352-84CB-C93026AA140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970A5D-4090-4735-936B-A49F35AAC9A3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311AF32-5E4F-42D1-A787-15FD519FE062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32BC9149-009E-4F6B-B9C2-FE302E45BC1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6B05F8EA-518E-47F4-B3D4-3D46E7DF8F04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D9D27EC-67B2-4E61-AC96-A2B5CAD1073F}"/>
              </a:ext>
            </a:extLst>
          </p:cNvPr>
          <p:cNvGrpSpPr/>
          <p:nvPr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B95D243-D815-4AB1-B034-25C6F06DA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B0AF2951-10BD-43A3-ACCA-9E03948543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2F2857B9-05CA-48AD-90A6-9F2D70F02073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242702D7-F684-4865-8085-9F1EA755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831021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B1CD6C11-C6B7-4E45-84C0-7CE7D179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831021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5" name="Marcador de posición de imagen 5">
            <a:extLst>
              <a:ext uri="{FF2B5EF4-FFF2-40B4-BE49-F238E27FC236}">
                <a16:creationId xmlns:a16="http://schemas.microsoft.com/office/drawing/2014/main" id="{1EB21EE7-1ECB-4661-A928-1FDAEF9AF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sp>
        <p:nvSpPr>
          <p:cNvPr id="86" name="9 CuadroTexto">
            <a:extLst>
              <a:ext uri="{FF2B5EF4-FFF2-40B4-BE49-F238E27FC236}">
                <a16:creationId xmlns:a16="http://schemas.microsoft.com/office/drawing/2014/main" id="{8410897D-8BF7-4C61-B470-DB98800BECF8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bg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7" name="Marcador de texto 27">
            <a:extLst>
              <a:ext uri="{FF2B5EF4-FFF2-40B4-BE49-F238E27FC236}">
                <a16:creationId xmlns:a16="http://schemas.microsoft.com/office/drawing/2014/main" id="{12BAB68A-EFA1-4228-9A8F-03FBFA87AE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46" name="10 CuadroTexto">
            <a:extLst>
              <a:ext uri="{FF2B5EF4-FFF2-40B4-BE49-F238E27FC236}">
                <a16:creationId xmlns:a16="http://schemas.microsoft.com/office/drawing/2014/main" id="{11003E11-A7B5-4D60-9D1E-6AB1D11631F7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bg1"/>
              </a:solidFill>
              <a:latin typeface="+mj-lt"/>
              <a:cs typeface="Segoe UI Semilight" panose="020B0402040204020203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B18F588-0622-4DC2-AB4B-4CCCD14BAF86}"/>
              </a:ext>
            </a:extLst>
          </p:cNvPr>
          <p:cNvGrpSpPr/>
          <p:nvPr/>
        </p:nvGrpSpPr>
        <p:grpSpPr>
          <a:xfrm>
            <a:off x="10020927" y="2377293"/>
            <a:ext cx="1555045" cy="881401"/>
            <a:chOff x="5370768" y="5914104"/>
            <a:chExt cx="1555045" cy="881401"/>
          </a:xfrm>
        </p:grpSpPr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CB24A6E8-8909-4EF0-B492-AC4EB208C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6FE4721-E54E-4812-A51B-A41EA92D6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85" name="Oval 41">
              <a:extLst>
                <a:ext uri="{FF2B5EF4-FFF2-40B4-BE49-F238E27FC236}">
                  <a16:creationId xmlns:a16="http://schemas.microsoft.com/office/drawing/2014/main" id="{D8C8A80B-3AAB-49A0-A2D5-8A65FBE5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EC89D3D8-F99C-459B-A931-174B8937A0E2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498476" y="4605338"/>
              <a:chExt cx="1568450" cy="660399"/>
            </a:xfrm>
            <a:solidFill>
              <a:schemeClr val="bg1"/>
            </a:solidFill>
          </p:grpSpPr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4ADBE0A3-AD79-4D66-9CD7-7F2B1CF918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76" y="4879975"/>
                <a:ext cx="263525" cy="385762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3558D199-FFA2-404D-9FF9-9E7BC3225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76" y="4881563"/>
                <a:ext cx="161925" cy="268287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7F3CA43D-FF56-4374-80C5-3C64CF4F86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088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Freeform 35">
                <a:extLst>
                  <a:ext uri="{FF2B5EF4-FFF2-40B4-BE49-F238E27FC236}">
                    <a16:creationId xmlns:a16="http://schemas.microsoft.com/office/drawing/2014/main" id="{F1D24811-E4C4-4512-A5A4-E072F0ED7F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3401" y="4879975"/>
                <a:ext cx="263525" cy="269875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CE4927B5-05A9-4BAB-BFB6-3E9C0C1BB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776" y="4879975"/>
                <a:ext cx="241300" cy="269875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Freeform 37">
                <a:extLst>
                  <a:ext uri="{FF2B5EF4-FFF2-40B4-BE49-F238E27FC236}">
                    <a16:creationId xmlns:a16="http://schemas.microsoft.com/office/drawing/2014/main" id="{EB96E9A7-0EA5-4AB2-A831-0CA5D09DC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301" y="4811713"/>
                <a:ext cx="158750" cy="33813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Freeform 39">
                <a:extLst>
                  <a:ext uri="{FF2B5EF4-FFF2-40B4-BE49-F238E27FC236}">
                    <a16:creationId xmlns:a16="http://schemas.microsoft.com/office/drawing/2014/main" id="{60B4A161-DBE5-4CF2-AC44-CC0138E28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651" y="4605338"/>
                <a:ext cx="133350" cy="13335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E59463E1-7C69-45A9-B90E-7BC9EBFA1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2913" y="4808538"/>
                <a:ext cx="55563" cy="341312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07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Sec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C894A731-3CA9-4D9D-B902-41E3A2096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A19E42-4E60-4560-8910-66EA3A55C51F}"/>
              </a:ext>
            </a:extLst>
          </p:cNvPr>
          <p:cNvSpPr/>
          <p:nvPr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3E3E3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BDA0BA-4695-40B8-ADB5-1796F0D759F4}"/>
              </a:ext>
            </a:extLst>
          </p:cNvPr>
          <p:cNvGrpSpPr/>
          <p:nvPr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BFF0EC47-2BE7-418C-AA54-978BD5794A29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5C14B21-C00D-4352-84CB-C93026AA140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970A5D-4090-4735-936B-A49F35AAC9A3}"/>
              </a:ext>
            </a:extLst>
          </p:cNvPr>
          <p:cNvGrpSpPr/>
          <p:nvPr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0311AF32-5E4F-42D1-A787-15FD519FE062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32BC9149-009E-4F6B-B9C2-FE302E45BC1B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6B05F8EA-518E-47F4-B3D4-3D46E7DF8F04}"/>
              </a:ext>
            </a:extLst>
          </p:cNvPr>
          <p:cNvSpPr/>
          <p:nvPr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A1401C8-45CA-4661-8858-E39B525FA7D4}"/>
              </a:ext>
            </a:extLst>
          </p:cNvPr>
          <p:cNvSpPr/>
          <p:nvPr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D9D27EC-67B2-4E61-AC96-A2B5CAD1073F}"/>
              </a:ext>
            </a:extLst>
          </p:cNvPr>
          <p:cNvGrpSpPr/>
          <p:nvPr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B95D243-D815-4AB1-B034-25C6F06DA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B0AF2951-10BD-43A3-ACCA-9E03948543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ECE1611-3B67-487D-B9B6-6B39F589F89B}"/>
              </a:ext>
            </a:extLst>
          </p:cNvPr>
          <p:cNvGrpSpPr/>
          <p:nvPr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7E7120D-44A3-427C-B390-7117879AFD40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1A6F67AE-F3ED-4509-8439-AC68B92173E1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3" name="Elipse 42">
            <a:extLst>
              <a:ext uri="{FF2B5EF4-FFF2-40B4-BE49-F238E27FC236}">
                <a16:creationId xmlns:a16="http://schemas.microsoft.com/office/drawing/2014/main" id="{6DA6AF9B-103B-4C21-B61F-9EE8B811723F}"/>
              </a:ext>
            </a:extLst>
          </p:cNvPr>
          <p:cNvSpPr/>
          <p:nvPr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65FA92F-0D98-4851-BC55-2E5349F14406}"/>
              </a:ext>
            </a:extLst>
          </p:cNvPr>
          <p:cNvGrpSpPr/>
          <p:nvPr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9B6B494F-E143-4343-A785-736DFF682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32FD508-212B-464B-BC79-A6AEDDFB70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2F2857B9-05CA-48AD-90A6-9F2D70F02073}"/>
              </a:ext>
            </a:extLst>
          </p:cNvPr>
          <p:cNvSpPr/>
          <p:nvPr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írculo: vacío 51">
            <a:extLst>
              <a:ext uri="{FF2B5EF4-FFF2-40B4-BE49-F238E27FC236}">
                <a16:creationId xmlns:a16="http://schemas.microsoft.com/office/drawing/2014/main" id="{17A94682-8D28-4F34-A669-9B0646A4B783}"/>
              </a:ext>
            </a:extLst>
          </p:cNvPr>
          <p:cNvSpPr/>
          <p:nvPr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242702D7-F684-4865-8085-9F1EA755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25" y="3722786"/>
            <a:ext cx="8310214" cy="1114563"/>
          </a:xfrm>
        </p:spPr>
        <p:txBody>
          <a:bodyPr anchor="ctr">
            <a:noAutofit/>
          </a:bodyPr>
          <a:lstStyle>
            <a:lvl1pPr algn="l">
              <a:lnSpc>
                <a:spcPts val="45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B1CD6C11-C6B7-4E45-84C0-7CE7D179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525" y="4955261"/>
            <a:ext cx="8310214" cy="21910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5" name="Marcador de posición de imagen 5">
            <a:extLst>
              <a:ext uri="{FF2B5EF4-FFF2-40B4-BE49-F238E27FC236}">
                <a16:creationId xmlns:a16="http://schemas.microsoft.com/office/drawing/2014/main" id="{1EB21EE7-1ECB-4661-A928-1FDAEF9AF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79094" y="822716"/>
            <a:ext cx="4090570" cy="4106192"/>
          </a:xfrm>
          <a:prstGeom prst="ellipse">
            <a:avLst/>
          </a:prstGeom>
        </p:spPr>
        <p:txBody>
          <a:bodyPr>
            <a:normAutofit/>
          </a:bodyPr>
          <a:lstStyle>
            <a:lvl1pPr marL="90170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s-MX"/>
              <a:t>Haga clic en el ícono para insertar una imagen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1AA11141-5015-49D1-805D-F1E2A23EB2EA}"/>
              </a:ext>
            </a:extLst>
          </p:cNvPr>
          <p:cNvGrpSpPr/>
          <p:nvPr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71463A9C-2A18-48B1-B1CA-3655DDFC1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31523A43-1637-4C5F-B78E-E4770A2F59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EEC16B4F-E961-42EF-97FC-7F961370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FFDCB5F3-E310-4136-9A98-9D3227227F6E}"/>
                </a:ext>
              </a:extLst>
            </p:cNvPr>
            <p:cNvGrpSpPr/>
            <p:nvPr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C0533836-64F4-4FFF-A8ED-342BC322E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0EA251CF-F298-4CED-960A-24F4A65E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AD12169D-F64B-4CB0-B3B3-716B9CAE20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C25B6B1-2DB0-481E-B9C8-198945DD98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22E3E07-E5FC-4B85-97BF-86BA58F85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BD8C630C-1ED9-4F35-80CF-3C14107B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43CA00DE-1CFF-454A-9183-865B8D5B4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2">
                <a:extLst>
                  <a:ext uri="{FF2B5EF4-FFF2-40B4-BE49-F238E27FC236}">
                    <a16:creationId xmlns:a16="http://schemas.microsoft.com/office/drawing/2014/main" id="{D0B39636-429E-4A4E-B5DB-7B76924A92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6" name="9 CuadroTexto">
            <a:extLst>
              <a:ext uri="{FF2B5EF4-FFF2-40B4-BE49-F238E27FC236}">
                <a16:creationId xmlns:a16="http://schemas.microsoft.com/office/drawing/2014/main" id="{8410897D-8BF7-4C61-B470-DB98800BECF8}"/>
              </a:ext>
            </a:extLst>
          </p:cNvPr>
          <p:cNvSpPr txBox="1"/>
          <p:nvPr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2019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7" name="Marcador de texto 27">
            <a:extLst>
              <a:ext uri="{FF2B5EF4-FFF2-40B4-BE49-F238E27FC236}">
                <a16:creationId xmlns:a16="http://schemas.microsoft.com/office/drawing/2014/main" id="{12BAB68A-EFA1-4228-9A8F-03FBFA87AE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151" y="6413500"/>
            <a:ext cx="1946275" cy="350838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err="1"/>
              <a:t>N°</a:t>
            </a:r>
            <a:r>
              <a:rPr lang="es-ES"/>
              <a:t> VERSIÓN: </a:t>
            </a:r>
            <a:endParaRPr lang="es-MX"/>
          </a:p>
        </p:txBody>
      </p:sp>
      <p:sp>
        <p:nvSpPr>
          <p:cNvPr id="46" name="10 CuadroTexto">
            <a:extLst>
              <a:ext uri="{FF2B5EF4-FFF2-40B4-BE49-F238E27FC236}">
                <a16:creationId xmlns:a16="http://schemas.microsoft.com/office/drawing/2014/main" id="{11003E11-A7B5-4D60-9D1E-6AB1D11631F7}"/>
              </a:ext>
            </a:extLst>
          </p:cNvPr>
          <p:cNvSpPr txBox="1"/>
          <p:nvPr/>
        </p:nvSpPr>
        <p:spPr>
          <a:xfrm>
            <a:off x="11037934" y="6490292"/>
            <a:ext cx="1380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N°</a:t>
            </a:r>
            <a:r>
              <a:rPr lang="es-AR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   </a:t>
            </a:r>
            <a:fld id="{BA835434-0B4F-4687-9C1B-5C3D0E441216}" type="slidenum">
              <a:rPr lang="es-A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‹Nº›</a:t>
            </a:fld>
            <a:endParaRPr lang="es-AR" sz="10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20C1FB-65F4-8F7A-91CA-3A1D25C3D3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7B2417F-F3FF-CC50-C490-CC4CADD8F495}"/>
              </a:ext>
            </a:extLst>
          </p:cNvPr>
          <p:cNvSpPr/>
          <p:nvPr userDrawn="1"/>
        </p:nvSpPr>
        <p:spPr>
          <a:xfrm>
            <a:off x="0" y="3600218"/>
            <a:ext cx="12192000" cy="1726626"/>
          </a:xfrm>
          <a:prstGeom prst="rect">
            <a:avLst/>
          </a:prstGeom>
          <a:solidFill>
            <a:srgbClr val="3E3E3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F899483-0DA0-7E48-0A4F-A677F66ABBC6}"/>
              </a:ext>
            </a:extLst>
          </p:cNvPr>
          <p:cNvGrpSpPr/>
          <p:nvPr userDrawn="1"/>
        </p:nvGrpSpPr>
        <p:grpSpPr>
          <a:xfrm>
            <a:off x="9943450" y="6078674"/>
            <a:ext cx="1729496" cy="114368"/>
            <a:chOff x="1593777" y="0"/>
            <a:chExt cx="1729496" cy="11436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1DF32400-AB68-077A-3FF3-2B85B8DDB647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D5776B32-ACA4-3E84-6E85-732BAEEB4830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AAA85CB-22E9-1559-5228-A776B113622A}"/>
              </a:ext>
            </a:extLst>
          </p:cNvPr>
          <p:cNvGrpSpPr/>
          <p:nvPr userDrawn="1"/>
        </p:nvGrpSpPr>
        <p:grpSpPr>
          <a:xfrm>
            <a:off x="1671731" y="6117525"/>
            <a:ext cx="1429335" cy="114368"/>
            <a:chOff x="1593777" y="0"/>
            <a:chExt cx="1729496" cy="114368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B2573899-EC40-21CB-FCCC-F2F33DA04AE5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5EC5966-31E9-F22E-0A15-70682C610639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1ECC6ABF-18E3-708C-E208-83897FFF5152}"/>
              </a:ext>
            </a:extLst>
          </p:cNvPr>
          <p:cNvSpPr/>
          <p:nvPr userDrawn="1"/>
        </p:nvSpPr>
        <p:spPr>
          <a:xfrm>
            <a:off x="191676" y="5975358"/>
            <a:ext cx="281861" cy="284333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12B042-5EF8-B586-FA44-C60449BE6A3F}"/>
              </a:ext>
            </a:extLst>
          </p:cNvPr>
          <p:cNvSpPr/>
          <p:nvPr userDrawn="1"/>
        </p:nvSpPr>
        <p:spPr>
          <a:xfrm flipH="1">
            <a:off x="992765" y="5298703"/>
            <a:ext cx="214688" cy="216571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F3498AA-F484-DE35-6F55-B8EB50CB9A84}"/>
              </a:ext>
            </a:extLst>
          </p:cNvPr>
          <p:cNvGrpSpPr/>
          <p:nvPr userDrawn="1"/>
        </p:nvGrpSpPr>
        <p:grpSpPr>
          <a:xfrm>
            <a:off x="191676" y="261170"/>
            <a:ext cx="241321" cy="241321"/>
            <a:chOff x="585537" y="1051649"/>
            <a:chExt cx="241321" cy="241321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F2ED3D1-B6AF-88B8-67ED-B38758930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DCA6C18-86A5-8441-E000-BFA238AE04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6128F4B-637C-4433-2600-5C0FD1B821B6}"/>
              </a:ext>
            </a:extLst>
          </p:cNvPr>
          <p:cNvGrpSpPr/>
          <p:nvPr userDrawn="1"/>
        </p:nvGrpSpPr>
        <p:grpSpPr>
          <a:xfrm>
            <a:off x="10201402" y="681893"/>
            <a:ext cx="1729496" cy="114368"/>
            <a:chOff x="1593777" y="0"/>
            <a:chExt cx="1729496" cy="114368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06576CF-46DE-1454-CBBF-A7C23E230DF3}"/>
                </a:ext>
              </a:extLst>
            </p:cNvPr>
            <p:cNvSpPr/>
            <p:nvPr/>
          </p:nvSpPr>
          <p:spPr>
            <a:xfrm>
              <a:off x="1593777" y="0"/>
              <a:ext cx="580674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5428F746-92B7-60CA-26F5-F4D411114949}"/>
                </a:ext>
              </a:extLst>
            </p:cNvPr>
            <p:cNvSpPr/>
            <p:nvPr/>
          </p:nvSpPr>
          <p:spPr>
            <a:xfrm>
              <a:off x="2294573" y="0"/>
              <a:ext cx="1028700" cy="114368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E0315D70-4D82-046A-40B0-3F1AA306D6CA}"/>
              </a:ext>
            </a:extLst>
          </p:cNvPr>
          <p:cNvSpPr/>
          <p:nvPr userDrawn="1"/>
        </p:nvSpPr>
        <p:spPr>
          <a:xfrm flipH="1">
            <a:off x="11625749" y="997385"/>
            <a:ext cx="214688" cy="21657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F74405F-583F-C7F9-10E6-72BF93616389}"/>
              </a:ext>
            </a:extLst>
          </p:cNvPr>
          <p:cNvGrpSpPr/>
          <p:nvPr userDrawn="1"/>
        </p:nvGrpSpPr>
        <p:grpSpPr>
          <a:xfrm>
            <a:off x="11672946" y="158727"/>
            <a:ext cx="241321" cy="241321"/>
            <a:chOff x="585537" y="1051649"/>
            <a:chExt cx="241321" cy="241321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A09B492-C9E5-8C64-E3AE-151BC1AD0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37" y="1172308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ECAA347-4B57-52DD-1FB0-4B9AE08E50C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539" y="1172310"/>
              <a:ext cx="24132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8F557D0A-3F1D-6087-6552-338EEF2C1D47}"/>
              </a:ext>
            </a:extLst>
          </p:cNvPr>
          <p:cNvSpPr/>
          <p:nvPr userDrawn="1"/>
        </p:nvSpPr>
        <p:spPr>
          <a:xfrm flipH="1">
            <a:off x="11642989" y="6476307"/>
            <a:ext cx="285750" cy="28825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írculo: vacío 23">
            <a:extLst>
              <a:ext uri="{FF2B5EF4-FFF2-40B4-BE49-F238E27FC236}">
                <a16:creationId xmlns:a16="http://schemas.microsoft.com/office/drawing/2014/main" id="{BC8CC3D6-F7B6-629C-908D-E66818385D20}"/>
              </a:ext>
            </a:extLst>
          </p:cNvPr>
          <p:cNvSpPr/>
          <p:nvPr userDrawn="1"/>
        </p:nvSpPr>
        <p:spPr>
          <a:xfrm>
            <a:off x="-1929207" y="86887"/>
            <a:ext cx="5609753" cy="5609753"/>
          </a:xfrm>
          <a:prstGeom prst="donut">
            <a:avLst>
              <a:gd name="adj" fmla="val 13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A30E208-0AEE-258C-3F86-4D60487DEA7D}"/>
              </a:ext>
            </a:extLst>
          </p:cNvPr>
          <p:cNvGrpSpPr/>
          <p:nvPr userDrawn="1"/>
        </p:nvGrpSpPr>
        <p:grpSpPr>
          <a:xfrm>
            <a:off x="10029584" y="2389097"/>
            <a:ext cx="1555045" cy="881401"/>
            <a:chOff x="5370768" y="5914104"/>
            <a:chExt cx="1555045" cy="881401"/>
          </a:xfrm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7E12883-545C-7DB0-E61E-1C00E6713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434" y="6082514"/>
              <a:ext cx="190446" cy="190445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50 h 186"/>
                <a:gd name="T12" fmla="*/ 35 w 186"/>
                <a:gd name="T13" fmla="*/ 93 h 186"/>
                <a:gd name="T14" fmla="*/ 93 w 186"/>
                <a:gd name="T15" fmla="*/ 35 h 186"/>
                <a:gd name="T16" fmla="*/ 151 w 186"/>
                <a:gd name="T17" fmla="*/ 93 h 186"/>
                <a:gd name="T18" fmla="*/ 93 w 186"/>
                <a:gd name="T19" fmla="*/ 15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moveTo>
                    <a:pt x="93" y="150"/>
                  </a:moveTo>
                  <a:cubicBezTo>
                    <a:pt x="61" y="150"/>
                    <a:pt x="35" y="124"/>
                    <a:pt x="35" y="93"/>
                  </a:cubicBezTo>
                  <a:cubicBezTo>
                    <a:pt x="35" y="61"/>
                    <a:pt x="61" y="35"/>
                    <a:pt x="93" y="35"/>
                  </a:cubicBezTo>
                  <a:cubicBezTo>
                    <a:pt x="125" y="35"/>
                    <a:pt x="151" y="61"/>
                    <a:pt x="151" y="93"/>
                  </a:cubicBezTo>
                  <a:cubicBezTo>
                    <a:pt x="151" y="124"/>
                    <a:pt x="125" y="150"/>
                    <a:pt x="93" y="15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44F73E70-647B-543B-F9B8-8ACCA42D9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6637" y="6006965"/>
              <a:ext cx="265995" cy="265994"/>
            </a:xfrm>
            <a:custGeom>
              <a:avLst/>
              <a:gdLst>
                <a:gd name="T0" fmla="*/ 130 w 261"/>
                <a:gd name="T1" fmla="*/ 0 h 261"/>
                <a:gd name="T2" fmla="*/ 0 w 261"/>
                <a:gd name="T3" fmla="*/ 130 h 261"/>
                <a:gd name="T4" fmla="*/ 130 w 261"/>
                <a:gd name="T5" fmla="*/ 261 h 261"/>
                <a:gd name="T6" fmla="*/ 261 w 261"/>
                <a:gd name="T7" fmla="*/ 130 h 261"/>
                <a:gd name="T8" fmla="*/ 130 w 261"/>
                <a:gd name="T9" fmla="*/ 0 h 261"/>
                <a:gd name="T10" fmla="*/ 130 w 261"/>
                <a:gd name="T11" fmla="*/ 220 h 261"/>
                <a:gd name="T12" fmla="*/ 41 w 261"/>
                <a:gd name="T13" fmla="*/ 130 h 261"/>
                <a:gd name="T14" fmla="*/ 130 w 261"/>
                <a:gd name="T15" fmla="*/ 41 h 261"/>
                <a:gd name="T16" fmla="*/ 220 w 261"/>
                <a:gd name="T17" fmla="*/ 130 h 261"/>
                <a:gd name="T18" fmla="*/ 130 w 261"/>
                <a:gd name="T19" fmla="*/ 2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1"/>
                    <a:pt x="130" y="261"/>
                  </a:cubicBezTo>
                  <a:cubicBezTo>
                    <a:pt x="202" y="261"/>
                    <a:pt x="261" y="202"/>
                    <a:pt x="261" y="130"/>
                  </a:cubicBezTo>
                  <a:cubicBezTo>
                    <a:pt x="261" y="58"/>
                    <a:pt x="202" y="0"/>
                    <a:pt x="130" y="0"/>
                  </a:cubicBezTo>
                  <a:moveTo>
                    <a:pt x="130" y="220"/>
                  </a:moveTo>
                  <a:cubicBezTo>
                    <a:pt x="81" y="220"/>
                    <a:pt x="41" y="179"/>
                    <a:pt x="41" y="130"/>
                  </a:cubicBezTo>
                  <a:cubicBezTo>
                    <a:pt x="41" y="81"/>
                    <a:pt x="81" y="41"/>
                    <a:pt x="130" y="41"/>
                  </a:cubicBezTo>
                  <a:cubicBezTo>
                    <a:pt x="179" y="41"/>
                    <a:pt x="220" y="81"/>
                    <a:pt x="220" y="130"/>
                  </a:cubicBezTo>
                  <a:cubicBezTo>
                    <a:pt x="220" y="179"/>
                    <a:pt x="179" y="220"/>
                    <a:pt x="130" y="220"/>
                  </a:cubicBezTo>
                </a:path>
              </a:pathLst>
            </a:cu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35" name="Oval 41">
              <a:extLst>
                <a:ext uri="{FF2B5EF4-FFF2-40B4-BE49-F238E27FC236}">
                  <a16:creationId xmlns:a16="http://schemas.microsoft.com/office/drawing/2014/main" id="{EE631F6D-6FBC-31E0-2C4F-3EAECA31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961" y="5914104"/>
              <a:ext cx="357283" cy="358857"/>
            </a:xfrm>
            <a:prstGeom prst="ellipse">
              <a:avLst/>
            </a:prstGeom>
            <a:solidFill>
              <a:srgbClr val="E306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FBA04B1B-D5F7-BB34-B431-F22487C81E09}"/>
                </a:ext>
              </a:extLst>
            </p:cNvPr>
            <p:cNvGrpSpPr/>
            <p:nvPr userDrawn="1"/>
          </p:nvGrpSpPr>
          <p:grpSpPr>
            <a:xfrm>
              <a:off x="5370768" y="6140750"/>
              <a:ext cx="1555045" cy="654755"/>
              <a:chOff x="5370768" y="6140750"/>
              <a:chExt cx="1555045" cy="654755"/>
            </a:xfrm>
          </p:grpSpPr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DD24BCDC-DB9F-E6B4-132A-AD62B6B17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768" y="6413040"/>
                <a:ext cx="261273" cy="382465"/>
              </a:xfrm>
              <a:custGeom>
                <a:avLst/>
                <a:gdLst>
                  <a:gd name="T0" fmla="*/ 132 w 256"/>
                  <a:gd name="T1" fmla="*/ 0 h 375"/>
                  <a:gd name="T2" fmla="*/ 46 w 256"/>
                  <a:gd name="T3" fmla="*/ 36 h 375"/>
                  <a:gd name="T4" fmla="*/ 46 w 256"/>
                  <a:gd name="T5" fmla="*/ 1 h 375"/>
                  <a:gd name="T6" fmla="*/ 0 w 256"/>
                  <a:gd name="T7" fmla="*/ 1 h 375"/>
                  <a:gd name="T8" fmla="*/ 0 w 256"/>
                  <a:gd name="T9" fmla="*/ 375 h 375"/>
                  <a:gd name="T10" fmla="*/ 46 w 256"/>
                  <a:gd name="T11" fmla="*/ 375 h 375"/>
                  <a:gd name="T12" fmla="*/ 46 w 256"/>
                  <a:gd name="T13" fmla="*/ 225 h 375"/>
                  <a:gd name="T14" fmla="*/ 132 w 256"/>
                  <a:gd name="T15" fmla="*/ 261 h 375"/>
                  <a:gd name="T16" fmla="*/ 256 w 256"/>
                  <a:gd name="T17" fmla="*/ 131 h 375"/>
                  <a:gd name="T18" fmla="*/ 132 w 256"/>
                  <a:gd name="T19" fmla="*/ 0 h 375"/>
                  <a:gd name="T20" fmla="*/ 128 w 256"/>
                  <a:gd name="T21" fmla="*/ 219 h 375"/>
                  <a:gd name="T22" fmla="*/ 45 w 256"/>
                  <a:gd name="T23" fmla="*/ 131 h 375"/>
                  <a:gd name="T24" fmla="*/ 128 w 256"/>
                  <a:gd name="T25" fmla="*/ 42 h 375"/>
                  <a:gd name="T26" fmla="*/ 212 w 256"/>
                  <a:gd name="T27" fmla="*/ 131 h 375"/>
                  <a:gd name="T28" fmla="*/ 128 w 256"/>
                  <a:gd name="T29" fmla="*/ 219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375">
                    <a:moveTo>
                      <a:pt x="132" y="0"/>
                    </a:moveTo>
                    <a:cubicBezTo>
                      <a:pt x="99" y="0"/>
                      <a:pt x="70" y="14"/>
                      <a:pt x="46" y="3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75"/>
                      <a:pt x="0" y="375"/>
                      <a:pt x="0" y="375"/>
                    </a:cubicBezTo>
                    <a:cubicBezTo>
                      <a:pt x="46" y="375"/>
                      <a:pt x="46" y="375"/>
                      <a:pt x="46" y="375"/>
                    </a:cubicBezTo>
                    <a:cubicBezTo>
                      <a:pt x="46" y="225"/>
                      <a:pt x="46" y="225"/>
                      <a:pt x="46" y="225"/>
                    </a:cubicBezTo>
                    <a:cubicBezTo>
                      <a:pt x="70" y="247"/>
                      <a:pt x="99" y="261"/>
                      <a:pt x="132" y="261"/>
                    </a:cubicBezTo>
                    <a:cubicBezTo>
                      <a:pt x="200" y="261"/>
                      <a:pt x="256" y="203"/>
                      <a:pt x="256" y="131"/>
                    </a:cubicBezTo>
                    <a:cubicBezTo>
                      <a:pt x="256" y="59"/>
                      <a:pt x="200" y="0"/>
                      <a:pt x="132" y="0"/>
                    </a:cubicBezTo>
                    <a:moveTo>
                      <a:pt x="128" y="219"/>
                    </a:moveTo>
                    <a:cubicBezTo>
                      <a:pt x="82" y="219"/>
                      <a:pt x="45" y="179"/>
                      <a:pt x="45" y="131"/>
                    </a:cubicBezTo>
                    <a:cubicBezTo>
                      <a:pt x="45" y="82"/>
                      <a:pt x="82" y="42"/>
                      <a:pt x="128" y="42"/>
                    </a:cubicBezTo>
                    <a:cubicBezTo>
                      <a:pt x="175" y="42"/>
                      <a:pt x="212" y="82"/>
                      <a:pt x="212" y="131"/>
                    </a:cubicBezTo>
                    <a:cubicBezTo>
                      <a:pt x="212" y="179"/>
                      <a:pt x="175" y="219"/>
                      <a:pt x="128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3D53A88E-3C29-4791-68DA-5D39C8E63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0372" y="6414614"/>
                <a:ext cx="160541" cy="265994"/>
              </a:xfrm>
              <a:custGeom>
                <a:avLst/>
                <a:gdLst>
                  <a:gd name="T0" fmla="*/ 46 w 157"/>
                  <a:gd name="T1" fmla="*/ 261 h 261"/>
                  <a:gd name="T2" fmla="*/ 0 w 157"/>
                  <a:gd name="T3" fmla="*/ 261 h 261"/>
                  <a:gd name="T4" fmla="*/ 0 w 157"/>
                  <a:gd name="T5" fmla="*/ 0 h 261"/>
                  <a:gd name="T6" fmla="*/ 46 w 157"/>
                  <a:gd name="T7" fmla="*/ 0 h 261"/>
                  <a:gd name="T8" fmla="*/ 46 w 157"/>
                  <a:gd name="T9" fmla="*/ 48 h 261"/>
                  <a:gd name="T10" fmla="*/ 74 w 157"/>
                  <a:gd name="T11" fmla="*/ 15 h 261"/>
                  <a:gd name="T12" fmla="*/ 117 w 157"/>
                  <a:gd name="T13" fmla="*/ 1 h 261"/>
                  <a:gd name="T14" fmla="*/ 157 w 157"/>
                  <a:gd name="T15" fmla="*/ 11 h 261"/>
                  <a:gd name="T16" fmla="*/ 133 w 157"/>
                  <a:gd name="T17" fmla="*/ 49 h 261"/>
                  <a:gd name="T18" fmla="*/ 110 w 157"/>
                  <a:gd name="T19" fmla="*/ 46 h 261"/>
                  <a:gd name="T20" fmla="*/ 65 w 157"/>
                  <a:gd name="T21" fmla="*/ 69 h 261"/>
                  <a:gd name="T22" fmla="*/ 46 w 157"/>
                  <a:gd name="T23" fmla="*/ 118 h 261"/>
                  <a:gd name="T24" fmla="*/ 46 w 157"/>
                  <a:gd name="T2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261">
                    <a:moveTo>
                      <a:pt x="46" y="261"/>
                    </a:moveTo>
                    <a:cubicBezTo>
                      <a:pt x="0" y="261"/>
                      <a:pt x="0" y="261"/>
                      <a:pt x="0" y="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50" y="35"/>
                      <a:pt x="60" y="24"/>
                      <a:pt x="74" y="15"/>
                    </a:cubicBezTo>
                    <a:cubicBezTo>
                      <a:pt x="89" y="6"/>
                      <a:pt x="103" y="1"/>
                      <a:pt x="117" y="1"/>
                    </a:cubicBezTo>
                    <a:cubicBezTo>
                      <a:pt x="140" y="1"/>
                      <a:pt x="152" y="8"/>
                      <a:pt x="157" y="11"/>
                    </a:cubicBezTo>
                    <a:cubicBezTo>
                      <a:pt x="133" y="49"/>
                      <a:pt x="133" y="49"/>
                      <a:pt x="133" y="49"/>
                    </a:cubicBezTo>
                    <a:cubicBezTo>
                      <a:pt x="129" y="48"/>
                      <a:pt x="122" y="46"/>
                      <a:pt x="110" y="46"/>
                    </a:cubicBezTo>
                    <a:cubicBezTo>
                      <a:pt x="93" y="46"/>
                      <a:pt x="78" y="55"/>
                      <a:pt x="65" y="69"/>
                    </a:cubicBezTo>
                    <a:cubicBezTo>
                      <a:pt x="52" y="83"/>
                      <a:pt x="46" y="99"/>
                      <a:pt x="46" y="118"/>
                    </a:cubicBezTo>
                    <a:lnTo>
                      <a:pt x="46" y="26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Freeform 34">
                <a:extLst>
                  <a:ext uri="{FF2B5EF4-FFF2-40B4-BE49-F238E27FC236}">
                    <a16:creationId xmlns:a16="http://schemas.microsoft.com/office/drawing/2014/main" id="{B2279A5A-7B13-A6FF-B5BB-48BBB0499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2486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4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6" y="261"/>
                      <a:pt x="0" y="202"/>
                      <a:pt x="0" y="130"/>
                    </a:cubicBezTo>
                    <a:cubicBezTo>
                      <a:pt x="0" y="58"/>
                      <a:pt x="56" y="0"/>
                      <a:pt x="124" y="0"/>
                    </a:cubicBezTo>
                    <a:moveTo>
                      <a:pt x="127" y="219"/>
                    </a:moveTo>
                    <a:cubicBezTo>
                      <a:pt x="174" y="219"/>
                      <a:pt x="211" y="179"/>
                      <a:pt x="211" y="130"/>
                    </a:cubicBezTo>
                    <a:cubicBezTo>
                      <a:pt x="211" y="82"/>
                      <a:pt x="174" y="42"/>
                      <a:pt x="127" y="42"/>
                    </a:cubicBezTo>
                    <a:cubicBezTo>
                      <a:pt x="81" y="42"/>
                      <a:pt x="44" y="82"/>
                      <a:pt x="44" y="130"/>
                    </a:cubicBezTo>
                    <a:cubicBezTo>
                      <a:pt x="44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35">
                <a:extLst>
                  <a:ext uri="{FF2B5EF4-FFF2-40B4-BE49-F238E27FC236}">
                    <a16:creationId xmlns:a16="http://schemas.microsoft.com/office/drawing/2014/main" id="{59E523C1-52B3-A0F9-EC70-EF663E6FF0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4540" y="6413040"/>
                <a:ext cx="261273" cy="267569"/>
              </a:xfrm>
              <a:custGeom>
                <a:avLst/>
                <a:gdLst>
                  <a:gd name="T0" fmla="*/ 124 w 256"/>
                  <a:gd name="T1" fmla="*/ 0 h 262"/>
                  <a:gd name="T2" fmla="*/ 210 w 256"/>
                  <a:gd name="T3" fmla="*/ 36 h 262"/>
                  <a:gd name="T4" fmla="*/ 210 w 256"/>
                  <a:gd name="T5" fmla="*/ 1 h 262"/>
                  <a:gd name="T6" fmla="*/ 256 w 256"/>
                  <a:gd name="T7" fmla="*/ 1 h 262"/>
                  <a:gd name="T8" fmla="*/ 256 w 256"/>
                  <a:gd name="T9" fmla="*/ 262 h 262"/>
                  <a:gd name="T10" fmla="*/ 210 w 256"/>
                  <a:gd name="T11" fmla="*/ 262 h 262"/>
                  <a:gd name="T12" fmla="*/ 210 w 256"/>
                  <a:gd name="T13" fmla="*/ 224 h 262"/>
                  <a:gd name="T14" fmla="*/ 124 w 256"/>
                  <a:gd name="T15" fmla="*/ 261 h 262"/>
                  <a:gd name="T16" fmla="*/ 0 w 256"/>
                  <a:gd name="T17" fmla="*/ 130 h 262"/>
                  <a:gd name="T18" fmla="*/ 124 w 256"/>
                  <a:gd name="T19" fmla="*/ 0 h 262"/>
                  <a:gd name="T20" fmla="*/ 127 w 256"/>
                  <a:gd name="T21" fmla="*/ 219 h 262"/>
                  <a:gd name="T22" fmla="*/ 211 w 256"/>
                  <a:gd name="T23" fmla="*/ 130 h 262"/>
                  <a:gd name="T24" fmla="*/ 127 w 256"/>
                  <a:gd name="T25" fmla="*/ 42 h 262"/>
                  <a:gd name="T26" fmla="*/ 43 w 256"/>
                  <a:gd name="T27" fmla="*/ 130 h 262"/>
                  <a:gd name="T28" fmla="*/ 127 w 256"/>
                  <a:gd name="T29" fmla="*/ 219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62">
                    <a:moveTo>
                      <a:pt x="124" y="0"/>
                    </a:moveTo>
                    <a:cubicBezTo>
                      <a:pt x="157" y="0"/>
                      <a:pt x="186" y="14"/>
                      <a:pt x="210" y="36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10" y="262"/>
                      <a:pt x="210" y="262"/>
                      <a:pt x="210" y="262"/>
                    </a:cubicBezTo>
                    <a:cubicBezTo>
                      <a:pt x="210" y="224"/>
                      <a:pt x="210" y="224"/>
                      <a:pt x="210" y="224"/>
                    </a:cubicBezTo>
                    <a:cubicBezTo>
                      <a:pt x="186" y="247"/>
                      <a:pt x="157" y="261"/>
                      <a:pt x="124" y="261"/>
                    </a:cubicBezTo>
                    <a:cubicBezTo>
                      <a:pt x="55" y="261"/>
                      <a:pt x="0" y="202"/>
                      <a:pt x="0" y="130"/>
                    </a:cubicBezTo>
                    <a:cubicBezTo>
                      <a:pt x="0" y="58"/>
                      <a:pt x="55" y="0"/>
                      <a:pt x="124" y="0"/>
                    </a:cubicBezTo>
                    <a:moveTo>
                      <a:pt x="127" y="219"/>
                    </a:moveTo>
                    <a:cubicBezTo>
                      <a:pt x="173" y="219"/>
                      <a:pt x="211" y="179"/>
                      <a:pt x="211" y="130"/>
                    </a:cubicBezTo>
                    <a:cubicBezTo>
                      <a:pt x="211" y="82"/>
                      <a:pt x="173" y="42"/>
                      <a:pt x="127" y="42"/>
                    </a:cubicBezTo>
                    <a:cubicBezTo>
                      <a:pt x="81" y="42"/>
                      <a:pt x="43" y="82"/>
                      <a:pt x="43" y="130"/>
                    </a:cubicBezTo>
                    <a:cubicBezTo>
                      <a:pt x="43" y="179"/>
                      <a:pt x="81" y="219"/>
                      <a:pt x="127" y="219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36">
                <a:extLst>
                  <a:ext uri="{FF2B5EF4-FFF2-40B4-BE49-F238E27FC236}">
                    <a16:creationId xmlns:a16="http://schemas.microsoft.com/office/drawing/2014/main" id="{234D9487-F1D1-8C14-BDD3-52FE7EDD2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664" y="6413040"/>
                <a:ext cx="239238" cy="267569"/>
              </a:xfrm>
              <a:custGeom>
                <a:avLst/>
                <a:gdLst>
                  <a:gd name="T0" fmla="*/ 126 w 235"/>
                  <a:gd name="T1" fmla="*/ 262 h 262"/>
                  <a:gd name="T2" fmla="*/ 35 w 235"/>
                  <a:gd name="T3" fmla="*/ 225 h 262"/>
                  <a:gd name="T4" fmla="*/ 0 w 235"/>
                  <a:gd name="T5" fmla="*/ 131 h 262"/>
                  <a:gd name="T6" fmla="*/ 35 w 235"/>
                  <a:gd name="T7" fmla="*/ 37 h 262"/>
                  <a:gd name="T8" fmla="*/ 126 w 235"/>
                  <a:gd name="T9" fmla="*/ 0 h 262"/>
                  <a:gd name="T10" fmla="*/ 192 w 235"/>
                  <a:gd name="T11" fmla="*/ 19 h 262"/>
                  <a:gd name="T12" fmla="*/ 234 w 235"/>
                  <a:gd name="T13" fmla="*/ 71 h 262"/>
                  <a:gd name="T14" fmla="*/ 192 w 235"/>
                  <a:gd name="T15" fmla="*/ 88 h 262"/>
                  <a:gd name="T16" fmla="*/ 123 w 235"/>
                  <a:gd name="T17" fmla="*/ 42 h 262"/>
                  <a:gd name="T18" fmla="*/ 68 w 235"/>
                  <a:gd name="T19" fmla="*/ 68 h 262"/>
                  <a:gd name="T20" fmla="*/ 46 w 235"/>
                  <a:gd name="T21" fmla="*/ 131 h 262"/>
                  <a:gd name="T22" fmla="*/ 68 w 235"/>
                  <a:gd name="T23" fmla="*/ 194 h 262"/>
                  <a:gd name="T24" fmla="*/ 123 w 235"/>
                  <a:gd name="T25" fmla="*/ 220 h 262"/>
                  <a:gd name="T26" fmla="*/ 194 w 235"/>
                  <a:gd name="T27" fmla="*/ 173 h 262"/>
                  <a:gd name="T28" fmla="*/ 235 w 235"/>
                  <a:gd name="T29" fmla="*/ 191 h 262"/>
                  <a:gd name="T30" fmla="*/ 193 w 235"/>
                  <a:gd name="T31" fmla="*/ 243 h 262"/>
                  <a:gd name="T32" fmla="*/ 126 w 235"/>
                  <a:gd name="T33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5" h="262">
                    <a:moveTo>
                      <a:pt x="126" y="262"/>
                    </a:moveTo>
                    <a:cubicBezTo>
                      <a:pt x="90" y="262"/>
                      <a:pt x="59" y="249"/>
                      <a:pt x="35" y="225"/>
                    </a:cubicBezTo>
                    <a:cubicBezTo>
                      <a:pt x="12" y="199"/>
                      <a:pt x="0" y="168"/>
                      <a:pt x="0" y="131"/>
                    </a:cubicBezTo>
                    <a:cubicBezTo>
                      <a:pt x="0" y="93"/>
                      <a:pt x="12" y="62"/>
                      <a:pt x="35" y="37"/>
                    </a:cubicBezTo>
                    <a:cubicBezTo>
                      <a:pt x="59" y="13"/>
                      <a:pt x="90" y="0"/>
                      <a:pt x="126" y="0"/>
                    </a:cubicBezTo>
                    <a:cubicBezTo>
                      <a:pt x="151" y="0"/>
                      <a:pt x="173" y="6"/>
                      <a:pt x="192" y="19"/>
                    </a:cubicBezTo>
                    <a:cubicBezTo>
                      <a:pt x="210" y="31"/>
                      <a:pt x="224" y="49"/>
                      <a:pt x="234" y="71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79" y="58"/>
                      <a:pt x="156" y="42"/>
                      <a:pt x="123" y="42"/>
                    </a:cubicBezTo>
                    <a:cubicBezTo>
                      <a:pt x="102" y="42"/>
                      <a:pt x="84" y="51"/>
                      <a:pt x="68" y="68"/>
                    </a:cubicBezTo>
                    <a:cubicBezTo>
                      <a:pt x="53" y="85"/>
                      <a:pt x="46" y="106"/>
                      <a:pt x="46" y="131"/>
                    </a:cubicBezTo>
                    <a:cubicBezTo>
                      <a:pt x="46" y="156"/>
                      <a:pt x="53" y="177"/>
                      <a:pt x="68" y="194"/>
                    </a:cubicBezTo>
                    <a:cubicBezTo>
                      <a:pt x="84" y="211"/>
                      <a:pt x="102" y="220"/>
                      <a:pt x="123" y="220"/>
                    </a:cubicBezTo>
                    <a:cubicBezTo>
                      <a:pt x="157" y="220"/>
                      <a:pt x="181" y="204"/>
                      <a:pt x="194" y="173"/>
                    </a:cubicBezTo>
                    <a:cubicBezTo>
                      <a:pt x="235" y="191"/>
                      <a:pt x="235" y="191"/>
                      <a:pt x="235" y="191"/>
                    </a:cubicBezTo>
                    <a:cubicBezTo>
                      <a:pt x="226" y="213"/>
                      <a:pt x="212" y="230"/>
                      <a:pt x="193" y="243"/>
                    </a:cubicBezTo>
                    <a:cubicBezTo>
                      <a:pt x="174" y="255"/>
                      <a:pt x="151" y="262"/>
                      <a:pt x="126" y="262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37">
                <a:extLst>
                  <a:ext uri="{FF2B5EF4-FFF2-40B4-BE49-F238E27FC236}">
                    <a16:creationId xmlns:a16="http://schemas.microsoft.com/office/drawing/2014/main" id="{123BA859-9616-9E1B-24C4-D8A41C552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937" y="6345361"/>
                <a:ext cx="157393" cy="335247"/>
              </a:xfrm>
              <a:custGeom>
                <a:avLst/>
                <a:gdLst>
                  <a:gd name="T0" fmla="*/ 113 w 155"/>
                  <a:gd name="T1" fmla="*/ 328 h 328"/>
                  <a:gd name="T2" fmla="*/ 63 w 155"/>
                  <a:gd name="T3" fmla="*/ 309 h 328"/>
                  <a:gd name="T4" fmla="*/ 43 w 155"/>
                  <a:gd name="T5" fmla="*/ 254 h 328"/>
                  <a:gd name="T6" fmla="*/ 43 w 155"/>
                  <a:gd name="T7" fmla="*/ 109 h 328"/>
                  <a:gd name="T8" fmla="*/ 0 w 155"/>
                  <a:gd name="T9" fmla="*/ 109 h 328"/>
                  <a:gd name="T10" fmla="*/ 0 w 155"/>
                  <a:gd name="T11" fmla="*/ 67 h 328"/>
                  <a:gd name="T12" fmla="*/ 43 w 155"/>
                  <a:gd name="T13" fmla="*/ 67 h 328"/>
                  <a:gd name="T14" fmla="*/ 43 w 155"/>
                  <a:gd name="T15" fmla="*/ 25 h 328"/>
                  <a:gd name="T16" fmla="*/ 89 w 155"/>
                  <a:gd name="T17" fmla="*/ 0 h 328"/>
                  <a:gd name="T18" fmla="*/ 89 w 155"/>
                  <a:gd name="T19" fmla="*/ 67 h 328"/>
                  <a:gd name="T20" fmla="*/ 149 w 155"/>
                  <a:gd name="T21" fmla="*/ 67 h 328"/>
                  <a:gd name="T22" fmla="*/ 149 w 155"/>
                  <a:gd name="T23" fmla="*/ 109 h 328"/>
                  <a:gd name="T24" fmla="*/ 89 w 155"/>
                  <a:gd name="T25" fmla="*/ 109 h 328"/>
                  <a:gd name="T26" fmla="*/ 89 w 155"/>
                  <a:gd name="T27" fmla="*/ 239 h 328"/>
                  <a:gd name="T28" fmla="*/ 99 w 155"/>
                  <a:gd name="T29" fmla="*/ 276 h 328"/>
                  <a:gd name="T30" fmla="*/ 120 w 155"/>
                  <a:gd name="T31" fmla="*/ 285 h 328"/>
                  <a:gd name="T32" fmla="*/ 131 w 155"/>
                  <a:gd name="T33" fmla="*/ 283 h 328"/>
                  <a:gd name="T34" fmla="*/ 141 w 155"/>
                  <a:gd name="T35" fmla="*/ 280 h 328"/>
                  <a:gd name="T36" fmla="*/ 155 w 155"/>
                  <a:gd name="T37" fmla="*/ 321 h 328"/>
                  <a:gd name="T38" fmla="*/ 113 w 155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5" h="328">
                    <a:moveTo>
                      <a:pt x="113" y="328"/>
                    </a:moveTo>
                    <a:cubicBezTo>
                      <a:pt x="93" y="328"/>
                      <a:pt x="77" y="321"/>
                      <a:pt x="63" y="309"/>
                    </a:cubicBezTo>
                    <a:cubicBezTo>
                      <a:pt x="50" y="297"/>
                      <a:pt x="43" y="276"/>
                      <a:pt x="43" y="25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149" y="67"/>
                      <a:pt x="149" y="67"/>
                      <a:pt x="149" y="67"/>
                    </a:cubicBezTo>
                    <a:cubicBezTo>
                      <a:pt x="149" y="109"/>
                      <a:pt x="149" y="109"/>
                      <a:pt x="14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239"/>
                      <a:pt x="89" y="239"/>
                      <a:pt x="89" y="239"/>
                    </a:cubicBezTo>
                    <a:cubicBezTo>
                      <a:pt x="89" y="255"/>
                      <a:pt x="92" y="270"/>
                      <a:pt x="99" y="276"/>
                    </a:cubicBezTo>
                    <a:cubicBezTo>
                      <a:pt x="105" y="282"/>
                      <a:pt x="112" y="285"/>
                      <a:pt x="120" y="285"/>
                    </a:cubicBezTo>
                    <a:cubicBezTo>
                      <a:pt x="124" y="285"/>
                      <a:pt x="127" y="284"/>
                      <a:pt x="131" y="283"/>
                    </a:cubicBezTo>
                    <a:cubicBezTo>
                      <a:pt x="134" y="283"/>
                      <a:pt x="138" y="282"/>
                      <a:pt x="141" y="280"/>
                    </a:cubicBezTo>
                    <a:cubicBezTo>
                      <a:pt x="155" y="321"/>
                      <a:pt x="155" y="321"/>
                      <a:pt x="155" y="321"/>
                    </a:cubicBezTo>
                    <a:cubicBezTo>
                      <a:pt x="143" y="325"/>
                      <a:pt x="129" y="328"/>
                      <a:pt x="113" y="328"/>
                    </a:cubicBezTo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DA1A9C75-1B08-D7D3-490D-FF578348CB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5745" y="6140750"/>
                <a:ext cx="132210" cy="132210"/>
              </a:xfrm>
              <a:custGeom>
                <a:avLst/>
                <a:gdLst>
                  <a:gd name="T0" fmla="*/ 65 w 129"/>
                  <a:gd name="T1" fmla="*/ 0 h 130"/>
                  <a:gd name="T2" fmla="*/ 0 w 129"/>
                  <a:gd name="T3" fmla="*/ 65 h 130"/>
                  <a:gd name="T4" fmla="*/ 65 w 129"/>
                  <a:gd name="T5" fmla="*/ 130 h 130"/>
                  <a:gd name="T6" fmla="*/ 129 w 129"/>
                  <a:gd name="T7" fmla="*/ 65 h 130"/>
                  <a:gd name="T8" fmla="*/ 65 w 129"/>
                  <a:gd name="T9" fmla="*/ 0 h 130"/>
                  <a:gd name="T10" fmla="*/ 65 w 129"/>
                  <a:gd name="T11" fmla="*/ 103 h 130"/>
                  <a:gd name="T12" fmla="*/ 26 w 129"/>
                  <a:gd name="T13" fmla="*/ 65 h 130"/>
                  <a:gd name="T14" fmla="*/ 65 w 129"/>
                  <a:gd name="T15" fmla="*/ 27 h 130"/>
                  <a:gd name="T16" fmla="*/ 103 w 129"/>
                  <a:gd name="T17" fmla="*/ 65 h 130"/>
                  <a:gd name="T18" fmla="*/ 65 w 129"/>
                  <a:gd name="T19" fmla="*/ 10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30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0"/>
                      <a:pt x="65" y="130"/>
                    </a:cubicBezTo>
                    <a:cubicBezTo>
                      <a:pt x="100" y="130"/>
                      <a:pt x="129" y="101"/>
                      <a:pt x="129" y="65"/>
                    </a:cubicBezTo>
                    <a:cubicBezTo>
                      <a:pt x="129" y="29"/>
                      <a:pt x="100" y="0"/>
                      <a:pt x="65" y="0"/>
                    </a:cubicBezTo>
                    <a:moveTo>
                      <a:pt x="65" y="103"/>
                    </a:moveTo>
                    <a:cubicBezTo>
                      <a:pt x="43" y="103"/>
                      <a:pt x="26" y="86"/>
                      <a:pt x="26" y="65"/>
                    </a:cubicBezTo>
                    <a:cubicBezTo>
                      <a:pt x="26" y="44"/>
                      <a:pt x="43" y="27"/>
                      <a:pt x="65" y="27"/>
                    </a:cubicBezTo>
                    <a:cubicBezTo>
                      <a:pt x="86" y="27"/>
                      <a:pt x="103" y="44"/>
                      <a:pt x="103" y="65"/>
                    </a:cubicBezTo>
                    <a:cubicBezTo>
                      <a:pt x="103" y="86"/>
                      <a:pt x="86" y="103"/>
                      <a:pt x="65" y="103"/>
                    </a:cubicBezTo>
                  </a:path>
                </a:pathLst>
              </a:custGeom>
              <a:solidFill>
                <a:srgbClr val="E30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84658A28-2BA0-DFDE-FD7E-40091A565B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4826" y="6342213"/>
                <a:ext cx="55088" cy="338395"/>
              </a:xfrm>
              <a:custGeom>
                <a:avLst/>
                <a:gdLst>
                  <a:gd name="T0" fmla="*/ 54 w 54"/>
                  <a:gd name="T1" fmla="*/ 26 h 331"/>
                  <a:gd name="T2" fmla="*/ 46 w 54"/>
                  <a:gd name="T3" fmla="*/ 45 h 331"/>
                  <a:gd name="T4" fmla="*/ 27 w 54"/>
                  <a:gd name="T5" fmla="*/ 53 h 331"/>
                  <a:gd name="T6" fmla="*/ 8 w 54"/>
                  <a:gd name="T7" fmla="*/ 45 h 331"/>
                  <a:gd name="T8" fmla="*/ 0 w 54"/>
                  <a:gd name="T9" fmla="*/ 26 h 331"/>
                  <a:gd name="T10" fmla="*/ 8 w 54"/>
                  <a:gd name="T11" fmla="*/ 7 h 331"/>
                  <a:gd name="T12" fmla="*/ 27 w 54"/>
                  <a:gd name="T13" fmla="*/ 0 h 331"/>
                  <a:gd name="T14" fmla="*/ 46 w 54"/>
                  <a:gd name="T15" fmla="*/ 7 h 331"/>
                  <a:gd name="T16" fmla="*/ 54 w 54"/>
                  <a:gd name="T17" fmla="*/ 26 h 331"/>
                  <a:gd name="T18" fmla="*/ 50 w 54"/>
                  <a:gd name="T19" fmla="*/ 331 h 331"/>
                  <a:gd name="T20" fmla="*/ 4 w 54"/>
                  <a:gd name="T21" fmla="*/ 331 h 331"/>
                  <a:gd name="T22" fmla="*/ 4 w 54"/>
                  <a:gd name="T23" fmla="*/ 70 h 331"/>
                  <a:gd name="T24" fmla="*/ 50 w 54"/>
                  <a:gd name="T25" fmla="*/ 70 h 331"/>
                  <a:gd name="T26" fmla="*/ 50 w 54"/>
                  <a:gd name="T27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331">
                    <a:moveTo>
                      <a:pt x="54" y="26"/>
                    </a:moveTo>
                    <a:cubicBezTo>
                      <a:pt x="54" y="34"/>
                      <a:pt x="51" y="40"/>
                      <a:pt x="46" y="45"/>
                    </a:cubicBezTo>
                    <a:cubicBezTo>
                      <a:pt x="41" y="51"/>
                      <a:pt x="34" y="53"/>
                      <a:pt x="27" y="53"/>
                    </a:cubicBezTo>
                    <a:cubicBezTo>
                      <a:pt x="20" y="53"/>
                      <a:pt x="13" y="51"/>
                      <a:pt x="8" y="45"/>
                    </a:cubicBezTo>
                    <a:cubicBezTo>
                      <a:pt x="3" y="40"/>
                      <a:pt x="0" y="34"/>
                      <a:pt x="0" y="26"/>
                    </a:cubicBezTo>
                    <a:cubicBezTo>
                      <a:pt x="0" y="19"/>
                      <a:pt x="3" y="13"/>
                      <a:pt x="8" y="7"/>
                    </a:cubicBezTo>
                    <a:cubicBezTo>
                      <a:pt x="13" y="2"/>
                      <a:pt x="20" y="0"/>
                      <a:pt x="27" y="0"/>
                    </a:cubicBezTo>
                    <a:cubicBezTo>
                      <a:pt x="34" y="0"/>
                      <a:pt x="41" y="2"/>
                      <a:pt x="46" y="7"/>
                    </a:cubicBezTo>
                    <a:cubicBezTo>
                      <a:pt x="51" y="13"/>
                      <a:pt x="54" y="19"/>
                      <a:pt x="54" y="26"/>
                    </a:cubicBezTo>
                    <a:moveTo>
                      <a:pt x="50" y="331"/>
                    </a:moveTo>
                    <a:cubicBezTo>
                      <a:pt x="4" y="331"/>
                      <a:pt x="4" y="331"/>
                      <a:pt x="4" y="331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50" y="70"/>
                      <a:pt x="50" y="70"/>
                      <a:pt x="50" y="70"/>
                    </a:cubicBezTo>
                    <a:lnTo>
                      <a:pt x="50" y="331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3" name="9 CuadroTexto">
            <a:extLst>
              <a:ext uri="{FF2B5EF4-FFF2-40B4-BE49-F238E27FC236}">
                <a16:creationId xmlns:a16="http://schemas.microsoft.com/office/drawing/2014/main" id="{59F93678-7CE6-F8D3-DB6F-CF279ADE5250}"/>
              </a:ext>
            </a:extLst>
          </p:cNvPr>
          <p:cNvSpPr txBox="1"/>
          <p:nvPr userDrawn="1"/>
        </p:nvSpPr>
        <p:spPr>
          <a:xfrm>
            <a:off x="748586" y="649029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 Semilight" panose="020B0402040204020203" pitchFamily="34" charset="0"/>
              </a:rPr>
              <a:t>COPYRIGHT © PRACTIA 2023</a:t>
            </a:r>
            <a:endParaRPr lang="es-AR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7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13.sv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19" Type="http://schemas.openxmlformats.org/officeDocument/2006/relationships/image" Target="../media/image13.sv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28A575-2A09-40D0-B00F-5ADBF876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2383CF-5759-4511-AB54-9B235CBD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65972-81BC-4B21-8ECE-0D17A9B4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3B461-DFD5-4710-A80E-45D8AA3A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C3EE5-6B2B-4850-A3F0-F9D7B92EC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9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5" r:id="rId27"/>
    <p:sldLayoutId id="2147483715" r:id="rId28"/>
    <p:sldLayoutId id="2147484132" r:id="rId29"/>
    <p:sldLayoutId id="2147484133" r:id="rId30"/>
    <p:sldLayoutId id="2147484135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933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‹Nº›</a:t>
            </a:fld>
            <a:endParaRPr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7A374C5-3749-40D4-B3E1-5E8E4476E04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5372" y="6102928"/>
            <a:ext cx="906397" cy="517029"/>
          </a:xfrm>
          <a:prstGeom prst="rect">
            <a:avLst/>
          </a:prstGeom>
        </p:spPr>
      </p:pic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78BF7809-0064-4A83-BD1C-1887E7430E50}"/>
              </a:ext>
            </a:extLst>
          </p:cNvPr>
          <p:cNvCxnSpPr/>
          <p:nvPr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BF6A63F-8DF4-48AD-B132-89B822612D07}"/>
              </a:ext>
            </a:extLst>
          </p:cNvPr>
          <p:cNvCxnSpPr/>
          <p:nvPr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7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277600" y="6269714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200" b="1" smtClean="0">
                <a:solidFill>
                  <a:schemeClr val="accent2"/>
                </a:solidFill>
              </a:defRPr>
            </a:lvl1pPr>
          </a:lstStyle>
          <a:p>
            <a:fld id="{37D409AB-2201-4E18-8A34-C31753AD9B06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7A374C5-3749-40D4-B3E1-5E8E4476E04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372" y="6102928"/>
            <a:ext cx="906397" cy="51702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2AE7A9-011B-D531-7DB9-889DA318208F}"/>
              </a:ext>
            </a:extLst>
          </p:cNvPr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3506BC-24C2-B86A-54F7-D8B3B50AAC35}"/>
              </a:ext>
            </a:extLst>
          </p:cNvPr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4" r:id="rId2"/>
    <p:sldLayoutId id="2147483935" r:id="rId3"/>
    <p:sldLayoutId id="2147483936" r:id="rId4"/>
    <p:sldLayoutId id="2147483939" r:id="rId5"/>
    <p:sldLayoutId id="2147483941" r:id="rId6"/>
    <p:sldLayoutId id="2147483946" r:id="rId7"/>
    <p:sldLayoutId id="2147484077" r:id="rId8"/>
    <p:sldLayoutId id="2147484081" r:id="rId9"/>
    <p:sldLayoutId id="2147484123" r:id="rId10"/>
    <p:sldLayoutId id="2147484124" r:id="rId11"/>
    <p:sldLayoutId id="2147484125" r:id="rId12"/>
    <p:sldLayoutId id="2147484126" r:id="rId13"/>
    <p:sldLayoutId id="2147484128" r:id="rId14"/>
    <p:sldLayoutId id="2147484129" r:id="rId15"/>
    <p:sldLayoutId id="2147484130" r:id="rId16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hyperlink" Target="http://practia.glob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azure.com/AR-Practia-ID/LLM-Research/_git/LLM-Research?version=GBdev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p:/r/sites/ID-Equipo/Shared%20Documents/General/Proyectos%20I+D%202024/A)%20Proyectos%20con%20Asistentes/01_Asistentes%20Conversacionales/03_LLM%20Research/Etapa%202%20-%20C%C3%B3digo%20Asistente%20Pol%C3%ADticas%20Internas/PRES%20Semantic%20Cache.pptx?d=wcd1b5f1c22f84ad5b6f0f8fba873d75c&amp;csf=1&amp;web=1&amp;e=Du5YN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sistentes/04_LLM%20Research/PRES%20Semantic%20Catching%20%26%20Kernel.pptx?d=wa6991816d1bb4b16b7c6b278aca31277&amp;csf=1&amp;web=1&amp;e=0HdIZd" TargetMode="External"/><Relationship Id="rId11" Type="http://schemas.openxmlformats.org/officeDocument/2006/relationships/hyperlink" Target="https://publicisgroupe.sharepoint.com/:p:/r/sites/ID-Equipo/Shared%20Documents/General/Proyectos%20I+D%202024/A)%20Proyectos%20con%20Asistentes/01_Asistentes%20Conversacionales/03_LLM%20Research/Etapa%202%20-%20C%C3%B3digo%20Asistente%20Pol%C3%ADticas%20Internas/ChromaDB-LLMResearch.pptx?d=wb3b0e2376c204043a4a1b5d5efb5482d&amp;csf=1&amp;web=1&amp;e=S31auA" TargetMode="External"/><Relationship Id="rId5" Type="http://schemas.openxmlformats.org/officeDocument/2006/relationships/image" Target="../media/image27.svg"/><Relationship Id="rId10" Type="http://schemas.openxmlformats.org/officeDocument/2006/relationships/hyperlink" Target="https://publicisgroupe.sharepoint.com/:w:/r/sites/ID-Equipo/Shared%20Documents/General/Proyectos%20I+D%202024/Asistentes/04_LLM%20Research/Semantic%20Caching.docx?d=w812b934facf040289a263f4084a904de&amp;csf=1&amp;web=1&amp;e=hDbfY9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sistentes/04_LLM%20Research/Semantic%20Kernel.docx?d=w4e296570c0454f89a8e08fd4ffca0532&amp;csf=1&amp;web=1&amp;e=sejORU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sites/ID-Equipo/_layouts/15/stream.aspx?id=%2Fsites%2FID%2DEquipo%2FShared%20Documents%2FGeneral%2FProyectos%20I%2BD%202024%2FA%29%20Proyectos%20con%20Asistentes%2FA1%5FAsistentes%20Conversacionales%2F05%5FCONV%5FFormularios%5Fcon%5Faudios%2FdemoFormularios%2Emkv&amp;referrer=StreamWebApp%2EWeb&amp;referrerScenario=AddressBarCopied%2Eview%2E92c841b0%2D4f54%2D4f8d%2D8ae3%2D1b0358d4b202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Conv-Formularios-Audio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72A8DE2A-A83A-468B-B016-546BC79864E1%7D&amp;file=3.%20Presentaci%C3%B3n%20Conversacional%20audio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_layouts/15/Doc.aspx?sourcedoc=%7BECF0702A-BEB0-4FF5-BF62-CB567C043B0C%7D&amp;file=1.%20Documentaci%C3%B3n%20T%C3%A9cnica%20Proyecto%20Conversacional%20Audio.docx&amp;action=default&amp;mobileredirect=tru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1_Asistentes%20Conversacionales/15_CONV_Athena/Demo%20Athena.mp4?csf=1&amp;web=1&amp;e=zFyhCg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Conv-Athen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15_CONV_Athena/Presentacion%20ATHENA.pptx?d=wbfd65234fa234994b9c9feaaa6deca0a&amp;csf=1&amp;web=1&amp;e=crmn3R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1_Asistentes%20Conversacionales/15_CONV_Athena/Documentacion/Athena%20documentacion.docx?d=w0c8bc14456c44e9ca2bc6b8418161da6&amp;csf=1&amp;web=1&amp;e=X5J0Sv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2_Asistentes%20No%20Conversacionales%20e%20Hibridos/06_Generador_de_ideas_comerciales/Documentaci%C3%B3n/Generador%20ideas%20comerciales%20-%20Demo.mp4?csf=1&amp;web=1&amp;e=wXBiJW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No-Conv-Generador-Propuestas-Comercia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2_Asistentes%20No%20Conversacionales%20e%20Hibridos/06_Generador_de_ideas_comerciales/Documentaci%C3%B3n/Cierre_Gen_Ideas_Comerciales_30-08-2024.pptx?d=wbc213dfcf8054bde98099a4e737f73cd&amp;csf=1&amp;web=1&amp;e=xqQpeY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6_Generador_de_ideas_comerciales/Documentaci%C3%B3n/Gen_Ideas_Comerciales%20-%20Documentaci%C3%B3n.docx?d=w653789c28e9a4633b95bdbb8c05b74ba&amp;csf=1&amp;web=1&amp;e=ED5GRI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tonex.azurewebsites.net/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No-Conv-Cli-Ston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02_Asistentes%20No%20Conversacionales/04_Stonex/Cierre_StoneX.pptx?d=w77747f61eb8a4350b3ddb2c6dc00763c&amp;csf=1&amp;web=1&amp;e=avknIb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02_Asistentes%20No%20Conversacionales/04_Stonex/Documentaci%C3%B3n/Stonex%20-%20Documentaci%C3%B3n.docx?d=w4ea8c46c7b5046df9e3db0fb4aba8134&amp;csf=1&amp;web=1&amp;e=Ns06Ht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ratos-legales.azurewebsites.net/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AI-Gen-Contratos-Legales?path=%2F&amp;version=GBprod&amp;_a=conten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02_Asistentes%20No%20Conversacionales/02_Contratos_Legales/Documentaci%C3%B3n/Contratos%20Legales%20Demo%20-%2002-08-2024.pptx?d=w9e26cc45c44a4da681c5c06ed7297151&amp;csf=1&amp;web=1&amp;e=aV89gX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02_Asistentes%20No%20Conversacionales/02_Contratos_Legales/Documentaci%C3%B3n/Contratos%20Legales%20-%20Documentaci%C3%B3n.docx?d=w1945f1da1a1f44d7814577b18009655b&amp;csf=1&amp;web=1&amp;e=rELfjw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3_YPF_unificar_flujogramas/Documentaci%C3%B3n/Flujogramas%20-%20Documentaci%C3%B3n.docx?d=wd1b1c6a8c2e140fc8815bb519988bb4b&amp;csf=1&amp;web=1&amp;e=XYeTZ1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No-Conv-Cli-YPF-flujograma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2_Asistentes%20No%20Conversacionales%20e%20Hibridos/03_YPF_unificar_flujogramas/Documentaci%C3%B3n/PRESENTACIONES%20YPF%20FLUJOGRAMAS.pptx?d=w8d37fd267dbb47dfa784525a2a4616cd&amp;csf=1&amp;web=1&amp;e=E0Za3q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ing-ia.azurewebsites.net/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I-Testing/_git/AI-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02_Asistentes%20No%20Conversacionales/01_AI_testing/Documentaci%C3%B3n/Presentaciones/AI%20Testing%20Demo%20-%2028-06-2024.pptx?d=w48ba740ee9a147f2bf8b56ce13a41aec&amp;csf=1&amp;web=1&amp;e=lvaZv1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02_Asistentes%20No%20Conversacionales/01_AI_testing/Documentaci%C3%B3n/AI%20Testing%20-%20Documentaci%C3%B3n.docx?d=w4d9898c3ab314ed2892634e51b8eb51e&amp;csf=1&amp;web=1&amp;e=Fl68kq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7_Open_Source_LLMs/Documentaci%C3%B3n/Documentacion_Proyecto_OpenSource.docx?d=wddd085fa75da497a8018f0d005cec971&amp;csf=1&amp;web=1&amp;e=ivHZ0O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No-Conv-Open-Source?path=%2F&amp;version=GBai_testing_os&amp;_a=conten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2_Asistentes%20No%20Conversacionales%20e%20Hibridos/07_Open_Source_LLMs/Documentaci%C3%B3n/PRESENTACI%C3%93N%20OPEN%20SOURCE.pptx?d=wae2380eba8c04eeda58dc20c15b63caa&amp;csf=1&amp;web=1&amp;e=jp0iIZ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9_Tramarsa/Documentaci%C3%B3n/Tramarsa%20-%20Documentaci%C3%B3n.docx?d=wf3fd63dff06a42a9a1377be1c4f84280&amp;csf=1&amp;web=1&amp;e=zwTmL5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v:/r/sites/ID-Equipo/Shared%20Documents/General/Proyectos%20I+D%202024/A)%20Proyectos%20con%20Asistentes/A2_Asistentes%20No%20Conversacionales%20e%20Hibridos/09_Tramarsa/Documentaci%C3%B3n/Tramarsa-DEMO.mp4?csf=1&amp;web=1&amp;e=fbyhr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dev.azure.com/AR-Practia-ID/_git/No-Conv-Cli-Tramarsa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2_Asistentes%20No%20Conversacionales%20e%20Hibridos/08_Calidad_Asistente%20Hibrido/Documentaci%C3%B3n/Demos/Demo%20Asistente%20Calidad%20Hibrido_5-12-2024.mp4?csf=1&amp;web=1&amp;e=7eilCd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I-Testing/_git/AI-testing-calidad-asisten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2_Asistentes%20No%20Conversacionales%20e%20Hibridos/08_Calidad_Asistente%20Hibrido/Documentaci%C3%B3n/Presentaci%C3%B3n-%20Asistente-Hibrido-Calidad.pptx?d=wa29ec4ab9d9d4a99b612b92a8dcaf1a6&amp;csf=1&amp;web=1&amp;e=3fJDvY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8_Calidad_Asistente%20Hibrido/Documentaci%C3%B3n/Calidad_Asistente_Hibrido_Documentaci%C3%B3n.docx?d=w4134459c4fc246668e3df72ade631f6a&amp;csf=1&amp;web=1&amp;e=lxTlE6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_layouts/15/Doc.aspx?sourcedoc=%7b6C520C8E-7023-4671-BACA-A618711A9D63%7d&amp;file=Informe+-Testeo+de+Modelos+IA+Generativa1+para+NLP.docx&amp;action=default&amp;mobileredirect=true&amp;xsdata=MDV8MDJ8ZGFyaWFuLnlhbmVAcHJhY3RpYS5nbG9iYWx8MTQ1YjM0Yzk2ZTZjNGRhMTZlNGQwOGRjZDE4YjYyMDB8ZDUyYzllYTE3YzIxNDdiMTgyYTMzM2E3NGIxZjc0Yjh8MHwwfDYzODYxNTY0MzgxODkxMTU5OXxVbmtub3dufFRXRnBiR1pzYjNkOGV5SldJam9pTUM0d0xqQXdNREFpTENKUUlqb2lWMmx1TXpJaUxDSkJUaUk2SWsxaGFXd2lMQ0pYVkNJNk1uMD18MHx8fA%3d%3d&amp;sdata=WjAyQUp4Yk5qZCsvSVlSNVVRMW9XK3g2cit4ZjNaS3BQV0h2UzFFUVpTWT0%3d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Variadas-Testing-AI-Gen-Mode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7E60A164-58B4-4D0D-83D1-02953F372F55%7d&amp;file=PRES+Gen+AI+Testing+Research.pptx&amp;action=edit&amp;mobileredirect=true&amp;xsdata=MDV8MDJ8ZGFyaWFuLnlhbmVAcHJhY3RpYS5nbG9iYWx8MTQ1YjM0Yzk2ZTZjNGRhMTZlNGQwOGRjZDE4YjYyMDB8ZDUyYzllYTE3YzIxNDdiMTgyYTMzM2E3NGIxZjc0Yjh8MHwwfDYzODYxNTY0MzgxODkyNDcyMXxVbmtub3dufFRXRnBiR1pzYjNkOGV5SldJam9pTUM0d0xqQXdNREFpTENKUUlqb2lWMmx1TXpJaUxDSkJUaUk2SWsxaGFXd2lMQ0pYVkNJNk1uMD18MHx8fA%3d%3d&amp;sdata=SWhLc1V3d3YrM2hBT0tNT3ZGeXdkQmVvYytPa0p3S2NveVBrMlVEQ1h2WT0%3d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1_Asistentes%20Conversacionales/07_CONV_Human_Feedback/Fase%201/Human_Feedback_Demo.mp4?csf=1&amp;web=1&amp;e=2Q09Z0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Conv-Human-Feedback/_git/Conv-Human-Feedbac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07_CONV_Human_Feedback/Presentacion_Human_Feedback.pptx?d=w550e35eedb424778b95f42b57a5dcbf6&amp;csf=1&amp;web=1&amp;e=vKPtWS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1_Asistentes%20Conversacionales/07_CONV_Human_Feedback/Documentaci%C3%B3n_Human_Feedback.docx?d=wb18301d1cee14df29c2013f025a188b6&amp;csf=1&amp;web=1&amp;e=b9cYk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A)%20Proyectos%20con%20Asistentes/A1_Asistentes%20Conversacionales/01_CONV_AsistentePoliticas%20Internas_closed/Documentacion%20ALAN%20Bot.docx?d=w96b6ab2c19e64098a10d7ea7cb5a34c3&amp;csf=1&amp;web=1&amp;e=GRlfHc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sist-Pol-I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w:/r/sites/ID-Equipo/_layouts/15/Doc.aspx?sourcedoc=%7B96B6AB2C-19E6-4098-A10D-7EA7CB5A34C3%7D&amp;file=Documentacion%20ALAN%20Bot.docx&amp;action=defaul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b:/r/sites/ID-Equipo/Shared%20Documents/General/Proyectos%20I+D%202024/A)%20Proyectos%20con%20Asistentes/A1_Asistentes%20Conversacionales/01_CONV_AsistentePoliticas%20Internas_closed/Gen.Bot%20documentaci%C3%B3n%20V2.pdf?csf=1&amp;web=1&amp;e=IhNtTb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sist-Pol-In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01_CONV_AsistentePoliticas%20Internas_closed/PRESENTACION%2014-6.pptx?d=w247d55705b354a2699559d959d31c016&amp;csf=1&amp;web=1&amp;e=n1e2RS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f:/r/sites/P210_CienciadeDatos/Shared%20Documents/General/Hub/Seguimientos/Imagenes/2-Proyectos/Iniciativas%20en%20el%20tintero/28-%20Detecci%C3%B3n%20de%20indumentaria/04-%20Entregables?csf=1&amp;web=1&amp;e=X5nIoX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f:/r/sites/P210_CienciadeDatos/Shared%20Documents/General/Hub/Seguimientos/Imagenes/2-Proyectos/Iniciativas%20en%20el%20tintero/28-%20Detecci%C3%B3n%20de%20indumentaria/03-%20C%C3%B3digo/270623yoloPoC/270624yolo10PoC?csf=1&amp;web=1&amp;e=kVjYd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P210_CienciadeDatos/Shared%20Documents/General/Hub/Seguimientos/Imagenes/2-Proyectos/Iniciativas%20en%20el%20tintero/28-%20Detecci%C3%B3n%20de%20indumentaria/02-%20Presentaciones/Presentaci%C3%B3n%20de%20resultados%20-%20YOLOv9%20a%20YOLOv10%20%5BJunio24%5D.pptx?d=w932378b341644eababdba37c5336710a&amp;csf=1&amp;web=1&amp;e=JQS8Nm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P210_CienciadeDatos/Shared%20Documents/General/Hub/Seguimientos/Imagenes/2-Proyectos/Iniciativas%20en%20el%20tintero/28-%20Detecci%C3%B3n%20de%20indumentaria/00-%20Bibliograf%C3%ADa,%20informaci%C3%B3n/Documentaci%C3%B3n%20-%20Detecci%C3%B3n%20de%20indumentaria%20%5BIMAGENES%5D.docx?d=w6012f982f9a04286aed6dcd20a698568&amp;csf=1&amp;web=1&amp;e=McCSgk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_layouts/15/Doc.aspx?sourcedoc=%7B05D05049-C73B-4E67-AFBD-6D1897D20357%7D&amp;file=Prediccion%20de%20Ventas1.docx&amp;action=default&amp;mobileredirect=true&amp;wdsle=0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u:/r/sites/ID-Equipo/Shared%20Documents/General/Proyectos%20I+D%202024/B)%20Proyectos%20Ciencia%20de%20Datos/B1_Ciencia%20de%20Datos_Cloud%20Base/01_Prediccion_Ventas_Fabric/Predictions_Notebook.py?csf=1&amp;web=1&amp;e=RPFO7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1_Ciencia%20de%20Datos_Cloud%20Base/AzureML%20y%20Fabric.pptx?d=wa6ca031403dd4468a4bb090ac5ec98a0&amp;csf=1&amp;web=1&amp;e=eBmEal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-my.sharepoint.com/personal/mardelpo_publicisgroupe_net/_layouts/15/stream.aspx?id=%2Fpersonal%2Fmardelpo%5Fpublicisgroupe%5Fnet%2FDocuments%2FRecordings%2FCierre%20Iniciativas%20I%2BD%2D20240823%5F103327%2DGrabaci%C3%B3n%20de%20la%20reuni%C3%B3n%2Emp4&amp;referrer=StreamWebApp%2EWeb&amp;referrerScenario=AddressBarCopied%2Eview%2E337a81ad%2Dd5ef%2D4b1d%2D87b0%2D4839cc10aa76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f:/r/sites/ID-Equipo/Shared%20Documents/General/Proyectos%20I+D%202024/B)%20Proyectos%20Ciencia%20de%20Datos/B1_Ciencia%20de%20Datos_Cloud%20Base/02_Prediccion_Ventas_AzureML/Forecast%20Ventas/Proyecto/06.%20Pipeline%20AML?csf=1&amp;web=1&amp;e=6k2vh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1_Ciencia%20de%20Datos_Cloud%20Base/AzureML%20y%20Fabric.pptx?d=wa6ca031403dd4468a4bb090ac5ec98a0&amp;csf=1&amp;web=1&amp;e=eBmEal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B)%20Proyectos%20Ciencia%20de%20Datos/B1_Ciencia%20de%20Datos_Cloud%20Base/Documentaci%C3%B3n%20-%20AzureML.docx?d=w1e69091109a44a4193630cb6541276c4&amp;csf=1&amp;web=1&amp;e=zIu7jv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-my.sharepoint.com/personal/mardelpo_publicisgroupe_net/_layouts/15/stream.aspx?id=%2Fpersonal%2Fmardelpo%5Fpublicisgroupe%5Fnet%2FDocuments%2FRecordings%2FCierre%20Iniciativas%20I%2BD%2D20240823%5F103327%2DGrabaci%C3%B3n%20de%20la%20reuni%C3%B3n%2Emp4&amp;referrer=StreamWebApp%2EWeb&amp;referrerScenario=AddressBarCopied%2Eview%2E337a81ad%2Dd5ef%2D4b1d%2D87b0%2D4839cc10aa76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f:/r/sites/ID-Equipo/Shared%20Documents/General/Proyectos%20I+D%202024/B)%20Proyectos%20Ciencia%20de%20Datos/B1_Ciencia%20de%20Datos_Cloud%20Base/03_Deteccion_Anomalias_Fabric/02%20-%20C%C3%B3digo?csf=1&amp;web=1&amp;e=PAPrev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1_Ciencia%20de%20Datos_Cloud%20Base/AzureML%20y%20Fabric.pptx?d=wa6ca031403dd4468a4bb090ac5ec98a0&amp;csf=1&amp;web=1&amp;e=eBmEal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B)%20Proyectos%20Ciencia%20de%20Datos/B1_Ciencia%20de%20Datos_Cloud%20Base/03_Deteccion_Anomalias_Fabric/Detecci%C3%B3n%20de%20Anomal%C3%ADas.docx?d=w19f6c22e560a432ca7471c63663a1f9a&amp;csf=1&amp;web=1&amp;e=HkdyVP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B)%20Proyectos%20Ciencia%20de%20Datos/B1_Ciencia%20de%20Datos_Cloud%20Base/Documentaci%C3%B3n%20-%20AzureML.docx?d=w1e69091109a44a4193630cb6541276c4&amp;csf=1&amp;web=1&amp;e=zIu7jv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-my.sharepoint.com/personal/mardelpo_publicisgroupe_net/_layouts/15/stream.aspx?id=%2Fpersonal%2Fmardelpo%5Fpublicisgroupe%5Fnet%2FDocuments%2FRecordings%2FCierre%20Iniciativas%20I%2BD%2D20240823%5F103327%2DGrabaci%C3%B3n%20de%20la%20reuni%C3%B3n%2Emp4&amp;referrer=StreamWebApp%2EWeb&amp;referrerScenario=AddressBarCopied%2Eview%2E337a81ad%2Dd5ef%2D4b1d%2D87b0%2D4839cc10aa7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1_Ciencia%20de%20Datos_Cloud%20Base/AzureML%20y%20Fabric.pptx?d=wa6ca031403dd4468a4bb090ac5ec98a0&amp;csf=1&amp;web=1&amp;e=eBmEal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B)%20Proyectos%20Ciencia%20de%20Datos/B1_Ciencia%20de%20Datos_Cloud%20Base/06_Segmentacion_Fabric/Segmentaci%C3%B3n.docx?d=wa884435db68d4d52aa4aecb0eb70ae97&amp;csf=1&amp;web=1&amp;e=gykD4x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sites/ID-Equipo/Shared%20Documents/Forms/AllItems.aspx?newTargetListUrl=%2Fsites%2FID%2DEquipo%2FShared%20Documents&amp;viewpath=%2Fsites%2FID%2DEquipo%2FShared%20Documents%2FForms%2FAllItems%2Easpx&amp;id=%2Fsites%2FID%2DEquipo%2FShared%20Documents%2FGeneral%2FProyectos%20I%2BD%202024%2FB%29%20Proyectos%20Ciencia%20de%20Datos%2FB1%5FCiencia%20de%20Datos%5FCloud%20Base%2F06%5FSegmentacion%5FFabric%2FC%C3%B3digo&amp;viewid=7c69ad81%2D225b%2D412f%2D9645%2Da49458a90c8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F609EA45-6B6A-470A-B8AC-F211D6F726D9%7D&amp;file=Segmentacion%20Clientes%20Azure%20vs%20Fabric1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_layouts/15/Doc.aspx?sourcedoc=%7BBA0643B1-7788-4D40-9B87-ED0B77194AD1%7D&amp;file=Docu_Segmentacion_AzureML.docx&amp;action=default&amp;mobileredirect=true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f:/r/sites/ID-Equipo/Shared%20Documents/General/Proyectos%20I+D%202024/B)%20Proyectos%20Ciencia%20de%20Datos/B1_Ciencia%20de%20Datos_Cloud%20Base/05_Segmentacion_AzureML/02_Codigo?csf=1&amp;web=1&amp;e=7ERDs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F609EA45-6B6A-470A-B8AC-F211D6F726D9%7D&amp;file=Segmentacion%20Clientes%20Azure%20vs%20Fabric1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f:/r/sites/ID-Equipo/Shared%20Documents/General/Proyectos%20I+D%202024/B)%20Proyectos%20Ciencia%20de%20Datos/B2_Ciencia%20de%20Datos_Local/01_Anomal%C3%ADas_Centinela/03_Documentacion?csf=1&amp;web=1&amp;e=cDCyvm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f:/r/sites/ID-Equipo/Shared%20Documents/General/Proyectos%20I+D%202024/B)%20Proyectos%20Ciencia%20de%20Datos/B2_Ciencia%20de%20Datos_Local/01_Anomal%C3%ADas_Centinela/02_Codigo?csf=1&amp;web=1&amp;e=YbL9Y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01_Anomal%C3%ADas_Centinela/Minera%20Centinela%202.pptx?d=wba0e26e30bf94ac3af5fcaedd3634ede&amp;csf=1&amp;web=1&amp;e=DPpzsK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DS-Cli-En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2_Ciencia%20de%20Datos_Local/02_Enex_Lubricantes_Camiones/Lubricantes_Enex.pptx?d=w9205661d46fe424f83a0e40a7d533158&amp;csf=1&amp;web=1&amp;e=K9Tiqp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B)%20Proyectos%20Ciencia%20de%20Datos/B2_Ciencia%20de%20Datos_Local/04_Equipos%20rotativos_Anomalias/03.%20Documentaci%C3%B3n/Documentacion_Proyecto_Equipos_Rotativos.docx?d=wd2c8c1f840c340dabc81fee73fb44aa1&amp;csf=1&amp;web=1&amp;e=RFmzyZ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DS-Anomalias-Equipos-Rotativo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B)%20Proyectos%20Ciencia%20de%20Datos/B2_Ciencia%20de%20Datos_Local/04_Equipos%20rotativos_Anomalias/03.%20Documentaci%C3%B3n/Presentaci%C3%B3n_Equipos_Rotativos.pptx?d=w7e23b0f757a642d6a19d58ead7716f96&amp;csf=1&amp;web=1&amp;e=wp7jXf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2_Asistentes%20No%20Conversacionales%20e%20Hibridos/07_Open_Source_LLMs/Documentaci%C3%B3n/Documentacion_Proyecto_OpenSource.docx?d=wddd085fa75da497a8018f0d005cec971&amp;csf=1&amp;web=1&amp;e=ivHZ0O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C)%20Proyectos%20Variados/02_VideoIndexer/Documentaci%C3%B3n/Video%20Indexer%20-%20DEMO.mp4?csf=1&amp;web=1&amp;e=uptXOB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_git/Variadas-Video-Index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A7C77204-7945-422B-B86B-77E4FF2057DF%7D&amp;file=VideoIndexer_Cierre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C)%20Proyectos%20Variados/02_VideoIndexer/Documentaci%C3%B3n/VideoIndexer_documentacion_AUDITORIA.docx?d=wce9fb396cff14193b89064a49238b0de&amp;csf=1&amp;web=1&amp;e=mDesz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C)%20Proyectos%20Variados/04_RL/RL%202024/Documentacion_Minera_Centinella_RL.docx?d=wd92e6cefcd744d43a4fa5624388e5a6d&amp;csf=1&amp;web=1&amp;e=V2a3oo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Variadas-RL/_git/RL-Minera-Centinel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C)%20Proyectos%20Variados/04_RL/RL%202024/presentacion_centinella_rl.pptx?d=w9bd88e665ed94f729c804c20192ab4b6&amp;csf=1&amp;web=1&amp;e=BUsuT6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sites/ID-Equipo/_layouts/15/stream.aspx?id=%2Fsites%2FID%2DEquipo%2FShared%20Documents%2FGeneral%2FProyectos%20I%2BD%202024%2FC%29%20Proyectos%20Variados%2F04%5FRL%2FRL%202024%2F2da%20etapa%20documentaci%C3%B3n%2FRL%20Etapa%202%20%2D%20demo%20completa%2Emp4&amp;referrer=StreamWebApp%2EWeb&amp;referrerScenario=AddressBarCopied%2Eview%2Ed880654b%2Dc17a%2D4ba1%2D9adf%2Dff932313ac25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Variadas-RL/_git/RL-Minera-Centinel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C)%20Proyectos%20Variados/04_RL/RL%202024/2da%20etapa%20documentaci%C3%B3n/presentacion_centinella_rl_2da_etapa.pptx?d=wdc6e09402d274d3eb9135e1b75e84655&amp;csf=1&amp;web=1&amp;e=tNCAei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C)%20Proyectos%20Variados/04_RL/RL%202024/2da%20etapa%20documentaci%C3%B3n/Documentacion_Minera_Centinella_RL_2da_iteracion.docx?d=w930a19a505214255baef5cd6cdd4e548&amp;csf=1&amp;web=1&amp;e=3OZgLd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w:/r/sites/ID-Equipo/Shared%20Documents/General/Proyectos%20I+D%202024/A)%20Proyectos%20con%20Asistentes/A1_Asistentes%20Conversacionales/06_CONV_NormativaBCRA_closed/Documentacion%20BCRA%20Bot.docx?d=w9932539c72004366a7c23a3ddb1759ec&amp;csf=1&amp;web=1&amp;e=Gt82pP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:v:/r/sites/ID-Equipo/Shared%20Documents/General/Proyectos%20I+D%202024/A)%20Proyectos%20con%20Asistentes/A1_Asistentes%20Conversacionales/06_CONV_NormativaBCRA_closed/DEMO%20BCRA.mkv?csf=1&amp;web=1&amp;e=jsPiL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06_CONV_NormativaBCRA_closed/Presentacion_Asistente_BCRA.pptx?d=wa1ddc10360d7490d950bd1a0f8e2f1c7&amp;csf=1&amp;web=1&amp;e=N7zbd6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1_Asistentes%20Conversacionales/04_CONV_Asistente%20Testing/Demo%20Ai%20Testing.mkv?csf=1&amp;web=1&amp;e=fRDyvw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I-Testing-Conv/_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B3C5A9BE-8A78-410C-AD45-F21BE6136C34%7D&amp;file=IA%20Testing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1_Asistentes%20Conversacionales/04_CONV_Asistente%20Testing/Documentaci%C3%B3n%20oficial%20(alonso)/Documentacion%20AiTesting.docx?d=w12dc5e96e65e44edb52ac8f50eb7813b&amp;csf=1&amp;web=1&amp;e=chkez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Proyectos%20I+D%202024/A)%20Proyectos%20con%20Asistentes/A1_Asistentes%20Conversacionales/05_CONV_Formularios_con_audios%20con%20FronEnd/Etapa%202/Demo%20Formulario%20con%20Audios%20ETAPA%202.mp4?csf=1&amp;web=1&amp;e=6ofkCB&amp;nav=eyJwbGF5YmFja09wdGlvbnMiOnt9LCJyZWZlcnJhbEluZm8iOnsicmVmZXJyYWxBcHAiOiJTdHJlYW1XZWJBcHAiLCJyZWZlcnJhbE1vZGUiOiJtaXMiLCJyZWZlcnJhbFZpZXciOiJwb3N0cm9sbC1jb3B5bGluayIsInJlZmVycmFsUGxheWJhY2tTZXNzaW9uSWQiOiIzOTMyMDk4Mi1lYmNmLTRkZTMtODYyNi0zODgzNDM4NzQ3NzEifX0%3D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Conv-Formularios-Audi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_layouts/15/Doc.aspx?sourcedoc=%7BEA545480-7F26-4DC9-99F0-54B08DADEFED%7D&amp;file=Presentacion%20cierre%20Formulario%20con%20Audios.pptx&amp;action=edit&amp;mobileredirect=true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_layouts/15/Doc.aspx?sourcedoc=%7BBD4C6993-B4B9-4753-9B5A-875BDFF3E354%7D&amp;file=Documentacion-Formularios-Con-Audios.docx&amp;action=default&amp;mobileredirect=tru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azure.com/AR-Practia-ID/_git/AI-Gen-Contratos-Legales?path=%2F&amp;version=GBprod&amp;_a=contents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sist-Pol-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Seguimiento%20Iniciativas%20I+D%20_2024/INICIATIVAS%20CERRADAS_%20Grabaciones-Demo-PPT/01_Asistentes_CONVERSACIONALES/COMPARATIVO%20Asistentes/Presentaci%C3%B3n%20Iniciativas.pptx?d=wb07a8304961c4c4db7c687321e7ba2f9&amp;csf=1&amp;web=1&amp;e=dhjcqq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isgroupe.sharepoint.com/:v:/r/sites/ID-Equipo/Shared%20Documents/General/Seguimiento%20Iniciativas%20I+D%20_2024/INICIATIVAS%20CERRADAS_%20Grabaciones-Demo-PPT/01_Asistentes_CONVERSACIONALES/BCRA%20normativas%20x%20teams%20y%20Whatsapp%20Twilio_cierre/WhatsApp%20web%20x%20Twilio%20.mp4?csf=1&amp;web=1&amp;e=oE7wuT&amp;nav=eyJyZWZlcnJhbEluZm8iOnsicmVmZXJyYWxBcHAiOiJTdHJlYW1XZWJBcHAiLCJyZWZlcnJhbFZpZXciOiJTaGFyZURpYWxvZy1MaW5rIiwicmVmZXJyYWxBcHBQbGF0Zm9ybSI6IldlYiIsInJlZmVycmFsTW9kZSI6InZpZXcifX0%3D" TargetMode="External"/><Relationship Id="rId3" Type="http://schemas.openxmlformats.org/officeDocument/2006/relationships/image" Target="../media/image26.jpeg"/><Relationship Id="rId7" Type="http://schemas.openxmlformats.org/officeDocument/2006/relationships/hyperlink" Target="https://dev.azure.com/AR-Practia-ID/Asist-Pol-Int/_git/backend-bot?version=GBtwil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12_Implementacion%20Whatsapp_Twilio/Presentacion%20Whatsapp.pptx?d=wc273a9e7b20d4fba84e6e89f2db91d62&amp;csf=1&amp;web=1&amp;e=9lwWx6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hyperlink" Target="https://publicisgroupe.sharepoint.com/:w:/r/sites/ID-Equipo/Shared%20Documents/General/Proyectos%20I+D%202024/A)%20Proyectos%20con%20Asistentes/A1_Asistentes%20Conversacionales/12_Implementacion%20Whatsapp_Twilio/Documentacion%20Twilio.docx?d=w6384f6aadbf34e339d7fe78b2c371784&amp;csf=1&amp;web=1&amp;e=PTeRO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hyperlink" Target="https://publicisgroupe.sharepoint.com/sites/ID-Equipo/Shared%20Documents/Forms/AllItems.aspx?csf=1&amp;web=1&amp;e=yfJ0DV&amp;OR=Teams%2DHL&amp;CT=1717513593848&amp;clickparams=eyJBcHBOYW1lIjoiVGVhbXMtRGVza3RvcCIsIkFwcFZlcnNpb24iOiI0OS8yNDA1MDMwNzYxNCIsIkhhc0ZlZGVyYXRlZFVzZXIiOmZhbHNlfQ%3D%3D&amp;CID=b61f8c80%2D4fe1%2D4a8c%2Daf26%2D6dfac2c93882&amp;FolderCTID=0x0120002D3C9E43646E844EB9CB3DBB0DBBCC9F&amp;id=%2Fsites%2FID%2DEquipo%2FShared%20Documents%2FGeneral%2FProyectos%20I%2BD%202024%2FAsistentes%2F02%5FAsistente%20Politicas%20Internas%5FCopilot%20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publicisgroupe.sharepoint.com/:p:/r/sites/ID-Equipo/Shared%20Documents/General/Proyectos%20I+D%202024/A)%20Proyectos%20con%20Asistentes/A1_Asistentes%20Conversacionales/02_CONV_AsistentePoliticasInternas_CopilotStudio_closed/Asistente%20Pol%C3%ADticas%20Internas.pptx?d=w226e93d393f349eab30f178af8492a3a&amp;csf=1&amp;web=1&amp;e=6KMmDP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30BDF1F-D81D-6C47-A527-4C4C1933AE6B}"/>
              </a:ext>
            </a:extLst>
          </p:cNvPr>
          <p:cNvSpPr txBox="1"/>
          <p:nvPr/>
        </p:nvSpPr>
        <p:spPr>
          <a:xfrm>
            <a:off x="8151037" y="5454431"/>
            <a:ext cx="413685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>
                <a:solidFill>
                  <a:schemeClr val="bg1">
                    <a:lumMod val="25000"/>
                  </a:schemeClr>
                </a:solidFill>
                <a:latin typeface="Montserrat Light" panose="00000400000000000000" pitchFamily="2" charset="0"/>
                <a:cs typeface="Segoe UI Semilight"/>
              </a:rPr>
              <a:t>EXPERTOS EN RESOLVER PROBLEMAS</a:t>
            </a:r>
          </a:p>
          <a:p>
            <a:r>
              <a:rPr lang="es-ES_tradnl">
                <a:solidFill>
                  <a:srgbClr val="FF0000"/>
                </a:solidFill>
                <a:latin typeface="Montserrat Black" panose="00000A00000000000000" pitchFamily="2" charset="0"/>
                <a:cs typeface="Segoe UI Semilight"/>
              </a:rPr>
              <a:t>QUE IMPACTAN AL NEGOCIO</a:t>
            </a:r>
          </a:p>
          <a:p>
            <a:r>
              <a:rPr lang="es-ES_tradnl">
                <a:solidFill>
                  <a:schemeClr val="bg1">
                    <a:lumMod val="25000"/>
                  </a:schemeClr>
                </a:solidFill>
                <a:latin typeface="Montserrat Light" panose="00000400000000000000" pitchFamily="2" charset="0"/>
                <a:cs typeface="Segoe UI Semilight"/>
              </a:rPr>
              <a:t>A TRAVÉS DE LA TECNOLOGÍA</a:t>
            </a:r>
            <a:endParaRPr lang="es-ES_tradnl">
              <a:solidFill>
                <a:schemeClr val="bg1">
                  <a:lumMod val="25000"/>
                </a:schemeClr>
              </a:solidFill>
              <a:latin typeface="Montserrat Light" panose="00000400000000000000" pitchFamily="2" charset="0"/>
              <a:cs typeface="Segoe UI Semilight" panose="020B0402040204020203" pitchFamily="34" charset="0"/>
            </a:endParaRPr>
          </a:p>
        </p:txBody>
      </p:sp>
      <p:pic>
        <p:nvPicPr>
          <p:cNvPr id="9" name="Imagen 8" descr="Una persona sosteniendo una laptop&#10;&#10;Descripción generada automáticamente con confianza baja">
            <a:extLst>
              <a:ext uri="{FF2B5EF4-FFF2-40B4-BE49-F238E27FC236}">
                <a16:creationId xmlns:a16="http://schemas.microsoft.com/office/drawing/2014/main" id="{4893E203-06F2-8F45-88F3-3E97E9D8C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1999" cy="5116530"/>
          </a:xfrm>
          <a:prstGeom prst="rect">
            <a:avLst/>
          </a:prstGeom>
        </p:spPr>
      </p:pic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B530E7AC-2BEC-9F4A-BD2F-A2CBCB1352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594" y="1637742"/>
            <a:ext cx="3930176" cy="2412427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DD1B8618-FBEC-5F12-5F18-8AC006FA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85" y="546791"/>
            <a:ext cx="2825248" cy="1238733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1C8DAEF-E5B8-B79C-DFB3-3A5CC8FF49B7}"/>
              </a:ext>
            </a:extLst>
          </p:cNvPr>
          <p:cNvGrpSpPr/>
          <p:nvPr/>
        </p:nvGrpSpPr>
        <p:grpSpPr>
          <a:xfrm>
            <a:off x="10017760" y="4895176"/>
            <a:ext cx="1842076" cy="388017"/>
            <a:chOff x="9637986" y="5445224"/>
            <a:chExt cx="2494810" cy="388017"/>
          </a:xfrm>
        </p:grpSpPr>
        <p:sp>
          <p:nvSpPr>
            <p:cNvPr id="4" name="Rectángulo redondeado 14">
              <a:extLst>
                <a:ext uri="{FF2B5EF4-FFF2-40B4-BE49-F238E27FC236}">
                  <a16:creationId xmlns:a16="http://schemas.microsoft.com/office/drawing/2014/main" id="{1E963B4E-C01D-9C64-B1FD-2ED586B241CD}"/>
                </a:ext>
              </a:extLst>
            </p:cNvPr>
            <p:cNvSpPr/>
            <p:nvPr/>
          </p:nvSpPr>
          <p:spPr>
            <a:xfrm>
              <a:off x="9637986" y="5445224"/>
              <a:ext cx="2494810" cy="38801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D444B3E-67F4-0C36-8087-E76D66E14C98}"/>
                </a:ext>
              </a:extLst>
            </p:cNvPr>
            <p:cNvSpPr txBox="1"/>
            <p:nvPr/>
          </p:nvSpPr>
          <p:spPr>
            <a:xfrm>
              <a:off x="9923807" y="5454869"/>
              <a:ext cx="1963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err="1">
                  <a:solidFill>
                    <a:schemeClr val="bg1"/>
                  </a:solidFill>
                  <a:latin typeface="Brandon Grotesque Light" panose="020B0303020203060202" pitchFamily="34" charset="77"/>
                </a:rPr>
                <a:t>practia.global</a:t>
              </a:r>
              <a:endParaRPr lang="es-ES_tradnl">
                <a:solidFill>
                  <a:schemeClr val="bg1"/>
                </a:solidFill>
                <a:latin typeface="Brandon Grotesque Light" panose="020B0303020203060202" pitchFamily="34" charset="77"/>
              </a:endParaRPr>
            </a:p>
          </p:txBody>
        </p:sp>
      </p:grpSp>
      <p:sp>
        <p:nvSpPr>
          <p:cNvPr id="6" name="Rectángulo 5">
            <a:hlinkClick r:id="rId7"/>
            <a:extLst>
              <a:ext uri="{FF2B5EF4-FFF2-40B4-BE49-F238E27FC236}">
                <a16:creationId xmlns:a16="http://schemas.microsoft.com/office/drawing/2014/main" id="{10AF9518-A4D0-FE0C-770B-47AC215E3CEA}"/>
              </a:ext>
            </a:extLst>
          </p:cNvPr>
          <p:cNvSpPr/>
          <p:nvPr/>
        </p:nvSpPr>
        <p:spPr>
          <a:xfrm>
            <a:off x="9892782" y="4659592"/>
            <a:ext cx="1967054" cy="62360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D7CADB-F503-9CC4-EA11-833BC1598FFD}"/>
              </a:ext>
            </a:extLst>
          </p:cNvPr>
          <p:cNvSpPr/>
          <p:nvPr/>
        </p:nvSpPr>
        <p:spPr>
          <a:xfrm>
            <a:off x="-102529" y="5480212"/>
            <a:ext cx="718979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cap="all">
                <a:solidFill>
                  <a:srgbClr val="002060"/>
                </a:solidFill>
                <a:latin typeface="Montserrat Black"/>
              </a:rPr>
              <a:t>SEGUIMIENTO INICIATIVAS I+D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1" cap="all">
                <a:solidFill>
                  <a:srgbClr val="002060"/>
                </a:solidFill>
                <a:latin typeface="Montserrat Black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75359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LLM </a:t>
            </a: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Research</a:t>
            </a:r>
            <a:endParaRPr lang="es-CL" err="1"/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04544"/>
              </p:ext>
            </p:extLst>
          </p:nvPr>
        </p:nvGraphicFramePr>
        <p:xfrm>
          <a:off x="4321885" y="2181074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Semantic Caching &amp; Kernel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 </a:t>
                      </a: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Semantic Cache en Políticas Internas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5132"/>
              </p:ext>
            </p:extLst>
          </p:nvPr>
        </p:nvGraphicFramePr>
        <p:xfrm>
          <a:off x="4343304" y="3813931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1" u="none" strike="noStrike" noProof="0">
                          <a:latin typeface="Calibri"/>
                          <a:hlinkClick r:id="rId8"/>
                        </a:rPr>
                        <a:t>Link a Repositorio Dev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70837"/>
              </p:ext>
            </p:extLst>
          </p:nvPr>
        </p:nvGraphicFramePr>
        <p:xfrm>
          <a:off x="4343304" y="3051931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3832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lvl="0" indent="-285750">
                        <a:buClr>
                          <a:srgbClr val="292929"/>
                        </a:buClr>
                        <a:buFont typeface="Calibri,Sans-Serif"/>
                        <a:buChar char="-"/>
                      </a:pP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GPTCache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Langchain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ChromaDB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PostgreSQL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22173"/>
              </p:ext>
            </p:extLst>
          </p:nvPr>
        </p:nvGraphicFramePr>
        <p:xfrm>
          <a:off x="4312532" y="4720983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Semantic Kernel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 </a:t>
                      </a:r>
                      <a:r>
                        <a:rPr lang="es-AR" sz="1800" b="0" i="0" u="none" strike="noStrike" noProof="0">
                          <a:latin typeface="Calibri"/>
                          <a:hlinkClick r:id="rId10"/>
                        </a:rPr>
                        <a:t>Semantic Caching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 </a:t>
                      </a:r>
                      <a:r>
                        <a:rPr lang="es-AR" sz="1800" b="0" i="0" u="none" strike="noStrike" noProof="0">
                          <a:latin typeface="Calibri"/>
                          <a:hlinkClick r:id="rId11"/>
                        </a:rPr>
                        <a:t>ChromaDB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09/05/2024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Juan Cruz Insaurralde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FS (UNQUI)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Denise Martin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/ DE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b="1" err="1">
                <a:solidFill>
                  <a:schemeClr val="bg1"/>
                </a:solidFill>
                <a:latin typeface="Segoe UI Semilight"/>
                <a:cs typeface="Segoe UI Semilight"/>
              </a:rPr>
              <a:t>Loana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 err="1">
                <a:solidFill>
                  <a:schemeClr val="bg1"/>
                </a:solidFill>
                <a:latin typeface="Segoe UI Semilight"/>
                <a:cs typeface="Segoe UI Semilight"/>
              </a:rPr>
              <a:t>Schleich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García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FS (UNSAM)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Brito / FS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12/07/2024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9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 b="1">
                <a:solidFill>
                  <a:schemeClr val="bg2"/>
                </a:solidFill>
                <a:latin typeface="Segoe UI Semilight"/>
                <a:cs typeface="Segoe UI"/>
              </a:rPr>
              <a:t>I+D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 </a:t>
            </a:r>
            <a:r>
              <a:rPr lang="en-US" sz="1400">
                <a:solidFill>
                  <a:schemeClr val="bg2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2"/>
                </a:solidFill>
                <a:latin typeface="Segoe UI Semilight"/>
                <a:cs typeface="Segoe UI"/>
              </a:rPr>
              <a:t>aplica</a:t>
            </a:r>
            <a:endParaRPr lang="en-US" sz="1400">
              <a:solidFill>
                <a:schemeClr val="bg2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8590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23110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ea typeface="+mn-lt"/>
                <a:cs typeface="+mn-lt"/>
              </a:rPr>
              <a:t>Conversacional Audio formularios (ETAPA 1)</a:t>
            </a:r>
            <a:endParaRPr lang="es-CL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0689"/>
              </p:ext>
            </p:extLst>
          </p:nvPr>
        </p:nvGraphicFramePr>
        <p:xfrm>
          <a:off x="4374077" y="2295896"/>
          <a:ext cx="7584784" cy="10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3. Presentación Conversacional audio.pptx (sharepoint.com)</a:t>
                      </a:r>
                      <a:endParaRPr lang="es-AR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5399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Conv-Formularios-Audios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5043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demoFormularios.mkv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56119"/>
              </p:ext>
            </p:extLst>
          </p:nvPr>
        </p:nvGraphicFramePr>
        <p:xfrm>
          <a:off x="4364181" y="554181"/>
          <a:ext cx="7572709" cy="168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-GPT4o</a:t>
                      </a:r>
                      <a:endParaRPr lang="en-US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-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Streamlit</a:t>
                      </a:r>
                      <a:endParaRPr lang="en-US" sz="1800" b="0" i="0" u="none" strike="noStrike" noProof="0" err="1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-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Whisper</a:t>
                      </a:r>
                      <a:endParaRPr lang="en-US" sz="1800" b="0" i="0" u="none" strike="noStrike" noProof="0" err="1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-Python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70884"/>
              </p:ext>
            </p:extLst>
          </p:nvPr>
        </p:nvGraphicFramePr>
        <p:xfrm>
          <a:off x="4354285" y="4741860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1. Documentación Técnica Proyecto Conversacional Audio.docx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521796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26/6/2024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5224" y="2427782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Antonieta </a:t>
            </a:r>
            <a:r>
              <a:rPr lang="es-ES" sz="14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Kuz</a:t>
            </a:r>
            <a:r>
              <a:rPr lang="es-ES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Valentin</a:t>
            </a:r>
            <a:r>
              <a:rPr lang="es-ES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s-ES" sz="14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Colella</a:t>
            </a:r>
            <a:r>
              <a:rPr lang="es-ES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/ DS</a:t>
            </a:r>
            <a:endParaRPr lang="es-ES" sz="1400">
              <a:solidFill>
                <a:schemeClr val="bg1"/>
              </a:solidFill>
              <a:ea typeface="Calibri"/>
              <a:cs typeface="Calibri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Brito / FS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821995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16</a:t>
            </a:r>
            <a:r>
              <a:rPr lang="es-MX" sz="1400" b="1">
                <a:solidFill>
                  <a:schemeClr val="bg1"/>
                </a:solidFill>
                <a:ea typeface="+mn-lt"/>
                <a:cs typeface="+mn-lt"/>
              </a:rPr>
              <a:t>/8/2024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12823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 b="1">
                <a:solidFill>
                  <a:schemeClr val="bg2"/>
                </a:solidFill>
                <a:latin typeface="Segoe UI Semilight"/>
                <a:cs typeface="Segoe UI"/>
              </a:rPr>
              <a:t>I+D </a:t>
            </a:r>
            <a:endParaRPr lang="en-US" sz="1400">
              <a:solidFill>
                <a:schemeClr val="bg2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</a:t>
            </a:r>
            <a:r>
              <a:rPr lang="en-US" sz="1400">
                <a:solidFill>
                  <a:schemeClr val="bg2"/>
                </a:solidFill>
                <a:latin typeface="Segoe UI Semilight"/>
                <a:cs typeface="Segoe UI"/>
              </a:rPr>
              <a:t> N</a:t>
            </a:r>
            <a:r>
              <a:rPr lang="es-AR" sz="1400">
                <a:solidFill>
                  <a:schemeClr val="bg2"/>
                </a:solidFill>
                <a:latin typeface="Segoe UI Semilight"/>
                <a:cs typeface="Segoe UI"/>
              </a:rPr>
              <a:t>o aplica</a:t>
            </a:r>
            <a:endParaRPr lang="es-AR" sz="1400">
              <a:solidFill>
                <a:schemeClr val="bg2"/>
              </a:solidFill>
              <a:latin typeface="Segoe UI Semilight"/>
              <a:cs typeface="Segoe UI Semiligh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s-AR" sz="1400" err="1">
                <a:latin typeface="Segoe UI Semilight"/>
                <a:cs typeface="Segoe UI"/>
              </a:rPr>
              <a:t>N</a:t>
            </a:r>
            <a:r>
              <a:rPr lang="es-AR" sz="1400" err="1">
                <a:solidFill>
                  <a:schemeClr val="bg2"/>
                </a:solidFill>
                <a:latin typeface="Segoe UI Semilight"/>
                <a:cs typeface="Segoe UI"/>
              </a:rPr>
              <a:t>No</a:t>
            </a:r>
            <a:r>
              <a:rPr lang="es-AR" sz="1400">
                <a:solidFill>
                  <a:schemeClr val="bg2"/>
                </a:solidFill>
                <a:latin typeface="Segoe UI Semilight"/>
                <a:cs typeface="Segoe UI"/>
              </a:rPr>
              <a:t> aplica</a:t>
            </a:r>
            <a:endParaRPr lang="es-AR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​​​​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65115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endParaRPr lang="es-E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s-CL" sz="1600" b="1" cap="all" err="1">
                <a:solidFill>
                  <a:schemeClr val="bg1"/>
                </a:solidFill>
                <a:latin typeface="Montserrat Bold"/>
              </a:rPr>
              <a:t>Athena</a:t>
            </a: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 (etapa 1)</a:t>
            </a:r>
            <a:endParaRPr lang="es-CL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398991" y="6430320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2417" y="5712179"/>
            <a:ext cx="1873962" cy="845005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r>
                        <a:rPr lang="es-AR">
                          <a:hlinkClick r:id="rId6"/>
                        </a:rPr>
                        <a:t>Presentacion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r>
                        <a:rPr lang="es-AR">
                          <a:hlinkClick r:id="rId7"/>
                        </a:rPr>
                        <a:t>Repositorio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>
                          <a:hlinkClick r:id="rId8"/>
                        </a:rPr>
                        <a:t>Demo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8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/>
                        <a:t>Open AI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 err="1"/>
                        <a:t>Faiss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/>
                        <a:t>Python – </a:t>
                      </a:r>
                      <a:r>
                        <a:rPr lang="es-ES" err="1"/>
                        <a:t>FastAPI</a:t>
                      </a:r>
                      <a:r>
                        <a:rPr lang="es-ES"/>
                        <a:t> – GRPC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 err="1"/>
                        <a:t>NextJS</a:t>
                      </a:r>
                      <a:r>
                        <a:rPr lang="es-ES"/>
                        <a:t> – Daisy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857083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r>
                        <a:rPr lang="es-AR">
                          <a:hlinkClick r:id="rId9"/>
                        </a:rPr>
                        <a:t>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21/10/2024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10391"/>
            <a:ext cx="4211211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Nicolas Palermo DS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Mariano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Lopez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UNQ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Matias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Sarmiento DS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Valentin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Colella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Camilia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Scaglioni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UNQ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Rodrigo Alonso BE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Brito FS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Antonieta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Kuz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Consultores: Equipo UX/UI</a:t>
            </a:r>
          </a:p>
          <a:p>
            <a:pPr marL="285750" indent="-28575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26898" y="4706975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n-US" sz="1400" b="1">
                <a:solidFill>
                  <a:schemeClr val="bg2"/>
                </a:solidFill>
                <a:latin typeface="Segoe UI Semilight"/>
                <a:cs typeface="Segoe UI"/>
              </a:rPr>
              <a:t>13/12/2024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 semanas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27404" y="5008495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27404" y="5325170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No aplica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27404" y="565174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No aplica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37301" y="5958521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Conversacional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27404" y="623561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972255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0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cap="all">
                <a:solidFill>
                  <a:schemeClr val="bg1"/>
                </a:solidFill>
                <a:latin typeface="Montserrat Bold"/>
              </a:rPr>
              <a:t>Nombre Iniciativa: </a:t>
            </a:r>
            <a:endParaRPr lang="es-CL" sz="16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Generador Ideas comerciales</a:t>
            </a:r>
            <a:endParaRPr lang="es-CL">
              <a:solidFill>
                <a:schemeClr val="bg1"/>
              </a:solidFill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21086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Cierre_Gen_Ideas_Comerciales_30-08-2024.pptx</a:t>
                      </a:r>
                      <a:endParaRPr lang="es-AR">
                        <a:hlinkClick r:id="rId6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40809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Summary - Overview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10259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Generador ideas comerciales - Demo.mp4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8257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GPT-4o,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Streamlit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Docker, Azure Container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App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Services</a:t>
                      </a:r>
                      <a:endParaRPr lang="es-AR" sz="1800" b="0" i="0" u="none" strike="noStrike" noProof="0" err="1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38602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Gen_Ideas_Comerciales - Documentación.docx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29/07/2024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Belén Allegue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Lassa / DS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19/08/2024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2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  Interno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Marketing</a:t>
            </a:r>
            <a:endParaRPr lang="es-ES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 Semilight"/>
              </a:rPr>
              <a:t>Alejandro </a:t>
            </a:r>
            <a:r>
              <a:rPr lang="es-ES" sz="1400" err="1">
                <a:solidFill>
                  <a:srgbClr val="FFFFFF"/>
                </a:solidFill>
                <a:latin typeface="Segoe UI Semilight"/>
                <a:cs typeface="Segoe UI Semilight"/>
              </a:rPr>
              <a:t>Nuñez</a:t>
            </a:r>
            <a:endParaRPr lang="es-ES" sz="1400" err="1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s-ES" sz="1400" b="1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No Conversacional 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(Si/ No):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36104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STONEX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93549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Cierre_StoneX.pptx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33669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https://dev.azure.com/AR-Practia-ID/No-Conv-Cli-Stonex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47583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https://appstonex.azurewebsites.net/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500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GTP-4o , Azure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Computer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Vision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,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Flask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, Docker, Azure Container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, Azure App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Service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77626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9"/>
                        </a:rPr>
                        <a:t>Stonex - Documentación.docx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08/07/2024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Belén Allegue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/ DS</a:t>
            </a:r>
            <a:b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</a:br>
            <a:endParaRPr lang="es-ES" sz="1400">
              <a:solidFill>
                <a:srgbClr val="292929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Javier Lassa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/ DS</a:t>
            </a:r>
            <a:endParaRPr lang="es-ES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 Semilight"/>
              </a:rPr>
              <a:t>Financiera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 02/08/2024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4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Externo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</a:t>
            </a:r>
            <a:r>
              <a:rPr lang="en-US" sz="1400" err="1">
                <a:solidFill>
                  <a:srgbClr val="FFFFFF"/>
                </a:solidFill>
                <a:latin typeface="Segoe UI Semilight"/>
                <a:cs typeface="Segoe UI"/>
              </a:rPr>
              <a:t>StoneX</a:t>
            </a:r>
            <a:endParaRPr lang="en-US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Carlos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Lacchini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No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5357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079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Contratos legales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31929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Contratos Legales Demo - 02-08-2024.pptx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78430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AI-Gen-Contratos-Legales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98633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Subir y Descargar Archivos (contratos-legales.azurewebsites.net)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34261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Azure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Document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Intelligence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GPT-4o,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Flask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Container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App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services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langchain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Docker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85504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Contratos Legales - Documentación.docx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10/06/2024</a:t>
            </a:r>
            <a:endParaRPr lang="es-E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Belén Allegue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Luis Fernando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Ibanez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Mario Javier Olmos / DS</a:t>
            </a:r>
            <a:endParaRPr lang="es-ES"/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 Legales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2/08/2024</a:t>
            </a:r>
            <a:endParaRPr lang="en-U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7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Legales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Carlos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​​​​No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97935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YPF - FLUJOGRAMAS</a:t>
            </a:r>
            <a:endParaRPr lang="es-CL" cap="all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22944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PRESENTACIONES YPF FLUJOGRAMAS.pptx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59550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No-Conv-Cli-YPF-flujogramas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39902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En proceso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42932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GPT4o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76820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Flujogramas - Documentación.docx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1/07/2024</a:t>
            </a:r>
            <a:endParaRPr lang="es-ES" sz="1400">
              <a:solidFill>
                <a:srgbClr val="000000"/>
              </a:solidFill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1541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Belén Allegue/DS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Dayana Monsalve </a:t>
            </a:r>
            <a:r>
              <a:rPr kumimoji="0" lang="es-ES" sz="11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Ezequiel Oyola/TPI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Florencia Rossi/UNSAM TPI 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Josefina </a:t>
            </a:r>
            <a:r>
              <a:rPr lang="es-ES" sz="1100" err="1">
                <a:solidFill>
                  <a:schemeClr val="bg1"/>
                </a:solidFill>
                <a:latin typeface="Segoe UI Semilight"/>
                <a:cs typeface="Segoe UI Semilight"/>
              </a:rPr>
              <a:t>Volosin</a:t>
            </a: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/Lic. En Informática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 b="1" err="1">
                <a:solidFill>
                  <a:schemeClr val="bg1"/>
                </a:solidFill>
                <a:latin typeface="Segoe UI Semilight"/>
                <a:cs typeface="Segoe UI Semilight"/>
              </a:rPr>
              <a:t>Oil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and Gas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19/08/2024</a:t>
            </a:r>
            <a:endParaRPr lang="en-U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8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Externo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YPF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Carlos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Lacchini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No conversacional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93359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AI TESTING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97607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AI Testing Demo - 28-06-2024.pptx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20386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AI-Testing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27730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testing-ia.azurewebsites.net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12315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indent="0">
                        <a:buClr>
                          <a:srgbClr val="292929"/>
                        </a:buClr>
                        <a:buNone/>
                      </a:pPr>
                      <a:r>
                        <a:rPr lang="es-ES"/>
                        <a:t>GPT 4o, </a:t>
                      </a:r>
                      <a:r>
                        <a:rPr lang="es-ES" err="1"/>
                        <a:t>Flask</a:t>
                      </a:r>
                      <a:r>
                        <a:rPr lang="es-ES"/>
                        <a:t>, Docker, 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Azure Container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App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Service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63463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AI Testing - Documentación.docx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20/05/2024</a:t>
            </a:r>
            <a:endParaRPr lang="es-E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Belén Allegue / DS</a:t>
            </a:r>
            <a:endParaRPr lang="en-US" sz="1400" err="1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Pablo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Bilocopetiuc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FS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Ezequiel Oyola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/</a:t>
            </a: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 DS</a:t>
            </a:r>
            <a:endParaRPr lang="en-US" sz="140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Tomas Trinchero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Florencia Rossi / UNSAM</a:t>
            </a:r>
            <a:endParaRPr lang="en-US" sz="140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Josefina </a:t>
            </a:r>
            <a:r>
              <a:rPr lang="es-ES" sz="1400" err="1">
                <a:solidFill>
                  <a:schemeClr val="bg1"/>
                </a:solidFill>
                <a:latin typeface="Calibri"/>
                <a:cs typeface="Calibri"/>
              </a:rPr>
              <a:t>Volosin</a:t>
            </a:r>
            <a:r>
              <a:rPr lang="es-ES" sz="1400">
                <a:solidFill>
                  <a:schemeClr val="bg1"/>
                </a:solidFill>
                <a:latin typeface="Calibri"/>
                <a:cs typeface="Calibri"/>
              </a:rPr>
              <a:t> / DS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 IT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24/06/2024</a:t>
            </a:r>
            <a:endParaRPr lang="en-U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Calidad Testing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Ariel Meter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​​​​No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56200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Open source llm</a:t>
            </a:r>
            <a:endParaRPr lang="es-CL" cap="all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PRESENTACIÓN OPEN SOURCE.pptx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7"/>
                        </a:rPr>
                        <a:t>No-Conv-Open-Source - Repos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No aplica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292929"/>
                        </a:buClr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Ollama, </a:t>
                      </a:r>
                      <a:r>
                        <a:rPr lang="es-ES" sz="1800" b="0" i="0" u="none" strike="noStrike" noProof="0">
                          <a:solidFill>
                            <a:srgbClr val="181818"/>
                          </a:solidFill>
                          <a:latin typeface="Segoe UI Semilight"/>
                        </a:rPr>
                        <a:t>MiniCPM, Llama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Documentacion_Proyecto_OpenSource.docx</a:t>
                      </a:r>
                      <a:endParaRPr lang="es-ES">
                        <a:hlinkClick r:id="rId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19/08/2024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Belén Allegue/DS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Natalia D'Angelo/DS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Dayana Monsalve </a:t>
            </a:r>
            <a:r>
              <a:rPr kumimoji="0" lang="es-ES" sz="11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Ezequiel Oyola/TPI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Florencia Rossi/UNSAM TPI 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Josefina Volosin/Lic. En Informática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18/10/2024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8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No aplica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No conversacional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79967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TRAMARSA</a:t>
            </a:r>
            <a:endParaRPr lang="es-CL" cap="all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6996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</a:rPr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737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No-Conv-Cli-Tramarsa - Repos</a:t>
                      </a:r>
                      <a:endParaRPr lang="es-ES">
                        <a:latin typeface="Calibri"/>
                        <a:hlinkClick r:id="rId6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49668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hlinkClick r:id="rId7"/>
                        </a:rPr>
                        <a:t>Tramarsa-DEMO.mp4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82033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292929"/>
                        </a:buClr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GPT 4o, Azure Container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Wep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App</a:t>
                      </a:r>
                      <a:endParaRPr lang="es-ES" sz="1800" b="0" i="0" u="none" strike="noStrike" noProof="0">
                        <a:solidFill>
                          <a:srgbClr val="181818"/>
                        </a:solidFill>
                        <a:latin typeface="Segoe UI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08304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8"/>
                        </a:rPr>
                        <a:t>Tramarsa - Documentación.docx</a:t>
                      </a:r>
                      <a:endParaRPr lang="es-ES">
                        <a:hlinkClick r:id="rId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28/10/2024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Belén Allegue/DS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Florencia Rossi/UNSAM TPI 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Javier Lassa / 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endParaRPr lang="es-ES" sz="11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Marítima y portuaria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11/11/2024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3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Externo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s-ES" sz="1400" b="1" err="1">
                <a:solidFill>
                  <a:srgbClr val="FFFFFF"/>
                </a:solidFill>
                <a:latin typeface="Segoe UI Semilight"/>
                <a:cs typeface="Segoe UI"/>
              </a:rPr>
              <a:t>Tramarsa</a:t>
            </a:r>
            <a:endParaRPr lang="en-US" sz="1400" err="1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Carlos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Lacchini</a:t>
            </a:r>
            <a:endParaRPr lang="en-US" sz="1400" err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No conversacional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5062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2D1895-AD22-4F4E-A730-3B8FAC8324C3}"/>
              </a:ext>
            </a:extLst>
          </p:cNvPr>
          <p:cNvSpPr/>
          <p:nvPr/>
        </p:nvSpPr>
        <p:spPr bwMode="black">
          <a:xfrm>
            <a:off x="6096001" y="1"/>
            <a:ext cx="6095999" cy="6857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BAAFD9-70C3-4084-8500-81C211A6463E}"/>
              </a:ext>
            </a:extLst>
          </p:cNvPr>
          <p:cNvSpPr/>
          <p:nvPr/>
        </p:nvSpPr>
        <p:spPr bwMode="white">
          <a:xfrm>
            <a:off x="7345961" y="829981"/>
            <a:ext cx="156172" cy="156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F7B383-94A0-4FC3-AC6F-8CC1A1B24590}"/>
              </a:ext>
            </a:extLst>
          </p:cNvPr>
          <p:cNvSpPr/>
          <p:nvPr/>
        </p:nvSpPr>
        <p:spPr bwMode="white">
          <a:xfrm>
            <a:off x="7741675" y="829981"/>
            <a:ext cx="156172" cy="156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CBB62-0321-4EF6-8655-CFD282A1036B}"/>
              </a:ext>
            </a:extLst>
          </p:cNvPr>
          <p:cNvSpPr/>
          <p:nvPr/>
        </p:nvSpPr>
        <p:spPr bwMode="white">
          <a:xfrm>
            <a:off x="8137389" y="829981"/>
            <a:ext cx="156172" cy="1561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75D9-9900-4C00-8948-D71FF9EBD0BF}"/>
              </a:ext>
            </a:extLst>
          </p:cNvPr>
          <p:cNvSpPr/>
          <p:nvPr/>
        </p:nvSpPr>
        <p:spPr bwMode="white">
          <a:xfrm>
            <a:off x="6808461" y="2220233"/>
            <a:ext cx="4875708" cy="29663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ES" err="1">
                <a:solidFill>
                  <a:schemeClr val="bg1"/>
                </a:solidFill>
                <a:latin typeface="Montserrat"/>
              </a:rPr>
              <a:t>Practia</a:t>
            </a:r>
            <a:r>
              <a:rPr lang="es-ES">
                <a:solidFill>
                  <a:schemeClr val="bg1"/>
                </a:solidFill>
                <a:latin typeface="Montserrat"/>
              </a:rPr>
              <a:t> I+D lleva adelante un conjunto de iniciativas de investigación que son estratégicas para el posicionamiento de la empresa.</a:t>
            </a:r>
          </a:p>
          <a:p>
            <a:pPr algn="just">
              <a:lnSpc>
                <a:spcPct val="200000"/>
              </a:lnSpc>
            </a:pPr>
            <a:endParaRPr lang="es-ES" sz="12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11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7" name="Marcador de posición de imagen 36" descr="Un par de personas jugando video juegos&#10;&#10;Descripción generada automáticamente con confianza media">
            <a:extLst>
              <a:ext uri="{FF2B5EF4-FFF2-40B4-BE49-F238E27FC236}">
                <a16:creationId xmlns:a16="http://schemas.microsoft.com/office/drawing/2014/main" id="{F9ED6C6E-91AB-1AE4-9FDE-61C0AB3D921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075" y="1104900"/>
            <a:ext cx="5880555" cy="50276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3A8083E-1AD8-114A-370F-F78F9369970D}"/>
              </a:ext>
            </a:extLst>
          </p:cNvPr>
          <p:cNvSpPr/>
          <p:nvPr/>
        </p:nvSpPr>
        <p:spPr>
          <a:xfrm>
            <a:off x="7173685" y="1368908"/>
            <a:ext cx="48757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latin typeface="Montserrat Bold" panose="00000800000000000000" pitchFamily="2" charset="0"/>
              </a:rPr>
              <a:t>TEMARIO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s-ES" sz="14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Light" panose="00000400000000000000" pitchFamily="2" charset="0"/>
              </a:rPr>
              <a:t>Avances de Equipos y Proyectos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CAE8D12-4782-6EB6-2F44-F56083535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4239" y="174903"/>
            <a:ext cx="2288507" cy="10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CALIDAD ASISTENTE HIBRIDO</a:t>
            </a:r>
            <a:endParaRPr lang="es-CL" cap="all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Presentación- Asistente-Hibrido-Calidad.pptx</a:t>
                      </a:r>
                      <a:endParaRPr lang="es-ES">
                        <a:latin typeface="Calibri"/>
                        <a:hlinkClick r:id="rId6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7"/>
                        </a:rPr>
                        <a:t>AI-testing-calidad-asistente - Repos</a:t>
                      </a:r>
                      <a:endParaRPr lang="es-ES">
                        <a:hlinkClick r:id="rId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  <a:hlinkClick r:id="rId8"/>
                        </a:rPr>
                        <a:t>Demo Asistente Calidad Hibrido_5-12-2024.mp4</a:t>
                      </a:r>
                      <a:endParaRPr lang="es-ES">
                        <a:latin typeface="Calibri"/>
                        <a:hlinkClick r:id="rId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292929"/>
                        </a:buClr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GPT 4o mini,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Tesseract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FastAPI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Vite +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 Azure Container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Registry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Wep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App</a:t>
                      </a:r>
                      <a:endParaRPr lang="es-ES" sz="1800" b="0" i="0" u="none" strike="noStrike" noProof="0">
                        <a:solidFill>
                          <a:srgbClr val="181818"/>
                        </a:solidFill>
                        <a:latin typeface="Segoe UI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Calidad_Asistente_Hibrido_Documentación.docx</a:t>
                      </a:r>
                      <a:endParaRPr lang="es-ES">
                        <a:latin typeface="Calibri"/>
                        <a:hlinkClick r:id="rId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16/09/2024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Belén Allegue/DS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Dayana Monsalve/DS</a:t>
            </a:r>
            <a:endParaRPr lang="en-U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Ezequiel Oyola/TPI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Leandro Amarilla/FS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Pablo </a:t>
            </a:r>
            <a:r>
              <a:rPr lang="es-ES" sz="1100" err="1">
                <a:solidFill>
                  <a:schemeClr val="bg1"/>
                </a:solidFill>
                <a:latin typeface="Segoe UI Semilight"/>
                <a:cs typeface="Segoe UI Semilight"/>
              </a:rPr>
              <a:t>Bilocopetiuc</a:t>
            </a:r>
            <a:r>
              <a:rPr lang="es-ES" sz="1100">
                <a:solidFill>
                  <a:schemeClr val="bg1"/>
                </a:solidFill>
                <a:latin typeface="Segoe UI Semilight"/>
                <a:cs typeface="Segoe UI Semilight"/>
              </a:rPr>
              <a:t>/FS</a:t>
            </a:r>
          </a:p>
          <a:p>
            <a:pPr marL="171450" indent="-171450">
              <a:buFont typeface="Arial,Sans-Serif"/>
              <a:buChar char="•"/>
              <a:defRPr/>
            </a:pPr>
            <a:endParaRPr lang="es-E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endParaRPr lang="es-ES" sz="11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endParaRPr lang="es-ES" sz="11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Calidad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02/12/2024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11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No aplica</a:t>
            </a:r>
            <a:endParaRPr lang="en-US" sz="1400" err="1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Carlos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Lacchini</a:t>
            </a:r>
            <a:endParaRPr lang="en-US" sz="1400" err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No conversacional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55720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67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66DDD-DFF4-4B91-CC34-6D11CFDA5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CFE7B01-CA98-EFF0-C39D-49C95535B2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4CC273FB-BDB4-C42E-0D5C-857AB07B7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E71065C-F885-4F62-BC7C-B503319C996F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A827E9DA-24C0-DF47-1FCF-5784E13B119F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809AE6-5919-FBD0-B47B-A7154866FE7A}"/>
              </a:ext>
            </a:extLst>
          </p:cNvPr>
          <p:cNvSpPr/>
          <p:nvPr/>
        </p:nvSpPr>
        <p:spPr>
          <a:xfrm>
            <a:off x="11587" y="637246"/>
            <a:ext cx="4224036" cy="9079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</a:p>
          <a:p>
            <a:pPr>
              <a:spcAft>
                <a:spcPts val="600"/>
              </a:spcAft>
              <a:defRPr/>
            </a:pPr>
            <a:r>
              <a:rPr lang="pt-BR" sz="1600" b="1" cap="all" err="1">
                <a:solidFill>
                  <a:schemeClr val="bg1"/>
                </a:solidFill>
                <a:latin typeface="Montserrat Bold"/>
              </a:rPr>
              <a:t>Testeo</a:t>
            </a:r>
            <a:r>
              <a:rPr lang="pt-BR" sz="1600" b="1" cap="all">
                <a:solidFill>
                  <a:schemeClr val="bg1"/>
                </a:solidFill>
                <a:latin typeface="Montserrat Bold"/>
              </a:rPr>
              <a:t> de modelos de IA generativa</a:t>
            </a: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8E3E5239-8C28-A683-7242-9483A06C077D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67A097-FB0E-D477-E974-D3E3755DB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578C82F-E46A-DFA7-7658-F1CECD37F2CF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PRES Gen AI </a:t>
                      </a:r>
                      <a:r>
                        <a:rPr lang="es-AR" sz="1800" b="0" i="0" u="sng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Testing</a:t>
                      </a:r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s-AR" sz="1800" b="0" i="0" u="sng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Research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1E136F-1415-2E09-789C-A905E1614260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https://dev.azure.com/AR-Practia-ID/_git/Variadas-Testing-AI-Gen-Models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495ADD64-9D38-D381-2B14-DFF48D4ECE90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Diapositiva 40 de </a:t>
                      </a:r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PRES Gen AI </a:t>
                      </a:r>
                      <a:r>
                        <a:rPr lang="es-AR" sz="1800" b="0" i="0" u="sng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Testing</a:t>
                      </a:r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s-AR" sz="1800" b="0" i="0" u="sng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Research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A1F6832-07CC-DCDE-00C9-A1F33C9523DF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A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Langchain</a:t>
                      </a:r>
                      <a:r>
                        <a:rPr lang="es-A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A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</a:t>
                      </a:r>
                      <a:r>
                        <a:rPr lang="es-A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Ragas, </a:t>
                      </a:r>
                      <a:r>
                        <a:rPr lang="es-A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Geval</a:t>
                      </a:r>
                      <a:r>
                        <a:rPr lang="es-A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BLEU, ROUGE, </a:t>
                      </a:r>
                      <a:r>
                        <a:rPr lang="es-A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Perplexity</a:t>
                      </a:r>
                      <a:r>
                        <a:rPr lang="es-A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BERT, </a:t>
                      </a:r>
                      <a:r>
                        <a:rPr lang="es-A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Giskard</a:t>
                      </a:r>
                      <a:r>
                        <a:rPr lang="es-A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GPT3.5turbo, Llama3.1, Ada-002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84767289-B48D-B3F8-9645-49B5FB6D1861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r>
                        <a:rPr lang="pt-B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Informe -</a:t>
                      </a:r>
                      <a:r>
                        <a:rPr lang="pt-BR" sz="1800" b="0" i="0" u="sng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Testeo</a:t>
                      </a:r>
                      <a:r>
                        <a:rPr lang="pt-B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de Modelos IA Generativa1 para NLP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6119C9E3-EEC2-3A6B-70CB-7551AC4328AF}"/>
              </a:ext>
            </a:extLst>
          </p:cNvPr>
          <p:cNvSpPr txBox="1"/>
          <p:nvPr/>
        </p:nvSpPr>
        <p:spPr>
          <a:xfrm>
            <a:off x="1351" y="160681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 15/07/2024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4AF4D6-FD8E-5F0D-B64F-9AC9B8762BC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8E63B953-8801-8375-5855-D375F79C47E3}"/>
              </a:ext>
            </a:extLst>
          </p:cNvPr>
          <p:cNvSpPr txBox="1"/>
          <p:nvPr/>
        </p:nvSpPr>
        <p:spPr>
          <a:xfrm>
            <a:off x="15662" y="255455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Juan Augusto Vaca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Loana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 </a:t>
            </a: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Schleich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 / </a:t>
            </a: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Téc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. en </a:t>
            </a: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Prog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.​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Juan Cruz Insaurralde / FS ​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Denise Martin /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CECC932A-C2BA-BB2C-C52E-522366E50869}"/>
              </a:ext>
            </a:extLst>
          </p:cNvPr>
          <p:cNvSpPr txBox="1"/>
          <p:nvPr/>
        </p:nvSpPr>
        <p:spPr>
          <a:xfrm>
            <a:off x="3452" y="424775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912FD7-1E8E-538A-8785-20A841DBBCA7}"/>
              </a:ext>
            </a:extLst>
          </p:cNvPr>
          <p:cNvSpPr txBox="1"/>
          <p:nvPr/>
        </p:nvSpPr>
        <p:spPr>
          <a:xfrm>
            <a:off x="3958" y="190701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 06/09/2024</a:t>
            </a:r>
            <a:r>
              <a:rPr lang="en-US" sz="1400">
                <a:latin typeface="Segoe UI Semilight"/>
                <a:cs typeface="Segoe UI"/>
              </a:rPr>
              <a:t>​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04F821-1658-496B-4E28-4E1A4E9B01E4}"/>
              </a:ext>
            </a:extLst>
          </p:cNvPr>
          <p:cNvSpPr txBox="1"/>
          <p:nvPr/>
        </p:nvSpPr>
        <p:spPr>
          <a:xfrm>
            <a:off x="3958" y="222369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8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856AB2-BA36-64A4-E575-F9F817E8B012}"/>
              </a:ext>
            </a:extLst>
          </p:cNvPr>
          <p:cNvSpPr txBox="1"/>
          <p:nvPr/>
        </p:nvSpPr>
        <p:spPr>
          <a:xfrm>
            <a:off x="3958" y="454927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I+D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71299D-1395-269D-C3E2-6A80CD12212E}"/>
              </a:ext>
            </a:extLst>
          </p:cNvPr>
          <p:cNvSpPr txBox="1"/>
          <p:nvPr/>
        </p:nvSpPr>
        <p:spPr>
          <a:xfrm>
            <a:off x="3958" y="486595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No Aplica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4DF4B5-E1F5-C74E-DD6C-0AC4D6797EDD}"/>
              </a:ext>
            </a:extLst>
          </p:cNvPr>
          <p:cNvSpPr txBox="1"/>
          <p:nvPr/>
        </p:nvSpPr>
        <p:spPr>
          <a:xfrm>
            <a:off x="3958" y="519252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No Aplica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C58107-69AD-39B6-2232-FC4581948871}"/>
              </a:ext>
            </a:extLst>
          </p:cNvPr>
          <p:cNvSpPr txBox="1"/>
          <p:nvPr/>
        </p:nvSpPr>
        <p:spPr>
          <a:xfrm>
            <a:off x="13855" y="549930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Conversacional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39E9A0-DEEC-57A8-5007-C01AAC11E444}"/>
              </a:ext>
            </a:extLst>
          </p:cNvPr>
          <p:cNvSpPr txBox="1"/>
          <p:nvPr/>
        </p:nvSpPr>
        <p:spPr>
          <a:xfrm>
            <a:off x="3958" y="577639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51F3B84C-03AA-028A-43BE-43B0B400D9F7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10757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767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E92B2-FE4C-F08A-E41C-437BC444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64819C0-715E-D8BC-E2ED-CF5A6156CF86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B99E4714-9784-249B-7C97-18E91AC3D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61D57F0-A5C1-B8B6-70E4-647CD6F4043D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1E5E9A50-92ED-D073-4EEC-A62404BFAD8F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C065B8-B79F-B3C9-FF5F-D4AF20815F9F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HUMAN FEEDBACK</a:t>
            </a: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39AD3E6-25F9-8A4A-B48E-48686A4F354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35FBFC1-2BA6-C44E-A5B9-E925AF17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917B64F3-652C-3392-7888-710869F9DCB3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422017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r>
                        <a:rPr lang="es-MX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Presentacion_Human_Feedback.pptx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C7133BF-54F8-11DC-449B-87BA372C011B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4096918"/>
          <a:ext cx="7596854" cy="10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https://dev.azure.com/AR-Practia-ID/Conv-Human-Feedback/_git/Conv-Human-Feedback</a:t>
                      </a:r>
                      <a:r>
                        <a:rPr lang="es-A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s-A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AR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  <a:r>
                        <a:rPr lang="es-A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0D0A966-67A9-54D0-6606-9CF50818880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313896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MX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Human_Feedback_Demo.mp4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8ACA6BD-699C-1A0A-94B0-417FD9EF0659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53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2797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err="1"/>
                        <a:t>Streamlit</a:t>
                      </a:r>
                      <a:r>
                        <a:rPr lang="es-ES"/>
                        <a:t>, Chat GPT, Azure Storage, Azure SQL </a:t>
                      </a:r>
                      <a:r>
                        <a:rPr lang="es-ES" err="1"/>
                        <a:t>Database</a:t>
                      </a:r>
                      <a:r>
                        <a:rPr lang="es-ES"/>
                        <a:t>, Azure Data Factory,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E7C8D6CA-1F89-FE82-45BF-5B8AA2D3C43C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5130954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r>
                        <a:rPr lang="es-AR" sz="1800" b="0" i="0" u="sng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Documentación_Human_Feedback.docx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46D40E38-5C9D-8D7C-359E-6083AFE2B64C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 12/08/2024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55E0B-01E7-E1A7-EA12-CECAE6230176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1266C26F-A892-F770-ED73-49C8FBCADB0A}"/>
              </a:ext>
            </a:extLst>
          </p:cNvPr>
          <p:cNvSpPr txBox="1"/>
          <p:nvPr/>
        </p:nvSpPr>
        <p:spPr>
          <a:xfrm>
            <a:off x="15662" y="2333837"/>
            <a:ext cx="423465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Valentín </a:t>
            </a: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Colella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Nicolás Palermo / DS​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Mariano Pérez Puente / DE​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Antonieta </a:t>
            </a:r>
            <a:r>
              <a:rPr kumimoji="0" lang="es-ES" sz="14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Kuz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 / DS​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Darian Yane / DE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1782D5DD-A1E9-8FDD-AE3A-511A9821F63C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6D8278-37ED-FDB5-FE4D-7E047682C47C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 04/10/2024</a:t>
            </a:r>
            <a:r>
              <a:rPr lang="en-US" sz="1400">
                <a:latin typeface="Segoe UI Semilight"/>
                <a:cs typeface="Segoe UI"/>
              </a:rPr>
              <a:t>​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190B68-1A16-2C24-903F-E4D25CC22091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7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BE644E-BBC4-03AA-1346-73BF278029CF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 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CDEF08-CF6F-9418-FEB7-5131CBEB8247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418D7E-808D-4F25-EE58-1A245B7FB97B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 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31465A-DB81-40B3-CC5A-8D07BD8A72C2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 Conversacional</a:t>
            </a:r>
            <a:endParaRPr lang="es-MX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2E13EA-654C-E8B2-75B0-624A2323013B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D4B00FCB-82B8-4ADF-E318-67826AA837C2}"/>
              </a:ext>
            </a:extLst>
          </p:cNvPr>
          <p:cNvSpPr txBox="1"/>
          <p:nvPr/>
        </p:nvSpPr>
        <p:spPr>
          <a:xfrm>
            <a:off x="4320298" y="6014507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6896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Asistente Empleados DE </a:t>
            </a:r>
            <a:r>
              <a:rPr lang="es-CL" sz="1600" b="1" cap="all" err="1">
                <a:solidFill>
                  <a:schemeClr val="bg1"/>
                </a:solidFill>
                <a:latin typeface="Montserrat Bold"/>
              </a:rPr>
              <a:t>practia</a:t>
            </a: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11484"/>
              </p:ext>
            </p:extLst>
          </p:nvPr>
        </p:nvGraphicFramePr>
        <p:xfrm>
          <a:off x="4336906" y="2241402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 Asistente Empleados Practia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95657"/>
              </p:ext>
            </p:extLst>
          </p:nvPr>
        </p:nvGraphicFramePr>
        <p:xfrm>
          <a:off x="4336189" y="4022827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https://dev.azure.com/AR-Practia-ID/Asist-Pol-Int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05061"/>
              </p:ext>
            </p:extLst>
          </p:nvPr>
        </p:nvGraphicFramePr>
        <p:xfrm>
          <a:off x="4335959" y="3195778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66138"/>
              </p:ext>
            </p:extLst>
          </p:nvPr>
        </p:nvGraphicFramePr>
        <p:xfrm>
          <a:off x="4336303" y="554181"/>
          <a:ext cx="7572709" cy="15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40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227708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OpenAi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Python,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Celery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Storage,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Chroma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db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Bot Framework,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MaterialUI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Nest</a:t>
                      </a:r>
                    </a:p>
                    <a:p>
                      <a:pPr marL="0" lvl="0" indent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66094"/>
              </p:ext>
            </p:extLst>
          </p:nvPr>
        </p:nvGraphicFramePr>
        <p:xfrm>
          <a:off x="4344878" y="4889286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8"/>
                        </a:rPr>
                        <a:t>Documentacion ALAN Bot.docx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Fecha Inicio: 05/08/2024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Adrián Cardozo / FS</a:t>
            </a: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Brito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FS</a:t>
            </a: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Federico Virgilio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FS (UNSAM)</a:t>
            </a:r>
          </a:p>
          <a:p>
            <a:pPr defTabSz="914400">
              <a:defRPr/>
            </a:pPr>
            <a:endParaRPr lang="es-ES" sz="1400">
              <a:solidFill>
                <a:srgbClr val="FFFFFF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Fecha Fin: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 Semilight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30/09/2024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 Semilight"/>
              </a:rPr>
              <a:t> 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8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 b="1" err="1">
                <a:solidFill>
                  <a:schemeClr val="bg1"/>
                </a:solidFill>
                <a:latin typeface="Segoe UI Semilight"/>
                <a:cs typeface="Segoe UI"/>
              </a:rPr>
              <a:t>Recursos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"/>
              </a:rPr>
              <a:t> Humanos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latin typeface="Segoe UI Semilight"/>
                <a:cs typeface="Segoe UI"/>
              </a:rPr>
              <a:t>​​​​ 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"/>
              </a:rPr>
              <a:t>Ezequiel Iñiguez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</a:t>
            </a:r>
            <a:r>
              <a:rPr lang="en-US" sz="1400" b="1" err="1">
                <a:solidFill>
                  <a:schemeClr val="bg1"/>
                </a:solidFill>
                <a:latin typeface="Segoe UI Semilight"/>
                <a:cs typeface="Segoe UI"/>
              </a:rPr>
              <a:t>l</a:t>
            </a:r>
            <a:endParaRPr lang="en-US" sz="1400" b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8494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Asistente </a:t>
            </a: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Politicas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 Internas</a:t>
            </a:r>
            <a:endParaRPr lang="es-CL">
              <a:solidFill>
                <a:schemeClr val="bg1"/>
              </a:solidFill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59588"/>
              </p:ext>
            </p:extLst>
          </p:nvPr>
        </p:nvGraphicFramePr>
        <p:xfrm>
          <a:off x="4353200" y="2305433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6"/>
                        </a:rPr>
                        <a:t>PRESENTACION 14-6.pptx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54774" y="4022827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https://dev.azure.com/AR-Practia-ID/Asist-Pol-Int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35959" y="3260827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30985"/>
              </p:ext>
            </p:extLst>
          </p:nvPr>
        </p:nvGraphicFramePr>
        <p:xfrm>
          <a:off x="4332866" y="460236"/>
          <a:ext cx="7572709" cy="15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40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227708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 err="1"/>
                        <a:t>OpenAi</a:t>
                      </a:r>
                      <a:r>
                        <a:rPr lang="es-ES"/>
                        <a:t>, Python, </a:t>
                      </a:r>
                      <a:r>
                        <a:rPr lang="es-ES" err="1"/>
                        <a:t>React</a:t>
                      </a:r>
                      <a:r>
                        <a:rPr lang="es-ES"/>
                        <a:t>, </a:t>
                      </a:r>
                      <a:r>
                        <a:rPr lang="es-ES" err="1"/>
                        <a:t>Celery</a:t>
                      </a:r>
                      <a:r>
                        <a:rPr lang="es-ES"/>
                        <a:t>, Azure Storage, </a:t>
                      </a:r>
                      <a:r>
                        <a:rPr lang="es-ES" err="1"/>
                        <a:t>Chroma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db</a:t>
                      </a:r>
                      <a:r>
                        <a:rPr lang="es-ES"/>
                        <a:t>, Bot Framework, </a:t>
                      </a:r>
                      <a:r>
                        <a:rPr lang="es-ES" err="1"/>
                        <a:t>MaterialUI</a:t>
                      </a:r>
                      <a:r>
                        <a:rPr lang="es-ES"/>
                        <a:t>, </a:t>
                      </a:r>
                      <a:r>
                        <a:rPr lang="es-ES" err="1"/>
                        <a:t>Nest</a:t>
                      </a:r>
                    </a:p>
                    <a:p>
                      <a:pPr marL="0" lvl="0" indent="0">
                        <a:buNone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0046"/>
              </p:ext>
            </p:extLst>
          </p:nvPr>
        </p:nvGraphicFramePr>
        <p:xfrm>
          <a:off x="4344878" y="4889286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Gen.Bot documentación V2.pdf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09/05/2024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Leandro Amarilla / FS</a:t>
            </a:r>
            <a:endParaRPr lang="es-ES">
              <a:solidFill>
                <a:schemeClr val="bg1"/>
              </a:solidFill>
              <a:cs typeface="Calibri" panose="020F0502020204030204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Adrian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Cardozo / FS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 Brito / FS.</a:t>
            </a:r>
            <a:endParaRPr lang="es-ES" sz="1400" b="1">
              <a:solidFill>
                <a:schemeClr val="bg1"/>
              </a:solidFill>
              <a:latin typeface="Arial"/>
              <a:cs typeface="Arial"/>
            </a:endParaRPr>
          </a:p>
          <a:p>
            <a:pPr defTabSz="914400">
              <a:defRPr/>
            </a:pPr>
            <a:endParaRPr lang="es-ES" sz="1400">
              <a:solidFill>
                <a:srgbClr val="FFFFFF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14/06/2024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Recursos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 Humanos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Ezequiel Iñiguez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</a:t>
            </a:r>
            <a:r>
              <a:rPr lang="es-AR" sz="1400">
                <a:solidFill>
                  <a:srgbClr val="FFFFFF"/>
                </a:solidFill>
                <a:latin typeface="Segoe UI Semilight"/>
                <a:cs typeface="Segoe UI"/>
              </a:rPr>
              <a:t>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55800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Detección de indumentaria</a:t>
            </a: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68298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Presentación de resultados - YOLOv9 a YOLOv10 [Junio24].pptx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13711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270624yolo10PoC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66876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04- Entregables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74325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/>
                        <a:t>YOLOv5, YOLOv9, YOLOv10, 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cv2,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Ultralytics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Roboflow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.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96727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Documentación - Detección de indumentaria [IMAGENES].docx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20/05/2024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Luis Fernando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Gimena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del Valle 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Javier Olmos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Lucas Exequiel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Rodriguez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  <a:endParaRPr lang="es-ES" err="1">
              <a:solidFill>
                <a:schemeClr val="bg1"/>
              </a:solidFill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Energía.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 Semilight"/>
              </a:rPr>
              <a:t>05/07/2024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7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Externo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Colbun.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Variadas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81528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400" b="1" cap="all">
                <a:solidFill>
                  <a:schemeClr val="bg2"/>
                </a:solidFill>
                <a:latin typeface="Segoe UI"/>
                <a:cs typeface="Segoe UI"/>
              </a:rPr>
              <a:t>FORECAST - FABRIC</a:t>
            </a:r>
            <a:endParaRPr lang="es-CL"/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98222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Presentación</a:t>
                      </a:r>
                      <a:r>
                        <a:rPr lang="es-MX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66910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Predictions_Notebook.py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01794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corresponde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3624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292929"/>
                        </a:buClr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Microsoft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Fabric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(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version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free),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Lakehouse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DataWarehouse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Notebook,  Pipelines,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Power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BI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50623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Prediccion de Ventas.docx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24/06/2024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Natalia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Mazzeo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DE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Lucas 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Rodriguez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Fabrica insumos  grifería 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19/07/2024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4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s-ES" sz="1400" b="1">
                <a:solidFill>
                  <a:schemeClr val="bg2"/>
                </a:solidFill>
                <a:latin typeface="Segoe UI Semilight"/>
                <a:cs typeface="Segoe UI"/>
              </a:rPr>
              <a:t> </a:t>
            </a:r>
            <a:r>
              <a:rPr lang="en-US" sz="1400">
                <a:solidFill>
                  <a:schemeClr val="bg2"/>
                </a:solidFill>
                <a:latin typeface="Segoe UI Semilight"/>
                <a:cs typeface="Segoe UI"/>
              </a:rPr>
              <a:t>N</a:t>
            </a:r>
            <a:r>
              <a:rPr lang="en-US" sz="1400">
                <a:solidFill>
                  <a:schemeClr val="bg2"/>
                </a:solidFill>
                <a:latin typeface="Segoe UI Semilight"/>
                <a:cs typeface="Segoe UI Semilight"/>
              </a:rPr>
              <a:t>o </a:t>
            </a:r>
            <a:r>
              <a:rPr lang="en-US" sz="1400" err="1">
                <a:solidFill>
                  <a:schemeClr val="bg2"/>
                </a:solidFill>
                <a:latin typeface="Segoe UI Semilight"/>
                <a:cs typeface="Segoe UI Semilight"/>
              </a:rPr>
              <a:t>aplica</a:t>
            </a:r>
            <a:endParaRPr lang="en-US" sz="1400" err="1">
              <a:solidFill>
                <a:schemeClr val="bg2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Ciencia de datos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(Si/ No): sí 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69986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Forecast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azure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 ML</a:t>
            </a:r>
            <a:endParaRPr lang="es-CL">
              <a:solidFill>
                <a:schemeClr val="bg1"/>
              </a:solidFill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38731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Presentación</a:t>
                      </a:r>
                      <a:r>
                        <a:rPr lang="es-MX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37571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7"/>
                        </a:rPr>
                        <a:t>Solucion con Azure Machine Learning SDK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49612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8"/>
                        </a:rPr>
                        <a:t>Grabación presentación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571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Azure Machine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Automated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Studio, Azure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SDK.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38986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9"/>
                        </a:rPr>
                        <a:t>Documentación</a:t>
                      </a:r>
                      <a:r>
                        <a:rPr lang="es-MX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1/07/2024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Alexis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Pacek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Carlos Jurado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Luis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Lassa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Olmos / DS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 b="1">
                <a:solidFill>
                  <a:schemeClr val="bg1"/>
                </a:solidFill>
                <a:latin typeface="Segoe UI Semilight"/>
                <a:ea typeface="+mn-lt"/>
                <a:cs typeface="Segoe UI Semilight"/>
              </a:rPr>
              <a:t>F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abrica insumos  grifería 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12/8/2024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n-US" sz="1400" err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s-ES" err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s-ES" sz="1400">
                <a:solidFill>
                  <a:srgbClr val="FFFFFF"/>
                </a:solidFill>
                <a:ea typeface="+mn-lt"/>
                <a:cs typeface="+mn-lt"/>
              </a:rPr>
              <a:t>Ciencia de datos</a:t>
            </a:r>
            <a:endParaRPr lang="en-US" sz="1400">
              <a:ea typeface="+mn-lt"/>
              <a:cs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99790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554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sz="1400" b="1" cap="all" err="1">
                <a:solidFill>
                  <a:schemeClr val="bg2"/>
                </a:solidFill>
                <a:latin typeface="Segoe UI"/>
                <a:cs typeface="Segoe UI"/>
              </a:rPr>
              <a:t>Anomalias</a:t>
            </a:r>
            <a:r>
              <a:rPr lang="es-CL" sz="1400" b="1" cap="all">
                <a:solidFill>
                  <a:schemeClr val="bg2"/>
                </a:solidFill>
                <a:latin typeface="Segoe UI"/>
                <a:cs typeface="Segoe UI"/>
              </a:rPr>
              <a:t> - FABRIC</a:t>
            </a:r>
            <a:endParaRPr lang="es-CL" sz="1400" cap="all">
              <a:solidFill>
                <a:schemeClr val="bg2"/>
              </a:solidFill>
              <a:latin typeface="Segoe UI"/>
              <a:cs typeface="Segoe UI"/>
            </a:endParaRPr>
          </a:p>
          <a:p>
            <a:pPr>
              <a:spcAft>
                <a:spcPts val="600"/>
              </a:spcAft>
              <a:defRPr/>
            </a:pPr>
            <a:endParaRPr lang="es-CL" cap="all">
              <a:solidFill>
                <a:srgbClr val="292929"/>
              </a:solidFill>
              <a:latin typeface="Segoe UI"/>
              <a:cs typeface="Segoe U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96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Presentación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28009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02 - Código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57126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8"/>
                        </a:rPr>
                        <a:t>Grabación presentación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38279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292929"/>
                        </a:buClr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Microsoft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Fabric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(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version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free),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Lakehouse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DataWarehouse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Notebook, Pipelines, 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Power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BI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8534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Detección de Anomalías.docx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5/08/2024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Lucas </a:t>
            </a: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Rodrigez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/ CD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Natalia </a:t>
            </a: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Mazzeo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/ DE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 Telefonía 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19/08/2024</a:t>
            </a:r>
            <a:endParaRPr lang="en-U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2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No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aplica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No </a:t>
            </a:r>
            <a:r>
              <a:rPr lang="en-US" sz="1400" b="1" err="1">
                <a:solidFill>
                  <a:srgbClr val="FFFFFF"/>
                </a:solidFill>
                <a:latin typeface="Segoe UI Semilight"/>
                <a:cs typeface="Segoe UI"/>
              </a:rPr>
              <a:t>aplica</a:t>
            </a:r>
            <a:endParaRPr lang="es-ES" b="1" err="1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rgbClr val="FFFFFF"/>
                </a:solidFill>
                <a:ea typeface="+mn-lt"/>
                <a:cs typeface="+mn-lt"/>
              </a:rPr>
              <a:t>Ciencia de datos</a:t>
            </a:r>
            <a:endParaRPr lang="en-US" sz="1400" b="1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64503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Anomalias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es-CL" b="1" cap="all" err="1">
                <a:solidFill>
                  <a:schemeClr val="bg1"/>
                </a:solidFill>
                <a:ea typeface="+mn-lt"/>
                <a:cs typeface="+mn-lt"/>
              </a:rPr>
              <a:t>azure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 ML</a:t>
            </a:r>
            <a:endParaRPr lang="es-CL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41987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Presentación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07293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16095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7"/>
                        </a:rPr>
                        <a:t>Grabación presentación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53581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Azure Machine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Automated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Studio, Azure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SDK.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17664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8"/>
                        </a:rPr>
                        <a:t>Documentación</a:t>
                      </a:r>
                      <a:r>
                        <a:rPr lang="es-MX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29/7/2024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Alexis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Pacek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DS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Carlos Jurado / DS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Luis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DS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Lassa / DS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Olmos / DS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Telefonia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19/8/2024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3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 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s-ES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Ciencia de Datos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4382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54498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298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20900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6271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/>
                        <a:t>Gen </a:t>
                      </a:r>
                      <a:r>
                        <a:rPr lang="es-ES" err="1"/>
                        <a:t>ai</a:t>
                      </a:r>
                      <a:r>
                        <a:rPr lang="es-ES"/>
                        <a:t>, tec1, tec2, tec3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19027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Nombre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Apellido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perfil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siglas(DS, DE, FS, FE, BE, UNSAM, UNQ, FAMAF)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(Interno/Externo/ I+D) </a:t>
            </a:r>
            <a:endParaRPr lang="en-US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​​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​​​​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​​​​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(Si/ No) 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3DAAB4-4091-D9CC-8BD0-E30073826F75}"/>
              </a:ext>
            </a:extLst>
          </p:cNvPr>
          <p:cNvSpPr txBox="1"/>
          <p:nvPr/>
        </p:nvSpPr>
        <p:spPr>
          <a:xfrm>
            <a:off x="-3546764" y="1136073"/>
            <a:ext cx="352525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44444"/>
                </a:solidFill>
                <a:cs typeface="Calibri"/>
              </a:rPr>
              <a:t>*RESPETAR Cuadros de </a:t>
            </a:r>
            <a:r>
              <a:rPr lang="en-US" err="1">
                <a:solidFill>
                  <a:srgbClr val="444444"/>
                </a:solidFill>
                <a:cs typeface="Calibri"/>
              </a:rPr>
              <a:t>textos</a:t>
            </a:r>
            <a:r>
              <a:rPr lang="en-US">
                <a:solidFill>
                  <a:srgbClr val="444444"/>
                </a:solidFill>
                <a:cs typeface="Calibri"/>
              </a:rPr>
              <a:t> para </a:t>
            </a:r>
            <a:r>
              <a:rPr lang="en-US" err="1">
                <a:solidFill>
                  <a:srgbClr val="444444"/>
                </a:solidFill>
                <a:cs typeface="Calibri"/>
              </a:rPr>
              <a:t>poder</a:t>
            </a:r>
            <a:r>
              <a:rPr lang="en-US">
                <a:solidFill>
                  <a:srgbClr val="444444"/>
                </a:solidFill>
                <a:cs typeface="Calibri"/>
              </a:rPr>
              <a:t> levanter </a:t>
            </a:r>
            <a:r>
              <a:rPr lang="en-US" err="1">
                <a:solidFill>
                  <a:srgbClr val="444444"/>
                </a:solidFill>
                <a:cs typeface="Calibri"/>
              </a:rPr>
              <a:t>informacion</a:t>
            </a:r>
            <a:r>
              <a:rPr lang="en-US">
                <a:solidFill>
                  <a:srgbClr val="444444"/>
                </a:solidFill>
                <a:cs typeface="Calibri"/>
              </a:rPr>
              <a:t> !!!</a:t>
            </a:r>
            <a:r>
              <a:rPr lang="es-ES">
                <a:solidFill>
                  <a:srgbClr val="444444"/>
                </a:solidFill>
                <a:cs typeface="Calibri"/>
              </a:rPr>
              <a:t>​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*</a:t>
            </a:r>
            <a:r>
              <a:rPr lang="en-US" b="1">
                <a:solidFill>
                  <a:srgbClr val="444444"/>
                </a:solidFill>
                <a:cs typeface="Calibri"/>
              </a:rPr>
              <a:t>En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semanas</a:t>
            </a:r>
            <a:r>
              <a:rPr lang="en-US" b="1">
                <a:solidFill>
                  <a:srgbClr val="444444"/>
                </a:solidFill>
                <a:cs typeface="Calibri"/>
              </a:rPr>
              <a:t>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netas</a:t>
            </a:r>
            <a:r>
              <a:rPr lang="en-US" b="1">
                <a:solidFill>
                  <a:srgbClr val="444444"/>
                </a:solidFill>
                <a:cs typeface="Calibri"/>
              </a:rPr>
              <a:t>: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colocar</a:t>
            </a:r>
            <a:r>
              <a:rPr lang="en-US">
                <a:solidFill>
                  <a:srgbClr val="444444"/>
                </a:solidFill>
                <a:cs typeface="Calibri"/>
              </a:rPr>
              <a:t> solo </a:t>
            </a:r>
            <a:r>
              <a:rPr lang="en-US" err="1">
                <a:solidFill>
                  <a:srgbClr val="444444"/>
                </a:solidFill>
                <a:cs typeface="Calibri"/>
              </a:rPr>
              <a:t>el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numero</a:t>
            </a:r>
            <a:r>
              <a:rPr lang="en-US">
                <a:solidFill>
                  <a:srgbClr val="444444"/>
                </a:solidFill>
                <a:cs typeface="Calibri"/>
              </a:rPr>
              <a:t>​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*</a:t>
            </a:r>
            <a:r>
              <a:rPr lang="en-US" b="1">
                <a:solidFill>
                  <a:srgbClr val="444444"/>
                </a:solidFill>
                <a:cs typeface="Calibri"/>
              </a:rPr>
              <a:t>Equipo: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colocar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equipo</a:t>
            </a:r>
            <a:r>
              <a:rPr lang="en-US">
                <a:solidFill>
                  <a:srgbClr val="444444"/>
                </a:solidFill>
                <a:cs typeface="Calibri"/>
              </a:rPr>
              <a:t> core </a:t>
            </a:r>
            <a:r>
              <a:rPr lang="en-US" err="1">
                <a:solidFill>
                  <a:srgbClr val="444444"/>
                </a:solidFill>
                <a:cs typeface="Calibri"/>
              </a:rPr>
              <a:t>dedicado</a:t>
            </a:r>
            <a:r>
              <a:rPr lang="en-US">
                <a:solidFill>
                  <a:srgbClr val="444444"/>
                </a:solidFill>
                <a:cs typeface="Calibri"/>
              </a:rPr>
              <a:t> a la </a:t>
            </a:r>
            <a:r>
              <a:rPr lang="en-US" err="1">
                <a:solidFill>
                  <a:srgbClr val="444444"/>
                </a:solidFill>
                <a:cs typeface="Calibri"/>
              </a:rPr>
              <a:t>iniciativa</a:t>
            </a:r>
            <a:r>
              <a:rPr lang="en-US">
                <a:solidFill>
                  <a:srgbClr val="444444"/>
                </a:solidFill>
                <a:cs typeface="Calibri"/>
              </a:rPr>
              <a:t> ( no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consultores</a:t>
            </a:r>
            <a:r>
              <a:rPr lang="en-US">
                <a:solidFill>
                  <a:srgbClr val="444444"/>
                </a:solidFill>
                <a:cs typeface="Calibri"/>
              </a:rPr>
              <a:t>), </a:t>
            </a:r>
            <a:r>
              <a:rPr lang="en-US" err="1">
                <a:solidFill>
                  <a:srgbClr val="444444"/>
                </a:solidFill>
                <a:cs typeface="Calibri"/>
              </a:rPr>
              <a:t>incluir</a:t>
            </a:r>
            <a:r>
              <a:rPr lang="en-US">
                <a:solidFill>
                  <a:srgbClr val="444444"/>
                </a:solidFill>
                <a:cs typeface="Calibri"/>
              </a:rPr>
              <a:t>  </a:t>
            </a:r>
            <a:r>
              <a:rPr lang="en-US" err="1">
                <a:solidFill>
                  <a:srgbClr val="444444"/>
                </a:solidFill>
                <a:cs typeface="Calibri"/>
              </a:rPr>
              <a:t>referente</a:t>
            </a:r>
            <a:r>
              <a:rPr lang="en-US">
                <a:solidFill>
                  <a:srgbClr val="444444"/>
                </a:solidFill>
                <a:cs typeface="Calibri"/>
              </a:rPr>
              <a:t>​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*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Detalle</a:t>
            </a:r>
            <a:r>
              <a:rPr lang="en-US" b="1">
                <a:solidFill>
                  <a:srgbClr val="444444"/>
                </a:solidFill>
                <a:cs typeface="Calibri"/>
              </a:rPr>
              <a:t>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cliente</a:t>
            </a:r>
            <a:r>
              <a:rPr lang="en-US">
                <a:solidFill>
                  <a:srgbClr val="444444"/>
                </a:solidFill>
                <a:cs typeface="Calibri"/>
              </a:rPr>
              <a:t>: </a:t>
            </a:r>
            <a:r>
              <a:rPr lang="en-US" err="1">
                <a:solidFill>
                  <a:srgbClr val="444444"/>
                </a:solidFill>
                <a:cs typeface="Calibri"/>
              </a:rPr>
              <a:t>si</a:t>
            </a:r>
            <a:r>
              <a:rPr lang="en-US">
                <a:solidFill>
                  <a:srgbClr val="444444"/>
                </a:solidFill>
                <a:cs typeface="Calibri"/>
              </a:rPr>
              <a:t> es </a:t>
            </a:r>
            <a:r>
              <a:rPr lang="en-US" err="1">
                <a:solidFill>
                  <a:srgbClr val="444444"/>
                </a:solidFill>
                <a:cs typeface="Calibri"/>
              </a:rPr>
              <a:t>externo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nombre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cliente</a:t>
            </a:r>
            <a:r>
              <a:rPr lang="en-US">
                <a:solidFill>
                  <a:srgbClr val="444444"/>
                </a:solidFill>
                <a:cs typeface="Calibri"/>
              </a:rPr>
              <a:t> , </a:t>
            </a:r>
            <a:r>
              <a:rPr lang="en-US" err="1">
                <a:solidFill>
                  <a:srgbClr val="444444"/>
                </a:solidFill>
                <a:cs typeface="Calibri"/>
              </a:rPr>
              <a:t>si</a:t>
            </a:r>
            <a:r>
              <a:rPr lang="en-US">
                <a:solidFill>
                  <a:srgbClr val="444444"/>
                </a:solidFill>
                <a:cs typeface="Calibri"/>
              </a:rPr>
              <a:t> es </a:t>
            </a:r>
            <a:r>
              <a:rPr lang="en-US" err="1">
                <a:solidFill>
                  <a:srgbClr val="444444"/>
                </a:solidFill>
                <a:cs typeface="Calibri"/>
              </a:rPr>
              <a:t>interno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nombre</a:t>
            </a:r>
            <a:r>
              <a:rPr lang="en-US">
                <a:solidFill>
                  <a:srgbClr val="444444"/>
                </a:solidFill>
                <a:cs typeface="Calibri"/>
              </a:rPr>
              <a:t> del Area de </a:t>
            </a:r>
            <a:r>
              <a:rPr lang="en-US" err="1">
                <a:solidFill>
                  <a:srgbClr val="444444"/>
                </a:solidFill>
                <a:cs typeface="Calibri"/>
              </a:rPr>
              <a:t>Practia</a:t>
            </a:r>
            <a:r>
              <a:rPr lang="en-US">
                <a:solidFill>
                  <a:srgbClr val="444444"/>
                </a:solidFill>
                <a:cs typeface="Calibri"/>
              </a:rPr>
              <a:t>, </a:t>
            </a:r>
            <a:r>
              <a:rPr lang="en-US" err="1">
                <a:solidFill>
                  <a:srgbClr val="444444"/>
                </a:solidFill>
                <a:cs typeface="Calibri"/>
              </a:rPr>
              <a:t>sino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colocat</a:t>
            </a:r>
            <a:r>
              <a:rPr lang="en-US">
                <a:solidFill>
                  <a:srgbClr val="444444"/>
                </a:solidFill>
                <a:cs typeface="Calibri"/>
              </a:rPr>
              <a:t>  I+D​</a:t>
            </a:r>
          </a:p>
          <a:p>
            <a:r>
              <a:rPr lang="en-US" b="1">
                <a:solidFill>
                  <a:srgbClr val="444444"/>
                </a:solidFill>
                <a:cs typeface="Calibri"/>
              </a:rPr>
              <a:t>*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Celula</a:t>
            </a:r>
            <a:r>
              <a:rPr lang="en-US" b="1">
                <a:solidFill>
                  <a:srgbClr val="444444"/>
                </a:solidFill>
                <a:cs typeface="Calibri"/>
              </a:rPr>
              <a:t>: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Conversacional</a:t>
            </a:r>
            <a:r>
              <a:rPr lang="en-US">
                <a:solidFill>
                  <a:srgbClr val="444444"/>
                </a:solidFill>
                <a:cs typeface="Calibri"/>
              </a:rPr>
              <a:t> , No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Conversacional</a:t>
            </a:r>
            <a:r>
              <a:rPr lang="en-US">
                <a:solidFill>
                  <a:srgbClr val="444444"/>
                </a:solidFill>
                <a:cs typeface="Calibri"/>
              </a:rPr>
              <a:t>/Hibridos, DS , </a:t>
            </a:r>
            <a:r>
              <a:rPr lang="en-US" err="1">
                <a:solidFill>
                  <a:srgbClr val="444444"/>
                </a:solidFill>
                <a:cs typeface="Calibri"/>
              </a:rPr>
              <a:t>Variadas</a:t>
            </a:r>
            <a:endParaRPr lang="en-US">
              <a:solidFill>
                <a:srgbClr val="444444"/>
              </a:solidFill>
              <a:cs typeface="Calibri"/>
            </a:endParaRPr>
          </a:p>
          <a:p>
            <a:r>
              <a:rPr lang="en-US">
                <a:solidFill>
                  <a:srgbClr val="444444"/>
                </a:solidFill>
                <a:cs typeface="Calibri"/>
              </a:rPr>
              <a:t>*</a:t>
            </a:r>
            <a:r>
              <a:rPr lang="en-US" b="1">
                <a:solidFill>
                  <a:srgbClr val="444444"/>
                </a:solidFill>
                <a:cs typeface="Calibri"/>
              </a:rPr>
              <a:t>Si algo no se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completa</a:t>
            </a:r>
            <a:r>
              <a:rPr lang="en-US" b="1">
                <a:solidFill>
                  <a:srgbClr val="444444"/>
                </a:solidFill>
                <a:cs typeface="Calibri"/>
              </a:rPr>
              <a:t>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colocar</a:t>
            </a:r>
            <a:r>
              <a:rPr lang="en-US" b="1">
                <a:solidFill>
                  <a:srgbClr val="444444"/>
                </a:solidFill>
                <a:cs typeface="Calibri"/>
              </a:rPr>
              <a:t>: No </a:t>
            </a:r>
            <a:r>
              <a:rPr lang="en-US" b="1" err="1">
                <a:solidFill>
                  <a:srgbClr val="444444"/>
                </a:solidFill>
                <a:cs typeface="Calibri"/>
              </a:rPr>
              <a:t>Aplica</a:t>
            </a:r>
            <a:r>
              <a:rPr lang="en-US" b="1">
                <a:solidFill>
                  <a:srgbClr val="444444"/>
                </a:solidFill>
                <a:cs typeface="Calibri"/>
              </a:rPr>
              <a:t>​</a:t>
            </a:r>
          </a:p>
          <a:p>
            <a:r>
              <a:rPr lang="en-US">
                <a:solidFill>
                  <a:srgbClr val="444444"/>
                </a:solidFill>
                <a:cs typeface="Calibri"/>
              </a:rPr>
              <a:t>*</a:t>
            </a:r>
            <a:r>
              <a:rPr lang="en-US" b="1">
                <a:solidFill>
                  <a:srgbClr val="444444"/>
                </a:solidFill>
                <a:cs typeface="Calibri"/>
              </a:rPr>
              <a:t>Documentation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Validada</a:t>
            </a:r>
            <a:r>
              <a:rPr lang="en-US">
                <a:solidFill>
                  <a:srgbClr val="444444"/>
                </a:solidFill>
                <a:cs typeface="Calibri"/>
              </a:rPr>
              <a:t>: Si, </a:t>
            </a:r>
            <a:r>
              <a:rPr lang="en-US" err="1">
                <a:solidFill>
                  <a:srgbClr val="444444"/>
                </a:solidFill>
                <a:cs typeface="Calibri"/>
              </a:rPr>
              <a:t>si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tiene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el</a:t>
            </a:r>
            <a:r>
              <a:rPr lang="en-US">
                <a:solidFill>
                  <a:srgbClr val="444444"/>
                </a:solidFill>
                <a:cs typeface="Calibri"/>
              </a:rPr>
              <a:t> ok de Rodrigo Alonso </a:t>
            </a:r>
            <a:r>
              <a:rPr lang="en-US" err="1">
                <a:solidFill>
                  <a:srgbClr val="444444"/>
                </a:solidFill>
                <a:cs typeface="Calibri"/>
              </a:rPr>
              <a:t>sino</a:t>
            </a:r>
            <a:r>
              <a:rPr lang="en-US">
                <a:solidFill>
                  <a:srgbClr val="444444"/>
                </a:solidFill>
                <a:cs typeface="Calibri"/>
              </a:rPr>
              <a:t> </a:t>
            </a:r>
            <a:r>
              <a:rPr lang="en-US" err="1">
                <a:solidFill>
                  <a:srgbClr val="444444"/>
                </a:solidFill>
                <a:cs typeface="Calibri"/>
              </a:rPr>
              <a:t>coloc</a:t>
            </a:r>
          </a:p>
          <a:p>
            <a:endParaRPr lang="en-US">
              <a:solidFill>
                <a:srgbClr val="444444"/>
              </a:solidFill>
              <a:cs typeface="Calibri"/>
            </a:endParaRPr>
          </a:p>
          <a:p>
            <a:endParaRPr lang="en-US">
              <a:solidFill>
                <a:srgbClr val="44444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097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924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endParaRPr lang="es-CL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latin typeface="Segoe UI"/>
                <a:cs typeface="Segoe UI"/>
              </a:rPr>
              <a:t>Segmentación clientes–</a:t>
            </a:r>
            <a:r>
              <a:rPr lang="es-CL" b="1" cap="all" err="1">
                <a:solidFill>
                  <a:schemeClr val="bg1"/>
                </a:solidFill>
                <a:latin typeface="Segoe UI"/>
                <a:cs typeface="Segoe UI"/>
              </a:rPr>
              <a:t>Fabric</a:t>
            </a:r>
            <a:endParaRPr lang="es-CL" err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16796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Segmentacion Clientes Azure vs Fabric1.pptx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50193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I+D-Equipo - Código - Todos los documentos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64170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&lt; No corresponde &gt;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59688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Microsoft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Fabric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-  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Lakehouse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 - 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DataWarehouse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– Notebook - Pipelines - 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Power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BI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27683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Segmentación.docx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26/08/2024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300">
                <a:solidFill>
                  <a:schemeClr val="bg1"/>
                </a:solidFill>
                <a:latin typeface="Arial"/>
                <a:cs typeface="Arial"/>
              </a:rPr>
              <a:t>Lucas </a:t>
            </a:r>
            <a:r>
              <a:rPr lang="es-ES" sz="1300" err="1">
                <a:solidFill>
                  <a:schemeClr val="bg1"/>
                </a:solidFill>
                <a:latin typeface="Arial"/>
                <a:cs typeface="Arial"/>
              </a:rPr>
              <a:t>Rodrigez</a:t>
            </a:r>
            <a:r>
              <a:rPr lang="es-ES" sz="13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0" lang="es-ES" sz="13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300">
                <a:solidFill>
                  <a:schemeClr val="bg1"/>
                </a:solidFill>
                <a:latin typeface="Arial"/>
                <a:cs typeface="Arial"/>
              </a:rPr>
              <a:t>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300">
                <a:solidFill>
                  <a:schemeClr val="bg1"/>
                </a:solidFill>
                <a:latin typeface="Arial"/>
                <a:cs typeface="Arial"/>
              </a:rPr>
              <a:t>Natalia </a:t>
            </a:r>
            <a:r>
              <a:rPr lang="es-ES" sz="1300" err="1">
                <a:solidFill>
                  <a:schemeClr val="bg1"/>
                </a:solidFill>
                <a:latin typeface="Arial"/>
                <a:cs typeface="Arial"/>
              </a:rPr>
              <a:t>Mazzeo</a:t>
            </a:r>
            <a:r>
              <a:rPr lang="es-ES" sz="1300">
                <a:solidFill>
                  <a:schemeClr val="bg1"/>
                </a:solidFill>
                <a:latin typeface="Arial"/>
                <a:cs typeface="Arial"/>
              </a:rPr>
              <a:t> / DE</a:t>
            </a:r>
            <a:endParaRPr lang="es-ES">
              <a:solidFill>
                <a:schemeClr val="bg1"/>
              </a:solidFill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Telecomunicaciones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13/09/2024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2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 I+D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rgbClr val="FFFFFF"/>
                </a:solidFill>
                <a:latin typeface="Segoe UI Semilight"/>
                <a:cs typeface="Segoe UI"/>
              </a:rPr>
              <a:t>aplica</a:t>
            </a:r>
            <a:endParaRPr lang="en-US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"/>
              </a:rPr>
              <a:t>: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No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aplica</a:t>
            </a:r>
            <a:endParaRPr lang="es-ES" err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"/>
              </a:rPr>
              <a:t>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​​​​Ciencia de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12862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cap="all">
                <a:solidFill>
                  <a:schemeClr val="bg1"/>
                </a:solidFill>
                <a:latin typeface="Montserrat Bold"/>
              </a:rPr>
              <a:t>Nombre Iniciativa: </a:t>
            </a:r>
            <a:endParaRPr lang="es-CL" sz="16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Segoe UI"/>
                <a:cs typeface="Segoe UI"/>
              </a:rPr>
              <a:t>Segmentación clientes–AZURE ML</a:t>
            </a:r>
            <a:endParaRPr lang="es-CL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61507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6"/>
                        </a:rPr>
                        <a:t>Segmentacion Clientes Azure vs Fabric1.pptx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6126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  <a:hlinkClick r:id="rId7"/>
                        </a:rPr>
                        <a:t>02_Codigo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8978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61784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Arial" panose="020F0502020204030204" pitchFamily="34" charset="0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Azure Machine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: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 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Studio y Azure Machine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Learning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SDK.</a:t>
                      </a:r>
                      <a:endParaRPr lang="es-ES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77875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Docu_Segmentacion_AzureML.docx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26/08/2024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Luis </a:t>
            </a:r>
            <a:r>
              <a:rPr lang="es-ES" sz="1400" err="1">
                <a:solidFill>
                  <a:schemeClr val="bg1"/>
                </a:solidFill>
                <a:latin typeface="Arial"/>
                <a:cs typeface="Arial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Lassa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DS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Javier Olmos / DS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Telecomunicaciones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7/10/2024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 I+D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No aplica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No aplica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Ciencia de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(Si/ No):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421111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694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MINERA CENTINELA</a:t>
            </a:r>
            <a:endParaRPr lang="es-ES"/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4369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Minera Centinela 2.pptx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01869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7"/>
                        </a:rPr>
                        <a:t>02_Codigo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25131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</a:rPr>
                        <a:t>No corresponde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0922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-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Python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Pandas, NumPy,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Matplotlib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Seaborn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Scikit-learn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Fuzzywuzzy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71474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hlinkClick r:id="rId8"/>
                        </a:rPr>
                        <a:t>03_Documentacion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04/06/2024</a:t>
            </a:r>
            <a:endParaRPr lang="es-E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Maria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Rosa Morales / CD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Gimena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del valle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CD</a:t>
            </a:r>
            <a:endParaRPr lang="en-US" sz="1400" err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Javier Nahuel Lassa Ortiz / CD</a:t>
            </a:r>
            <a:endParaRPr lang="es-ES"/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Industria: Minería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08/07/2024</a:t>
            </a:r>
            <a:endParaRPr lang="en-US" sz="1400">
              <a:solidFill>
                <a:srgbClr val="000000"/>
              </a:solidFill>
              <a:latin typeface="Segoe UI Semilight"/>
              <a:cs typeface="Segoe UI Semilight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5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Centinela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Carlos L</a:t>
            </a:r>
            <a:endParaRPr lang="es-ES" b="1">
              <a:solidFill>
                <a:srgbClr val="FFFFFF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​​​​CD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360216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2926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Lubricantes </a:t>
            </a:r>
            <a:r>
              <a:rPr lang="es-CL" b="1" cap="all" err="1">
                <a:solidFill>
                  <a:schemeClr val="bg1"/>
                </a:solidFill>
                <a:latin typeface="Calibri"/>
                <a:cs typeface="Calibri"/>
              </a:rPr>
              <a:t>enex</a:t>
            </a:r>
            <a:endParaRPr lang="es-CL" cap="all" err="1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89362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solidFill>
                            <a:schemeClr val="bg1"/>
                          </a:solidFill>
                          <a:hlinkClick r:id="rId6"/>
                        </a:rPr>
                        <a:t>Lubricantes_Enex.pptx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43951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Repo_ENEX_lubri</a:t>
                      </a:r>
                      <a:endParaRPr lang="es-A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3338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corresponde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00791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56130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</a:rPr>
                        <a:t>No aplica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 24/06/2024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Fernando Pereira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Paula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Verneri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Minería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19/07/2024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4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  Externo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 Enex</a:t>
            </a:r>
            <a:endParaRPr lang="en-US" sz="1400" b="1" err="1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Carlos </a:t>
            </a:r>
            <a:r>
              <a:rPr lang="en-US" sz="1400" err="1">
                <a:solidFill>
                  <a:srgbClr val="FFFFFF"/>
                </a:solidFill>
                <a:latin typeface="Segoe UI Semilight"/>
                <a:cs typeface="Segoe UI"/>
              </a:rPr>
              <a:t>Lacchini</a:t>
            </a:r>
            <a:endParaRPr lang="en-US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Ciencia de Datos</a:t>
            </a:r>
            <a:endParaRPr lang="en-US" sz="1400" b="1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 No aplica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4240427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Anomalías equipos rotativos</a:t>
            </a:r>
            <a:endParaRPr lang="es-CL" cap="all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>
                          <a:hlinkClick r:id="rId6"/>
                        </a:rPr>
                        <a:t>Presentación_Equipos_Rotativos.pptx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>
                          <a:hlinkClick r:id="rId7"/>
                        </a:rPr>
                        <a:t>DS-Anomalias-Equipos-Rotativos - Repos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No aplica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Python, </a:t>
                      </a:r>
                      <a:r>
                        <a:rPr lang="es-A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keras, sklearn, ploty</a:t>
                      </a:r>
                      <a:endParaRPr lang="es-A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>
                          <a:hlinkClick r:id="rId8"/>
                        </a:rPr>
                        <a:t>Documentacion_Proyecto_Equipos_Rotativos.docx</a:t>
                      </a:r>
                      <a:endParaRPr lang="es-ES">
                        <a:hlinkClick r:id="rId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23/09/2024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 panose="020B0604020202020204" pitchFamily="34" charset="0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Javier Lassa / DS</a:t>
            </a:r>
          </a:p>
          <a:p>
            <a:pPr marL="171450" indent="-171450" defTabSz="914400">
              <a:buFont typeface="Arial,Sans-Serif" panose="020B0604020202020204" pitchFamily="34" charset="0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Andrés Vega Becerra / DS</a:t>
            </a:r>
          </a:p>
          <a:p>
            <a:pPr marL="171450" indent="-171450" defTabSz="914400">
              <a:buFont typeface="Arial,Sans-Serif" panose="020B0604020202020204" pitchFamily="34" charset="0"/>
              <a:buChar char="•"/>
              <a:defRPr/>
            </a:pPr>
            <a:r>
              <a:rPr lang="es-ES" sz="1100" err="1">
                <a:solidFill>
                  <a:schemeClr val="bg1"/>
                </a:solidFill>
                <a:latin typeface="Arial"/>
                <a:cs typeface="Arial"/>
              </a:rPr>
              <a:t>Natatia</a:t>
            </a: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100" err="1">
                <a:solidFill>
                  <a:schemeClr val="bg1"/>
                </a:solidFill>
                <a:latin typeface="Arial"/>
                <a:cs typeface="Arial"/>
              </a:rPr>
              <a:t>D’Angelo</a:t>
            </a: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  <a:p>
            <a:pPr marL="171450" indent="-171450" defTabSz="914400">
              <a:buFont typeface="Arial,Sans-Serif" panose="020B0604020202020204" pitchFamily="34" charset="0"/>
              <a:buChar char="•"/>
              <a:defRPr/>
            </a:pP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Paula </a:t>
            </a:r>
            <a:r>
              <a:rPr lang="es-ES" sz="1100" err="1">
                <a:solidFill>
                  <a:schemeClr val="bg1"/>
                </a:solidFill>
                <a:latin typeface="Arial"/>
                <a:cs typeface="Arial"/>
              </a:rPr>
              <a:t>Verneri</a:t>
            </a:r>
            <a:r>
              <a:rPr lang="es-ES" sz="1100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Oil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&amp; Gas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25/11/2024</a:t>
            </a:r>
            <a:endParaRPr lang="en-U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  <a:p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10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No aplica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Ciencia de Datos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  <a:endParaRPr lang="es-AR" sz="1400">
              <a:solidFill>
                <a:srgbClr val="FFFFFF"/>
              </a:solidFill>
              <a:latin typeface="Segoe UI Semilight"/>
              <a:cs typeface="Segoe UI"/>
            </a:endParaRP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80305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Video </a:t>
            </a:r>
            <a:r>
              <a:rPr lang="es-CL" sz="1600" b="1" cap="all" err="1">
                <a:solidFill>
                  <a:schemeClr val="bg1"/>
                </a:solidFill>
                <a:latin typeface="Montserrat Bold"/>
              </a:rPr>
              <a:t>indexer</a:t>
            </a: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 – etapa 1</a:t>
            </a: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26095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VideoIndexer_Cierre.pptx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55503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Variadas-Video-Indexer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45378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Video Indexer - DEMO.mp4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00735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/>
                        <a:t>Python 3.10, Open AI, </a:t>
                      </a:r>
                      <a:r>
                        <a:rPr lang="es-ES" err="1"/>
                        <a:t>Power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Automate</a:t>
                      </a:r>
                      <a:r>
                        <a:rPr lang="es-ES"/>
                        <a:t>, Blob Storage, Azure Video </a:t>
                      </a:r>
                      <a:r>
                        <a:rPr lang="es-ES" err="1"/>
                        <a:t>Indexer</a:t>
                      </a:r>
                      <a:r>
                        <a:rPr lang="es-ES"/>
                        <a:t>, </a:t>
                      </a:r>
                      <a:r>
                        <a:rPr lang="es-ES" err="1"/>
                        <a:t>ChromaDB</a:t>
                      </a:r>
                      <a:r>
                        <a:rPr lang="es-ES"/>
                        <a:t>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Typescript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, Vite,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npm</a:t>
                      </a:r>
                      <a:r>
                        <a:rPr lang="es-ES" sz="1800" b="0" i="0" u="none" strike="noStrike" baseline="0" noProof="0">
                          <a:solidFill>
                            <a:srgbClr val="292929"/>
                          </a:solidFill>
                          <a:latin typeface="Calibri"/>
                        </a:rPr>
                        <a:t>, Node.js, </a:t>
                      </a:r>
                      <a:r>
                        <a:rPr lang="es-ES" sz="1800" b="0" i="0" u="none" strike="noStrike" baseline="0" noProof="0" err="1">
                          <a:solidFill>
                            <a:srgbClr val="292929"/>
                          </a:solidFill>
                          <a:latin typeface="Calibri"/>
                        </a:rPr>
                        <a:t>FastAPI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29539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VideoIndexer_documentacion_AUDITORIA.docx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Fecha Inicio: 15/07/2024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Paula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Verneri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  <a:endParaRPr lang="es-ES" sz="1400" err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Gimena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Del Valle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Ibañez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 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Federico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Guilenea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Camila Pía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Scaglioni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Ochalde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UNQ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Fernando Mario Romero Muñoz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Hugo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Isaias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Chico / DS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No aplica.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Fecha Fin: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 Semilight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20/09/2024</a:t>
            </a:r>
            <a:endParaRPr lang="en-US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10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No aplica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Variadas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(opcional): </a:t>
            </a:r>
            <a:endParaRPr lang="es-AR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558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Minera centinela – RL – ETAPA 1</a:t>
            </a: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97886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presentacion_centinella_rl.pptx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31330"/>
              </p:ext>
            </p:extLst>
          </p:nvPr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RL-Minera-Centinela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5946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aplica.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92262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/>
                        <a:t>Python 3.10.12, Google JAX, </a:t>
                      </a:r>
                      <a:r>
                        <a:rPr lang="es-ES" err="1"/>
                        <a:t>Gymnasium</a:t>
                      </a:r>
                      <a:r>
                        <a:rPr lang="es-ES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32519"/>
              </p:ext>
            </p:extLst>
          </p:nvPr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Documentacion_Minera_Centinella_RL.docx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24/06/2024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Fernando Pereira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Joaquín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Feltes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Paula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Verneri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Federico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Guilenea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DS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FaMAF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Universidad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16367" y="3962461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Minera.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n-US" sz="1400" b="1">
                <a:solidFill>
                  <a:schemeClr val="bg1"/>
                </a:solidFill>
                <a:latin typeface="Segoe UI Semilight"/>
                <a:cs typeface="Segoe UI Semilight"/>
              </a:rPr>
              <a:t>13/09/2024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12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16873" y="4263981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16873" y="4580656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No aplica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16873" y="490722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No aplica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26770" y="5214007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"/>
              </a:rPr>
              <a:t>Variadas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16873" y="5491098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146583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Minera centinela </a:t>
            </a:r>
            <a:r>
              <a:rPr lang="es-CL" b="1" cap="all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s-CL" b="1" cap="all">
                <a:solidFill>
                  <a:schemeClr val="bg1"/>
                </a:solidFill>
                <a:ea typeface="+mn-lt"/>
                <a:cs typeface="+mn-lt"/>
              </a:rPr>
              <a:t>RL – ETAPA 2</a:t>
            </a:r>
            <a:endParaRPr lang="es-CL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presentacion_centinella_rl_2da_etapa.pptx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RL-Minera-Centinela - Repos (azure.com)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10739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dirty="0"/>
                        <a:t>2) LINK ACCESO A DEMO grabada (si corresponde)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 dirty="0">
                          <a:latin typeface="Calibri"/>
                          <a:hlinkClick r:id="rId8"/>
                        </a:rPr>
                        <a:t>RL_Minera Centinela_etapa 2</a:t>
                      </a:r>
                      <a:endParaRPr lang="es-ES" dirty="0">
                        <a:hlinkClick r:id="rId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Python 3.10.12, Google JAX y </a:t>
                      </a: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Gymnasium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4710545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9"/>
                        </a:rPr>
                        <a:t>Documentacion_Minera_Centinella_RL_2da_iteracion.docx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16/09/2024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 dirty="0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 dirty="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Fernando Pereira / Data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Scientist</a:t>
            </a:r>
            <a:endParaRPr lang="es-ES" sz="1400" dirty="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Joaquín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Feltes</a:t>
            </a: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 / Data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Scientist</a:t>
            </a:r>
            <a:endParaRPr lang="en-US" sz="1400" dirty="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Paula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Verneri</a:t>
            </a: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kumimoji="0" lang="es-ES" sz="1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/</a:t>
            </a: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 Data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Scientist</a:t>
            </a:r>
            <a:endParaRPr lang="es-ES_tradnl" sz="1400" dirty="0" err="1">
              <a:solidFill>
                <a:schemeClr val="bg1"/>
              </a:solidFill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Federico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Guilenea</a:t>
            </a: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 / Data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Scientist</a:t>
            </a:r>
            <a:endParaRPr lang="es-ES" sz="1400" dirty="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Segoe UI Semilight"/>
                <a:cs typeface="Segoe UI Semilight"/>
              </a:rPr>
              <a:t>Universidad / </a:t>
            </a:r>
            <a:r>
              <a:rPr lang="es-ES" sz="1400" dirty="0" err="1">
                <a:solidFill>
                  <a:schemeClr val="bg1"/>
                </a:solidFill>
                <a:latin typeface="Segoe UI Semilight"/>
                <a:cs typeface="Segoe UI Semilight"/>
              </a:rPr>
              <a:t>FaMAF</a:t>
            </a:r>
            <a:endParaRPr lang="en-US" sz="1400" dirty="0" err="1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>
              <a:buFont typeface="Arial"/>
              <a:buChar char="•"/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Minería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solidFill>
                  <a:srgbClr val="FFFFFF"/>
                </a:solidFill>
                <a:latin typeface="Segoe UI Semilight"/>
                <a:cs typeface="Segoe UI"/>
              </a:rPr>
              <a:t>​</a:t>
            </a:r>
            <a:r>
              <a:rPr lang="en-US" sz="1400" b="1">
                <a:solidFill>
                  <a:srgbClr val="FFFFFF"/>
                </a:solidFill>
                <a:latin typeface="Segoe UI Semilight"/>
                <a:cs typeface="Segoe UI"/>
              </a:rPr>
              <a:t> 20/12/2024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14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I+D 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No aplica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 </a:t>
            </a:r>
            <a:r>
              <a:rPr lang="es-ES" sz="1400" b="1">
                <a:solidFill>
                  <a:srgbClr val="FFFFFF"/>
                </a:solidFill>
                <a:latin typeface="Segoe UI Semilight"/>
                <a:cs typeface="Segoe UI Semilight"/>
              </a:rPr>
              <a:t>No aplica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Variadas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 dirty="0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 dirty="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 dirty="0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90186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5" descr="Imagen que contiene persona, tabla, laptop, papel&#10;&#10;Descripción generada automáticamente">
            <a:extLst>
              <a:ext uri="{FF2B5EF4-FFF2-40B4-BE49-F238E27FC236}">
                <a16:creationId xmlns:a16="http://schemas.microsoft.com/office/drawing/2014/main" id="{76728CB8-0375-4606-8B5E-A8985F3C60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Google Shape;648;p52">
            <a:extLst>
              <a:ext uri="{FF2B5EF4-FFF2-40B4-BE49-F238E27FC236}">
                <a16:creationId xmlns:a16="http://schemas.microsoft.com/office/drawing/2014/main" id="{95D9956F-82A2-8143-09F2-8AE59660CE8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91919">
              <a:alpha val="75000"/>
            </a:srgbClr>
          </a:solidFill>
          <a:ln>
            <a:noFill/>
          </a:ln>
        </p:spPr>
        <p:txBody>
          <a:bodyPr spcFirstLastPara="1" wrap="square" lIns="15063" tIns="15063" rIns="15063" bIns="15063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D00817-F626-F28F-73DE-2ACC35720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197" y="108228"/>
            <a:ext cx="2288507" cy="1004400"/>
          </a:xfrm>
          <a:prstGeom prst="rect">
            <a:avLst/>
          </a:prstGeom>
        </p:spPr>
      </p:pic>
      <p:sp>
        <p:nvSpPr>
          <p:cNvPr id="10" name="Freeform 13">
            <a:extLst>
              <a:ext uri="{FF2B5EF4-FFF2-40B4-BE49-F238E27FC236}">
                <a16:creationId xmlns:a16="http://schemas.microsoft.com/office/drawing/2014/main" id="{8108EF6E-3DFC-2300-CEE9-A434C1FBCB4E}"/>
              </a:ext>
            </a:extLst>
          </p:cNvPr>
          <p:cNvSpPr/>
          <p:nvPr/>
        </p:nvSpPr>
        <p:spPr>
          <a:xfrm rot="10800000" flipH="1">
            <a:off x="8648295" y="2"/>
            <a:ext cx="1055687" cy="6857998"/>
          </a:xfrm>
          <a:custGeom>
            <a:avLst/>
            <a:gdLst>
              <a:gd name="connsiteX0" fmla="*/ 4 w 1049612"/>
              <a:gd name="connsiteY0" fmla="*/ 0 h 6857998"/>
              <a:gd name="connsiteX1" fmla="*/ 188284 w 1049612"/>
              <a:gd name="connsiteY1" fmla="*/ 0 h 6857998"/>
              <a:gd name="connsiteX2" fmla="*/ 334566 w 1049612"/>
              <a:gd name="connsiteY2" fmla="*/ 285586 h 6857998"/>
              <a:gd name="connsiteX3" fmla="*/ 1049612 w 1049612"/>
              <a:gd name="connsiteY3" fmla="*/ 3429000 h 6857998"/>
              <a:gd name="connsiteX4" fmla="*/ 334564 w 1049612"/>
              <a:gd name="connsiteY4" fmla="*/ 6572414 h 6857998"/>
              <a:gd name="connsiteX5" fmla="*/ 188284 w 1049612"/>
              <a:gd name="connsiteY5" fmla="*/ 6857998 h 6857998"/>
              <a:gd name="connsiteX6" fmla="*/ 0 w 1049612"/>
              <a:gd name="connsiteY6" fmla="*/ 6857998 h 6857998"/>
              <a:gd name="connsiteX7" fmla="*/ 29704 w 1049612"/>
              <a:gd name="connsiteY7" fmla="*/ 6806348 h 6857998"/>
              <a:gd name="connsiteX8" fmla="*/ 885020 w 1049612"/>
              <a:gd name="connsiteY8" fmla="*/ 3429000 h 6857998"/>
              <a:gd name="connsiteX9" fmla="*/ 29706 w 1049612"/>
              <a:gd name="connsiteY9" fmla="*/ 5164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9612" h="6857998">
                <a:moveTo>
                  <a:pt x="4" y="0"/>
                </a:moveTo>
                <a:lnTo>
                  <a:pt x="188284" y="0"/>
                </a:lnTo>
                <a:lnTo>
                  <a:pt x="334566" y="285586"/>
                </a:lnTo>
                <a:cubicBezTo>
                  <a:pt x="792812" y="1236516"/>
                  <a:pt x="1049612" y="2302770"/>
                  <a:pt x="1049612" y="3429000"/>
                </a:cubicBezTo>
                <a:cubicBezTo>
                  <a:pt x="1049612" y="4555228"/>
                  <a:pt x="792808" y="5621484"/>
                  <a:pt x="334564" y="6572414"/>
                </a:cubicBezTo>
                <a:lnTo>
                  <a:pt x="188284" y="6857998"/>
                </a:lnTo>
                <a:lnTo>
                  <a:pt x="0" y="6857998"/>
                </a:lnTo>
                <a:lnTo>
                  <a:pt x="29704" y="6806348"/>
                </a:lnTo>
                <a:cubicBezTo>
                  <a:pt x="575176" y="5802388"/>
                  <a:pt x="885020" y="4651872"/>
                  <a:pt x="885020" y="3429000"/>
                </a:cubicBezTo>
                <a:cubicBezTo>
                  <a:pt x="885020" y="2206128"/>
                  <a:pt x="575178" y="1055610"/>
                  <a:pt x="29706" y="516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Futura Next Book" panose="020B0502020204020303" pitchFamily="34" charset="77"/>
            </a:endParaRPr>
          </a:p>
        </p:txBody>
      </p:sp>
      <p:sp>
        <p:nvSpPr>
          <p:cNvPr id="11" name="CuadroTexto 17">
            <a:extLst>
              <a:ext uri="{FF2B5EF4-FFF2-40B4-BE49-F238E27FC236}">
                <a16:creationId xmlns:a16="http://schemas.microsoft.com/office/drawing/2014/main" id="{02BC546C-BC6C-97CF-0D6E-95F7EDABC01F}"/>
              </a:ext>
            </a:extLst>
          </p:cNvPr>
          <p:cNvSpPr txBox="1"/>
          <p:nvPr/>
        </p:nvSpPr>
        <p:spPr>
          <a:xfrm>
            <a:off x="354985" y="6483350"/>
            <a:ext cx="4696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company of Publicis Sapient.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604855A-F1B5-B712-51A1-230C9C34E670}"/>
              </a:ext>
            </a:extLst>
          </p:cNvPr>
          <p:cNvSpPr/>
          <p:nvPr/>
        </p:nvSpPr>
        <p:spPr>
          <a:xfrm>
            <a:off x="341970" y="5026604"/>
            <a:ext cx="527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sz="2000" b="1" cap="all">
                <a:solidFill>
                  <a:srgbClr val="EA3224"/>
                </a:solidFill>
                <a:latin typeface="Montserrat Bold" panose="00000800000000000000" pitchFamily="2" charset="0"/>
              </a:rPr>
              <a:t>GRACIAS</a:t>
            </a:r>
            <a:endParaRPr lang="es-CL" sz="2000" cap="all">
              <a:solidFill>
                <a:srgbClr val="474747"/>
              </a:solidFill>
              <a:latin typeface="Montserrat Bold" panose="00000800000000000000" pitchFamily="2" charset="0"/>
            </a:endParaRPr>
          </a:p>
          <a:p>
            <a:pPr lvl="0">
              <a:defRPr/>
            </a:pPr>
            <a:r>
              <a:rPr lang="es-ES_tradnl" sz="2000" b="1">
                <a:solidFill>
                  <a:schemeClr val="bg1"/>
                </a:solidFill>
                <a:latin typeface="Montserrat SemiBold" panose="00000700000000000000" pitchFamily="2" charset="0"/>
                <a:cs typeface="Segoe UI Semilight" panose="020B0402040204020203" pitchFamily="34" charset="0"/>
              </a:rPr>
              <a:t>CONSULTAS</a:t>
            </a:r>
          </a:p>
        </p:txBody>
      </p:sp>
    </p:spTree>
    <p:extLst>
      <p:ext uri="{BB962C8B-B14F-4D97-AF65-F5344CB8AC3E}">
        <p14:creationId xmlns:p14="http://schemas.microsoft.com/office/powerpoint/2010/main" val="347861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079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Asistentes Bancarios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6519"/>
              </p:ext>
            </p:extLst>
          </p:nvPr>
        </p:nvGraphicFramePr>
        <p:xfrm>
          <a:off x="4342762" y="2181074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Presentacion_Asistente_BCRA.pptx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21446"/>
              </p:ext>
            </p:extLst>
          </p:nvPr>
        </p:nvGraphicFramePr>
        <p:xfrm>
          <a:off x="4363232" y="3841315"/>
          <a:ext cx="7596854" cy="86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2243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</a:rPr>
                        <a:t>https://dev.azure.com/AR-Practia-ID/Conv-BCRA/_git/frontend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1642"/>
              </p:ext>
            </p:extLst>
          </p:nvPr>
        </p:nvGraphicFramePr>
        <p:xfrm>
          <a:off x="4353742" y="3051931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DEMO BCRA.mkv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14577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OpenAi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Python,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Celery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Azure Storage,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Chroma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db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Bot Framework,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MaterialUI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Nest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32881"/>
              </p:ext>
            </p:extLst>
          </p:nvPr>
        </p:nvGraphicFramePr>
        <p:xfrm>
          <a:off x="4368288" y="4720983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Documentacion BCRA Bot.docx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17/07/2024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Adrian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Cardozo / FS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Mariano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Lopez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FS (UNQUI)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Juan </a:t>
            </a: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Garcia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/ FS (UNQUI)</a:t>
            </a:r>
          </a:p>
          <a:p>
            <a:pPr marL="285750" indent="-285750" defTabSz="914400">
              <a:buFont typeface="Arial"/>
              <a:buChar char="•"/>
              <a:defRPr/>
            </a:pPr>
            <a:r>
              <a:rPr lang="es-ES" sz="1400" err="1">
                <a:solidFill>
                  <a:schemeClr val="bg1"/>
                </a:solidFill>
                <a:latin typeface="Segoe UI Semilight"/>
                <a:cs typeface="Segoe UI Semilight"/>
              </a:rPr>
              <a:t>Joaquin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 Brito / FS</a:t>
            </a: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Financiera</a:t>
            </a:r>
            <a:endParaRPr lang="es-ES" sz="1400" b="1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20/09/2024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8 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</a:t>
            </a:r>
            <a:r>
              <a:rPr lang="es-ES" sz="1400">
                <a:solidFill>
                  <a:srgbClr val="FFFFFF"/>
                </a:solidFill>
                <a:latin typeface="Segoe UI Semilight"/>
                <a:cs typeface="Segoe UI"/>
              </a:rPr>
              <a:t> Interno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cliente:</a:t>
            </a:r>
            <a:r>
              <a:rPr lang="es-AR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s-AR" sz="1400">
                <a:solidFill>
                  <a:schemeClr val="bg1"/>
                </a:solidFill>
                <a:latin typeface="Segoe UI Semilight"/>
                <a:cs typeface="Segoe UI"/>
              </a:rPr>
              <a:t> Comercial Bancos</a:t>
            </a:r>
            <a:endParaRPr lang="es-AR" sz="1400" err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Miguel Bilello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</a:t>
            </a:r>
            <a:r>
              <a:rPr lang="es-AR" sz="1400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  <a:endParaRPr lang="es-AR" sz="1400" b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2106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endParaRPr lang="es-ES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AI </a:t>
            </a:r>
            <a:r>
              <a:rPr lang="es-CL" sz="1600" b="1" cap="all" err="1">
                <a:solidFill>
                  <a:schemeClr val="bg1"/>
                </a:solidFill>
                <a:latin typeface="Montserrat Bold"/>
              </a:rPr>
              <a:t>Testing</a:t>
            </a: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 conversacional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Practia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Segoe UI Semilight"/>
                          <a:hlinkClick r:id="rId6"/>
                        </a:rPr>
                        <a:t>IA Testing.pptx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928753"/>
          <a:ext cx="7596854" cy="86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2243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38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https://dev.azure.com/AR-Practia-ID/AI-Testing-Conv/_git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Demo Ai Testing.mkv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181818"/>
                        </a:buClr>
                        <a:buNone/>
                      </a:pP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OpenAI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Python,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Nest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React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Semantic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Cache, Azure </a:t>
                      </a:r>
                      <a:r>
                        <a:rPr lang="es-ES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bot</a:t>
                      </a:r>
                      <a:r>
                        <a:rPr lang="es-ES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, 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22970" y="4804490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Segoe UI Semilight"/>
                          <a:hlinkClick r:id="rId9"/>
                        </a:rPr>
                        <a:t>Documentacion AiTesting.docx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24/06/2024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AdrIán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Cardozo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 FS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Dayana Monsalve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 DS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Ezequiel Oyola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 FS (UNSAM)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Denise Martin</a:t>
            </a:r>
            <a:r>
              <a:rPr kumimoji="0" lang="es-ES" sz="14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 DE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Juan Cruz Insaurralde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 FS (UNQUI)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Loana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Schelich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Garcia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 FS (UNSAM)</a:t>
            </a:r>
            <a:endParaRPr lang="es-ES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Antonieta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Kuz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/ DS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Joaquin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Brito</a:t>
            </a:r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/ FS.</a:t>
            </a:r>
            <a:endParaRPr lang="es-ES" sz="1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811124"/>
            <a:ext cx="423135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>
              <a:defRPr/>
            </a:pP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8/11/2024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16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5112644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Interno </a:t>
            </a:r>
            <a:endParaRPr lang="en-US" sz="1400">
              <a:solidFill>
                <a:srgbClr val="292929"/>
              </a:solidFill>
              <a:latin typeface="Segoe UI Semilight"/>
              <a:cs typeface="Segoe U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5429319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2"/>
                </a:solidFill>
                <a:latin typeface="Segoe UI Semilight"/>
                <a:cs typeface="Segoe UI"/>
              </a:rPr>
              <a:t>Calidad Testing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5755889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Adriana Gimenez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6062670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s-AR" sz="1400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6339761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86161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079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Formulario con audios (etapa 2)</a:t>
            </a: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728355" y="6441865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915" y="5792760"/>
            <a:ext cx="1873962" cy="845005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/>
        </p:nvGraphicFramePr>
        <p:xfrm>
          <a:off x="4374077" y="2515101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Presentacion cierre Formulario con Audios.pptx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4147958"/>
          <a:ext cx="7596854" cy="10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002060"/>
                          </a:solidFill>
                          <a:latin typeface="Segoe UI Semiligh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https://dev.azure.com/AR-Practia-ID/Conv-Formularios-Audios</a:t>
                      </a:r>
                      <a:endParaRPr lang="es-AR" sz="1800" b="0" i="0" u="none" strike="noStrike" noProof="0">
                        <a:solidFill>
                          <a:srgbClr val="181818"/>
                        </a:solidFill>
                        <a:latin typeface="Segoe UI Semilight"/>
                      </a:endParaRPr>
                    </a:p>
                    <a:p>
                      <a:pPr lvl="0">
                        <a:buNone/>
                      </a:pP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/>
        </p:nvGraphicFramePr>
        <p:xfrm>
          <a:off x="4374619" y="3385958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Demo Formulario con Audios ETAPA 2.mp4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/>
        </p:nvGraphicFramePr>
        <p:xfrm>
          <a:off x="4364181" y="533304"/>
          <a:ext cx="7572709" cy="198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593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395045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 sz="1600" err="1"/>
                        <a:t>FastApi</a:t>
                      </a:r>
                      <a:r>
                        <a:rPr lang="es-ES" sz="1600"/>
                        <a:t>, Python 3.11, </a:t>
                      </a:r>
                      <a:r>
                        <a:rPr lang="es-ES" sz="1600" err="1"/>
                        <a:t>OpenAi</a:t>
                      </a:r>
                      <a:r>
                        <a:rPr lang="es-ES" sz="1600"/>
                        <a:t>, </a:t>
                      </a:r>
                      <a:r>
                        <a:rPr lang="es-ES" sz="1600" err="1"/>
                        <a:t>Whisper</a:t>
                      </a:r>
                      <a:r>
                        <a:rPr lang="es-ES" sz="1600"/>
                        <a:t>, </a:t>
                      </a:r>
                      <a:r>
                        <a:rPr lang="es-ES" sz="1600" err="1"/>
                        <a:t>React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/>
        </p:nvGraphicFramePr>
        <p:xfrm>
          <a:off x="4352794" y="4979095"/>
          <a:ext cx="76080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654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b="0" i="0" u="none" strike="noStrike" noProof="0">
                          <a:hlinkClick r:id="rId9"/>
                        </a:rPr>
                        <a:t>Documentacion-Formularios-Con-Audios.docx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23/09/2024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600" err="1">
                <a:solidFill>
                  <a:schemeClr val="bg1"/>
                </a:solidFill>
                <a:ea typeface="+mn-lt"/>
                <a:cs typeface="+mn-lt"/>
              </a:rPr>
              <a:t>Bilocopetiuc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Pablo / FS</a:t>
            </a: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Amarilla Leandro </a:t>
            </a:r>
            <a:r>
              <a:rPr kumimoji="0" lang="es-ES" sz="16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lt"/>
                <a:cs typeface="+mn-lt"/>
              </a:rPr>
              <a:t>/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 FS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  <a:defRPr/>
            </a:pPr>
            <a:r>
              <a:rPr lang="es-ES" sz="1600" err="1">
                <a:solidFill>
                  <a:schemeClr val="bg1"/>
                </a:solidFill>
                <a:ea typeface="+mn-lt"/>
                <a:cs typeface="+mn-lt"/>
              </a:rPr>
              <a:t>Joaquin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Brito / FS</a:t>
            </a:r>
            <a:endParaRPr lang="es-ES" sz="1600">
              <a:solidFill>
                <a:schemeClr val="bg1"/>
              </a:solidFill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 </a:t>
            </a:r>
            <a:r>
              <a:rPr lang="en-US" sz="1400">
                <a:latin typeface="Segoe UI Semilight"/>
                <a:cs typeface="Segoe UI"/>
              </a:rPr>
              <a:t>​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1/11/2024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n-US" sz="1400" err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08418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848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</a:p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"/>
              </a:rPr>
              <a:t>Comparativo de asistentes</a:t>
            </a:r>
            <a:endParaRPr lang="es-CL" sz="1600" b="1" cap="all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27917"/>
              </p:ext>
            </p:extLst>
          </p:nvPr>
        </p:nvGraphicFramePr>
        <p:xfrm>
          <a:off x="4331917" y="2233808"/>
          <a:ext cx="7584784" cy="81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51238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532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Presentación Iniciativas.pptx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59220"/>
              </p:ext>
            </p:extLst>
          </p:nvPr>
        </p:nvGraphicFramePr>
        <p:xfrm>
          <a:off x="4363232" y="3820438"/>
          <a:ext cx="7596854" cy="155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59340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958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  <a:hlinkClick r:id="rId7"/>
                        </a:rPr>
                        <a:t>https://dev.azure.com/AR-Practia-ID/Asist-Pol-Int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(Conversacional)</a:t>
                      </a:r>
                      <a:endParaRPr lang="en-US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AR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  <a:hlinkClick r:id="rId8"/>
                        </a:rPr>
                        <a:t>AI-Gen-Contratos-Legales - Repos (azure.com)</a:t>
                      </a: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 (No Conversacional) 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47631"/>
              </p:ext>
            </p:extLst>
          </p:nvPr>
        </p:nvGraphicFramePr>
        <p:xfrm>
          <a:off x="4332866" y="3051931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22369"/>
              </p:ext>
            </p:extLst>
          </p:nvPr>
        </p:nvGraphicFramePr>
        <p:xfrm>
          <a:off x="4364181" y="554181"/>
          <a:ext cx="7572709" cy="175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13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280476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6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Nestjs</a:t>
                      </a:r>
                      <a:endParaRPr lang="es-ES" sz="1600"/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6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OpenAI</a:t>
                      </a:r>
                      <a:endParaRPr lang="es-AR" sz="16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6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Python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6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TypeORM</a:t>
                      </a:r>
                      <a:endParaRPr lang="es-AR" sz="16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endParaRPr lang="es-AR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77194"/>
              </p:ext>
            </p:extLst>
          </p:nvPr>
        </p:nvGraphicFramePr>
        <p:xfrm>
          <a:off x="4352794" y="5365315"/>
          <a:ext cx="7608026" cy="74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73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73923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22/07/2024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Pablo </a:t>
            </a: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Bilocopetiuc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0" lang="es-E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FS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Leandro Amarilla / FS</a:t>
            </a: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Joaquin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Brito / FS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s-ES" sz="1400">
                <a:solidFill>
                  <a:schemeClr val="bg1"/>
                </a:solidFill>
                <a:latin typeface="Segoe UI Semilight"/>
                <a:cs typeface="Segoe UI Semilight"/>
              </a:rPr>
              <a:t>No aplica</a:t>
            </a:r>
            <a:endParaRPr lang="es-ES" sz="14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rgbClr val="FFFFFF"/>
                </a:solidFill>
                <a:ea typeface="+mn-lt"/>
                <a:cs typeface="+mn-lt"/>
              </a:rPr>
              <a:t>09/08/2024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3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 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​​I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+D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48383" y="6182895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61013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9387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 </a:t>
            </a:r>
            <a:r>
              <a:rPr lang="es-CL" b="1" cap="all">
                <a:solidFill>
                  <a:schemeClr val="bg1"/>
                </a:solidFill>
                <a:latin typeface="Calibri"/>
                <a:cs typeface="Calibri"/>
              </a:rPr>
              <a:t>IMPLEMENTACIÓN </a:t>
            </a:r>
            <a:r>
              <a:rPr lang="es-CL" b="1" cap="all" err="1">
                <a:solidFill>
                  <a:schemeClr val="bg1"/>
                </a:solidFill>
                <a:latin typeface="Calibri"/>
                <a:cs typeface="Calibri"/>
              </a:rPr>
              <a:t>Whatsapp</a:t>
            </a:r>
            <a:endParaRPr lang="es-CL" sz="1600" b="1" cap="all" err="1">
              <a:solidFill>
                <a:schemeClr val="bg1"/>
              </a:solidFill>
              <a:latin typeface="Montserrat Bold"/>
            </a:endParaRPr>
          </a:p>
          <a:p>
            <a:pPr>
              <a:spcAft>
                <a:spcPts val="600"/>
              </a:spcAft>
              <a:defRPr/>
            </a:pPr>
            <a:endParaRPr lang="es-CL" sz="1600" b="1" cap="all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89134"/>
              </p:ext>
            </p:extLst>
          </p:nvPr>
        </p:nvGraphicFramePr>
        <p:xfrm>
          <a:off x="4374077" y="2295896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Segoe UI"/>
                          <a:hlinkClick r:id="rId6"/>
                        </a:rPr>
                        <a:t>Presentacion Whatsapp.pptx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09417"/>
              </p:ext>
            </p:extLst>
          </p:nvPr>
        </p:nvGraphicFramePr>
        <p:xfrm>
          <a:off x="4322428" y="3928753"/>
          <a:ext cx="7596854" cy="10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683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https://dev.azure.com/AR-Practia-ID/Asist-Pol-Int/_git/backend-bot?version=GBtwilio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17335"/>
              </p:ext>
            </p:extLst>
          </p:nvPr>
        </p:nvGraphicFramePr>
        <p:xfrm>
          <a:off x="4364181" y="3166753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8"/>
                        </a:rPr>
                        <a:t>WhatsApp web x Twilio .mp4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64516"/>
              </p:ext>
            </p:extLst>
          </p:nvPr>
        </p:nvGraphicFramePr>
        <p:xfrm>
          <a:off x="4364181" y="554181"/>
          <a:ext cx="7572709" cy="1686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Twilio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OpenAI</a:t>
                      </a:r>
                      <a:endParaRPr lang="es-AR" sz="1800" b="0" i="0" u="none" strike="noStrike" noProof="0">
                        <a:solidFill>
                          <a:srgbClr val="292929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800" b="0" i="0" u="none" strike="noStrike" noProof="0">
                          <a:solidFill>
                            <a:srgbClr val="292929"/>
                          </a:solidFill>
                          <a:latin typeface="Calibri"/>
                        </a:rPr>
                        <a:t>Python</a:t>
                      </a:r>
                    </a:p>
                    <a:p>
                      <a:pPr marL="285750" lvl="0" indent="-285750">
                        <a:buFont typeface="Calibri" panose="020F0502020204030204" pitchFamily="34" charset="0"/>
                        <a:buChar char="-"/>
                      </a:pPr>
                      <a:r>
                        <a:rPr lang="es-AR" sz="1800" b="0" i="0" u="none" strike="noStrike" noProof="0" err="1">
                          <a:solidFill>
                            <a:srgbClr val="292929"/>
                          </a:solidFill>
                          <a:latin typeface="Calibri"/>
                        </a:rPr>
                        <a:t>FastApi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00309"/>
              </p:ext>
            </p:extLst>
          </p:nvPr>
        </p:nvGraphicFramePr>
        <p:xfrm>
          <a:off x="4302093" y="4887997"/>
          <a:ext cx="7608026" cy="77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Calibri"/>
                          <a:hlinkClick r:id="rId9"/>
                        </a:rPr>
                        <a:t>Documentacion Twilio.docx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latin typeface="Futura Next Book"/>
                <a:ea typeface="+mn-lt"/>
                <a:cs typeface="Segoe UI Semilight"/>
              </a:rPr>
              <a:t>1</a:t>
            </a:r>
            <a:r>
              <a:rPr lang="es-ES" sz="1400" b="1">
                <a:solidFill>
                  <a:schemeClr val="bg1"/>
                </a:solidFill>
                <a:latin typeface="Futura Next Book"/>
                <a:ea typeface="+mn-lt"/>
                <a:cs typeface="+mn-lt"/>
              </a:rPr>
              <a:t>9/08/2024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Next Book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Pablo </a:t>
            </a: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Bilocopetiuc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/ FS</a:t>
            </a: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Leandro Amarilla / FS</a:t>
            </a:r>
            <a:endParaRPr lang="en-US" sz="1200">
              <a:solidFill>
                <a:schemeClr val="bg1"/>
              </a:solidFill>
              <a:latin typeface="Arial"/>
              <a:cs typeface="Arial"/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Rodrigo Alonso / FS</a:t>
            </a:r>
            <a:endParaRPr lang="es-ES">
              <a:solidFill>
                <a:schemeClr val="bg1"/>
              </a:solidFill>
            </a:endParaRPr>
          </a:p>
          <a:p>
            <a:pPr marL="171450" indent="-171450" defTabSz="914400">
              <a:buFont typeface="Arial,Sans-Serif"/>
              <a:buChar char="•"/>
              <a:defRPr/>
            </a:pPr>
            <a:r>
              <a:rPr lang="es-ES" sz="1200" err="1">
                <a:solidFill>
                  <a:schemeClr val="bg1"/>
                </a:solidFill>
                <a:latin typeface="Arial"/>
                <a:cs typeface="Arial"/>
              </a:rPr>
              <a:t>Joaquin</a:t>
            </a:r>
            <a:r>
              <a:rPr lang="es-ES" sz="1200">
                <a:solidFill>
                  <a:schemeClr val="bg1"/>
                </a:solidFill>
                <a:latin typeface="Arial"/>
                <a:cs typeface="Arial"/>
              </a:rPr>
              <a:t> Brito / FS</a:t>
            </a: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No aplica</a:t>
            </a:r>
            <a:endParaRPr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27/09/2024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6 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I+D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n-US" sz="1400" err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​​​​ 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n-US" sz="1400" err="1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​​​​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 SI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27507" y="5796676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194731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B4670D6-3721-8F6B-C4BD-A048EC6EDE1B}"/>
              </a:ext>
            </a:extLst>
          </p:cNvPr>
          <p:cNvGrpSpPr/>
          <p:nvPr/>
        </p:nvGrpSpPr>
        <p:grpSpPr>
          <a:xfrm>
            <a:off x="0" y="0"/>
            <a:ext cx="4232930" cy="6848104"/>
            <a:chOff x="-11155" y="0"/>
            <a:chExt cx="2966229" cy="6858000"/>
          </a:xfrm>
        </p:grpSpPr>
        <p:pic>
          <p:nvPicPr>
            <p:cNvPr id="6" name="Imagen 5" descr="Imagen que contiene persona, interior, hombre, computer&#10;&#10;Descripción generada automáticamente">
              <a:extLst>
                <a:ext uri="{FF2B5EF4-FFF2-40B4-BE49-F238E27FC236}">
                  <a16:creationId xmlns:a16="http://schemas.microsoft.com/office/drawing/2014/main" id="{6710FA5E-D8C1-44FB-CE73-53055C937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2955074" cy="685800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BB7167-B353-8852-9DE2-A156BEA66899}"/>
                </a:ext>
              </a:extLst>
            </p:cNvPr>
            <p:cNvSpPr/>
            <p:nvPr/>
          </p:nvSpPr>
          <p:spPr>
            <a:xfrm>
              <a:off x="-11155" y="0"/>
              <a:ext cx="2955073" cy="6858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4" name="Rectángulo 8">
            <a:extLst>
              <a:ext uri="{FF2B5EF4-FFF2-40B4-BE49-F238E27FC236}">
                <a16:creationId xmlns:a16="http://schemas.microsoft.com/office/drawing/2014/main" id="{CB1AAA7B-E874-B79C-B078-F5C02C6A5510}"/>
              </a:ext>
            </a:extLst>
          </p:cNvPr>
          <p:cNvSpPr/>
          <p:nvPr/>
        </p:nvSpPr>
        <p:spPr>
          <a:xfrm>
            <a:off x="69552" y="72161"/>
            <a:ext cx="323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Black" panose="00000A00000000000000" pitchFamily="2" charset="0"/>
              </a:rPr>
              <a:t>Equipo I+D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 Black" panose="00000A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C1E27E-07A2-4484-149F-099D39ABFAB1}"/>
              </a:ext>
            </a:extLst>
          </p:cNvPr>
          <p:cNvSpPr/>
          <p:nvPr/>
        </p:nvSpPr>
        <p:spPr>
          <a:xfrm>
            <a:off x="11587" y="637246"/>
            <a:ext cx="4224036" cy="6617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s-CL" sz="1600" b="1" cap="all">
                <a:solidFill>
                  <a:schemeClr val="bg1"/>
                </a:solidFill>
                <a:latin typeface="Montserrat Bold"/>
              </a:rPr>
              <a:t>Nombre Iniciativa:</a:t>
            </a:r>
          </a:p>
          <a:p>
            <a:pPr>
              <a:spcAft>
                <a:spcPts val="600"/>
              </a:spcAft>
              <a:defRPr/>
            </a:pPr>
            <a:r>
              <a:rPr lang="es-ES" sz="1600" cap="all">
                <a:solidFill>
                  <a:schemeClr val="bg1"/>
                </a:solidFill>
                <a:ea typeface="+mn-lt"/>
                <a:cs typeface="+mn-lt"/>
              </a:rPr>
              <a:t>Asistente de políticas Internas – </a:t>
            </a:r>
            <a:r>
              <a:rPr lang="es-ES" sz="1600" cap="all" err="1">
                <a:solidFill>
                  <a:schemeClr val="bg1"/>
                </a:solidFill>
                <a:ea typeface="+mn-lt"/>
                <a:cs typeface="+mn-lt"/>
              </a:rPr>
              <a:t>Copilot</a:t>
            </a:r>
            <a:endParaRPr lang="es-CL" sz="1600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CuadroTexto 17">
            <a:extLst>
              <a:ext uri="{FF2B5EF4-FFF2-40B4-BE49-F238E27FC236}">
                <a16:creationId xmlns:a16="http://schemas.microsoft.com/office/drawing/2014/main" id="{41BF8DAE-FE30-9E15-A714-F3FB375B3A85}"/>
              </a:ext>
            </a:extLst>
          </p:cNvPr>
          <p:cNvSpPr txBox="1"/>
          <p:nvPr/>
        </p:nvSpPr>
        <p:spPr>
          <a:xfrm>
            <a:off x="9613562" y="6427487"/>
            <a:ext cx="2797629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Copyright © 2024 Practia, a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company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Publicis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Sapient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All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rights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kumimoji="0" lang="es-MX" sz="100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reserved</a:t>
            </a:r>
            <a:r>
              <a:rPr kumimoji="0" lang="es-MX" sz="10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kumimoji="0" lang="es-ES_tradnl" sz="1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4EE739-4994-4AAC-FF1E-F9112244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878" y="5720873"/>
            <a:ext cx="1816453" cy="773119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DCC4859-73C8-5417-E062-D640199B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47780"/>
              </p:ext>
            </p:extLst>
          </p:nvPr>
        </p:nvGraphicFramePr>
        <p:xfrm>
          <a:off x="4332324" y="2181074"/>
          <a:ext cx="7584784" cy="86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78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0285">
                <a:tc>
                  <a:txBody>
                    <a:bodyPr/>
                    <a:lstStyle/>
                    <a:p>
                      <a:r>
                        <a:rPr lang="es-ES"/>
                        <a:t>1)  LINK ACCESO A PRESENTACION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8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6"/>
                        </a:rPr>
                        <a:t>Asistente Políticas Internas.pptx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E6E9BB3-1BD3-2C91-872F-07344F82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57642"/>
              </p:ext>
            </p:extLst>
          </p:nvPr>
        </p:nvGraphicFramePr>
        <p:xfrm>
          <a:off x="4363232" y="3830876"/>
          <a:ext cx="7596854" cy="8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2933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3) LINK ACCESO A CODIGO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44523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196C1E7-90BE-9826-A04A-85C08CC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5060"/>
              </p:ext>
            </p:extLst>
          </p:nvPr>
        </p:nvGraphicFramePr>
        <p:xfrm>
          <a:off x="4332866" y="3051931"/>
          <a:ext cx="7596854" cy="76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854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14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/>
                        <a:t>2) LINK ACCESO A DEMO grabada (si corresponde)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81442">
                <a:tc>
                  <a:txBody>
                    <a:bodyPr/>
                    <a:lstStyle/>
                    <a:p>
                      <a:r>
                        <a:rPr lang="es-AR"/>
                        <a:t>No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B210BB81-8D7D-FDEF-A94F-5DA318133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96343"/>
              </p:ext>
            </p:extLst>
          </p:nvPr>
        </p:nvGraphicFramePr>
        <p:xfrm>
          <a:off x="4364181" y="554181"/>
          <a:ext cx="7572709" cy="162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709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498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TECNOLOGIAS APLICADAS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1131917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s-ES"/>
                        <a:t>Python, </a:t>
                      </a:r>
                      <a:r>
                        <a:rPr lang="es-ES" err="1"/>
                        <a:t>Copilot</a:t>
                      </a:r>
                      <a:r>
                        <a:rPr lang="es-ES"/>
                        <a:t> Studio, </a:t>
                      </a:r>
                      <a:r>
                        <a:rPr lang="es-ES" err="1"/>
                        <a:t>Chroma</a:t>
                      </a:r>
                      <a:r>
                        <a:rPr lang="es-ES"/>
                        <a:t>, </a:t>
                      </a:r>
                      <a:r>
                        <a:rPr lang="es-ES" err="1"/>
                        <a:t>Celery</a:t>
                      </a:r>
                      <a:r>
                        <a:rPr lang="es-ES"/>
                        <a:t>, Azure Storage,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59831D8B-9E29-5DB9-3CFD-54D2AD820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03373"/>
              </p:ext>
            </p:extLst>
          </p:nvPr>
        </p:nvGraphicFramePr>
        <p:xfrm>
          <a:off x="4354285" y="4710545"/>
          <a:ext cx="7608026" cy="10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8026">
                  <a:extLst>
                    <a:ext uri="{9D8B030D-6E8A-4147-A177-3AD203B41FA5}">
                      <a16:colId xmlns:a16="http://schemas.microsoft.com/office/drawing/2014/main" val="3335903117"/>
                    </a:ext>
                  </a:extLst>
                </a:gridCol>
              </a:tblGrid>
              <a:tr h="3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4) LINK ACCESO A DOCUMENTACION</a:t>
                      </a:r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360"/>
                  </a:ext>
                </a:extLst>
              </a:tr>
              <a:tr h="3918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1800" b="0" i="0" u="none" strike="noStrike" noProof="0">
                          <a:latin typeface="Calibri"/>
                          <a:hlinkClick r:id="rId7"/>
                        </a:rPr>
                        <a:t>I+D-Equipo - 02_Asistente Politicas Internas_Copilot Studio - Todos los documentos (sharepoint.com)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5216"/>
                  </a:ext>
                </a:extLst>
              </a:tr>
            </a:tbl>
          </a:graphicData>
        </a:graphic>
      </p:graphicFrame>
      <p:sp>
        <p:nvSpPr>
          <p:cNvPr id="27" name="CuadroTexto 17">
            <a:extLst>
              <a:ext uri="{FF2B5EF4-FFF2-40B4-BE49-F238E27FC236}">
                <a16:creationId xmlns:a16="http://schemas.microsoft.com/office/drawing/2014/main" id="{9653F61F-9517-70C3-6EB0-D042238A2DF5}"/>
              </a:ext>
            </a:extLst>
          </p:cNvPr>
          <p:cNvSpPr txBox="1"/>
          <p:nvPr/>
        </p:nvSpPr>
        <p:spPr>
          <a:xfrm>
            <a:off x="1351" y="1386097"/>
            <a:ext cx="42325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Fecha Inicio: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03/06/2024</a:t>
            </a:r>
            <a:endParaRPr kumimoji="0" lang="es-ES" sz="1400" b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A06F6-771E-70EC-718B-B80F5D517C01}"/>
              </a:ext>
            </a:extLst>
          </p:cNvPr>
          <p:cNvSpPr/>
          <p:nvPr/>
        </p:nvSpPr>
        <p:spPr>
          <a:xfrm>
            <a:off x="5089756" y="113427"/>
            <a:ext cx="6149001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2200" b="1" u="sng" cap="all">
                <a:solidFill>
                  <a:srgbClr val="002060"/>
                </a:solidFill>
                <a:latin typeface="Montserrat Black"/>
              </a:rPr>
              <a:t>FICHA de REGISTRO DE Iniciativas</a:t>
            </a:r>
            <a:endParaRPr lang="es-ES" sz="2200" b="1" u="sng" cap="all" err="1">
              <a:solidFill>
                <a:srgbClr val="002060"/>
              </a:solidFill>
              <a:latin typeface="Montserrat Black" panose="00000A00000000000000" pitchFamily="2" charset="0"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B0E8E478-A4A5-7FD5-A43E-929E343C5110}"/>
              </a:ext>
            </a:extLst>
          </p:cNvPr>
          <p:cNvSpPr txBox="1"/>
          <p:nvPr/>
        </p:nvSpPr>
        <p:spPr>
          <a:xfrm>
            <a:off x="15662" y="2333837"/>
            <a:ext cx="423465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kumimoji="0" lang="es-ES" sz="1400" b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/>
                <a:cs typeface="Segoe UI Semilight"/>
              </a:rPr>
              <a:t>Equipo</a:t>
            </a: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: </a:t>
            </a:r>
            <a:endParaRPr lang="es-ES_tradnl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Juan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Garcia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/ FS (UNQUI)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Mariano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Lopez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/ FS (UNQUI)</a:t>
            </a: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Carolina 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Paleari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/ DS (UNSAM)</a:t>
            </a: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Antonieta </a:t>
            </a: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Kuz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 / DS</a:t>
            </a: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 err="1">
                <a:solidFill>
                  <a:schemeClr val="bg1"/>
                </a:solidFill>
                <a:latin typeface="Arial"/>
                <a:cs typeface="Arial"/>
              </a:rPr>
              <a:t>Adrian</a:t>
            </a: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 Cardozo / FS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 defTabSz="914400">
              <a:buFont typeface="Arial,Sans-Serif"/>
              <a:buChar char="•"/>
              <a:defRPr/>
            </a:pPr>
            <a:r>
              <a:rPr lang="es-ES" sz="1400" b="1">
                <a:solidFill>
                  <a:schemeClr val="bg1"/>
                </a:solidFill>
                <a:latin typeface="Arial"/>
                <a:cs typeface="Arial"/>
              </a:rPr>
              <a:t>Lucía Pereyra / FS</a:t>
            </a:r>
            <a:endParaRPr lang="es-ES">
              <a:solidFill>
                <a:schemeClr val="bg1"/>
              </a:solidFill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  <a:p>
            <a:pPr defTabSz="914400">
              <a:defRPr/>
            </a:pPr>
            <a:endParaRPr lang="es-ES" sz="1400">
              <a:solidFill>
                <a:schemeClr val="bg1"/>
              </a:solidFill>
              <a:latin typeface="Segoe UI Semilight"/>
              <a:cs typeface="Segoe UI Semilight"/>
            </a:endParaRPr>
          </a:p>
        </p:txBody>
      </p:sp>
      <p:sp>
        <p:nvSpPr>
          <p:cNvPr id="3" name="CuadroTexto 17">
            <a:extLst>
              <a:ext uri="{FF2B5EF4-FFF2-40B4-BE49-F238E27FC236}">
                <a16:creationId xmlns:a16="http://schemas.microsoft.com/office/drawing/2014/main" id="{350AAC3C-C59D-201E-7E92-605D8DDC66F7}"/>
              </a:ext>
            </a:extLst>
          </p:cNvPr>
          <p:cNvSpPr txBox="1"/>
          <p:nvPr/>
        </p:nvSpPr>
        <p:spPr>
          <a:xfrm>
            <a:off x="3452" y="4027037"/>
            <a:ext cx="42313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Industria: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s-ES" sz="1400" b="1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A216D9-DB82-DC5C-99A5-2CFF7361C558}"/>
              </a:ext>
            </a:extLst>
          </p:cNvPr>
          <p:cNvSpPr txBox="1"/>
          <p:nvPr/>
        </p:nvSpPr>
        <p:spPr>
          <a:xfrm>
            <a:off x="3958" y="1686296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Fecha Fin:</a:t>
            </a:r>
            <a:r>
              <a:rPr lang="en-US" sz="1400">
                <a:latin typeface="Segoe UI Semilight"/>
                <a:cs typeface="Segoe UI"/>
              </a:rPr>
              <a:t>​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01/07/2024</a:t>
            </a:r>
            <a:endParaRPr lang="en-US" sz="1400">
              <a:latin typeface="Segoe UI Semilight"/>
              <a:cs typeface="Segoe U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69D16E-5A49-9F0C-3C02-71DA6B9D8CA8}"/>
              </a:ext>
            </a:extLst>
          </p:cNvPr>
          <p:cNvSpPr txBox="1"/>
          <p:nvPr/>
        </p:nvSpPr>
        <p:spPr>
          <a:xfrm>
            <a:off x="3958" y="200297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</a:rPr>
              <a:t>Cantidad semanas </a:t>
            </a:r>
            <a:r>
              <a:rPr lang="es-ES" sz="1400" b="1" u="sng">
                <a:solidFill>
                  <a:srgbClr val="FFFFFF"/>
                </a:solidFill>
                <a:latin typeface="Segoe UI Semilight"/>
              </a:rPr>
              <a:t>netas</a:t>
            </a:r>
            <a:r>
              <a:rPr lang="es-ES" sz="1400" b="1">
                <a:solidFill>
                  <a:srgbClr val="FFFFFF"/>
                </a:solidFill>
                <a:latin typeface="Segoe UI Semilight"/>
              </a:rPr>
              <a:t>: </a:t>
            </a:r>
            <a:r>
              <a:rPr lang="es-ES" sz="1400" b="1">
                <a:solidFill>
                  <a:schemeClr val="bg1"/>
                </a:solidFill>
                <a:ea typeface="+mn-lt"/>
                <a:cs typeface="+mn-lt"/>
              </a:rPr>
              <a:t>4 </a:t>
            </a:r>
            <a:endParaRPr lang="es-E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24F9B-EFD4-8DCB-339E-0E92C2A68FD3}"/>
              </a:ext>
            </a:extLst>
          </p:cNvPr>
          <p:cNvSpPr txBox="1"/>
          <p:nvPr/>
        </p:nvSpPr>
        <p:spPr>
          <a:xfrm>
            <a:off x="3958" y="4328557"/>
            <a:ext cx="42276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Tipo de Cliente:  I+D</a:t>
            </a:r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E39B7F-2D36-59AD-96D2-BAE84B46869C}"/>
              </a:ext>
            </a:extLst>
          </p:cNvPr>
          <p:cNvSpPr txBox="1"/>
          <p:nvPr/>
        </p:nvSpPr>
        <p:spPr>
          <a:xfrm>
            <a:off x="3958" y="4645232"/>
            <a:ext cx="4227615" cy="31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Detalle de cliente:</a:t>
            </a:r>
            <a:r>
              <a:rPr lang="en-US" sz="1400">
                <a:solidFill>
                  <a:srgbClr val="292929"/>
                </a:solidFill>
                <a:latin typeface="Segoe UI Semilight"/>
                <a:cs typeface="Segoe UI"/>
              </a:rPr>
              <a:t>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 Semilight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 Semilight"/>
              </a:rPr>
              <a:t>aplica</a:t>
            </a:r>
            <a:endParaRPr lang="en-US" sz="1400" err="1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E726A2-5BB1-BDEB-45D3-04AE2EA51401}"/>
              </a:ext>
            </a:extLst>
          </p:cNvPr>
          <p:cNvSpPr txBox="1"/>
          <p:nvPr/>
        </p:nvSpPr>
        <p:spPr>
          <a:xfrm>
            <a:off x="3958" y="4971802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Interlocutor de cliente: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>
                <a:solidFill>
                  <a:schemeClr val="bg1"/>
                </a:solidFill>
                <a:latin typeface="Segoe UI Semilight"/>
                <a:cs typeface="Segoe UI"/>
              </a:rPr>
              <a:t>No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aplica</a:t>
            </a:r>
            <a:endParaRPr lang="es-ES" err="1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FE365F-2623-4E23-8ED3-A6F2B2AFDE0F}"/>
              </a:ext>
            </a:extLst>
          </p:cNvPr>
          <p:cNvSpPr txBox="1"/>
          <p:nvPr/>
        </p:nvSpPr>
        <p:spPr>
          <a:xfrm>
            <a:off x="13855" y="5278583"/>
            <a:ext cx="4217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FFFFFF"/>
                </a:solidFill>
                <a:latin typeface="Segoe UI Semilight"/>
                <a:cs typeface="Segoe UI"/>
              </a:rPr>
              <a:t>Célula: </a:t>
            </a:r>
            <a:r>
              <a:rPr lang="en-US" sz="1400">
                <a:latin typeface="Segoe UI Semilight"/>
                <a:cs typeface="Segoe UI"/>
              </a:rPr>
              <a:t>​​​​ </a:t>
            </a:r>
            <a:r>
              <a:rPr lang="en-US" sz="1400" err="1">
                <a:solidFill>
                  <a:schemeClr val="bg1"/>
                </a:solidFill>
                <a:latin typeface="Segoe UI Semilight"/>
                <a:cs typeface="Segoe UI"/>
              </a:rPr>
              <a:t>Conversacional</a:t>
            </a:r>
            <a:endParaRPr lang="en-US" sz="1400">
              <a:solidFill>
                <a:schemeClr val="bg1"/>
              </a:solidFill>
              <a:latin typeface="Segoe UI Semilight"/>
              <a:cs typeface="Segoe UI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9680E5-150C-9DCD-B7D5-B598765F2428}"/>
              </a:ext>
            </a:extLst>
          </p:cNvPr>
          <p:cNvSpPr txBox="1"/>
          <p:nvPr/>
        </p:nvSpPr>
        <p:spPr>
          <a:xfrm>
            <a:off x="3958" y="5555674"/>
            <a:ext cx="4227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Documentación</a:t>
            </a:r>
            <a:r>
              <a:rPr lang="es-AR" b="1" baseline="30000">
                <a:solidFill>
                  <a:srgbClr val="FFFFFF"/>
                </a:solidFill>
                <a:latin typeface="Segoe UI Semilight"/>
                <a:cs typeface="Segoe UI Semilight"/>
              </a:rPr>
              <a:t> </a:t>
            </a:r>
            <a:r>
              <a:rPr lang="es-AR" sz="1400" b="1">
                <a:solidFill>
                  <a:srgbClr val="FFFFFF"/>
                </a:solidFill>
                <a:latin typeface="Segoe UI Semilight"/>
                <a:cs typeface="Segoe UI"/>
              </a:rPr>
              <a:t>Validada:</a:t>
            </a:r>
            <a:r>
              <a:rPr lang="es-AR" sz="1400">
                <a:solidFill>
                  <a:srgbClr val="FFFFFF"/>
                </a:solidFill>
                <a:latin typeface="Segoe UI Semilight"/>
                <a:cs typeface="Segoe UI"/>
              </a:rPr>
              <a:t> No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2A4000F9-1E34-8B51-594B-E96A9F934280}"/>
              </a:ext>
            </a:extLst>
          </p:cNvPr>
          <p:cNvSpPr txBox="1"/>
          <p:nvPr/>
        </p:nvSpPr>
        <p:spPr>
          <a:xfrm>
            <a:off x="4337945" y="5640101"/>
            <a:ext cx="75960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s-ES" sz="1400" b="1">
                <a:solidFill>
                  <a:schemeClr val="bg1"/>
                </a:solidFill>
                <a:latin typeface="Segoe UI Semilight"/>
                <a:cs typeface="Segoe UI Semilight"/>
              </a:rPr>
              <a:t>Comentarios adicionales (opcional) : </a:t>
            </a:r>
          </a:p>
        </p:txBody>
      </p:sp>
    </p:spTree>
    <p:extLst>
      <p:ext uri="{BB962C8B-B14F-4D97-AF65-F5344CB8AC3E}">
        <p14:creationId xmlns:p14="http://schemas.microsoft.com/office/powerpoint/2010/main" val="3179393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Institucional">
      <a:dk1>
        <a:srgbClr val="292929"/>
      </a:dk1>
      <a:lt1>
        <a:srgbClr val="FFFFFF"/>
      </a:lt1>
      <a:dk2>
        <a:srgbClr val="E1523D"/>
      </a:dk2>
      <a:lt2>
        <a:srgbClr val="FFFFFF"/>
      </a:lt2>
      <a:accent1>
        <a:srgbClr val="DA291C"/>
      </a:accent1>
      <a:accent2>
        <a:srgbClr val="8F2829"/>
      </a:accent2>
      <a:accent3>
        <a:srgbClr val="DC8633"/>
      </a:accent3>
      <a:accent4>
        <a:srgbClr val="C16C18"/>
      </a:accent4>
      <a:accent5>
        <a:srgbClr val="F1C400"/>
      </a:accent5>
      <a:accent6>
        <a:srgbClr val="912F46"/>
      </a:accent6>
      <a:hlink>
        <a:srgbClr val="5D3754"/>
      </a:hlink>
      <a:folHlink>
        <a:srgbClr val="5D375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DB80B74-CE86-4CBD-99D9-63BC0E0F2413}" vid="{84168817-A88A-4C13-BD82-32FFA4846455}"/>
    </a:ext>
  </a:extLst>
</a:theme>
</file>

<file path=ppt/theme/theme2.xml><?xml version="1.0" encoding="utf-8"?>
<a:theme xmlns:a="http://schemas.openxmlformats.org/drawingml/2006/main" name="practia_2021">
  <a:themeElements>
    <a:clrScheme name="PRACTIA FINAL">
      <a:dk1>
        <a:srgbClr val="0A091B"/>
      </a:dk1>
      <a:lt1>
        <a:srgbClr val="FFFFFF"/>
      </a:lt1>
      <a:dk2>
        <a:srgbClr val="4F4F4F"/>
      </a:dk2>
      <a:lt2>
        <a:srgbClr val="FFFFFF"/>
      </a:lt2>
      <a:accent1>
        <a:srgbClr val="E30613"/>
      </a:accent1>
      <a:accent2>
        <a:srgbClr val="858591"/>
      </a:accent2>
      <a:accent3>
        <a:srgbClr val="EDB846"/>
      </a:accent3>
      <a:accent4>
        <a:srgbClr val="A6034F"/>
      </a:accent4>
      <a:accent5>
        <a:srgbClr val="C43845"/>
      </a:accent5>
      <a:accent6>
        <a:srgbClr val="E30613"/>
      </a:accent6>
      <a:hlink>
        <a:srgbClr val="A72B2B"/>
      </a:hlink>
      <a:folHlink>
        <a:srgbClr val="E94F3D"/>
      </a:folHlink>
    </a:clrScheme>
    <a:fontScheme name="Font Practia Final">
      <a:majorFont>
        <a:latin typeface="Segoe UI Black"/>
        <a:ea typeface=""/>
        <a:cs typeface=""/>
      </a:majorFont>
      <a:minorFont>
        <a:latin typeface="Segoe UI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ctia_2021" id="{DCCDF976-6050-4BF8-BAB5-6893447C0CC4}" vid="{9E948ADB-B5F4-49AB-8534-6A6F919EA59F}"/>
    </a:ext>
  </a:extLst>
</a:theme>
</file>

<file path=ppt/theme/theme3.xml><?xml version="1.0" encoding="utf-8"?>
<a:theme xmlns:a="http://schemas.openxmlformats.org/drawingml/2006/main" name="practia_studio">
  <a:themeElements>
    <a:clrScheme name="PRACTIA FINAL">
      <a:dk1>
        <a:srgbClr val="0A091B"/>
      </a:dk1>
      <a:lt1>
        <a:srgbClr val="FFFFFF"/>
      </a:lt1>
      <a:dk2>
        <a:srgbClr val="4F4F4F"/>
      </a:dk2>
      <a:lt2>
        <a:srgbClr val="FFFFFF"/>
      </a:lt2>
      <a:accent1>
        <a:srgbClr val="E30613"/>
      </a:accent1>
      <a:accent2>
        <a:srgbClr val="858591"/>
      </a:accent2>
      <a:accent3>
        <a:srgbClr val="EDB846"/>
      </a:accent3>
      <a:accent4>
        <a:srgbClr val="A6034F"/>
      </a:accent4>
      <a:accent5>
        <a:srgbClr val="C43845"/>
      </a:accent5>
      <a:accent6>
        <a:srgbClr val="E30613"/>
      </a:accent6>
      <a:hlink>
        <a:srgbClr val="A72B2B"/>
      </a:hlink>
      <a:folHlink>
        <a:srgbClr val="E94F3D"/>
      </a:folHlink>
    </a:clrScheme>
    <a:fontScheme name="Font Practia Final">
      <a:majorFont>
        <a:latin typeface="Segoe UI Black"/>
        <a:ea typeface=""/>
        <a:cs typeface=""/>
      </a:majorFont>
      <a:minorFont>
        <a:latin typeface="Segoe UI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ctia_studio" id="{9518C73E-9997-497F-A41C-DC575606CF11}" vid="{B0019ED8-C7B5-40C1-8E62-ABD4BE0C64CC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DABBFABA1F74792EFB7B40AE9D83A" ma:contentTypeVersion="16" ma:contentTypeDescription="Create a new document." ma:contentTypeScope="" ma:versionID="3b3d1b7f6f8d346a3d1f9c5c3cbb621b">
  <xsd:schema xmlns:xsd="http://www.w3.org/2001/XMLSchema" xmlns:xs="http://www.w3.org/2001/XMLSchema" xmlns:p="http://schemas.microsoft.com/office/2006/metadata/properties" xmlns:ns2="95db5a25-5021-4a5c-b47e-b050be3d649c" xmlns:ns3="6590f2b5-c576-450b-9d85-cba6b8bb74b9" targetNamespace="http://schemas.microsoft.com/office/2006/metadata/properties" ma:root="true" ma:fieldsID="c22514ef2d0e2cc07feebca244f99f08" ns2:_="" ns3:_="">
    <xsd:import namespace="95db5a25-5021-4a5c-b47e-b050be3d649c"/>
    <xsd:import namespace="6590f2b5-c576-450b-9d85-cba6b8bb74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b5a25-5021-4a5c-b47e-b050be3d64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ac8439e-0f4c-460c-87ac-674f609d5c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90f2b5-c576-450b-9d85-cba6b8bb74b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1b451a3-c1a5-4d6d-a2d7-14d8a69546a8}" ma:internalName="TaxCatchAll" ma:showField="CatchAllData" ma:web="6590f2b5-c576-450b-9d85-cba6b8bb7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590f2b5-c576-450b-9d85-cba6b8bb74b9">
      <UserInfo>
        <DisplayName/>
        <AccountId xsi:nil="true"/>
        <AccountType/>
      </UserInfo>
    </SharedWithUsers>
    <MediaLengthInSeconds xmlns="95db5a25-5021-4a5c-b47e-b050be3d649c" xsi:nil="true"/>
    <TaxCatchAll xmlns="6590f2b5-c576-450b-9d85-cba6b8bb74b9" xsi:nil="true"/>
    <lcf76f155ced4ddcb4097134ff3c332f xmlns="95db5a25-5021-4a5c-b47e-b050be3d64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D347B0-054A-4DEF-81A0-8DC73BAA46CA}">
  <ds:schemaRefs>
    <ds:schemaRef ds:uri="6590f2b5-c576-450b-9d85-cba6b8bb74b9"/>
    <ds:schemaRef ds:uri="95db5a25-5021-4a5c-b47e-b050be3d64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1FC44B-4035-4D0B-BC82-8CD4544F09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CD281-A11C-4B8B-887D-641E9BB5A902}">
  <ds:schemaRefs>
    <ds:schemaRef ds:uri="245d01ca-2cb6-4326-a5b7-41316b92014c"/>
    <ds:schemaRef ds:uri="25d4a8b9-918b-4700-9c76-e41631fbc476"/>
    <ds:schemaRef ds:uri="5196c1ef-6351-4916-a07c-7e2a53b681b0"/>
    <ds:schemaRef ds:uri="6590f2b5-c576-450b-9d85-cba6b8bb74b9"/>
    <ds:schemaRef ds:uri="72cacaef-7933-45ce-8777-ad5868d3540b"/>
    <ds:schemaRef ds:uri="95db5a25-5021-4a5c-b47e-b050be3d649c"/>
    <ds:schemaRef ds:uri="da9a8214-a137-4f6e-b1f0-ff47b79b064d"/>
    <ds:schemaRef ds:uri="fe92acc9-9046-4db1-b6ba-33c223aad9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Panorámica</PresentationFormat>
  <Slides>38</Slides>
  <Notes>36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1" baseType="lpstr">
      <vt:lpstr>Tema1</vt:lpstr>
      <vt:lpstr>practia_2021</vt:lpstr>
      <vt:lpstr>practia_studio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Sabrina Juan Suriano</dc:creator>
  <cp:revision>16</cp:revision>
  <dcterms:created xsi:type="dcterms:W3CDTF">2023-04-10T20:40:55Z</dcterms:created>
  <dcterms:modified xsi:type="dcterms:W3CDTF">2024-12-18T18:50:06Z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0x010100984DABBFABA1F74792EFB7B40AE9D83A</vt:lpwstr>
  </property>
  <property fmtid="{D5CDD505-2E9C-101B-9397-08002B2CF9AE}" pid="3" name="MediaServiceImageTags">
    <vt:lpwstr/>
  </property>
  <property fmtid="{D5CDD505-2E9C-101B-9397-08002B2CF9AE}" pid="4" name="_ExtendedDescription">
    <vt:lpwstr/>
  </property>
  <property fmtid="{D5CDD505-2E9C-101B-9397-08002B2CF9AE}" pid="5" name="Order">
    <vt:r8>113514800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TriggerFlowInfo">
    <vt:lpwstr/>
  </property>
</Properties>
</file>