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4"/>
  </p:notesMasterIdLst>
  <p:sldIdLst>
    <p:sldId id="256" r:id="rId2"/>
    <p:sldId id="262" r:id="rId3"/>
    <p:sldId id="264" r:id="rId4"/>
    <p:sldId id="266" r:id="rId5"/>
    <p:sldId id="265" r:id="rId6"/>
    <p:sldId id="345" r:id="rId7"/>
    <p:sldId id="346" r:id="rId8"/>
    <p:sldId id="347" r:id="rId9"/>
    <p:sldId id="348" r:id="rId10"/>
    <p:sldId id="349" r:id="rId11"/>
    <p:sldId id="350" r:id="rId12"/>
    <p:sldId id="351" r:id="rId13"/>
    <p:sldId id="352" r:id="rId14"/>
    <p:sldId id="353" r:id="rId15"/>
    <p:sldId id="354" r:id="rId16"/>
    <p:sldId id="356" r:id="rId17"/>
    <p:sldId id="267" r:id="rId18"/>
    <p:sldId id="358" r:id="rId19"/>
    <p:sldId id="355" r:id="rId20"/>
    <p:sldId id="359" r:id="rId21"/>
    <p:sldId id="357" r:id="rId22"/>
    <p:sldId id="268" r:id="rId23"/>
  </p:sldIdLst>
  <p:sldSz cx="9144000" cy="5143500" type="screen16x9"/>
  <p:notesSz cx="6858000" cy="9144000"/>
  <p:embeddedFontLst>
    <p:embeddedFont>
      <p:font typeface="Bebas Neue" panose="020B0606020202050201" pitchFamily="34" charset="0"/>
      <p:regular r:id="rId25"/>
    </p:embeddedFont>
    <p:embeddedFont>
      <p:font typeface="Lato" panose="020F0502020204030203" pitchFamily="34" charset="0"/>
      <p:regular r:id="rId26"/>
      <p:bold r:id="rId27"/>
      <p:italic r:id="rId28"/>
      <p:boldItalic r:id="rId29"/>
    </p:embeddedFont>
    <p:embeddedFont>
      <p:font typeface="Montserrat ExtraBold" panose="00000900000000000000" pitchFamily="2" charset="0"/>
      <p:bold r:id="rId30"/>
      <p:boldItalic r:id="rId31"/>
    </p:embeddedFont>
    <p:embeddedFont>
      <p:font typeface="Poppins"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270DC7-05D8-43B3-9711-D72BE833B22B}">
  <a:tblStyle styleId="{87270DC7-05D8-43B3-9711-D72BE833B22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BF3B28-5C2D-4842-ADA0-BF297BFA4979}"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27" autoAdjust="0"/>
    <p:restoredTop sz="96236" autoAdjust="0"/>
  </p:normalViewPr>
  <p:slideViewPr>
    <p:cSldViewPr snapToGrid="0">
      <p:cViewPr varScale="1">
        <p:scale>
          <a:sx n="143" d="100"/>
          <a:sy n="143" d="100"/>
        </p:scale>
        <p:origin x="168"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f60c6f1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f60c6f1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Boundary-driven systems are quantum systems coupled, at their edges, to different baths.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11:30</a:t>
            </a:r>
            <a:endParaRPr dirty="0"/>
          </a:p>
        </p:txBody>
      </p:sp>
    </p:spTree>
    <p:extLst>
      <p:ext uri="{BB962C8B-B14F-4D97-AF65-F5344CB8AC3E}">
        <p14:creationId xmlns:p14="http://schemas.microsoft.com/office/powerpoint/2010/main" val="1928524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06996257d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06996257d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chemeClr val="dk1"/>
                </a:solidFill>
                <a:latin typeface="Roboto" panose="02000000000000000000" pitchFamily="2" charset="0"/>
                <a:ea typeface="Roboto" panose="02000000000000000000" pitchFamily="2" charset="0"/>
                <a:cs typeface="Roboto" panose="02000000000000000000" pitchFamily="2" charset="0"/>
                <a:sym typeface="Poppins"/>
              </a:rPr>
              <a:t>13:00</a:t>
            </a:r>
          </a:p>
        </p:txBody>
      </p:sp>
    </p:spTree>
    <p:extLst>
      <p:ext uri="{BB962C8B-B14F-4D97-AF65-F5344CB8AC3E}">
        <p14:creationId xmlns:p14="http://schemas.microsoft.com/office/powerpoint/2010/main" val="3968692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14:00</a:t>
            </a:r>
            <a:endParaRPr dirty="0"/>
          </a:p>
        </p:txBody>
      </p:sp>
    </p:spTree>
    <p:extLst>
      <p:ext uri="{BB962C8B-B14F-4D97-AF65-F5344CB8AC3E}">
        <p14:creationId xmlns:p14="http://schemas.microsoft.com/office/powerpoint/2010/main" val="41031444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652952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15:00</a:t>
            </a:r>
            <a:endParaRPr dirty="0"/>
          </a:p>
        </p:txBody>
      </p:sp>
    </p:spTree>
    <p:extLst>
      <p:ext uri="{BB962C8B-B14F-4D97-AF65-F5344CB8AC3E}">
        <p14:creationId xmlns:p14="http://schemas.microsoft.com/office/powerpoint/2010/main" val="3735728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2"/>
        <p:cNvGrpSpPr/>
        <p:nvPr/>
      </p:nvGrpSpPr>
      <p:grpSpPr>
        <a:xfrm>
          <a:off x="0" y="0"/>
          <a:ext cx="0" cy="0"/>
          <a:chOff x="0" y="0"/>
          <a:chExt cx="0" cy="0"/>
        </a:xfrm>
      </p:grpSpPr>
      <p:sp>
        <p:nvSpPr>
          <p:cNvPr id="2643" name="Google Shape;2643;g1055912b31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4" name="Google Shape;2644;g1055912b31d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4527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06996257d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06996257d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chemeClr val="dk1"/>
                </a:solidFill>
                <a:latin typeface="Roboto" panose="02000000000000000000" pitchFamily="2" charset="0"/>
                <a:ea typeface="Roboto" panose="02000000000000000000" pitchFamily="2" charset="0"/>
                <a:cs typeface="Roboto" panose="02000000000000000000" pitchFamily="2" charset="0"/>
                <a:sym typeface="Poppins"/>
              </a:rPr>
              <a:t>16:00</a:t>
            </a:r>
          </a:p>
        </p:txBody>
      </p:sp>
    </p:spTree>
    <p:extLst>
      <p:ext uri="{BB962C8B-B14F-4D97-AF65-F5344CB8AC3E}">
        <p14:creationId xmlns:p14="http://schemas.microsoft.com/office/powerpoint/2010/main" val="3095034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3"/>
        <p:cNvGrpSpPr/>
        <p:nvPr/>
      </p:nvGrpSpPr>
      <p:grpSpPr>
        <a:xfrm>
          <a:off x="0" y="0"/>
          <a:ext cx="0" cy="0"/>
          <a:chOff x="0" y="0"/>
          <a:chExt cx="0" cy="0"/>
        </a:xfrm>
      </p:grpSpPr>
      <p:sp>
        <p:nvSpPr>
          <p:cNvPr id="2614" name="Google Shape;2614;gf1f6431be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5" name="Google Shape;2615;gf1f6431be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2"/>
        <p:cNvGrpSpPr/>
        <p:nvPr/>
      </p:nvGrpSpPr>
      <p:grpSpPr>
        <a:xfrm>
          <a:off x="0" y="0"/>
          <a:ext cx="0" cy="0"/>
          <a:chOff x="0" y="0"/>
          <a:chExt cx="0" cy="0"/>
        </a:xfrm>
      </p:grpSpPr>
      <p:sp>
        <p:nvSpPr>
          <p:cNvPr id="2643" name="Google Shape;2643;g1055912b31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4" name="Google Shape;2644;g1055912b31d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18:00</a:t>
            </a:r>
            <a:endParaRPr dirty="0"/>
          </a:p>
        </p:txBody>
      </p:sp>
    </p:spTree>
    <p:extLst>
      <p:ext uri="{BB962C8B-B14F-4D97-AF65-F5344CB8AC3E}">
        <p14:creationId xmlns:p14="http://schemas.microsoft.com/office/powerpoint/2010/main" val="815821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35109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f6c5d55352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f6c5d55352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1:00</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standard treatments it is assumed that the global density matrix of the system and its surrounding baths evolves unitarily, according to the Liouville von Neumann equation.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last term, usually called the dissipator, is a linear </a:t>
            </a:r>
            <a:r>
              <a:rPr lang="en-US" dirty="0" err="1"/>
              <a:t>superoperator</a:t>
            </a:r>
            <a:r>
              <a:rPr lang="en-US" dirty="0"/>
              <a:t> that takes into account the effects of the reservoir.</a:t>
            </a:r>
            <a:endParaRPr dirty="0"/>
          </a:p>
        </p:txBody>
      </p:sp>
    </p:spTree>
    <p:extLst>
      <p:ext uri="{BB962C8B-B14F-4D97-AF65-F5344CB8AC3E}">
        <p14:creationId xmlns:p14="http://schemas.microsoft.com/office/powerpoint/2010/main" val="2479613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06996257d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06996257d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chemeClr val="dk1"/>
                </a:solidFill>
                <a:latin typeface="Roboto" panose="02000000000000000000" pitchFamily="2" charset="0"/>
                <a:ea typeface="Roboto" panose="02000000000000000000" pitchFamily="2" charset="0"/>
                <a:cs typeface="Roboto" panose="02000000000000000000" pitchFamily="2" charset="0"/>
                <a:sym typeface="Poppins"/>
              </a:rPr>
              <a:t>Experimentally, commercial electronic semiconductor diodes have demonstrated a ratio of forward and backward currents (or rectification coefficient) of ≈ 10^5 − 10^8. In this article, they found Specifically that R can exceed coefficients of 10^9 in small systems (that have been implemented experimentally in several quantum simulation platforms) with no need of fine tuning and even with moderate interactions.</a:t>
            </a:r>
          </a:p>
        </p:txBody>
      </p:sp>
    </p:spTree>
    <p:extLst>
      <p:ext uri="{BB962C8B-B14F-4D97-AF65-F5344CB8AC3E}">
        <p14:creationId xmlns:p14="http://schemas.microsoft.com/office/powerpoint/2010/main" val="3690693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2"/>
        <p:cNvGrpSpPr/>
        <p:nvPr/>
      </p:nvGrpSpPr>
      <p:grpSpPr>
        <a:xfrm>
          <a:off x="0" y="0"/>
          <a:ext cx="0" cy="0"/>
          <a:chOff x="0" y="0"/>
          <a:chExt cx="0" cy="0"/>
        </a:xfrm>
      </p:grpSpPr>
      <p:sp>
        <p:nvSpPr>
          <p:cNvPr id="2643" name="Google Shape;2643;g1055912b31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4" name="Google Shape;2644;g1055912b31d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 piece of material placed in contact with two baths at different temperatures can reach a nonequilibrium steady state (NESS) characterized by a current of heat from one bath to the other. This corresponds to the simplest scenario of nonequilibrium systems most of us are aware of. The currents are generated by differences in the baths, and the type of current that emerges depends on the properties of the bath, of the system, and of their coupling.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06996257d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06996257d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4:00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 give an idea of the problems which will be reviewed, we briefly consider heat transport between two baths at different temperatures through a bulk material. It was found by Fourier (Fourier, 1822), that the heat current I depends on the length of the material.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However, digging deeper one finds that transport can be a much richer field. First of all, the conductivity is actually a function of both the temperature T and system size L. In fact, there is a non-linear dependence of the current with temperature. The ability to control this non-linear dependence can result in devices such as diodes, transistors, and energy converters.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5:30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standard treatments it is assumed that the global density matrix of the system and its surrounding baths evolves unitarily, according to the Liouville von Neumann equation.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last term, usually called the dissipator, is a linear </a:t>
            </a:r>
            <a:r>
              <a:rPr lang="en-US" dirty="0" err="1"/>
              <a:t>superoperator</a:t>
            </a:r>
            <a:r>
              <a:rPr lang="en-US" dirty="0"/>
              <a:t> that takes into account the effects of the reservoir.</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06996257d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06996257d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chemeClr val="dk1"/>
                </a:solidFill>
                <a:latin typeface="Roboto" panose="02000000000000000000" pitchFamily="2" charset="0"/>
                <a:ea typeface="Roboto" panose="02000000000000000000" pitchFamily="2" charset="0"/>
                <a:cs typeface="Roboto" panose="02000000000000000000" pitchFamily="2" charset="0"/>
                <a:sym typeface="Poppins"/>
              </a:rPr>
              <a:t>7:00</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400" b="0" i="0" u="none" strike="noStrike" cap="none" dirty="0">
              <a:solidFill>
                <a:schemeClr val="dk1"/>
              </a:solidFill>
              <a:latin typeface="Roboto" panose="02000000000000000000" pitchFamily="2" charset="0"/>
              <a:ea typeface="Roboto" panose="02000000000000000000" pitchFamily="2" charset="0"/>
              <a:cs typeface="Roboto" panose="02000000000000000000" pitchFamily="2" charset="0"/>
              <a:sym typeface="Poppins"/>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chemeClr val="dk1"/>
                </a:solidFill>
                <a:latin typeface="Roboto" panose="02000000000000000000" pitchFamily="2" charset="0"/>
                <a:ea typeface="Roboto" panose="02000000000000000000" pitchFamily="2" charset="0"/>
                <a:cs typeface="Roboto" panose="02000000000000000000" pitchFamily="2" charset="0"/>
                <a:sym typeface="Poppins"/>
              </a:rPr>
              <a:t>is called a Lindblad dissipator with jump operators L.</a:t>
            </a:r>
          </a:p>
        </p:txBody>
      </p:sp>
    </p:spTree>
    <p:extLst>
      <p:ext uri="{BB962C8B-B14F-4D97-AF65-F5344CB8AC3E}">
        <p14:creationId xmlns:p14="http://schemas.microsoft.com/office/powerpoint/2010/main" val="2180355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3"/>
        <p:cNvGrpSpPr/>
        <p:nvPr/>
      </p:nvGrpSpPr>
      <p:grpSpPr>
        <a:xfrm>
          <a:off x="0" y="0"/>
          <a:ext cx="0" cy="0"/>
          <a:chOff x="0" y="0"/>
          <a:chExt cx="0" cy="0"/>
        </a:xfrm>
      </p:grpSpPr>
      <p:sp>
        <p:nvSpPr>
          <p:cNvPr id="1714" name="Google Shape;1714;gf1e29d71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5" name="Google Shape;1715;gf1e29d71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56738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5"/>
        <p:cNvGrpSpPr/>
        <p:nvPr/>
      </p:nvGrpSpPr>
      <p:grpSpPr>
        <a:xfrm>
          <a:off x="0" y="0"/>
          <a:ext cx="0" cy="0"/>
          <a:chOff x="0" y="0"/>
          <a:chExt cx="0" cy="0"/>
        </a:xfrm>
      </p:grpSpPr>
      <p:sp>
        <p:nvSpPr>
          <p:cNvPr id="1876" name="Google Shape;1876;gf1e29d717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7" name="Google Shape;1877;gf1e29d717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8:30</a:t>
            </a:r>
            <a:endParaRPr dirty="0"/>
          </a:p>
        </p:txBody>
      </p:sp>
    </p:spTree>
    <p:extLst>
      <p:ext uri="{BB962C8B-B14F-4D97-AF65-F5344CB8AC3E}">
        <p14:creationId xmlns:p14="http://schemas.microsoft.com/office/powerpoint/2010/main" val="3773373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0"/>
        <p:cNvGrpSpPr/>
        <p:nvPr/>
      </p:nvGrpSpPr>
      <p:grpSpPr>
        <a:xfrm>
          <a:off x="0" y="0"/>
          <a:ext cx="0" cy="0"/>
          <a:chOff x="0" y="0"/>
          <a:chExt cx="0" cy="0"/>
        </a:xfrm>
      </p:grpSpPr>
      <p:sp>
        <p:nvSpPr>
          <p:cNvPr id="1891" name="Google Shape;1891;g106996257d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2" name="Google Shape;1892;g106996257d1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400" b="0" i="0" u="none" strike="noStrike" cap="none" dirty="0">
                <a:solidFill>
                  <a:schemeClr val="dk1"/>
                </a:solidFill>
                <a:latin typeface="Roboto" panose="02000000000000000000" pitchFamily="2" charset="0"/>
                <a:ea typeface="Roboto" panose="02000000000000000000" pitchFamily="2" charset="0"/>
                <a:cs typeface="Roboto" panose="02000000000000000000" pitchFamily="2" charset="0"/>
                <a:sym typeface="Poppins"/>
              </a:rPr>
              <a:t>10:00</a:t>
            </a:r>
          </a:p>
        </p:txBody>
      </p:sp>
    </p:spTree>
    <p:extLst>
      <p:ext uri="{BB962C8B-B14F-4D97-AF65-F5344CB8AC3E}">
        <p14:creationId xmlns:p14="http://schemas.microsoft.com/office/powerpoint/2010/main" val="3014856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rot="-5400000">
            <a:off x="356940" y="-364566"/>
            <a:ext cx="5153976" cy="586785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2725" y="1853638"/>
            <a:ext cx="4658400" cy="12501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Clr>
                <a:srgbClr val="191919"/>
              </a:buClr>
              <a:buSzPts val="5200"/>
              <a:buNone/>
              <a:defRPr sz="43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835100" y="3735075"/>
            <a:ext cx="2879400" cy="467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1">
    <p:bg>
      <p:bgPr>
        <a:solidFill>
          <a:schemeClr val="dk2"/>
        </a:solidFill>
        <a:effectLst/>
      </p:bgPr>
    </p:bg>
    <p:spTree>
      <p:nvGrpSpPr>
        <p:cNvPr id="1" name="Shape 319"/>
        <p:cNvGrpSpPr/>
        <p:nvPr/>
      </p:nvGrpSpPr>
      <p:grpSpPr>
        <a:xfrm>
          <a:off x="0" y="0"/>
          <a:ext cx="0" cy="0"/>
          <a:chOff x="0" y="0"/>
          <a:chExt cx="0" cy="0"/>
        </a:xfrm>
      </p:grpSpPr>
      <p:sp>
        <p:nvSpPr>
          <p:cNvPr id="320" name="Google Shape;320;p46"/>
          <p:cNvSpPr/>
          <p:nvPr/>
        </p:nvSpPr>
        <p:spPr>
          <a:xfrm rot="9054688" flipH="1">
            <a:off x="-787722" y="-114650"/>
            <a:ext cx="11007140" cy="6335133"/>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6"/>
          <p:cNvSpPr/>
          <p:nvPr/>
        </p:nvSpPr>
        <p:spPr>
          <a:xfrm rot="9054688" flipH="1">
            <a:off x="-338445" y="149913"/>
            <a:ext cx="11007140" cy="824864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sp>
        <p:nvSpPr>
          <p:cNvPr id="13" name="Google Shape;13;p3"/>
          <p:cNvSpPr/>
          <p:nvPr/>
        </p:nvSpPr>
        <p:spPr>
          <a:xfrm rot="-7820636">
            <a:off x="-2764275" y="1083460"/>
            <a:ext cx="9454879" cy="6719979"/>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5100" y="2303100"/>
            <a:ext cx="1367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lt1"/>
                </a:solidFill>
                <a:latin typeface="Montserrat ExtraBold"/>
                <a:ea typeface="Montserrat ExtraBold"/>
                <a:cs typeface="Montserrat ExtraBold"/>
                <a:sym typeface="Montserrat ExtraBold"/>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715100" y="4230800"/>
            <a:ext cx="4815600" cy="37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lt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3"/>
        </a:solidFill>
        <a:effectLst/>
      </p:bgPr>
    </p:bg>
    <p:spTree>
      <p:nvGrpSpPr>
        <p:cNvPr id="1" name="Shape 22"/>
        <p:cNvGrpSpPr/>
        <p:nvPr/>
      </p:nvGrpSpPr>
      <p:grpSpPr>
        <a:xfrm>
          <a:off x="0" y="0"/>
          <a:ext cx="0" cy="0"/>
          <a:chOff x="0" y="0"/>
          <a:chExt cx="0" cy="0"/>
        </a:xfrm>
      </p:grpSpPr>
      <p:sp>
        <p:nvSpPr>
          <p:cNvPr id="23" name="Google Shape;23;p5"/>
          <p:cNvSpPr/>
          <p:nvPr/>
        </p:nvSpPr>
        <p:spPr>
          <a:xfrm rot="-5400072" flipH="1">
            <a:off x="5044603" y="1191726"/>
            <a:ext cx="5136966" cy="275351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4" name="Google Shape;24;p5"/>
          <p:cNvSpPr/>
          <p:nvPr/>
        </p:nvSpPr>
        <p:spPr>
          <a:xfrm rot="-5400000">
            <a:off x="1521963" y="-1545005"/>
            <a:ext cx="5182542" cy="8226468"/>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5" name="Google Shape;25;p5"/>
          <p:cNvSpPr txBox="1">
            <a:spLocks noGrp="1"/>
          </p:cNvSpPr>
          <p:nvPr>
            <p:ph type="subTitle" idx="1"/>
          </p:nvPr>
        </p:nvSpPr>
        <p:spPr>
          <a:xfrm>
            <a:off x="719988" y="2684125"/>
            <a:ext cx="2621700" cy="713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3898763" y="2684125"/>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700" b="1">
                <a:latin typeface="Poppins"/>
                <a:ea typeface="Poppins"/>
                <a:cs typeface="Poppins"/>
                <a:sym typeface="Poppin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20150"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3898925" y="3602950"/>
            <a:ext cx="26217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535000"/>
            <a:ext cx="58005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4"/>
        <p:cNvGrpSpPr/>
        <p:nvPr/>
      </p:nvGrpSpPr>
      <p:grpSpPr>
        <a:xfrm>
          <a:off x="0" y="0"/>
          <a:ext cx="0" cy="0"/>
          <a:chOff x="0" y="0"/>
          <a:chExt cx="0" cy="0"/>
        </a:xfrm>
      </p:grpSpPr>
      <p:sp>
        <p:nvSpPr>
          <p:cNvPr id="35" name="Google Shape;35;p7"/>
          <p:cNvSpPr/>
          <p:nvPr/>
        </p:nvSpPr>
        <p:spPr>
          <a:xfrm rot="-4705227">
            <a:off x="852381" y="-2410078"/>
            <a:ext cx="7062052" cy="988690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6" name="Google Shape;36;p7"/>
          <p:cNvSpPr/>
          <p:nvPr/>
        </p:nvSpPr>
        <p:spPr>
          <a:xfrm rot="5400000" flipH="1">
            <a:off x="9278336" y="-986958"/>
            <a:ext cx="5182542" cy="8226468"/>
          </a:xfrm>
          <a:prstGeom prst="flowChartDocumen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37" name="Google Shape;37;p7"/>
          <p:cNvSpPr txBox="1">
            <a:spLocks noGrp="1"/>
          </p:cNvSpPr>
          <p:nvPr>
            <p:ph type="title"/>
          </p:nvPr>
        </p:nvSpPr>
        <p:spPr>
          <a:xfrm>
            <a:off x="720000" y="535000"/>
            <a:ext cx="7704000" cy="48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7"/>
          <p:cNvSpPr txBox="1">
            <a:spLocks noGrp="1"/>
          </p:cNvSpPr>
          <p:nvPr>
            <p:ph type="body" idx="1"/>
          </p:nvPr>
        </p:nvSpPr>
        <p:spPr>
          <a:xfrm>
            <a:off x="720000" y="1466850"/>
            <a:ext cx="5814300" cy="2316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3"/>
              </a:buClr>
              <a:buSzPts val="1200"/>
              <a:buFont typeface="Lato"/>
              <a:buChar char="●"/>
              <a:defRPr sz="1600">
                <a:solidFill>
                  <a:srgbClr val="434343"/>
                </a:solidFill>
                <a:latin typeface="Poppins"/>
                <a:ea typeface="Poppins"/>
                <a:cs typeface="Poppins"/>
                <a:sym typeface="Poppins"/>
              </a:defRPr>
            </a:lvl1pPr>
            <a:lvl2pPr marL="914400" lvl="1" indent="-304800" rtl="0">
              <a:lnSpc>
                <a:spcPct val="115000"/>
              </a:lnSpc>
              <a:spcBef>
                <a:spcPts val="0"/>
              </a:spcBef>
              <a:spcAft>
                <a:spcPts val="0"/>
              </a:spcAft>
              <a:buClr>
                <a:srgbClr val="000000"/>
              </a:buClr>
              <a:buSzPts val="1200"/>
              <a:buFont typeface="Arial"/>
              <a:buChar char="○"/>
              <a:defRPr>
                <a:solidFill>
                  <a:srgbClr val="434343"/>
                </a:solidFill>
              </a:defRPr>
            </a:lvl2pPr>
            <a:lvl3pPr marL="1371600" lvl="2" indent="-304800" rtl="0">
              <a:lnSpc>
                <a:spcPct val="115000"/>
              </a:lnSpc>
              <a:spcBef>
                <a:spcPts val="0"/>
              </a:spcBef>
              <a:spcAft>
                <a:spcPts val="0"/>
              </a:spcAft>
              <a:buClr>
                <a:srgbClr val="000000"/>
              </a:buClr>
              <a:buSzPts val="1200"/>
              <a:buFont typeface="Arial"/>
              <a:buChar char="■"/>
              <a:defRPr>
                <a:solidFill>
                  <a:srgbClr val="434343"/>
                </a:solidFill>
              </a:defRPr>
            </a:lvl3pPr>
            <a:lvl4pPr marL="1828800" lvl="3" indent="-304800" rtl="0">
              <a:lnSpc>
                <a:spcPct val="115000"/>
              </a:lnSpc>
              <a:spcBef>
                <a:spcPts val="0"/>
              </a:spcBef>
              <a:spcAft>
                <a:spcPts val="0"/>
              </a:spcAft>
              <a:buClr>
                <a:srgbClr val="000000"/>
              </a:buClr>
              <a:buSzPts val="1200"/>
              <a:buFont typeface="Arial"/>
              <a:buChar char="●"/>
              <a:defRPr>
                <a:solidFill>
                  <a:srgbClr val="434343"/>
                </a:solidFill>
              </a:defRPr>
            </a:lvl4pPr>
            <a:lvl5pPr marL="2286000" lvl="4" indent="-304800" rtl="0">
              <a:lnSpc>
                <a:spcPct val="115000"/>
              </a:lnSpc>
              <a:spcBef>
                <a:spcPts val="0"/>
              </a:spcBef>
              <a:spcAft>
                <a:spcPts val="0"/>
              </a:spcAft>
              <a:buClr>
                <a:srgbClr val="000000"/>
              </a:buClr>
              <a:buSzPts val="1200"/>
              <a:buFont typeface="Arial"/>
              <a:buChar char="○"/>
              <a:defRPr>
                <a:solidFill>
                  <a:srgbClr val="434343"/>
                </a:solidFill>
              </a:defRPr>
            </a:lvl5pPr>
            <a:lvl6pPr marL="2743200" lvl="5" indent="-304800" rtl="0">
              <a:lnSpc>
                <a:spcPct val="115000"/>
              </a:lnSpc>
              <a:spcBef>
                <a:spcPts val="0"/>
              </a:spcBef>
              <a:spcAft>
                <a:spcPts val="0"/>
              </a:spcAft>
              <a:buClr>
                <a:srgbClr val="000000"/>
              </a:buClr>
              <a:buSzPts val="1200"/>
              <a:buFont typeface="Arial"/>
              <a:buChar char="■"/>
              <a:defRPr>
                <a:solidFill>
                  <a:srgbClr val="434343"/>
                </a:solidFill>
              </a:defRPr>
            </a:lvl6pPr>
            <a:lvl7pPr marL="3200400" lvl="6" indent="-304800" rtl="0">
              <a:lnSpc>
                <a:spcPct val="115000"/>
              </a:lnSpc>
              <a:spcBef>
                <a:spcPts val="0"/>
              </a:spcBef>
              <a:spcAft>
                <a:spcPts val="0"/>
              </a:spcAft>
              <a:buClr>
                <a:srgbClr val="000000"/>
              </a:buClr>
              <a:buSzPts val="1200"/>
              <a:buFont typeface="Arial"/>
              <a:buChar char="●"/>
              <a:defRPr>
                <a:solidFill>
                  <a:srgbClr val="434343"/>
                </a:solidFill>
              </a:defRPr>
            </a:lvl7pPr>
            <a:lvl8pPr marL="3657600" lvl="7" indent="-304800" rtl="0">
              <a:lnSpc>
                <a:spcPct val="115000"/>
              </a:lnSpc>
              <a:spcBef>
                <a:spcPts val="0"/>
              </a:spcBef>
              <a:spcAft>
                <a:spcPts val="0"/>
              </a:spcAft>
              <a:buClr>
                <a:srgbClr val="000000"/>
              </a:buClr>
              <a:buSzPts val="1200"/>
              <a:buFont typeface="Arial"/>
              <a:buChar char="○"/>
              <a:defRPr>
                <a:solidFill>
                  <a:srgbClr val="434343"/>
                </a:solidFill>
              </a:defRPr>
            </a:lvl8pPr>
            <a:lvl9pPr marL="4114800" lvl="8" indent="-304800" rtl="0">
              <a:lnSpc>
                <a:spcPct val="115000"/>
              </a:lnSpc>
              <a:spcBef>
                <a:spcPts val="0"/>
              </a:spcBef>
              <a:spcAft>
                <a:spcPts val="0"/>
              </a:spcAft>
              <a:buClr>
                <a:srgbClr val="000000"/>
              </a:buClr>
              <a:buSzPts val="1200"/>
              <a:buFont typeface="Arial"/>
              <a:buChar char="■"/>
              <a:defRPr>
                <a:solidFill>
                  <a:srgbClr val="43434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accent3"/>
        </a:solidFill>
        <a:effectLst/>
      </p:bgPr>
    </p:bg>
    <p:spTree>
      <p:nvGrpSpPr>
        <p:cNvPr id="1" name="Shape 54"/>
        <p:cNvGrpSpPr/>
        <p:nvPr/>
      </p:nvGrpSpPr>
      <p:grpSpPr>
        <a:xfrm>
          <a:off x="0" y="0"/>
          <a:ext cx="0" cy="0"/>
          <a:chOff x="0" y="0"/>
          <a:chExt cx="0" cy="0"/>
        </a:xfrm>
      </p:grpSpPr>
      <p:sp>
        <p:nvSpPr>
          <p:cNvPr id="55" name="Google Shape;55;p13"/>
          <p:cNvSpPr/>
          <p:nvPr/>
        </p:nvSpPr>
        <p:spPr>
          <a:xfrm rot="-5581004">
            <a:off x="4260655" y="-1252273"/>
            <a:ext cx="3989378" cy="6332504"/>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6" name="Google Shape;56;p13"/>
          <p:cNvSpPr/>
          <p:nvPr/>
        </p:nvSpPr>
        <p:spPr>
          <a:xfrm rot="-5710370">
            <a:off x="-509933" y="-2509851"/>
            <a:ext cx="9258315" cy="10440453"/>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 name="Google Shape;57;p13"/>
          <p:cNvSpPr txBox="1">
            <a:spLocks noGrp="1"/>
          </p:cNvSpPr>
          <p:nvPr>
            <p:ph type="title"/>
          </p:nvPr>
        </p:nvSpPr>
        <p:spPr>
          <a:xfrm>
            <a:off x="15582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title" idx="2" hasCustomPrompt="1"/>
          </p:nvPr>
        </p:nvSpPr>
        <p:spPr>
          <a:xfrm>
            <a:off x="739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1"/>
          </p:nvPr>
        </p:nvSpPr>
        <p:spPr>
          <a:xfrm>
            <a:off x="15582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0" name="Google Shape;60;p13"/>
          <p:cNvSpPr txBox="1">
            <a:spLocks noGrp="1"/>
          </p:cNvSpPr>
          <p:nvPr>
            <p:ph type="title" idx="3"/>
          </p:nvPr>
        </p:nvSpPr>
        <p:spPr>
          <a:xfrm>
            <a:off x="5232600" y="17427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13"/>
          <p:cNvSpPr txBox="1">
            <a:spLocks noGrp="1"/>
          </p:cNvSpPr>
          <p:nvPr>
            <p:ph type="title" idx="4" hasCustomPrompt="1"/>
          </p:nvPr>
        </p:nvSpPr>
        <p:spPr>
          <a:xfrm>
            <a:off x="4380425" y="17427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5"/>
          </p:nvPr>
        </p:nvSpPr>
        <p:spPr>
          <a:xfrm>
            <a:off x="5232600" y="22531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6"/>
          </p:nvPr>
        </p:nvSpPr>
        <p:spPr>
          <a:xfrm>
            <a:off x="5248524"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4" name="Google Shape;64;p13"/>
          <p:cNvSpPr txBox="1">
            <a:spLocks noGrp="1"/>
          </p:cNvSpPr>
          <p:nvPr>
            <p:ph type="title" idx="7" hasCustomPrompt="1"/>
          </p:nvPr>
        </p:nvSpPr>
        <p:spPr>
          <a:xfrm>
            <a:off x="4380425" y="3532175"/>
            <a:ext cx="747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8"/>
          </p:nvPr>
        </p:nvSpPr>
        <p:spPr>
          <a:xfrm>
            <a:off x="5250189"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9"/>
          </p:nvPr>
        </p:nvSpPr>
        <p:spPr>
          <a:xfrm>
            <a:off x="1558200" y="3532175"/>
            <a:ext cx="2690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700" b="1">
                <a:solidFill>
                  <a:schemeClr val="dk2"/>
                </a:solidFill>
                <a:latin typeface="Poppins"/>
                <a:ea typeface="Poppins"/>
                <a:cs typeface="Poppins"/>
                <a:sym typeface="Poppins"/>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3"/>
          <p:cNvSpPr txBox="1">
            <a:spLocks noGrp="1"/>
          </p:cNvSpPr>
          <p:nvPr>
            <p:ph type="title" idx="13" hasCustomPrompt="1"/>
          </p:nvPr>
        </p:nvSpPr>
        <p:spPr>
          <a:xfrm>
            <a:off x="739674" y="3532175"/>
            <a:ext cx="7209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solidFill>
                  <a:schemeClr val="lt1"/>
                </a:solidFill>
                <a:latin typeface="Poppins"/>
                <a:ea typeface="Poppins"/>
                <a:cs typeface="Poppins"/>
                <a:sym typeface="Poppi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subTitle" idx="14"/>
          </p:nvPr>
        </p:nvSpPr>
        <p:spPr>
          <a:xfrm>
            <a:off x="1558200" y="4042500"/>
            <a:ext cx="2690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BLANK_1_1_1_2_2">
    <p:bg>
      <p:bgPr>
        <a:solidFill>
          <a:schemeClr val="dk2"/>
        </a:solidFill>
        <a:effectLst/>
      </p:bgPr>
    </p:bg>
    <p:spTree>
      <p:nvGrpSpPr>
        <p:cNvPr id="1" name="Shape 158"/>
        <p:cNvGrpSpPr/>
        <p:nvPr/>
      </p:nvGrpSpPr>
      <p:grpSpPr>
        <a:xfrm>
          <a:off x="0" y="0"/>
          <a:ext cx="0" cy="0"/>
          <a:chOff x="0" y="0"/>
          <a:chExt cx="0" cy="0"/>
        </a:xfrm>
      </p:grpSpPr>
      <p:sp>
        <p:nvSpPr>
          <p:cNvPr id="159" name="Google Shape;159;p28"/>
          <p:cNvSpPr/>
          <p:nvPr/>
        </p:nvSpPr>
        <p:spPr>
          <a:xfrm rot="-5399892">
            <a:off x="353411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0" name="Google Shape;160;p28"/>
          <p:cNvSpPr/>
          <p:nvPr/>
        </p:nvSpPr>
        <p:spPr>
          <a:xfrm rot="5399892" flipH="1">
            <a:off x="467068" y="-1040264"/>
            <a:ext cx="5161050" cy="7225524"/>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61" name="Google Shape;161;p28"/>
          <p:cNvSpPr txBox="1">
            <a:spLocks noGrp="1"/>
          </p:cNvSpPr>
          <p:nvPr>
            <p:ph type="title"/>
          </p:nvPr>
        </p:nvSpPr>
        <p:spPr>
          <a:xfrm>
            <a:off x="5860384"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2" name="Google Shape;162;p28"/>
          <p:cNvSpPr txBox="1">
            <a:spLocks noGrp="1"/>
          </p:cNvSpPr>
          <p:nvPr>
            <p:ph type="subTitle" idx="1"/>
          </p:nvPr>
        </p:nvSpPr>
        <p:spPr>
          <a:xfrm>
            <a:off x="5860384"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28"/>
          <p:cNvSpPr txBox="1">
            <a:spLocks noGrp="1"/>
          </p:cNvSpPr>
          <p:nvPr>
            <p:ph type="title" idx="2"/>
          </p:nvPr>
        </p:nvSpPr>
        <p:spPr>
          <a:xfrm>
            <a:off x="714116"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4" name="Google Shape;164;p28"/>
          <p:cNvSpPr txBox="1">
            <a:spLocks noGrp="1"/>
          </p:cNvSpPr>
          <p:nvPr>
            <p:ph type="subTitle" idx="3"/>
          </p:nvPr>
        </p:nvSpPr>
        <p:spPr>
          <a:xfrm>
            <a:off x="714116"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28"/>
          <p:cNvSpPr txBox="1">
            <a:spLocks noGrp="1"/>
          </p:cNvSpPr>
          <p:nvPr>
            <p:ph type="title" idx="4"/>
          </p:nvPr>
        </p:nvSpPr>
        <p:spPr>
          <a:xfrm>
            <a:off x="3286429" y="2370425"/>
            <a:ext cx="25695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6" name="Google Shape;166;p28"/>
          <p:cNvSpPr txBox="1">
            <a:spLocks noGrp="1"/>
          </p:cNvSpPr>
          <p:nvPr>
            <p:ph type="subTitle" idx="5"/>
          </p:nvPr>
        </p:nvSpPr>
        <p:spPr>
          <a:xfrm>
            <a:off x="3286429" y="2909748"/>
            <a:ext cx="2569500" cy="8859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8"/>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BLANK_1_1_1_2_1_1">
    <p:bg>
      <p:bgPr>
        <a:solidFill>
          <a:schemeClr val="accent3"/>
        </a:solidFill>
        <a:effectLst/>
      </p:bgPr>
    </p:bg>
    <p:spTree>
      <p:nvGrpSpPr>
        <p:cNvPr id="1" name="Shape 188"/>
        <p:cNvGrpSpPr/>
        <p:nvPr/>
      </p:nvGrpSpPr>
      <p:grpSpPr>
        <a:xfrm>
          <a:off x="0" y="0"/>
          <a:ext cx="0" cy="0"/>
          <a:chOff x="0" y="0"/>
          <a:chExt cx="0" cy="0"/>
        </a:xfrm>
      </p:grpSpPr>
      <p:sp>
        <p:nvSpPr>
          <p:cNvPr id="189" name="Google Shape;189;p31"/>
          <p:cNvSpPr/>
          <p:nvPr/>
        </p:nvSpPr>
        <p:spPr>
          <a:xfrm rot="1799963" flipH="1">
            <a:off x="127773" y="-2554371"/>
            <a:ext cx="5410470" cy="8996723"/>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0" name="Google Shape;190;p31"/>
          <p:cNvSpPr/>
          <p:nvPr/>
        </p:nvSpPr>
        <p:spPr>
          <a:xfrm rot="-9268275" flipH="1">
            <a:off x="3760339" y="-522949"/>
            <a:ext cx="5410477" cy="1020566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1" name="Google Shape;191;p31"/>
          <p:cNvSpPr/>
          <p:nvPr/>
        </p:nvSpPr>
        <p:spPr>
          <a:xfrm rot="-9268275" flipH="1">
            <a:off x="3898756" y="1253"/>
            <a:ext cx="5410477" cy="837278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2" name="Google Shape;192;p31"/>
          <p:cNvSpPr/>
          <p:nvPr/>
        </p:nvSpPr>
        <p:spPr>
          <a:xfrm rot="2699948" flipH="1">
            <a:off x="-1076394" y="-1813956"/>
            <a:ext cx="7580967" cy="7130589"/>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93" name="Google Shape;193;p31"/>
          <p:cNvSpPr txBox="1">
            <a:spLocks noGrp="1"/>
          </p:cNvSpPr>
          <p:nvPr>
            <p:ph type="title"/>
          </p:nvPr>
        </p:nvSpPr>
        <p:spPr>
          <a:xfrm>
            <a:off x="1653248" y="1605345"/>
            <a:ext cx="3420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31"/>
          <p:cNvSpPr txBox="1">
            <a:spLocks noGrp="1"/>
          </p:cNvSpPr>
          <p:nvPr>
            <p:ph type="subTitle" idx="1"/>
          </p:nvPr>
        </p:nvSpPr>
        <p:spPr>
          <a:xfrm>
            <a:off x="1653248" y="2073836"/>
            <a:ext cx="3420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31"/>
          <p:cNvSpPr txBox="1">
            <a:spLocks noGrp="1"/>
          </p:cNvSpPr>
          <p:nvPr>
            <p:ph type="title" idx="2"/>
          </p:nvPr>
        </p:nvSpPr>
        <p:spPr>
          <a:xfrm>
            <a:off x="1653248" y="2976945"/>
            <a:ext cx="34200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700" b="1">
                <a:solidFill>
                  <a:schemeClr val="dk2"/>
                </a:solidFill>
                <a:latin typeface="Poppins"/>
                <a:ea typeface="Poppins"/>
                <a:cs typeface="Poppins"/>
                <a:sym typeface="Poppins"/>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31"/>
          <p:cNvSpPr txBox="1">
            <a:spLocks noGrp="1"/>
          </p:cNvSpPr>
          <p:nvPr>
            <p:ph type="subTitle" idx="3"/>
          </p:nvPr>
        </p:nvSpPr>
        <p:spPr>
          <a:xfrm>
            <a:off x="1653248" y="3445436"/>
            <a:ext cx="3420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31"/>
          <p:cNvSpPr txBox="1">
            <a:spLocks noGrp="1"/>
          </p:cNvSpPr>
          <p:nvPr>
            <p:ph type="title" idx="4"/>
          </p:nvPr>
        </p:nvSpPr>
        <p:spPr>
          <a:xfrm>
            <a:off x="720000" y="532925"/>
            <a:ext cx="77040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600">
                <a:solidFill>
                  <a:schemeClr val="dk2"/>
                </a:solidFill>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
    <p:bg>
      <p:bgPr>
        <a:solidFill>
          <a:schemeClr val="accent3"/>
        </a:solidFill>
        <a:effectLst/>
      </p:bgPr>
    </p:bg>
    <p:spTree>
      <p:nvGrpSpPr>
        <p:cNvPr id="1" name="Shape 316"/>
        <p:cNvGrpSpPr/>
        <p:nvPr/>
      </p:nvGrpSpPr>
      <p:grpSpPr>
        <a:xfrm>
          <a:off x="0" y="0"/>
          <a:ext cx="0" cy="0"/>
          <a:chOff x="0" y="0"/>
          <a:chExt cx="0" cy="0"/>
        </a:xfrm>
      </p:grpSpPr>
      <p:sp>
        <p:nvSpPr>
          <p:cNvPr id="317" name="Google Shape;317;p45"/>
          <p:cNvSpPr/>
          <p:nvPr/>
        </p:nvSpPr>
        <p:spPr>
          <a:xfrm rot="5400000" flipH="1">
            <a:off x="751888" y="-1428763"/>
            <a:ext cx="6573420" cy="7467606"/>
          </a:xfrm>
          <a:prstGeom prst="flowChartDocumen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5"/>
          <p:cNvSpPr/>
          <p:nvPr/>
        </p:nvSpPr>
        <p:spPr>
          <a:xfrm rot="5400000" flipH="1">
            <a:off x="1947638" y="-2138020"/>
            <a:ext cx="6573420" cy="9038520"/>
          </a:xfrm>
          <a:prstGeom prst="flowChartDocumen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ontserrat ExtraBold"/>
              <a:buNone/>
              <a:defRPr sz="35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Poppins"/>
              <a:buChar char="●"/>
              <a:defRPr>
                <a:solidFill>
                  <a:schemeClr val="dk2"/>
                </a:solidFill>
                <a:latin typeface="Poppins"/>
                <a:ea typeface="Poppins"/>
                <a:cs typeface="Poppins"/>
                <a:sym typeface="Poppins"/>
              </a:defRPr>
            </a:lvl1pPr>
            <a:lvl2pPr marL="914400" lvl="1"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2pPr>
            <a:lvl3pPr marL="1371600" lvl="2"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3pPr>
            <a:lvl4pPr marL="1828800" lvl="3"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4pPr>
            <a:lvl5pPr marL="2286000" lvl="4"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5pPr>
            <a:lvl6pPr marL="2743200" lvl="5"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6pPr>
            <a:lvl7pPr marL="3200400" lvl="6"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7pPr>
            <a:lvl8pPr marL="3657600" lvl="7" indent="-317500">
              <a:lnSpc>
                <a:spcPct val="115000"/>
              </a:lnSpc>
              <a:spcBef>
                <a:spcPts val="1600"/>
              </a:spcBef>
              <a:spcAft>
                <a:spcPts val="0"/>
              </a:spcAft>
              <a:buClr>
                <a:schemeClr val="dk2"/>
              </a:buClr>
              <a:buSzPts val="1400"/>
              <a:buFont typeface="Poppins"/>
              <a:buChar char="○"/>
              <a:defRPr>
                <a:solidFill>
                  <a:schemeClr val="dk2"/>
                </a:solidFill>
                <a:latin typeface="Poppins"/>
                <a:ea typeface="Poppins"/>
                <a:cs typeface="Poppins"/>
                <a:sym typeface="Poppins"/>
              </a:defRPr>
            </a:lvl8pPr>
            <a:lvl9pPr marL="4114800" lvl="8" indent="-317500">
              <a:lnSpc>
                <a:spcPct val="115000"/>
              </a:lnSpc>
              <a:spcBef>
                <a:spcPts val="1600"/>
              </a:spcBef>
              <a:spcAft>
                <a:spcPts val="1600"/>
              </a:spcAft>
              <a:buClr>
                <a:schemeClr val="dk2"/>
              </a:buClr>
              <a:buSzPts val="1400"/>
              <a:buFont typeface="Poppins"/>
              <a:buChar char="■"/>
              <a:defRPr>
                <a:solidFill>
                  <a:schemeClr val="dk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8" r:id="rId5"/>
    <p:sldLayoutId id="2147483659" r:id="rId6"/>
    <p:sldLayoutId id="2147483674" r:id="rId7"/>
    <p:sldLayoutId id="2147483677" r:id="rId8"/>
    <p:sldLayoutId id="2147483691" r:id="rId9"/>
    <p:sldLayoutId id="2147483692"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31.png"/><Relationship Id="rId3" Type="http://schemas.openxmlformats.org/officeDocument/2006/relationships/image" Target="../media/image1.png"/><Relationship Id="rId7" Type="http://schemas.openxmlformats.org/officeDocument/2006/relationships/image" Target="../media/image22.png"/><Relationship Id="rId12"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7.png"/><Relationship Id="rId11" Type="http://schemas.openxmlformats.org/officeDocument/2006/relationships/image" Target="../media/image41.png"/><Relationship Id="rId5" Type="http://schemas.openxmlformats.org/officeDocument/2006/relationships/image" Target="../media/image36.png"/><Relationship Id="rId10" Type="http://schemas.openxmlformats.org/officeDocument/2006/relationships/image" Target="../media/image40.png"/><Relationship Id="rId4" Type="http://schemas.openxmlformats.org/officeDocument/2006/relationships/image" Target="../media/image28.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1.png"/><Relationship Id="rId7"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7.png"/></Relationships>
</file>

<file path=ppt/slides/_rels/slide1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png"/><Relationship Id="rId7"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17.png"/><Relationship Id="rId4" Type="http://schemas.openxmlformats.org/officeDocument/2006/relationships/image" Target="../media/image46.png"/><Relationship Id="rId9"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1.png"/><Relationship Id="rId7" Type="http://schemas.openxmlformats.org/officeDocument/2006/relationships/image" Target="../media/image59.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1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1.png"/><Relationship Id="rId7" Type="http://schemas.openxmlformats.org/officeDocument/2006/relationships/image" Target="../media/image67.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1.png"/><Relationship Id="rId7" Type="http://schemas.openxmlformats.org/officeDocument/2006/relationships/image" Target="../media/image7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45.png"/><Relationship Id="rId12"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49.png"/><Relationship Id="rId5" Type="http://schemas.openxmlformats.org/officeDocument/2006/relationships/image" Target="../media/image19.png"/><Relationship Id="rId10" Type="http://schemas.openxmlformats.org/officeDocument/2006/relationships/image" Target="../media/image48.png"/><Relationship Id="rId4" Type="http://schemas.openxmlformats.org/officeDocument/2006/relationships/image" Target="../media/image13.png"/><Relationship Id="rId9" Type="http://schemas.openxmlformats.org/officeDocument/2006/relationships/image" Target="../media/image17.png"/><Relationship Id="rId1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9.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7" name="Google Shape;337;p52"/>
          <p:cNvSpPr txBox="1">
            <a:spLocks noGrp="1"/>
          </p:cNvSpPr>
          <p:nvPr>
            <p:ph type="ctrTitle"/>
          </p:nvPr>
        </p:nvSpPr>
        <p:spPr>
          <a:xfrm>
            <a:off x="0" y="1188733"/>
            <a:ext cx="5110420" cy="2265139"/>
          </a:xfrm>
          <a:prstGeom prst="rect">
            <a:avLst/>
          </a:prstGeom>
        </p:spPr>
        <p:txBody>
          <a:bodyPr spcFirstLastPara="1" wrap="square" lIns="91425" tIns="91425" rIns="91425" bIns="91425" anchor="ctr" anchorCtr="0">
            <a:noAutofit/>
          </a:bodyPr>
          <a:lstStyle/>
          <a:p>
            <a:pPr lvl="0" algn="ctr"/>
            <a:r>
              <a:rPr lang="en-US" sz="4000" dirty="0"/>
              <a:t>Boundary-driven Open Quantum Systems</a:t>
            </a:r>
            <a:endParaRPr sz="4000" dirty="0"/>
          </a:p>
        </p:txBody>
      </p:sp>
      <p:sp>
        <p:nvSpPr>
          <p:cNvPr id="338" name="Google Shape;338;p52"/>
          <p:cNvSpPr txBox="1">
            <a:spLocks noGrp="1"/>
          </p:cNvSpPr>
          <p:nvPr>
            <p:ph type="subTitle" idx="1"/>
          </p:nvPr>
        </p:nvSpPr>
        <p:spPr>
          <a:xfrm>
            <a:off x="335862" y="3673564"/>
            <a:ext cx="5006157" cy="11294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Joaquin Peñuela Parra</a:t>
            </a:r>
          </a:p>
          <a:p>
            <a:pPr marL="0" lvl="0" indent="0" algn="ctr" rtl="0">
              <a:spcBef>
                <a:spcPts val="0"/>
              </a:spcBef>
              <a:spcAft>
                <a:spcPts val="0"/>
              </a:spcAft>
              <a:buNone/>
            </a:pPr>
            <a:endParaRPr lang="en" dirty="0"/>
          </a:p>
          <a:p>
            <a:pPr marL="0" lvl="0" indent="0" algn="ctr"/>
            <a:r>
              <a:rPr lang="en-US" dirty="0"/>
              <a:t>MSE 2040 -</a:t>
            </a:r>
            <a:r>
              <a:rPr lang="en" dirty="0"/>
              <a:t>University of Pittsburgh</a:t>
            </a:r>
            <a:endParaRPr dirty="0"/>
          </a:p>
        </p:txBody>
      </p:sp>
      <p:pic>
        <p:nvPicPr>
          <p:cNvPr id="7" name="Picture 6" descr="A blue and yellow logo&#10;&#10;Description automatically generated">
            <a:extLst>
              <a:ext uri="{FF2B5EF4-FFF2-40B4-BE49-F238E27FC236}">
                <a16:creationId xmlns:a16="http://schemas.microsoft.com/office/drawing/2014/main" id="{2310F7AD-CA24-9341-A66A-3B3CEE107B63}"/>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11" name="Picture 10">
            <a:extLst>
              <a:ext uri="{FF2B5EF4-FFF2-40B4-BE49-F238E27FC236}">
                <a16:creationId xmlns:a16="http://schemas.microsoft.com/office/drawing/2014/main" id="{B8C402F7-9CCA-5A37-12EF-D1425A84BB50}"/>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728700" y="1786857"/>
            <a:ext cx="3278624" cy="1068893"/>
          </a:xfrm>
          <a:prstGeom prst="rect">
            <a:avLst/>
          </a:prstGeom>
        </p:spPr>
      </p:pic>
      <p:pic>
        <p:nvPicPr>
          <p:cNvPr id="13" name="Picture 12">
            <a:extLst>
              <a:ext uri="{FF2B5EF4-FFF2-40B4-BE49-F238E27FC236}">
                <a16:creationId xmlns:a16="http://schemas.microsoft.com/office/drawing/2014/main" id="{BA9619FA-EB2A-0CDB-FC02-5F3F552BD8A0}"/>
              </a:ext>
            </a:extLst>
          </p:cNvPr>
          <p:cNvPicPr>
            <a:picLocks noChangeAspect="1"/>
          </p:cNvPicPr>
          <p:nvPr/>
        </p:nvPicPr>
        <p:blipFill>
          <a:blip r:embed="rId5"/>
          <a:stretch>
            <a:fillRect/>
          </a:stretch>
        </p:blipFill>
        <p:spPr>
          <a:xfrm>
            <a:off x="6044144" y="3002685"/>
            <a:ext cx="2647736" cy="6708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pic>
        <p:nvPicPr>
          <p:cNvPr id="2" name="Picture 1" descr="A blue and yellow logo&#10;&#10;Description automatically generated">
            <a:extLst>
              <a:ext uri="{FF2B5EF4-FFF2-40B4-BE49-F238E27FC236}">
                <a16:creationId xmlns:a16="http://schemas.microsoft.com/office/drawing/2014/main" id="{382C4E69-2C3C-5B55-46CF-7B46F9891FB7}"/>
              </a:ext>
            </a:extLst>
          </p:cNvPr>
          <p:cNvPicPr>
            <a:picLocks noChangeAspect="1"/>
          </p:cNvPicPr>
          <p:nvPr/>
        </p:nvPicPr>
        <p:blipFill>
          <a:blip r:embed="rId3"/>
          <a:stretch>
            <a:fillRect/>
          </a:stretch>
        </p:blipFill>
        <p:spPr>
          <a:xfrm>
            <a:off x="8736326" y="4648200"/>
            <a:ext cx="357026" cy="449580"/>
          </a:xfrm>
          <a:prstGeom prst="rect">
            <a:avLst/>
          </a:prstGeom>
        </p:spPr>
      </p:pic>
      <p:sp>
        <p:nvSpPr>
          <p:cNvPr id="39" name="TextBox 38">
            <a:extLst>
              <a:ext uri="{FF2B5EF4-FFF2-40B4-BE49-F238E27FC236}">
                <a16:creationId xmlns:a16="http://schemas.microsoft.com/office/drawing/2014/main" id="{811D11C1-FFEB-3C52-F363-F2925815514C}"/>
              </a:ext>
            </a:extLst>
          </p:cNvPr>
          <p:cNvSpPr txBox="1"/>
          <p:nvPr/>
        </p:nvSpPr>
        <p:spPr>
          <a:xfrm>
            <a:off x="1142510" y="486074"/>
            <a:ext cx="1210772"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Transport:</a:t>
            </a:r>
            <a:endParaRPr lang="en-US" dirty="0"/>
          </a:p>
        </p:txBody>
      </p:sp>
      <p:pic>
        <p:nvPicPr>
          <p:cNvPr id="44" name="Picture 43">
            <a:extLst>
              <a:ext uri="{FF2B5EF4-FFF2-40B4-BE49-F238E27FC236}">
                <a16:creationId xmlns:a16="http://schemas.microsoft.com/office/drawing/2014/main" id="{5D173E10-765A-2282-BE81-7E8B4BAE7B6E}"/>
              </a:ext>
            </a:extLst>
          </p:cNvPr>
          <p:cNvPicPr>
            <a:picLocks noChangeAspect="1"/>
          </p:cNvPicPr>
          <p:nvPr/>
        </p:nvPicPr>
        <p:blipFill>
          <a:blip r:embed="rId4"/>
          <a:stretch>
            <a:fillRect/>
          </a:stretch>
        </p:blipFill>
        <p:spPr>
          <a:xfrm>
            <a:off x="2353282" y="458962"/>
            <a:ext cx="1336067" cy="374690"/>
          </a:xfrm>
          <a:prstGeom prst="rect">
            <a:avLst/>
          </a:prstGeom>
        </p:spPr>
      </p:pic>
      <p:pic>
        <p:nvPicPr>
          <p:cNvPr id="3" name="Picture 2">
            <a:extLst>
              <a:ext uri="{FF2B5EF4-FFF2-40B4-BE49-F238E27FC236}">
                <a16:creationId xmlns:a16="http://schemas.microsoft.com/office/drawing/2014/main" id="{5BD44BFB-61B5-2C67-49A8-A8B16ECB6162}"/>
              </a:ext>
            </a:extLst>
          </p:cNvPr>
          <p:cNvPicPr>
            <a:picLocks noChangeAspect="1"/>
          </p:cNvPicPr>
          <p:nvPr/>
        </p:nvPicPr>
        <p:blipFill>
          <a:blip r:embed="rId5"/>
          <a:stretch>
            <a:fillRect/>
          </a:stretch>
        </p:blipFill>
        <p:spPr>
          <a:xfrm>
            <a:off x="4671740" y="435537"/>
            <a:ext cx="2680237" cy="408850"/>
          </a:xfrm>
          <a:prstGeom prst="rect">
            <a:avLst/>
          </a:prstGeom>
        </p:spPr>
      </p:pic>
      <p:sp>
        <p:nvSpPr>
          <p:cNvPr id="5" name="TextBox 4">
            <a:extLst>
              <a:ext uri="{FF2B5EF4-FFF2-40B4-BE49-F238E27FC236}">
                <a16:creationId xmlns:a16="http://schemas.microsoft.com/office/drawing/2014/main" id="{8DF46944-5B98-769B-C458-7962F54E4394}"/>
              </a:ext>
            </a:extLst>
          </p:cNvPr>
          <p:cNvSpPr txBox="1"/>
          <p:nvPr/>
        </p:nvSpPr>
        <p:spPr>
          <a:xfrm>
            <a:off x="3942860" y="486074"/>
            <a:ext cx="726251"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and</a:t>
            </a:r>
            <a:endParaRPr lang="en-US" dirty="0"/>
          </a:p>
        </p:txBody>
      </p:sp>
      <p:pic>
        <p:nvPicPr>
          <p:cNvPr id="9" name="Picture 8">
            <a:extLst>
              <a:ext uri="{FF2B5EF4-FFF2-40B4-BE49-F238E27FC236}">
                <a16:creationId xmlns:a16="http://schemas.microsoft.com/office/drawing/2014/main" id="{78088979-4B13-0F54-AE83-DC5275CF5F7A}"/>
              </a:ext>
            </a:extLst>
          </p:cNvPr>
          <p:cNvPicPr>
            <a:picLocks noChangeAspect="1"/>
          </p:cNvPicPr>
          <p:nvPr/>
        </p:nvPicPr>
        <p:blipFill>
          <a:blip r:embed="rId6"/>
          <a:stretch>
            <a:fillRect/>
          </a:stretch>
        </p:blipFill>
        <p:spPr>
          <a:xfrm>
            <a:off x="3617825" y="982029"/>
            <a:ext cx="1932500" cy="746762"/>
          </a:xfrm>
          <a:prstGeom prst="rect">
            <a:avLst/>
          </a:prstGeom>
        </p:spPr>
      </p:pic>
      <p:sp>
        <p:nvSpPr>
          <p:cNvPr id="12" name="TextBox 11">
            <a:extLst>
              <a:ext uri="{FF2B5EF4-FFF2-40B4-BE49-F238E27FC236}">
                <a16:creationId xmlns:a16="http://schemas.microsoft.com/office/drawing/2014/main" id="{BDA9192C-F1C5-9495-453B-444F8231E6D1}"/>
              </a:ext>
            </a:extLst>
          </p:cNvPr>
          <p:cNvSpPr txBox="1"/>
          <p:nvPr/>
        </p:nvSpPr>
        <p:spPr>
          <a:xfrm>
            <a:off x="1089688" y="1866550"/>
            <a:ext cx="4898341"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Similar as we see for global operators:</a:t>
            </a:r>
            <a:endParaRPr lang="en-US" dirty="0"/>
          </a:p>
        </p:txBody>
      </p:sp>
      <p:pic>
        <p:nvPicPr>
          <p:cNvPr id="14" name="Picture 13">
            <a:extLst>
              <a:ext uri="{FF2B5EF4-FFF2-40B4-BE49-F238E27FC236}">
                <a16:creationId xmlns:a16="http://schemas.microsoft.com/office/drawing/2014/main" id="{DDE13F62-C4A9-EED3-21E5-DBAF56AA15B7}"/>
              </a:ext>
            </a:extLst>
          </p:cNvPr>
          <p:cNvPicPr>
            <a:picLocks noChangeAspect="1"/>
          </p:cNvPicPr>
          <p:nvPr/>
        </p:nvPicPr>
        <p:blipFill>
          <a:blip r:embed="rId7"/>
          <a:stretch>
            <a:fillRect/>
          </a:stretch>
        </p:blipFill>
        <p:spPr>
          <a:xfrm>
            <a:off x="4669111" y="1862013"/>
            <a:ext cx="1218787" cy="312314"/>
          </a:xfrm>
          <a:prstGeom prst="rect">
            <a:avLst/>
          </a:prstGeom>
        </p:spPr>
      </p:pic>
      <p:sp>
        <p:nvSpPr>
          <p:cNvPr id="17" name="TextBox 16">
            <a:extLst>
              <a:ext uri="{FF2B5EF4-FFF2-40B4-BE49-F238E27FC236}">
                <a16:creationId xmlns:a16="http://schemas.microsoft.com/office/drawing/2014/main" id="{28B4ADE9-BA5B-4DC1-000D-C233CB82ED1D}"/>
              </a:ext>
            </a:extLst>
          </p:cNvPr>
          <p:cNvSpPr txBox="1"/>
          <p:nvPr/>
        </p:nvSpPr>
        <p:spPr>
          <a:xfrm>
            <a:off x="1089687" y="2394066"/>
            <a:ext cx="4898341"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We can define a current leaving k to k+1:</a:t>
            </a:r>
            <a:endParaRPr lang="en-US" dirty="0"/>
          </a:p>
        </p:txBody>
      </p:sp>
      <p:pic>
        <p:nvPicPr>
          <p:cNvPr id="21" name="Picture 20">
            <a:extLst>
              <a:ext uri="{FF2B5EF4-FFF2-40B4-BE49-F238E27FC236}">
                <a16:creationId xmlns:a16="http://schemas.microsoft.com/office/drawing/2014/main" id="{523CE07E-1B66-F18C-5CA1-0DCAABE665CC}"/>
              </a:ext>
            </a:extLst>
          </p:cNvPr>
          <p:cNvPicPr>
            <a:picLocks noChangeAspect="1"/>
          </p:cNvPicPr>
          <p:nvPr/>
        </p:nvPicPr>
        <p:blipFill>
          <a:blip r:embed="rId8"/>
          <a:stretch>
            <a:fillRect/>
          </a:stretch>
        </p:blipFill>
        <p:spPr>
          <a:xfrm>
            <a:off x="3181357" y="2803989"/>
            <a:ext cx="1972220" cy="356732"/>
          </a:xfrm>
          <a:prstGeom prst="rect">
            <a:avLst/>
          </a:prstGeom>
        </p:spPr>
      </p:pic>
      <p:sp>
        <p:nvSpPr>
          <p:cNvPr id="23" name="TextBox 22">
            <a:extLst>
              <a:ext uri="{FF2B5EF4-FFF2-40B4-BE49-F238E27FC236}">
                <a16:creationId xmlns:a16="http://schemas.microsoft.com/office/drawing/2014/main" id="{D73633A9-D162-9426-5825-95F464F452F8}"/>
              </a:ext>
            </a:extLst>
          </p:cNvPr>
          <p:cNvSpPr txBox="1"/>
          <p:nvPr/>
        </p:nvSpPr>
        <p:spPr>
          <a:xfrm>
            <a:off x="5232400" y="2864999"/>
            <a:ext cx="2618336"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(The flow from last slide)</a:t>
            </a:r>
            <a:endParaRPr lang="en-US" dirty="0"/>
          </a:p>
        </p:txBody>
      </p:sp>
      <p:grpSp>
        <p:nvGrpSpPr>
          <p:cNvPr id="40" name="Group 39">
            <a:extLst>
              <a:ext uri="{FF2B5EF4-FFF2-40B4-BE49-F238E27FC236}">
                <a16:creationId xmlns:a16="http://schemas.microsoft.com/office/drawing/2014/main" id="{239C917B-632B-135C-6D42-C7506C631722}"/>
              </a:ext>
            </a:extLst>
          </p:cNvPr>
          <p:cNvGrpSpPr>
            <a:grpSpLocks noChangeAspect="1"/>
          </p:cNvGrpSpPr>
          <p:nvPr/>
        </p:nvGrpSpPr>
        <p:grpSpPr>
          <a:xfrm>
            <a:off x="1747896" y="4329973"/>
            <a:ext cx="1821079" cy="400942"/>
            <a:chOff x="1138021" y="4215857"/>
            <a:chExt cx="2639383" cy="581106"/>
          </a:xfrm>
        </p:grpSpPr>
        <p:pic>
          <p:nvPicPr>
            <p:cNvPr id="31" name="Picture 30">
              <a:extLst>
                <a:ext uri="{FF2B5EF4-FFF2-40B4-BE49-F238E27FC236}">
                  <a16:creationId xmlns:a16="http://schemas.microsoft.com/office/drawing/2014/main" id="{C64AFEE7-24BD-11A1-F224-98583E102728}"/>
                </a:ext>
              </a:extLst>
            </p:cNvPr>
            <p:cNvPicPr>
              <a:picLocks noChangeAspect="1"/>
            </p:cNvPicPr>
            <p:nvPr/>
          </p:nvPicPr>
          <p:blipFill>
            <a:blip r:embed="rId9"/>
            <a:stretch>
              <a:fillRect/>
            </a:stretch>
          </p:blipFill>
          <p:spPr>
            <a:xfrm>
              <a:off x="1138021" y="4215857"/>
              <a:ext cx="1009791" cy="581106"/>
            </a:xfrm>
            <a:prstGeom prst="rect">
              <a:avLst/>
            </a:prstGeom>
          </p:spPr>
        </p:pic>
        <p:pic>
          <p:nvPicPr>
            <p:cNvPr id="35" name="Picture 34">
              <a:extLst>
                <a:ext uri="{FF2B5EF4-FFF2-40B4-BE49-F238E27FC236}">
                  <a16:creationId xmlns:a16="http://schemas.microsoft.com/office/drawing/2014/main" id="{7CE3CE94-56D8-7093-858B-C54FF39929F6}"/>
                </a:ext>
              </a:extLst>
            </p:cNvPr>
            <p:cNvPicPr>
              <a:picLocks noChangeAspect="1"/>
            </p:cNvPicPr>
            <p:nvPr/>
          </p:nvPicPr>
          <p:blipFill>
            <a:blip r:embed="rId10"/>
            <a:stretch>
              <a:fillRect/>
            </a:stretch>
          </p:blipFill>
          <p:spPr>
            <a:xfrm>
              <a:off x="2199994" y="4215950"/>
              <a:ext cx="886810" cy="581013"/>
            </a:xfrm>
            <a:prstGeom prst="rect">
              <a:avLst/>
            </a:prstGeom>
          </p:spPr>
        </p:pic>
        <p:pic>
          <p:nvPicPr>
            <p:cNvPr id="38" name="Picture 37">
              <a:extLst>
                <a:ext uri="{FF2B5EF4-FFF2-40B4-BE49-F238E27FC236}">
                  <a16:creationId xmlns:a16="http://schemas.microsoft.com/office/drawing/2014/main" id="{B4478CB0-5EB2-EDA6-E6FF-21C972159B2E}"/>
                </a:ext>
              </a:extLst>
            </p:cNvPr>
            <p:cNvPicPr>
              <a:picLocks noChangeAspect="1"/>
            </p:cNvPicPr>
            <p:nvPr/>
          </p:nvPicPr>
          <p:blipFill>
            <a:blip r:embed="rId11"/>
            <a:stretch>
              <a:fillRect/>
            </a:stretch>
          </p:blipFill>
          <p:spPr>
            <a:xfrm>
              <a:off x="3002973" y="4273699"/>
              <a:ext cx="774431" cy="523264"/>
            </a:xfrm>
            <a:prstGeom prst="rect">
              <a:avLst/>
            </a:prstGeom>
          </p:spPr>
        </p:pic>
      </p:grpSp>
      <p:sp>
        <p:nvSpPr>
          <p:cNvPr id="41" name="TextBox 40">
            <a:extLst>
              <a:ext uri="{FF2B5EF4-FFF2-40B4-BE49-F238E27FC236}">
                <a16:creationId xmlns:a16="http://schemas.microsoft.com/office/drawing/2014/main" id="{4509B244-CB39-0073-EF33-A2D543E54252}"/>
              </a:ext>
            </a:extLst>
          </p:cNvPr>
          <p:cNvSpPr txBox="1"/>
          <p:nvPr/>
        </p:nvSpPr>
        <p:spPr>
          <a:xfrm>
            <a:off x="1142510" y="4396715"/>
            <a:ext cx="1027951"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With:</a:t>
            </a:r>
            <a:endParaRPr lang="en-US" dirty="0"/>
          </a:p>
        </p:txBody>
      </p:sp>
      <p:sp>
        <p:nvSpPr>
          <p:cNvPr id="4" name="Google Shape;2594;p62">
            <a:extLst>
              <a:ext uri="{FF2B5EF4-FFF2-40B4-BE49-F238E27FC236}">
                <a16:creationId xmlns:a16="http://schemas.microsoft.com/office/drawing/2014/main" id="{EE8F52D1-878F-03EB-C402-E4C83FA57144}"/>
              </a:ext>
            </a:extLst>
          </p:cNvPr>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95;p62">
            <a:hlinkClick r:id="" action="ppaction://hlinkshowjump?jump=previousslide"/>
            <a:extLst>
              <a:ext uri="{FF2B5EF4-FFF2-40B4-BE49-F238E27FC236}">
                <a16:creationId xmlns:a16="http://schemas.microsoft.com/office/drawing/2014/main" id="{8916FA64-9457-7EAE-BE4A-DBE11957C332}"/>
              </a:ext>
            </a:extLst>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96;p62">
            <a:hlinkClick r:id="" action="ppaction://hlinkshowjump?jump=nextslide"/>
            <a:extLst>
              <a:ext uri="{FF2B5EF4-FFF2-40B4-BE49-F238E27FC236}">
                <a16:creationId xmlns:a16="http://schemas.microsoft.com/office/drawing/2014/main" id="{97712B79-3918-24B1-CC3F-97A60A1A3D9D}"/>
              </a:ext>
            </a:extLst>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2597;p62">
            <a:extLst>
              <a:ext uri="{FF2B5EF4-FFF2-40B4-BE49-F238E27FC236}">
                <a16:creationId xmlns:a16="http://schemas.microsoft.com/office/drawing/2014/main" id="{3C12C08B-7C2B-3DBA-70CF-A707D98CBE28}"/>
              </a:ext>
            </a:extLst>
          </p:cNvPr>
          <p:cNvGrpSpPr/>
          <p:nvPr/>
        </p:nvGrpSpPr>
        <p:grpSpPr>
          <a:xfrm>
            <a:off x="4736475" y="4873138"/>
            <a:ext cx="204457" cy="190123"/>
            <a:chOff x="4426425" y="4796938"/>
            <a:chExt cx="204457" cy="190123"/>
          </a:xfrm>
        </p:grpSpPr>
        <p:sp>
          <p:nvSpPr>
            <p:cNvPr id="10" name="Google Shape;2598;p62">
              <a:extLst>
                <a:ext uri="{FF2B5EF4-FFF2-40B4-BE49-F238E27FC236}">
                  <a16:creationId xmlns:a16="http://schemas.microsoft.com/office/drawing/2014/main" id="{32EFC841-D153-64B9-0DB5-1AF7D76CF5F1}"/>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99;p62">
              <a:extLst>
                <a:ext uri="{FF2B5EF4-FFF2-40B4-BE49-F238E27FC236}">
                  <a16:creationId xmlns:a16="http://schemas.microsoft.com/office/drawing/2014/main" id="{93483BCF-C868-9951-E48B-06E66A99617B}"/>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600;p62">
            <a:extLst>
              <a:ext uri="{FF2B5EF4-FFF2-40B4-BE49-F238E27FC236}">
                <a16:creationId xmlns:a16="http://schemas.microsoft.com/office/drawing/2014/main" id="{ABB0A29E-BDEB-4A15-CD72-C27933F6CF11}"/>
              </a:ext>
            </a:extLst>
          </p:cNvPr>
          <p:cNvGrpSpPr/>
          <p:nvPr/>
        </p:nvGrpSpPr>
        <p:grpSpPr>
          <a:xfrm flipH="1">
            <a:off x="4203075" y="4873138"/>
            <a:ext cx="204457" cy="190123"/>
            <a:chOff x="4426425" y="4796938"/>
            <a:chExt cx="204457" cy="190123"/>
          </a:xfrm>
        </p:grpSpPr>
        <p:sp>
          <p:nvSpPr>
            <p:cNvPr id="15" name="Google Shape;2601;p62">
              <a:extLst>
                <a:ext uri="{FF2B5EF4-FFF2-40B4-BE49-F238E27FC236}">
                  <a16:creationId xmlns:a16="http://schemas.microsoft.com/office/drawing/2014/main" id="{1B3A33C2-08A5-AA8D-D8FC-32ECDEA081C3}"/>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2;p62">
              <a:extLst>
                <a:ext uri="{FF2B5EF4-FFF2-40B4-BE49-F238E27FC236}">
                  <a16:creationId xmlns:a16="http://schemas.microsoft.com/office/drawing/2014/main" id="{2479C5FC-F3F7-9BF6-4640-004F080CF864}"/>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roup 18">
            <a:extLst>
              <a:ext uri="{FF2B5EF4-FFF2-40B4-BE49-F238E27FC236}">
                <a16:creationId xmlns:a16="http://schemas.microsoft.com/office/drawing/2014/main" id="{4D48B3E2-883D-E209-AD46-6FEA33BEF821}"/>
              </a:ext>
            </a:extLst>
          </p:cNvPr>
          <p:cNvGrpSpPr/>
          <p:nvPr/>
        </p:nvGrpSpPr>
        <p:grpSpPr>
          <a:xfrm>
            <a:off x="1747896" y="3256091"/>
            <a:ext cx="5624063" cy="912115"/>
            <a:chOff x="1747896" y="3256091"/>
            <a:chExt cx="5624063" cy="912115"/>
          </a:xfrm>
        </p:grpSpPr>
        <p:pic>
          <p:nvPicPr>
            <p:cNvPr id="27" name="Picture 26">
              <a:extLst>
                <a:ext uri="{FF2B5EF4-FFF2-40B4-BE49-F238E27FC236}">
                  <a16:creationId xmlns:a16="http://schemas.microsoft.com/office/drawing/2014/main" id="{7AD9811A-1308-4FD1-537F-B1FF52F595EE}"/>
                </a:ext>
              </a:extLst>
            </p:cNvPr>
            <p:cNvPicPr>
              <a:picLocks noChangeAspect="1"/>
            </p:cNvPicPr>
            <p:nvPr/>
          </p:nvPicPr>
          <p:blipFill>
            <a:blip r:embed="rId12"/>
            <a:stretch>
              <a:fillRect/>
            </a:stretch>
          </p:blipFill>
          <p:spPr>
            <a:xfrm>
              <a:off x="5918325" y="3536599"/>
              <a:ext cx="1453634" cy="476601"/>
            </a:xfrm>
            <a:prstGeom prst="rect">
              <a:avLst/>
            </a:prstGeom>
          </p:spPr>
        </p:pic>
        <p:pic>
          <p:nvPicPr>
            <p:cNvPr id="18" name="Picture 17">
              <a:extLst>
                <a:ext uri="{FF2B5EF4-FFF2-40B4-BE49-F238E27FC236}">
                  <a16:creationId xmlns:a16="http://schemas.microsoft.com/office/drawing/2014/main" id="{C91FD204-F370-194D-FDD5-455E15A1EB88}"/>
                </a:ext>
              </a:extLst>
            </p:cNvPr>
            <p:cNvPicPr>
              <a:picLocks noChangeAspect="1"/>
            </p:cNvPicPr>
            <p:nvPr/>
          </p:nvPicPr>
          <p:blipFill>
            <a:blip r:embed="rId13"/>
            <a:stretch>
              <a:fillRect/>
            </a:stretch>
          </p:blipFill>
          <p:spPr>
            <a:xfrm>
              <a:off x="1747896" y="3256091"/>
              <a:ext cx="4093174" cy="912115"/>
            </a:xfrm>
            <a:prstGeom prst="rect">
              <a:avLst/>
            </a:prstGeom>
          </p:spPr>
        </p:pic>
      </p:grpSp>
    </p:spTree>
    <p:extLst>
      <p:ext uri="{BB962C8B-B14F-4D97-AF65-F5344CB8AC3E}">
        <p14:creationId xmlns:p14="http://schemas.microsoft.com/office/powerpoint/2010/main" val="12176409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500"/>
                                        <p:tgtEl>
                                          <p:spTgt spid="4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5" grpId="0"/>
      <p:bldP spid="12" grpId="0"/>
      <p:bldP spid="17" grpId="0"/>
      <p:bldP spid="23"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2594" name="Google Shape;2594;p6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7" name="Google Shape;2597;p62"/>
          <p:cNvGrpSpPr/>
          <p:nvPr/>
        </p:nvGrpSpPr>
        <p:grpSpPr>
          <a:xfrm>
            <a:off x="4736475" y="4873138"/>
            <a:ext cx="204457" cy="190123"/>
            <a:chOff x="4426425" y="4796938"/>
            <a:chExt cx="204457" cy="190123"/>
          </a:xfrm>
        </p:grpSpPr>
        <p:sp>
          <p:nvSpPr>
            <p:cNvPr id="2598" name="Google Shape;2598;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62"/>
          <p:cNvGrpSpPr/>
          <p:nvPr/>
        </p:nvGrpSpPr>
        <p:grpSpPr>
          <a:xfrm flipH="1">
            <a:off x="4203075" y="4873138"/>
            <a:ext cx="204457" cy="190123"/>
            <a:chOff x="4426425" y="4796938"/>
            <a:chExt cx="204457" cy="190123"/>
          </a:xfrm>
        </p:grpSpPr>
        <p:sp>
          <p:nvSpPr>
            <p:cNvPr id="2601" name="Google Shape;2601;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C5B7BC2E-2E01-D456-13AF-227C05271744}"/>
              </a:ext>
            </a:extLst>
          </p:cNvPr>
          <p:cNvPicPr>
            <a:picLocks noChangeAspect="1"/>
          </p:cNvPicPr>
          <p:nvPr/>
        </p:nvPicPr>
        <p:blipFill>
          <a:blip r:embed="rId3"/>
          <a:stretch>
            <a:fillRect/>
          </a:stretch>
        </p:blipFill>
        <p:spPr>
          <a:xfrm>
            <a:off x="8736326" y="4648200"/>
            <a:ext cx="357026" cy="449580"/>
          </a:xfrm>
          <a:prstGeom prst="rect">
            <a:avLst/>
          </a:prstGeom>
        </p:spPr>
      </p:pic>
      <p:sp>
        <p:nvSpPr>
          <p:cNvPr id="3" name="TextBox 2">
            <a:extLst>
              <a:ext uri="{FF2B5EF4-FFF2-40B4-BE49-F238E27FC236}">
                <a16:creationId xmlns:a16="http://schemas.microsoft.com/office/drawing/2014/main" id="{E261F0F0-8496-4B1B-51BA-40DD7997F943}"/>
              </a:ext>
            </a:extLst>
          </p:cNvPr>
          <p:cNvSpPr txBox="1"/>
          <p:nvPr/>
        </p:nvSpPr>
        <p:spPr>
          <a:xfrm>
            <a:off x="925212" y="781166"/>
            <a:ext cx="4898341"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Current leaving k to k+1:</a:t>
            </a:r>
            <a:endParaRPr lang="en-US" dirty="0"/>
          </a:p>
        </p:txBody>
      </p:sp>
      <p:pic>
        <p:nvPicPr>
          <p:cNvPr id="7" name="Picture 6">
            <a:extLst>
              <a:ext uri="{FF2B5EF4-FFF2-40B4-BE49-F238E27FC236}">
                <a16:creationId xmlns:a16="http://schemas.microsoft.com/office/drawing/2014/main" id="{578DB240-ADE0-5397-9C2B-97B3ADEF8C6D}"/>
              </a:ext>
            </a:extLst>
          </p:cNvPr>
          <p:cNvPicPr>
            <a:picLocks noChangeAspect="1"/>
          </p:cNvPicPr>
          <p:nvPr/>
        </p:nvPicPr>
        <p:blipFill>
          <a:blip r:embed="rId4"/>
          <a:stretch>
            <a:fillRect/>
          </a:stretch>
        </p:blipFill>
        <p:spPr>
          <a:xfrm>
            <a:off x="2645682" y="1178417"/>
            <a:ext cx="2295250" cy="465585"/>
          </a:xfrm>
          <a:prstGeom prst="rect">
            <a:avLst/>
          </a:prstGeom>
        </p:spPr>
      </p:pic>
      <p:pic>
        <p:nvPicPr>
          <p:cNvPr id="9" name="Picture 8">
            <a:extLst>
              <a:ext uri="{FF2B5EF4-FFF2-40B4-BE49-F238E27FC236}">
                <a16:creationId xmlns:a16="http://schemas.microsoft.com/office/drawing/2014/main" id="{54CEAD57-D0D5-1FA4-E7A5-A82BE5BD28FC}"/>
              </a:ext>
            </a:extLst>
          </p:cNvPr>
          <p:cNvPicPr>
            <a:picLocks noChangeAspect="1"/>
          </p:cNvPicPr>
          <p:nvPr/>
        </p:nvPicPr>
        <p:blipFill>
          <a:blip r:embed="rId5"/>
          <a:stretch>
            <a:fillRect/>
          </a:stretch>
        </p:blipFill>
        <p:spPr>
          <a:xfrm>
            <a:off x="5411917" y="1194648"/>
            <a:ext cx="1549680" cy="403396"/>
          </a:xfrm>
          <a:prstGeom prst="rect">
            <a:avLst/>
          </a:prstGeom>
        </p:spPr>
      </p:pic>
      <p:sp>
        <p:nvSpPr>
          <p:cNvPr id="11" name="TextBox 10">
            <a:extLst>
              <a:ext uri="{FF2B5EF4-FFF2-40B4-BE49-F238E27FC236}">
                <a16:creationId xmlns:a16="http://schemas.microsoft.com/office/drawing/2014/main" id="{F9323FBA-1F65-54D8-EF00-64030CEDA560}"/>
              </a:ext>
            </a:extLst>
          </p:cNvPr>
          <p:cNvSpPr txBox="1"/>
          <p:nvPr/>
        </p:nvSpPr>
        <p:spPr>
          <a:xfrm>
            <a:off x="4994157" y="1231925"/>
            <a:ext cx="417760"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endParaRPr lang="en-US" sz="1800" dirty="0"/>
          </a:p>
        </p:txBody>
      </p:sp>
      <p:sp>
        <p:nvSpPr>
          <p:cNvPr id="12" name="TextBox 11">
            <a:extLst>
              <a:ext uri="{FF2B5EF4-FFF2-40B4-BE49-F238E27FC236}">
                <a16:creationId xmlns:a16="http://schemas.microsoft.com/office/drawing/2014/main" id="{5E65BFE7-1185-C5CB-1286-BE1D165EBA92}"/>
              </a:ext>
            </a:extLst>
          </p:cNvPr>
          <p:cNvSpPr txBox="1"/>
          <p:nvPr/>
        </p:nvSpPr>
        <p:spPr>
          <a:xfrm>
            <a:off x="962504" y="1794941"/>
            <a:ext cx="4898341"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Now, with dissipations.</a:t>
            </a:r>
            <a:endParaRPr lang="en-US" dirty="0"/>
          </a:p>
        </p:txBody>
      </p:sp>
      <p:grpSp>
        <p:nvGrpSpPr>
          <p:cNvPr id="20" name="Group 19">
            <a:extLst>
              <a:ext uri="{FF2B5EF4-FFF2-40B4-BE49-F238E27FC236}">
                <a16:creationId xmlns:a16="http://schemas.microsoft.com/office/drawing/2014/main" id="{96C73AC9-A53F-BA64-54BF-0DB62BD5E15C}"/>
              </a:ext>
            </a:extLst>
          </p:cNvPr>
          <p:cNvGrpSpPr>
            <a:grpSpLocks noChangeAspect="1"/>
          </p:cNvGrpSpPr>
          <p:nvPr/>
        </p:nvGrpSpPr>
        <p:grpSpPr>
          <a:xfrm>
            <a:off x="1738003" y="2102718"/>
            <a:ext cx="5763094" cy="912115"/>
            <a:chOff x="1406726" y="1764706"/>
            <a:chExt cx="5763094" cy="912115"/>
          </a:xfrm>
        </p:grpSpPr>
        <p:pic>
          <p:nvPicPr>
            <p:cNvPr id="15" name="Picture 14">
              <a:extLst>
                <a:ext uri="{FF2B5EF4-FFF2-40B4-BE49-F238E27FC236}">
                  <a16:creationId xmlns:a16="http://schemas.microsoft.com/office/drawing/2014/main" id="{806D2B17-5419-63CD-FCF2-5767BE209DEC}"/>
                </a:ext>
              </a:extLst>
            </p:cNvPr>
            <p:cNvPicPr>
              <a:picLocks noChangeAspect="1"/>
            </p:cNvPicPr>
            <p:nvPr/>
          </p:nvPicPr>
          <p:blipFill>
            <a:blip r:embed="rId6"/>
            <a:stretch>
              <a:fillRect/>
            </a:stretch>
          </p:blipFill>
          <p:spPr>
            <a:xfrm>
              <a:off x="1406726" y="1764706"/>
              <a:ext cx="4093174" cy="912115"/>
            </a:xfrm>
            <a:prstGeom prst="rect">
              <a:avLst/>
            </a:prstGeom>
          </p:spPr>
        </p:pic>
        <p:pic>
          <p:nvPicPr>
            <p:cNvPr id="18" name="Picture 17">
              <a:extLst>
                <a:ext uri="{FF2B5EF4-FFF2-40B4-BE49-F238E27FC236}">
                  <a16:creationId xmlns:a16="http://schemas.microsoft.com/office/drawing/2014/main" id="{8CA5D9A0-0148-7E6A-195D-FB741BD869E0}"/>
                </a:ext>
              </a:extLst>
            </p:cNvPr>
            <p:cNvPicPr>
              <a:picLocks noChangeAspect="1"/>
            </p:cNvPicPr>
            <p:nvPr/>
          </p:nvPicPr>
          <p:blipFill>
            <a:blip r:embed="rId7"/>
            <a:stretch>
              <a:fillRect/>
            </a:stretch>
          </p:blipFill>
          <p:spPr>
            <a:xfrm>
              <a:off x="5760150" y="2068785"/>
              <a:ext cx="1409670" cy="370301"/>
            </a:xfrm>
            <a:prstGeom prst="rect">
              <a:avLst/>
            </a:prstGeom>
          </p:spPr>
        </p:pic>
        <p:pic>
          <p:nvPicPr>
            <p:cNvPr id="19" name="Picture 18">
              <a:extLst>
                <a:ext uri="{FF2B5EF4-FFF2-40B4-BE49-F238E27FC236}">
                  <a16:creationId xmlns:a16="http://schemas.microsoft.com/office/drawing/2014/main" id="{904C5561-04D1-74EF-A081-1C30D6D2B096}"/>
                </a:ext>
              </a:extLst>
            </p:cNvPr>
            <p:cNvPicPr>
              <a:picLocks noChangeAspect="1"/>
            </p:cNvPicPr>
            <p:nvPr/>
          </p:nvPicPr>
          <p:blipFill rotWithShape="1">
            <a:blip r:embed="rId6"/>
            <a:srcRect l="61507" r="33495"/>
            <a:stretch/>
          </p:blipFill>
          <p:spPr>
            <a:xfrm>
              <a:off x="5559435" y="1764706"/>
              <a:ext cx="204582" cy="912115"/>
            </a:xfrm>
            <a:prstGeom prst="rect">
              <a:avLst/>
            </a:prstGeom>
          </p:spPr>
        </p:pic>
      </p:grpSp>
      <p:pic>
        <p:nvPicPr>
          <p:cNvPr id="26" name="Picture 25">
            <a:extLst>
              <a:ext uri="{FF2B5EF4-FFF2-40B4-BE49-F238E27FC236}">
                <a16:creationId xmlns:a16="http://schemas.microsoft.com/office/drawing/2014/main" id="{C7AF719D-E2EF-3193-4012-D30938725C91}"/>
              </a:ext>
            </a:extLst>
          </p:cNvPr>
          <p:cNvPicPr>
            <a:picLocks noChangeAspect="1"/>
          </p:cNvPicPr>
          <p:nvPr/>
        </p:nvPicPr>
        <p:blipFill>
          <a:blip r:embed="rId8"/>
          <a:stretch>
            <a:fillRect/>
          </a:stretch>
        </p:blipFill>
        <p:spPr>
          <a:xfrm>
            <a:off x="3343359" y="3861977"/>
            <a:ext cx="3019831" cy="605559"/>
          </a:xfrm>
          <a:prstGeom prst="rect">
            <a:avLst/>
          </a:prstGeom>
        </p:spPr>
      </p:pic>
      <p:pic>
        <p:nvPicPr>
          <p:cNvPr id="30" name="Picture 29">
            <a:extLst>
              <a:ext uri="{FF2B5EF4-FFF2-40B4-BE49-F238E27FC236}">
                <a16:creationId xmlns:a16="http://schemas.microsoft.com/office/drawing/2014/main" id="{E252813F-E7D7-6779-B183-59D7E798B08A}"/>
              </a:ext>
            </a:extLst>
          </p:cNvPr>
          <p:cNvPicPr>
            <a:picLocks noChangeAspect="1"/>
          </p:cNvPicPr>
          <p:nvPr/>
        </p:nvPicPr>
        <p:blipFill>
          <a:blip r:embed="rId9"/>
          <a:stretch>
            <a:fillRect/>
          </a:stretch>
        </p:blipFill>
        <p:spPr>
          <a:xfrm>
            <a:off x="1934668" y="3260672"/>
            <a:ext cx="1915778" cy="325936"/>
          </a:xfrm>
          <a:prstGeom prst="rect">
            <a:avLst/>
          </a:prstGeom>
        </p:spPr>
      </p:pic>
      <p:sp>
        <p:nvSpPr>
          <p:cNvPr id="34" name="TextBox 33">
            <a:extLst>
              <a:ext uri="{FF2B5EF4-FFF2-40B4-BE49-F238E27FC236}">
                <a16:creationId xmlns:a16="http://schemas.microsoft.com/office/drawing/2014/main" id="{C60E10B8-1C3D-F87D-B437-FFB619216721}"/>
              </a:ext>
            </a:extLst>
          </p:cNvPr>
          <p:cNvSpPr txBox="1"/>
          <p:nvPr/>
        </p:nvSpPr>
        <p:spPr>
          <a:xfrm>
            <a:off x="962504" y="3274335"/>
            <a:ext cx="972164"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Defining</a:t>
            </a:r>
            <a:endParaRPr lang="en-US" dirty="0"/>
          </a:p>
        </p:txBody>
      </p:sp>
      <p:sp>
        <p:nvSpPr>
          <p:cNvPr id="40" name="TextBox 39">
            <a:extLst>
              <a:ext uri="{FF2B5EF4-FFF2-40B4-BE49-F238E27FC236}">
                <a16:creationId xmlns:a16="http://schemas.microsoft.com/office/drawing/2014/main" id="{FA429CD1-E1C3-A6D4-9727-C708C4E64C21}"/>
              </a:ext>
            </a:extLst>
          </p:cNvPr>
          <p:cNvSpPr txBox="1"/>
          <p:nvPr/>
        </p:nvSpPr>
        <p:spPr>
          <a:xfrm>
            <a:off x="2859300" y="4003112"/>
            <a:ext cx="417760"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endParaRPr lang="en-US" sz="1800" dirty="0"/>
          </a:p>
        </p:txBody>
      </p:sp>
    </p:spTree>
    <p:extLst>
      <p:ext uri="{BB962C8B-B14F-4D97-AF65-F5344CB8AC3E}">
        <p14:creationId xmlns:p14="http://schemas.microsoft.com/office/powerpoint/2010/main" val="8756997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P spid="12" grpId="0"/>
      <p:bldP spid="34" grpId="0"/>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pic>
        <p:nvPicPr>
          <p:cNvPr id="2" name="Picture 1" descr="A blue and yellow logo&#10;&#10;Description automatically generated">
            <a:extLst>
              <a:ext uri="{FF2B5EF4-FFF2-40B4-BE49-F238E27FC236}">
                <a16:creationId xmlns:a16="http://schemas.microsoft.com/office/drawing/2014/main" id="{382C4E69-2C3C-5B55-46CF-7B46F9891FB7}"/>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6" name="Picture 5">
            <a:extLst>
              <a:ext uri="{FF2B5EF4-FFF2-40B4-BE49-F238E27FC236}">
                <a16:creationId xmlns:a16="http://schemas.microsoft.com/office/drawing/2014/main" id="{DB51F904-6B5B-782C-F284-F13D7F157BFD}"/>
              </a:ext>
            </a:extLst>
          </p:cNvPr>
          <p:cNvPicPr>
            <a:picLocks noChangeAspect="1"/>
          </p:cNvPicPr>
          <p:nvPr/>
        </p:nvPicPr>
        <p:blipFill>
          <a:blip r:embed="rId4"/>
          <a:stretch>
            <a:fillRect/>
          </a:stretch>
        </p:blipFill>
        <p:spPr>
          <a:xfrm>
            <a:off x="1232659" y="638584"/>
            <a:ext cx="2905673" cy="582667"/>
          </a:xfrm>
          <a:prstGeom prst="rect">
            <a:avLst/>
          </a:prstGeom>
        </p:spPr>
      </p:pic>
      <p:sp>
        <p:nvSpPr>
          <p:cNvPr id="7" name="TextBox 6">
            <a:extLst>
              <a:ext uri="{FF2B5EF4-FFF2-40B4-BE49-F238E27FC236}">
                <a16:creationId xmlns:a16="http://schemas.microsoft.com/office/drawing/2014/main" id="{BEF24A67-CE30-064A-206D-980C940D2FDA}"/>
              </a:ext>
            </a:extLst>
          </p:cNvPr>
          <p:cNvSpPr txBox="1"/>
          <p:nvPr/>
        </p:nvSpPr>
        <p:spPr>
          <a:xfrm>
            <a:off x="833004" y="781126"/>
            <a:ext cx="4898341"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As</a:t>
            </a:r>
            <a:endParaRPr lang="en-US" dirty="0"/>
          </a:p>
        </p:txBody>
      </p:sp>
      <p:sp>
        <p:nvSpPr>
          <p:cNvPr id="8" name="TextBox 7">
            <a:extLst>
              <a:ext uri="{FF2B5EF4-FFF2-40B4-BE49-F238E27FC236}">
                <a16:creationId xmlns:a16="http://schemas.microsoft.com/office/drawing/2014/main" id="{04238CDE-0545-A310-709B-9053A84D3CA8}"/>
              </a:ext>
            </a:extLst>
          </p:cNvPr>
          <p:cNvSpPr txBox="1"/>
          <p:nvPr/>
        </p:nvSpPr>
        <p:spPr>
          <a:xfrm>
            <a:off x="2528454" y="1356412"/>
            <a:ext cx="417760"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endParaRPr lang="en-US" sz="1800" dirty="0"/>
          </a:p>
        </p:txBody>
      </p:sp>
      <p:sp>
        <p:nvSpPr>
          <p:cNvPr id="10" name="TextBox 9">
            <a:extLst>
              <a:ext uri="{FF2B5EF4-FFF2-40B4-BE49-F238E27FC236}">
                <a16:creationId xmlns:a16="http://schemas.microsoft.com/office/drawing/2014/main" id="{46879535-A5E9-6AC9-6811-1F12B540BF4F}"/>
              </a:ext>
            </a:extLst>
          </p:cNvPr>
          <p:cNvSpPr txBox="1"/>
          <p:nvPr/>
        </p:nvSpPr>
        <p:spPr>
          <a:xfrm>
            <a:off x="833005" y="3366111"/>
            <a:ext cx="2113210"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In the steady state</a:t>
            </a:r>
            <a:endParaRPr lang="en-US" dirty="0"/>
          </a:p>
        </p:txBody>
      </p:sp>
      <p:pic>
        <p:nvPicPr>
          <p:cNvPr id="11" name="Picture 10">
            <a:extLst>
              <a:ext uri="{FF2B5EF4-FFF2-40B4-BE49-F238E27FC236}">
                <a16:creationId xmlns:a16="http://schemas.microsoft.com/office/drawing/2014/main" id="{916D7025-BB22-6139-1E82-5C49E9A4CDFD}"/>
              </a:ext>
            </a:extLst>
          </p:cNvPr>
          <p:cNvPicPr>
            <a:picLocks noChangeAspect="1"/>
          </p:cNvPicPr>
          <p:nvPr/>
        </p:nvPicPr>
        <p:blipFill>
          <a:blip r:embed="rId5"/>
          <a:stretch>
            <a:fillRect/>
          </a:stretch>
        </p:blipFill>
        <p:spPr>
          <a:xfrm>
            <a:off x="2699560" y="3405702"/>
            <a:ext cx="1165228" cy="253994"/>
          </a:xfrm>
          <a:prstGeom prst="rect">
            <a:avLst/>
          </a:prstGeom>
        </p:spPr>
      </p:pic>
      <p:sp>
        <p:nvSpPr>
          <p:cNvPr id="13" name="TextBox 12">
            <a:extLst>
              <a:ext uri="{FF2B5EF4-FFF2-40B4-BE49-F238E27FC236}">
                <a16:creationId xmlns:a16="http://schemas.microsoft.com/office/drawing/2014/main" id="{14A04530-6D12-DD36-2570-EB540D4375C4}"/>
              </a:ext>
            </a:extLst>
          </p:cNvPr>
          <p:cNvSpPr txBox="1"/>
          <p:nvPr/>
        </p:nvSpPr>
        <p:spPr>
          <a:xfrm>
            <a:off x="3877270" y="3319324"/>
            <a:ext cx="417760"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endParaRPr lang="en-US" sz="1800" dirty="0"/>
          </a:p>
        </p:txBody>
      </p:sp>
      <p:pic>
        <p:nvPicPr>
          <p:cNvPr id="16" name="Picture 15">
            <a:extLst>
              <a:ext uri="{FF2B5EF4-FFF2-40B4-BE49-F238E27FC236}">
                <a16:creationId xmlns:a16="http://schemas.microsoft.com/office/drawing/2014/main" id="{F8BA8785-8762-1A78-91E9-C3A08AD5B4B5}"/>
              </a:ext>
            </a:extLst>
          </p:cNvPr>
          <p:cNvPicPr>
            <a:picLocks noChangeAspect="1"/>
          </p:cNvPicPr>
          <p:nvPr/>
        </p:nvPicPr>
        <p:blipFill>
          <a:blip r:embed="rId6"/>
          <a:stretch>
            <a:fillRect/>
          </a:stretch>
        </p:blipFill>
        <p:spPr>
          <a:xfrm>
            <a:off x="4307512" y="3333649"/>
            <a:ext cx="1423832" cy="300869"/>
          </a:xfrm>
          <a:prstGeom prst="rect">
            <a:avLst/>
          </a:prstGeom>
        </p:spPr>
      </p:pic>
      <p:pic>
        <p:nvPicPr>
          <p:cNvPr id="19" name="Picture 18">
            <a:extLst>
              <a:ext uri="{FF2B5EF4-FFF2-40B4-BE49-F238E27FC236}">
                <a16:creationId xmlns:a16="http://schemas.microsoft.com/office/drawing/2014/main" id="{2065095C-2FC7-A89B-F5B0-13B678A2290C}"/>
              </a:ext>
            </a:extLst>
          </p:cNvPr>
          <p:cNvPicPr>
            <a:picLocks noChangeAspect="1"/>
          </p:cNvPicPr>
          <p:nvPr/>
        </p:nvPicPr>
        <p:blipFill>
          <a:blip r:embed="rId7"/>
          <a:stretch>
            <a:fillRect/>
          </a:stretch>
        </p:blipFill>
        <p:spPr>
          <a:xfrm>
            <a:off x="2171113" y="3975199"/>
            <a:ext cx="4801771" cy="426732"/>
          </a:xfrm>
          <a:prstGeom prst="rect">
            <a:avLst/>
          </a:prstGeom>
        </p:spPr>
      </p:pic>
      <p:grpSp>
        <p:nvGrpSpPr>
          <p:cNvPr id="3" name="Group 2">
            <a:extLst>
              <a:ext uri="{FF2B5EF4-FFF2-40B4-BE49-F238E27FC236}">
                <a16:creationId xmlns:a16="http://schemas.microsoft.com/office/drawing/2014/main" id="{FACD8C44-1D80-7B4C-1FD6-9CCF5F945B8D}"/>
              </a:ext>
            </a:extLst>
          </p:cNvPr>
          <p:cNvGrpSpPr/>
          <p:nvPr/>
        </p:nvGrpSpPr>
        <p:grpSpPr>
          <a:xfrm>
            <a:off x="2893160" y="1266413"/>
            <a:ext cx="4092491" cy="1959585"/>
            <a:chOff x="2893160" y="1266413"/>
            <a:chExt cx="4092491" cy="1959585"/>
          </a:xfrm>
        </p:grpSpPr>
        <p:pic>
          <p:nvPicPr>
            <p:cNvPr id="4" name="Picture 3">
              <a:extLst>
                <a:ext uri="{FF2B5EF4-FFF2-40B4-BE49-F238E27FC236}">
                  <a16:creationId xmlns:a16="http://schemas.microsoft.com/office/drawing/2014/main" id="{13A5F039-5D0E-053D-226F-C5CCE754C1E4}"/>
                </a:ext>
              </a:extLst>
            </p:cNvPr>
            <p:cNvPicPr>
              <a:picLocks noChangeAspect="1"/>
            </p:cNvPicPr>
            <p:nvPr/>
          </p:nvPicPr>
          <p:blipFill>
            <a:blip r:embed="rId8"/>
            <a:stretch>
              <a:fillRect/>
            </a:stretch>
          </p:blipFill>
          <p:spPr>
            <a:xfrm>
              <a:off x="2893160" y="1266413"/>
              <a:ext cx="4092491" cy="1959585"/>
            </a:xfrm>
            <a:prstGeom prst="rect">
              <a:avLst/>
            </a:prstGeom>
          </p:spPr>
        </p:pic>
        <p:pic>
          <p:nvPicPr>
            <p:cNvPr id="5" name="Picture 4">
              <a:extLst>
                <a:ext uri="{FF2B5EF4-FFF2-40B4-BE49-F238E27FC236}">
                  <a16:creationId xmlns:a16="http://schemas.microsoft.com/office/drawing/2014/main" id="{0FAA122F-244D-89D6-0AB3-34B415FFB261}"/>
                </a:ext>
              </a:extLst>
            </p:cNvPr>
            <p:cNvPicPr>
              <a:picLocks noChangeAspect="1"/>
            </p:cNvPicPr>
            <p:nvPr/>
          </p:nvPicPr>
          <p:blipFill>
            <a:blip r:embed="rId9"/>
            <a:stretch>
              <a:fillRect/>
            </a:stretch>
          </p:blipFill>
          <p:spPr>
            <a:xfrm>
              <a:off x="3379749" y="2681618"/>
              <a:ext cx="90042" cy="126670"/>
            </a:xfrm>
            <a:prstGeom prst="rect">
              <a:avLst/>
            </a:prstGeom>
          </p:spPr>
        </p:pic>
      </p:grpSp>
      <p:sp>
        <p:nvSpPr>
          <p:cNvPr id="22" name="Google Shape;2594;p62">
            <a:extLst>
              <a:ext uri="{FF2B5EF4-FFF2-40B4-BE49-F238E27FC236}">
                <a16:creationId xmlns:a16="http://schemas.microsoft.com/office/drawing/2014/main" id="{B1E18968-1FDD-DDE5-4BB1-64C9241CCF68}"/>
              </a:ext>
            </a:extLst>
          </p:cNvPr>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95;p62">
            <a:hlinkClick r:id="" action="ppaction://hlinkshowjump?jump=previousslide"/>
            <a:extLst>
              <a:ext uri="{FF2B5EF4-FFF2-40B4-BE49-F238E27FC236}">
                <a16:creationId xmlns:a16="http://schemas.microsoft.com/office/drawing/2014/main" id="{E4AD8A8B-8E7F-57A6-E3CA-1FED3717BC97}"/>
              </a:ext>
            </a:extLst>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96;p62">
            <a:hlinkClick r:id="" action="ppaction://hlinkshowjump?jump=nextslide"/>
            <a:extLst>
              <a:ext uri="{FF2B5EF4-FFF2-40B4-BE49-F238E27FC236}">
                <a16:creationId xmlns:a16="http://schemas.microsoft.com/office/drawing/2014/main" id="{32B8BCA7-B55F-B67F-D444-6CB27D34323C}"/>
              </a:ext>
            </a:extLst>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97;p62">
            <a:extLst>
              <a:ext uri="{FF2B5EF4-FFF2-40B4-BE49-F238E27FC236}">
                <a16:creationId xmlns:a16="http://schemas.microsoft.com/office/drawing/2014/main" id="{360F2874-51C6-EF12-330B-A356A92A8862}"/>
              </a:ext>
            </a:extLst>
          </p:cNvPr>
          <p:cNvGrpSpPr/>
          <p:nvPr/>
        </p:nvGrpSpPr>
        <p:grpSpPr>
          <a:xfrm>
            <a:off x="4736475" y="4873138"/>
            <a:ext cx="204457" cy="190123"/>
            <a:chOff x="4426425" y="4796938"/>
            <a:chExt cx="204457" cy="190123"/>
          </a:xfrm>
        </p:grpSpPr>
        <p:sp>
          <p:nvSpPr>
            <p:cNvPr id="26" name="Google Shape;2598;p62">
              <a:extLst>
                <a:ext uri="{FF2B5EF4-FFF2-40B4-BE49-F238E27FC236}">
                  <a16:creationId xmlns:a16="http://schemas.microsoft.com/office/drawing/2014/main" id="{71F0821B-7616-52E2-BA2C-E4AF526104B4}"/>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99;p62">
              <a:extLst>
                <a:ext uri="{FF2B5EF4-FFF2-40B4-BE49-F238E27FC236}">
                  <a16:creationId xmlns:a16="http://schemas.microsoft.com/office/drawing/2014/main" id="{5FD9BEE5-30F0-9B0E-9FDF-3D6E2BF0B343}"/>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600;p62">
            <a:extLst>
              <a:ext uri="{FF2B5EF4-FFF2-40B4-BE49-F238E27FC236}">
                <a16:creationId xmlns:a16="http://schemas.microsoft.com/office/drawing/2014/main" id="{9A0876B2-C014-7201-15A6-4F2455B2266D}"/>
              </a:ext>
            </a:extLst>
          </p:cNvPr>
          <p:cNvGrpSpPr/>
          <p:nvPr/>
        </p:nvGrpSpPr>
        <p:grpSpPr>
          <a:xfrm flipH="1">
            <a:off x="4203075" y="4873138"/>
            <a:ext cx="204457" cy="190123"/>
            <a:chOff x="4426425" y="4796938"/>
            <a:chExt cx="204457" cy="190123"/>
          </a:xfrm>
        </p:grpSpPr>
        <p:sp>
          <p:nvSpPr>
            <p:cNvPr id="29" name="Google Shape;2601;p62">
              <a:extLst>
                <a:ext uri="{FF2B5EF4-FFF2-40B4-BE49-F238E27FC236}">
                  <a16:creationId xmlns:a16="http://schemas.microsoft.com/office/drawing/2014/main" id="{286437DC-0654-9F74-E4A4-16311EEDE5A5}"/>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02;p62">
              <a:extLst>
                <a:ext uri="{FF2B5EF4-FFF2-40B4-BE49-F238E27FC236}">
                  <a16:creationId xmlns:a16="http://schemas.microsoft.com/office/drawing/2014/main" id="{5D8BA068-529D-75D0-C424-B75345FA38D0}"/>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04240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8" name="Google Shape;1718;p60"/>
          <p:cNvSpPr/>
          <p:nvPr/>
        </p:nvSpPr>
        <p:spPr>
          <a:xfrm>
            <a:off x="715100" y="1981365"/>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0"/>
          <p:cNvSpPr txBox="1">
            <a:spLocks noGrp="1"/>
          </p:cNvSpPr>
          <p:nvPr>
            <p:ph type="title"/>
          </p:nvPr>
        </p:nvSpPr>
        <p:spPr>
          <a:xfrm>
            <a:off x="715100" y="3316350"/>
            <a:ext cx="443263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Simulation</a:t>
            </a:r>
            <a:endParaRPr dirty="0"/>
          </a:p>
        </p:txBody>
      </p:sp>
      <p:sp>
        <p:nvSpPr>
          <p:cNvPr id="1720" name="Google Shape;1720;p60"/>
          <p:cNvSpPr txBox="1">
            <a:spLocks noGrp="1"/>
          </p:cNvSpPr>
          <p:nvPr>
            <p:ph type="title" idx="2"/>
          </p:nvPr>
        </p:nvSpPr>
        <p:spPr>
          <a:xfrm>
            <a:off x="715100" y="2057565"/>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722" name="Google Shape;1722;p60"/>
          <p:cNvSpPr/>
          <p:nvPr/>
        </p:nvSpPr>
        <p:spPr>
          <a:xfrm rot="10800000" flipH="1">
            <a:off x="3644100" y="4700773"/>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60"/>
          <p:cNvGrpSpPr/>
          <p:nvPr/>
        </p:nvGrpSpPr>
        <p:grpSpPr>
          <a:xfrm>
            <a:off x="4736475" y="4873138"/>
            <a:ext cx="204457" cy="190123"/>
            <a:chOff x="4426425" y="4796938"/>
            <a:chExt cx="204457" cy="190123"/>
          </a:xfrm>
        </p:grpSpPr>
        <p:sp>
          <p:nvSpPr>
            <p:cNvPr id="1726" name="Google Shape;1726;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60"/>
          <p:cNvGrpSpPr/>
          <p:nvPr/>
        </p:nvGrpSpPr>
        <p:grpSpPr>
          <a:xfrm flipH="1">
            <a:off x="4203075" y="4873138"/>
            <a:ext cx="204457" cy="190123"/>
            <a:chOff x="4426425" y="4796938"/>
            <a:chExt cx="204457" cy="190123"/>
          </a:xfrm>
        </p:grpSpPr>
        <p:sp>
          <p:nvSpPr>
            <p:cNvPr id="1729" name="Google Shape;1729;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60"/>
          <p:cNvGrpSpPr/>
          <p:nvPr/>
        </p:nvGrpSpPr>
        <p:grpSpPr>
          <a:xfrm>
            <a:off x="7955213" y="4149016"/>
            <a:ext cx="280324" cy="248318"/>
            <a:chOff x="853000" y="238125"/>
            <a:chExt cx="5914000" cy="5238775"/>
          </a:xfrm>
        </p:grpSpPr>
        <p:sp>
          <p:nvSpPr>
            <p:cNvPr id="1732" name="Google Shape;1732;p60"/>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43D59D28-301F-350B-E46D-8197352DB6C0}"/>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1026" name="Picture 2" descr="Coding in Math - Overview | CodeHS">
            <a:extLst>
              <a:ext uri="{FF2B5EF4-FFF2-40B4-BE49-F238E27FC236}">
                <a16:creationId xmlns:a16="http://schemas.microsoft.com/office/drawing/2014/main" id="{A66D417C-CF39-F7C1-46D3-3F701D141B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4695" y="643868"/>
            <a:ext cx="2832630" cy="282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96092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pic>
        <p:nvPicPr>
          <p:cNvPr id="2" name="Picture 1" descr="A blue and yellow logo&#10;&#10;Description automatically generated">
            <a:extLst>
              <a:ext uri="{FF2B5EF4-FFF2-40B4-BE49-F238E27FC236}">
                <a16:creationId xmlns:a16="http://schemas.microsoft.com/office/drawing/2014/main" id="{382C4E69-2C3C-5B55-46CF-7B46F9891FB7}"/>
              </a:ext>
            </a:extLst>
          </p:cNvPr>
          <p:cNvPicPr>
            <a:picLocks noChangeAspect="1"/>
          </p:cNvPicPr>
          <p:nvPr/>
        </p:nvPicPr>
        <p:blipFill>
          <a:blip r:embed="rId3"/>
          <a:stretch>
            <a:fillRect/>
          </a:stretch>
        </p:blipFill>
        <p:spPr>
          <a:xfrm>
            <a:off x="8736326" y="4648200"/>
            <a:ext cx="357026" cy="449580"/>
          </a:xfrm>
          <a:prstGeom prst="rect">
            <a:avLst/>
          </a:prstGeom>
        </p:spPr>
      </p:pic>
      <p:sp>
        <p:nvSpPr>
          <p:cNvPr id="5" name="TextBox 4">
            <a:extLst>
              <a:ext uri="{FF2B5EF4-FFF2-40B4-BE49-F238E27FC236}">
                <a16:creationId xmlns:a16="http://schemas.microsoft.com/office/drawing/2014/main" id="{D6755C6A-4AD3-4CBA-2235-F98D4C9963DF}"/>
              </a:ext>
            </a:extLst>
          </p:cNvPr>
          <p:cNvSpPr txBox="1"/>
          <p:nvPr/>
        </p:nvSpPr>
        <p:spPr>
          <a:xfrm>
            <a:off x="770013" y="789087"/>
            <a:ext cx="4812907" cy="307777"/>
          </a:xfrm>
          <a:prstGeom prst="rect">
            <a:avLst/>
          </a:prstGeom>
          <a:noFill/>
        </p:spPr>
        <p:txBody>
          <a:bodyPr wrap="square">
            <a:spAutoFit/>
          </a:bodyPr>
          <a:lstStyle/>
          <a:p>
            <a:r>
              <a:rPr lang="en-US" sz="1400" b="1" dirty="0">
                <a:latin typeface="Poppins" panose="00000500000000000000" pitchFamily="2" charset="0"/>
                <a:ea typeface="Roboto" panose="02000000000000000000" pitchFamily="2" charset="0"/>
                <a:cs typeface="Poppins" panose="00000500000000000000" pitchFamily="2" charset="0"/>
              </a:rPr>
              <a:t>How determine the steady state?</a:t>
            </a:r>
            <a:endParaRPr lang="en-US" dirty="0"/>
          </a:p>
        </p:txBody>
      </p:sp>
      <p:pic>
        <p:nvPicPr>
          <p:cNvPr id="18" name="Picture 17">
            <a:extLst>
              <a:ext uri="{FF2B5EF4-FFF2-40B4-BE49-F238E27FC236}">
                <a16:creationId xmlns:a16="http://schemas.microsoft.com/office/drawing/2014/main" id="{84C9DC38-FCFF-9711-F819-1BA3A8091B3B}"/>
              </a:ext>
            </a:extLst>
          </p:cNvPr>
          <p:cNvPicPr>
            <a:picLocks noChangeAspect="1"/>
          </p:cNvPicPr>
          <p:nvPr/>
        </p:nvPicPr>
        <p:blipFill>
          <a:blip r:embed="rId4"/>
          <a:stretch>
            <a:fillRect/>
          </a:stretch>
        </p:blipFill>
        <p:spPr>
          <a:xfrm>
            <a:off x="1583705" y="2551800"/>
            <a:ext cx="5842000" cy="1554400"/>
          </a:xfrm>
          <a:prstGeom prst="rect">
            <a:avLst/>
          </a:prstGeom>
        </p:spPr>
      </p:pic>
      <p:sp>
        <p:nvSpPr>
          <p:cNvPr id="20" name="TextBox 19">
            <a:extLst>
              <a:ext uri="{FF2B5EF4-FFF2-40B4-BE49-F238E27FC236}">
                <a16:creationId xmlns:a16="http://schemas.microsoft.com/office/drawing/2014/main" id="{BFF93B1A-7C25-8953-AFCB-A349E73F3A56}"/>
              </a:ext>
            </a:extLst>
          </p:cNvPr>
          <p:cNvSpPr txBox="1"/>
          <p:nvPr/>
        </p:nvSpPr>
        <p:spPr>
          <a:xfrm>
            <a:off x="770013" y="2119479"/>
            <a:ext cx="3592437"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Vectorization results in this a matrix </a:t>
            </a:r>
            <a:endParaRPr lang="en-US" dirty="0"/>
          </a:p>
        </p:txBody>
      </p:sp>
      <p:pic>
        <p:nvPicPr>
          <p:cNvPr id="22" name="Picture 21">
            <a:extLst>
              <a:ext uri="{FF2B5EF4-FFF2-40B4-BE49-F238E27FC236}">
                <a16:creationId xmlns:a16="http://schemas.microsoft.com/office/drawing/2014/main" id="{07509D9E-C5BA-377F-826C-822BE0698597}"/>
              </a:ext>
            </a:extLst>
          </p:cNvPr>
          <p:cNvPicPr>
            <a:picLocks noChangeAspect="1"/>
          </p:cNvPicPr>
          <p:nvPr/>
        </p:nvPicPr>
        <p:blipFill>
          <a:blip r:embed="rId5"/>
          <a:stretch>
            <a:fillRect/>
          </a:stretch>
        </p:blipFill>
        <p:spPr>
          <a:xfrm>
            <a:off x="4102107" y="2073628"/>
            <a:ext cx="805197" cy="356146"/>
          </a:xfrm>
          <a:prstGeom prst="rect">
            <a:avLst/>
          </a:prstGeom>
        </p:spPr>
      </p:pic>
      <p:sp>
        <p:nvSpPr>
          <p:cNvPr id="3" name="Google Shape;2594;p62">
            <a:extLst>
              <a:ext uri="{FF2B5EF4-FFF2-40B4-BE49-F238E27FC236}">
                <a16:creationId xmlns:a16="http://schemas.microsoft.com/office/drawing/2014/main" id="{17FDB410-CCF6-D0C5-8563-7C4E485DB91C}"/>
              </a:ext>
            </a:extLst>
          </p:cNvPr>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5;p62">
            <a:hlinkClick r:id="" action="ppaction://hlinkshowjump?jump=previousslide"/>
            <a:extLst>
              <a:ext uri="{FF2B5EF4-FFF2-40B4-BE49-F238E27FC236}">
                <a16:creationId xmlns:a16="http://schemas.microsoft.com/office/drawing/2014/main" id="{B6B91486-3948-33C4-0EA3-91FBFB321FE8}"/>
              </a:ext>
            </a:extLst>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96;p62">
            <a:hlinkClick r:id="" action="ppaction://hlinkshowjump?jump=nextslide"/>
            <a:extLst>
              <a:ext uri="{FF2B5EF4-FFF2-40B4-BE49-F238E27FC236}">
                <a16:creationId xmlns:a16="http://schemas.microsoft.com/office/drawing/2014/main" id="{E7099CED-2AC3-5DED-5108-2DC614273CC6}"/>
              </a:ext>
            </a:extLst>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597;p62">
            <a:extLst>
              <a:ext uri="{FF2B5EF4-FFF2-40B4-BE49-F238E27FC236}">
                <a16:creationId xmlns:a16="http://schemas.microsoft.com/office/drawing/2014/main" id="{EF67B05D-4EBE-DC62-3B40-C2F95B8C78C0}"/>
              </a:ext>
            </a:extLst>
          </p:cNvPr>
          <p:cNvGrpSpPr/>
          <p:nvPr/>
        </p:nvGrpSpPr>
        <p:grpSpPr>
          <a:xfrm>
            <a:off x="4736475" y="4873138"/>
            <a:ext cx="204457" cy="190123"/>
            <a:chOff x="4426425" y="4796938"/>
            <a:chExt cx="204457" cy="190123"/>
          </a:xfrm>
        </p:grpSpPr>
        <p:sp>
          <p:nvSpPr>
            <p:cNvPr id="8" name="Google Shape;2598;p62">
              <a:extLst>
                <a:ext uri="{FF2B5EF4-FFF2-40B4-BE49-F238E27FC236}">
                  <a16:creationId xmlns:a16="http://schemas.microsoft.com/office/drawing/2014/main" id="{A5426866-2CF3-196A-4B0B-BC517E56FEFC}"/>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99;p62">
              <a:extLst>
                <a:ext uri="{FF2B5EF4-FFF2-40B4-BE49-F238E27FC236}">
                  <a16:creationId xmlns:a16="http://schemas.microsoft.com/office/drawing/2014/main" id="{B97EAC02-FF63-94C9-09F2-DE1394A7F905}"/>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2600;p62">
            <a:extLst>
              <a:ext uri="{FF2B5EF4-FFF2-40B4-BE49-F238E27FC236}">
                <a16:creationId xmlns:a16="http://schemas.microsoft.com/office/drawing/2014/main" id="{DBD7A65A-D1F3-C1B2-9FA4-8AD1F4C8C8BB}"/>
              </a:ext>
            </a:extLst>
          </p:cNvPr>
          <p:cNvGrpSpPr/>
          <p:nvPr/>
        </p:nvGrpSpPr>
        <p:grpSpPr>
          <a:xfrm flipH="1">
            <a:off x="4203075" y="4873138"/>
            <a:ext cx="204457" cy="190123"/>
            <a:chOff x="4426425" y="4796938"/>
            <a:chExt cx="204457" cy="190123"/>
          </a:xfrm>
        </p:grpSpPr>
        <p:sp>
          <p:nvSpPr>
            <p:cNvPr id="13" name="Google Shape;2601;p62">
              <a:extLst>
                <a:ext uri="{FF2B5EF4-FFF2-40B4-BE49-F238E27FC236}">
                  <a16:creationId xmlns:a16="http://schemas.microsoft.com/office/drawing/2014/main" id="{ED4DE453-EBD8-5931-759A-2D72EA2BDCC7}"/>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02;p62">
              <a:extLst>
                <a:ext uri="{FF2B5EF4-FFF2-40B4-BE49-F238E27FC236}">
                  <a16:creationId xmlns:a16="http://schemas.microsoft.com/office/drawing/2014/main" id="{DC0ED962-6524-AE3B-9288-CA884BE262D4}"/>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E94229AA-A6F0-9C79-AA3C-3A04F9B96928}"/>
              </a:ext>
            </a:extLst>
          </p:cNvPr>
          <p:cNvPicPr>
            <a:picLocks noChangeAspect="1"/>
          </p:cNvPicPr>
          <p:nvPr/>
        </p:nvPicPr>
        <p:blipFill>
          <a:blip r:embed="rId6"/>
          <a:stretch>
            <a:fillRect/>
          </a:stretch>
        </p:blipFill>
        <p:spPr>
          <a:xfrm>
            <a:off x="4619550" y="4189455"/>
            <a:ext cx="1165228" cy="253994"/>
          </a:xfrm>
          <a:prstGeom prst="rect">
            <a:avLst/>
          </a:prstGeom>
        </p:spPr>
      </p:pic>
      <p:sp>
        <p:nvSpPr>
          <p:cNvPr id="19" name="TextBox 18">
            <a:extLst>
              <a:ext uri="{FF2B5EF4-FFF2-40B4-BE49-F238E27FC236}">
                <a16:creationId xmlns:a16="http://schemas.microsoft.com/office/drawing/2014/main" id="{2248DE8C-6467-0BE8-6BD5-3ED79C9EB027}"/>
              </a:ext>
            </a:extLst>
          </p:cNvPr>
          <p:cNvSpPr txBox="1"/>
          <p:nvPr/>
        </p:nvSpPr>
        <p:spPr>
          <a:xfrm>
            <a:off x="770844" y="4162564"/>
            <a:ext cx="3848706"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We can solve the steady state using this:</a:t>
            </a:r>
            <a:endParaRPr lang="en-US" dirty="0"/>
          </a:p>
        </p:txBody>
      </p:sp>
      <p:grpSp>
        <p:nvGrpSpPr>
          <p:cNvPr id="21" name="Group 20">
            <a:extLst>
              <a:ext uri="{FF2B5EF4-FFF2-40B4-BE49-F238E27FC236}">
                <a16:creationId xmlns:a16="http://schemas.microsoft.com/office/drawing/2014/main" id="{5A29406E-15D5-554B-4205-4E77CC9E0729}"/>
              </a:ext>
            </a:extLst>
          </p:cNvPr>
          <p:cNvGrpSpPr>
            <a:grpSpLocks noChangeAspect="1"/>
          </p:cNvGrpSpPr>
          <p:nvPr/>
        </p:nvGrpSpPr>
        <p:grpSpPr>
          <a:xfrm>
            <a:off x="2095910" y="1110591"/>
            <a:ext cx="4623244" cy="874549"/>
            <a:chOff x="745490" y="1892948"/>
            <a:chExt cx="4174114" cy="789590"/>
          </a:xfrm>
        </p:grpSpPr>
        <p:pic>
          <p:nvPicPr>
            <p:cNvPr id="23" name="Picture 22">
              <a:extLst>
                <a:ext uri="{FF2B5EF4-FFF2-40B4-BE49-F238E27FC236}">
                  <a16:creationId xmlns:a16="http://schemas.microsoft.com/office/drawing/2014/main" id="{C799FCE2-971F-F4F5-AE77-5A66F68021B0}"/>
                </a:ext>
              </a:extLst>
            </p:cNvPr>
            <p:cNvPicPr>
              <a:picLocks noChangeAspect="1"/>
            </p:cNvPicPr>
            <p:nvPr/>
          </p:nvPicPr>
          <p:blipFill rotWithShape="1">
            <a:blip r:embed="rId7"/>
            <a:srcRect r="60512"/>
            <a:stretch/>
          </p:blipFill>
          <p:spPr>
            <a:xfrm>
              <a:off x="745490" y="1967675"/>
              <a:ext cx="258233" cy="498939"/>
            </a:xfrm>
            <a:prstGeom prst="rect">
              <a:avLst/>
            </a:prstGeom>
          </p:spPr>
        </p:pic>
        <p:pic>
          <p:nvPicPr>
            <p:cNvPr id="24" name="Picture 23">
              <a:extLst>
                <a:ext uri="{FF2B5EF4-FFF2-40B4-BE49-F238E27FC236}">
                  <a16:creationId xmlns:a16="http://schemas.microsoft.com/office/drawing/2014/main" id="{A9F7ABDB-D68B-E7EF-506B-D7E01296A1CF}"/>
                </a:ext>
              </a:extLst>
            </p:cNvPr>
            <p:cNvPicPr>
              <a:picLocks noChangeAspect="1"/>
            </p:cNvPicPr>
            <p:nvPr/>
          </p:nvPicPr>
          <p:blipFill rotWithShape="1">
            <a:blip r:embed="rId8"/>
            <a:srcRect l="54283" t="33802" r="36827" b="27486"/>
            <a:stretch/>
          </p:blipFill>
          <p:spPr>
            <a:xfrm>
              <a:off x="1043463" y="2115892"/>
              <a:ext cx="228611" cy="259261"/>
            </a:xfrm>
            <a:prstGeom prst="rect">
              <a:avLst/>
            </a:prstGeom>
          </p:spPr>
        </p:pic>
        <p:pic>
          <p:nvPicPr>
            <p:cNvPr id="25" name="Picture 24">
              <a:extLst>
                <a:ext uri="{FF2B5EF4-FFF2-40B4-BE49-F238E27FC236}">
                  <a16:creationId xmlns:a16="http://schemas.microsoft.com/office/drawing/2014/main" id="{DB1B66AA-954D-F306-0B9C-E9C6A4BC3963}"/>
                </a:ext>
              </a:extLst>
            </p:cNvPr>
            <p:cNvPicPr>
              <a:picLocks noChangeAspect="1"/>
            </p:cNvPicPr>
            <p:nvPr/>
          </p:nvPicPr>
          <p:blipFill rotWithShape="1">
            <a:blip r:embed="rId8"/>
            <a:srcRect l="18521" r="72661"/>
            <a:stretch/>
          </p:blipFill>
          <p:spPr>
            <a:xfrm>
              <a:off x="1282234" y="1892948"/>
              <a:ext cx="258233" cy="762699"/>
            </a:xfrm>
            <a:prstGeom prst="rect">
              <a:avLst/>
            </a:prstGeom>
          </p:spPr>
        </p:pic>
        <p:pic>
          <p:nvPicPr>
            <p:cNvPr id="26" name="Picture 25">
              <a:extLst>
                <a:ext uri="{FF2B5EF4-FFF2-40B4-BE49-F238E27FC236}">
                  <a16:creationId xmlns:a16="http://schemas.microsoft.com/office/drawing/2014/main" id="{2B8228BD-832A-FFE5-01A4-A93EBD549520}"/>
                </a:ext>
              </a:extLst>
            </p:cNvPr>
            <p:cNvPicPr>
              <a:picLocks noChangeAspect="1"/>
            </p:cNvPicPr>
            <p:nvPr/>
          </p:nvPicPr>
          <p:blipFill rotWithShape="1">
            <a:blip r:embed="rId9"/>
            <a:srcRect l="-394" r="-1"/>
            <a:stretch/>
          </p:blipFill>
          <p:spPr>
            <a:xfrm>
              <a:off x="1498734" y="1940920"/>
              <a:ext cx="3420870" cy="741618"/>
            </a:xfrm>
            <a:prstGeom prst="rect">
              <a:avLst/>
            </a:prstGeom>
          </p:spPr>
        </p:pic>
      </p:grpSp>
    </p:spTree>
    <p:extLst>
      <p:ext uri="{BB962C8B-B14F-4D97-AF65-F5344CB8AC3E}">
        <p14:creationId xmlns:p14="http://schemas.microsoft.com/office/powerpoint/2010/main" val="29061958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45"/>
        <p:cNvGrpSpPr/>
        <p:nvPr/>
      </p:nvGrpSpPr>
      <p:grpSpPr>
        <a:xfrm>
          <a:off x="0" y="0"/>
          <a:ext cx="0" cy="0"/>
          <a:chOff x="0" y="0"/>
          <a:chExt cx="0" cy="0"/>
        </a:xfrm>
      </p:grpSpPr>
      <p:sp>
        <p:nvSpPr>
          <p:cNvPr id="2670" name="Google Shape;2670;p6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3" name="Google Shape;2673;p64"/>
          <p:cNvGrpSpPr/>
          <p:nvPr/>
        </p:nvGrpSpPr>
        <p:grpSpPr>
          <a:xfrm>
            <a:off x="4736475" y="4873138"/>
            <a:ext cx="204457" cy="190123"/>
            <a:chOff x="4426425" y="4796938"/>
            <a:chExt cx="204457" cy="190123"/>
          </a:xfrm>
        </p:grpSpPr>
        <p:sp>
          <p:nvSpPr>
            <p:cNvPr id="2674" name="Google Shape;2674;p6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64"/>
          <p:cNvGrpSpPr/>
          <p:nvPr/>
        </p:nvGrpSpPr>
        <p:grpSpPr>
          <a:xfrm flipH="1">
            <a:off x="4203075" y="4873138"/>
            <a:ext cx="204457" cy="190123"/>
            <a:chOff x="4426425" y="4796938"/>
            <a:chExt cx="204457" cy="190123"/>
          </a:xfrm>
        </p:grpSpPr>
        <p:sp>
          <p:nvSpPr>
            <p:cNvPr id="2677" name="Google Shape;2677;p6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A96B5E0F-6BEF-6757-76DF-7E0C9C4B91AF}"/>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17" name="Picture 16">
            <a:extLst>
              <a:ext uri="{FF2B5EF4-FFF2-40B4-BE49-F238E27FC236}">
                <a16:creationId xmlns:a16="http://schemas.microsoft.com/office/drawing/2014/main" id="{B05CBA36-B274-1BBE-93C6-DA8C004AB89B}"/>
              </a:ext>
            </a:extLst>
          </p:cNvPr>
          <p:cNvPicPr>
            <a:picLocks noChangeAspect="1"/>
          </p:cNvPicPr>
          <p:nvPr/>
        </p:nvPicPr>
        <p:blipFill>
          <a:blip r:embed="rId4"/>
          <a:stretch>
            <a:fillRect/>
          </a:stretch>
        </p:blipFill>
        <p:spPr>
          <a:xfrm>
            <a:off x="1232066" y="360295"/>
            <a:ext cx="6774967" cy="4124193"/>
          </a:xfrm>
          <a:prstGeom prst="rect">
            <a:avLst/>
          </a:prstGeom>
          <a:ln w="28575">
            <a:solidFill>
              <a:schemeClr val="tx1"/>
            </a:solidFill>
          </a:ln>
        </p:spPr>
      </p:pic>
    </p:spTree>
    <p:extLst>
      <p:ext uri="{BB962C8B-B14F-4D97-AF65-F5344CB8AC3E}">
        <p14:creationId xmlns:p14="http://schemas.microsoft.com/office/powerpoint/2010/main" val="360101899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2594" name="Google Shape;2594;p6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7" name="Google Shape;2597;p62"/>
          <p:cNvGrpSpPr/>
          <p:nvPr/>
        </p:nvGrpSpPr>
        <p:grpSpPr>
          <a:xfrm>
            <a:off x="4736475" y="4873138"/>
            <a:ext cx="204457" cy="190123"/>
            <a:chOff x="4426425" y="4796938"/>
            <a:chExt cx="204457" cy="190123"/>
          </a:xfrm>
        </p:grpSpPr>
        <p:sp>
          <p:nvSpPr>
            <p:cNvPr id="2598" name="Google Shape;2598;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62"/>
          <p:cNvGrpSpPr/>
          <p:nvPr/>
        </p:nvGrpSpPr>
        <p:grpSpPr>
          <a:xfrm flipH="1">
            <a:off x="4203075" y="4873138"/>
            <a:ext cx="204457" cy="190123"/>
            <a:chOff x="4426425" y="4796938"/>
            <a:chExt cx="204457" cy="190123"/>
          </a:xfrm>
        </p:grpSpPr>
        <p:sp>
          <p:nvSpPr>
            <p:cNvPr id="2601" name="Google Shape;2601;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C5B7BC2E-2E01-D456-13AF-227C05271744}"/>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4" name="Picture 3">
            <a:extLst>
              <a:ext uri="{FF2B5EF4-FFF2-40B4-BE49-F238E27FC236}">
                <a16:creationId xmlns:a16="http://schemas.microsoft.com/office/drawing/2014/main" id="{BFD9A35D-E8DE-2182-58F3-A99D3011A32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539690" y="751231"/>
            <a:ext cx="3573238" cy="610184"/>
          </a:xfrm>
          <a:prstGeom prst="rect">
            <a:avLst/>
          </a:prstGeom>
        </p:spPr>
      </p:pic>
      <p:pic>
        <p:nvPicPr>
          <p:cNvPr id="5" name="Picture 4">
            <a:extLst>
              <a:ext uri="{FF2B5EF4-FFF2-40B4-BE49-F238E27FC236}">
                <a16:creationId xmlns:a16="http://schemas.microsoft.com/office/drawing/2014/main" id="{497E5D4E-76EC-939F-38DA-2172A8F86854}"/>
              </a:ext>
            </a:extLst>
          </p:cNvPr>
          <p:cNvPicPr>
            <a:picLocks noChangeAspect="1"/>
          </p:cNvPicPr>
          <p:nvPr/>
        </p:nvPicPr>
        <p:blipFill>
          <a:blip r:embed="rId5"/>
          <a:stretch>
            <a:fillRect/>
          </a:stretch>
        </p:blipFill>
        <p:spPr>
          <a:xfrm>
            <a:off x="234149" y="221321"/>
            <a:ext cx="4056583" cy="1564712"/>
          </a:xfrm>
          <a:prstGeom prst="rect">
            <a:avLst/>
          </a:prstGeom>
          <a:ln w="19050">
            <a:solidFill>
              <a:schemeClr val="tx1"/>
            </a:solidFill>
          </a:ln>
        </p:spPr>
      </p:pic>
      <p:pic>
        <p:nvPicPr>
          <p:cNvPr id="6" name="Picture 5">
            <a:extLst>
              <a:ext uri="{FF2B5EF4-FFF2-40B4-BE49-F238E27FC236}">
                <a16:creationId xmlns:a16="http://schemas.microsoft.com/office/drawing/2014/main" id="{5CB53FB5-BFCE-6921-36F8-FA21289CC010}"/>
              </a:ext>
            </a:extLst>
          </p:cNvPr>
          <p:cNvPicPr>
            <a:picLocks noChangeAspect="1"/>
          </p:cNvPicPr>
          <p:nvPr/>
        </p:nvPicPr>
        <p:blipFill>
          <a:blip r:embed="rId6"/>
          <a:stretch>
            <a:fillRect/>
          </a:stretch>
        </p:blipFill>
        <p:spPr>
          <a:xfrm>
            <a:off x="449009" y="1963125"/>
            <a:ext cx="3341140" cy="808513"/>
          </a:xfrm>
          <a:prstGeom prst="rect">
            <a:avLst/>
          </a:prstGeom>
        </p:spPr>
      </p:pic>
      <p:pic>
        <p:nvPicPr>
          <p:cNvPr id="10" name="Picture 9">
            <a:extLst>
              <a:ext uri="{FF2B5EF4-FFF2-40B4-BE49-F238E27FC236}">
                <a16:creationId xmlns:a16="http://schemas.microsoft.com/office/drawing/2014/main" id="{CB7F108C-7893-7DE8-A78F-3A8C52026DE5}"/>
              </a:ext>
            </a:extLst>
          </p:cNvPr>
          <p:cNvPicPr>
            <a:picLocks noChangeAspect="1"/>
          </p:cNvPicPr>
          <p:nvPr/>
        </p:nvPicPr>
        <p:blipFill>
          <a:blip r:embed="rId7"/>
          <a:stretch>
            <a:fillRect/>
          </a:stretch>
        </p:blipFill>
        <p:spPr>
          <a:xfrm>
            <a:off x="4794875" y="2156439"/>
            <a:ext cx="3791172" cy="729660"/>
          </a:xfrm>
          <a:prstGeom prst="rect">
            <a:avLst/>
          </a:prstGeom>
        </p:spPr>
      </p:pic>
      <p:sp>
        <p:nvSpPr>
          <p:cNvPr id="13" name="TextBox 12">
            <a:extLst>
              <a:ext uri="{FF2B5EF4-FFF2-40B4-BE49-F238E27FC236}">
                <a16:creationId xmlns:a16="http://schemas.microsoft.com/office/drawing/2014/main" id="{D1A8C7A7-E018-5D1D-7C49-79E4DF6ED7BE}"/>
              </a:ext>
            </a:extLst>
          </p:cNvPr>
          <p:cNvSpPr txBox="1"/>
          <p:nvPr/>
        </p:nvSpPr>
        <p:spPr>
          <a:xfrm>
            <a:off x="4261471" y="863965"/>
            <a:ext cx="417760"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endParaRPr lang="en-US" sz="1800" dirty="0"/>
          </a:p>
        </p:txBody>
      </p:sp>
      <p:sp>
        <p:nvSpPr>
          <p:cNvPr id="14" name="TextBox 13">
            <a:extLst>
              <a:ext uri="{FF2B5EF4-FFF2-40B4-BE49-F238E27FC236}">
                <a16:creationId xmlns:a16="http://schemas.microsoft.com/office/drawing/2014/main" id="{93730E71-6E2D-3561-AB2C-38FE5147AD61}"/>
              </a:ext>
            </a:extLst>
          </p:cNvPr>
          <p:cNvSpPr txBox="1"/>
          <p:nvPr/>
        </p:nvSpPr>
        <p:spPr>
          <a:xfrm>
            <a:off x="4003358" y="2213492"/>
            <a:ext cx="728587"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with</a:t>
            </a:r>
            <a:endParaRPr lang="en-US" dirty="0"/>
          </a:p>
        </p:txBody>
      </p:sp>
      <p:pic>
        <p:nvPicPr>
          <p:cNvPr id="25" name="Picture 24">
            <a:extLst>
              <a:ext uri="{FF2B5EF4-FFF2-40B4-BE49-F238E27FC236}">
                <a16:creationId xmlns:a16="http://schemas.microsoft.com/office/drawing/2014/main" id="{E5F8BD3E-F99F-58B7-D603-402A51F4603D}"/>
              </a:ext>
            </a:extLst>
          </p:cNvPr>
          <p:cNvPicPr>
            <a:picLocks noChangeAspect="1"/>
          </p:cNvPicPr>
          <p:nvPr/>
        </p:nvPicPr>
        <p:blipFill>
          <a:blip r:embed="rId8"/>
          <a:stretch>
            <a:fillRect/>
          </a:stretch>
        </p:blipFill>
        <p:spPr>
          <a:xfrm>
            <a:off x="613882" y="3006689"/>
            <a:ext cx="1147457" cy="250861"/>
          </a:xfrm>
          <a:prstGeom prst="rect">
            <a:avLst/>
          </a:prstGeom>
        </p:spPr>
      </p:pic>
      <p:sp>
        <p:nvSpPr>
          <p:cNvPr id="27" name="TextBox 26">
            <a:extLst>
              <a:ext uri="{FF2B5EF4-FFF2-40B4-BE49-F238E27FC236}">
                <a16:creationId xmlns:a16="http://schemas.microsoft.com/office/drawing/2014/main" id="{622BD14A-6107-EC60-44DE-B4458AF64358}"/>
              </a:ext>
            </a:extLst>
          </p:cNvPr>
          <p:cNvSpPr txBox="1"/>
          <p:nvPr/>
        </p:nvSpPr>
        <p:spPr>
          <a:xfrm>
            <a:off x="1761339" y="2919737"/>
            <a:ext cx="7477120" cy="1231106"/>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 </a:t>
            </a:r>
            <a:r>
              <a:rPr lang="en-US" dirty="0">
                <a:solidFill>
                  <a:schemeClr val="tx1"/>
                </a:solidFill>
                <a:latin typeface="Poppins" panose="00000500000000000000" pitchFamily="2" charset="0"/>
                <a:ea typeface="Roboto" panose="02000000000000000000" pitchFamily="2" charset="0"/>
                <a:cs typeface="Poppins" panose="00000500000000000000" pitchFamily="2" charset="0"/>
              </a:rPr>
              <a:t>on one side of the chain, the bath tends to set the spins to be pointing down: </a:t>
            </a:r>
          </a:p>
          <a:p>
            <a:endParaRPr lang="en-US" dirty="0">
              <a:solidFill>
                <a:schemeClr val="tx1"/>
              </a:solidFill>
              <a:latin typeface="Poppins" panose="00000500000000000000" pitchFamily="2" charset="0"/>
              <a:ea typeface="Roboto" panose="02000000000000000000" pitchFamily="2" charset="0"/>
              <a:cs typeface="Poppins" panose="00000500000000000000" pitchFamily="2" charset="0"/>
            </a:endParaRPr>
          </a:p>
          <a:p>
            <a:r>
              <a:rPr lang="en-US" dirty="0">
                <a:solidFill>
                  <a:schemeClr val="tx1"/>
                </a:solidFill>
                <a:latin typeface="Poppins" panose="00000500000000000000" pitchFamily="2" charset="0"/>
                <a:ea typeface="Roboto" panose="02000000000000000000" pitchFamily="2" charset="0"/>
                <a:cs typeface="Poppins" panose="00000500000000000000" pitchFamily="2" charset="0"/>
              </a:rPr>
              <a:t>			   for</a:t>
            </a:r>
          </a:p>
          <a:p>
            <a:endParaRPr lang="en-US" dirty="0">
              <a:solidFill>
                <a:schemeClr val="tx1"/>
              </a:solidFill>
              <a:latin typeface="Poppins" panose="00000500000000000000" pitchFamily="2" charset="0"/>
              <a:ea typeface="Roboto" panose="02000000000000000000" pitchFamily="2" charset="0"/>
              <a:cs typeface="Poppins" panose="00000500000000000000" pitchFamily="2" charset="0"/>
            </a:endParaRPr>
          </a:p>
          <a:p>
            <a:r>
              <a:rPr lang="en-US" dirty="0">
                <a:solidFill>
                  <a:schemeClr val="tx1"/>
                </a:solidFill>
                <a:latin typeface="Poppins" panose="00000500000000000000" pitchFamily="2" charset="0"/>
                <a:ea typeface="Roboto" panose="02000000000000000000" pitchFamily="2" charset="0"/>
                <a:cs typeface="Poppins" panose="00000500000000000000" pitchFamily="2" charset="0"/>
              </a:rPr>
              <a:t>      or to be in an equal mixture of up and down spins</a:t>
            </a:r>
            <a:endParaRPr lang="en-US" sz="1800" dirty="0"/>
          </a:p>
        </p:txBody>
      </p:sp>
      <p:pic>
        <p:nvPicPr>
          <p:cNvPr id="29" name="Picture 28">
            <a:extLst>
              <a:ext uri="{FF2B5EF4-FFF2-40B4-BE49-F238E27FC236}">
                <a16:creationId xmlns:a16="http://schemas.microsoft.com/office/drawing/2014/main" id="{DF08D79D-6D2F-CA27-0AA2-943B6C7BD55A}"/>
              </a:ext>
            </a:extLst>
          </p:cNvPr>
          <p:cNvPicPr>
            <a:picLocks noChangeAspect="1"/>
          </p:cNvPicPr>
          <p:nvPr/>
        </p:nvPicPr>
        <p:blipFill>
          <a:blip r:embed="rId9"/>
          <a:stretch>
            <a:fillRect/>
          </a:stretch>
        </p:blipFill>
        <p:spPr>
          <a:xfrm>
            <a:off x="3822341" y="3383506"/>
            <a:ext cx="761467" cy="344718"/>
          </a:xfrm>
          <a:prstGeom prst="rect">
            <a:avLst/>
          </a:prstGeom>
        </p:spPr>
      </p:pic>
      <p:pic>
        <p:nvPicPr>
          <p:cNvPr id="32" name="Picture 31">
            <a:extLst>
              <a:ext uri="{FF2B5EF4-FFF2-40B4-BE49-F238E27FC236}">
                <a16:creationId xmlns:a16="http://schemas.microsoft.com/office/drawing/2014/main" id="{23594257-028B-8660-8416-E6C7281D0C41}"/>
              </a:ext>
            </a:extLst>
          </p:cNvPr>
          <p:cNvPicPr>
            <a:picLocks noChangeAspect="1"/>
          </p:cNvPicPr>
          <p:nvPr/>
        </p:nvPicPr>
        <p:blipFill>
          <a:blip r:embed="rId10"/>
          <a:stretch>
            <a:fillRect/>
          </a:stretch>
        </p:blipFill>
        <p:spPr>
          <a:xfrm>
            <a:off x="5198199" y="3426924"/>
            <a:ext cx="761467" cy="301300"/>
          </a:xfrm>
          <a:prstGeom prst="rect">
            <a:avLst/>
          </a:prstGeom>
        </p:spPr>
      </p:pic>
      <p:pic>
        <p:nvPicPr>
          <p:cNvPr id="35" name="Picture 34">
            <a:extLst>
              <a:ext uri="{FF2B5EF4-FFF2-40B4-BE49-F238E27FC236}">
                <a16:creationId xmlns:a16="http://schemas.microsoft.com/office/drawing/2014/main" id="{A68A075D-B3E6-8F72-FABB-1B8464C5DDC3}"/>
              </a:ext>
            </a:extLst>
          </p:cNvPr>
          <p:cNvPicPr>
            <a:picLocks noChangeAspect="1"/>
          </p:cNvPicPr>
          <p:nvPr/>
        </p:nvPicPr>
        <p:blipFill rotWithShape="1">
          <a:blip r:embed="rId11"/>
          <a:srcRect r="36195" b="-7340"/>
          <a:stretch/>
        </p:blipFill>
        <p:spPr>
          <a:xfrm>
            <a:off x="2980632" y="4267737"/>
            <a:ext cx="2283518" cy="319674"/>
          </a:xfrm>
          <a:prstGeom prst="rect">
            <a:avLst/>
          </a:prstGeom>
        </p:spPr>
      </p:pic>
      <p:pic>
        <p:nvPicPr>
          <p:cNvPr id="36" name="Picture 35">
            <a:extLst>
              <a:ext uri="{FF2B5EF4-FFF2-40B4-BE49-F238E27FC236}">
                <a16:creationId xmlns:a16="http://schemas.microsoft.com/office/drawing/2014/main" id="{0625AE6A-CF57-0F08-1700-C9BF91EE7B7C}"/>
              </a:ext>
            </a:extLst>
          </p:cNvPr>
          <p:cNvPicPr>
            <a:picLocks noChangeAspect="1"/>
          </p:cNvPicPr>
          <p:nvPr/>
        </p:nvPicPr>
        <p:blipFill rotWithShape="1">
          <a:blip r:embed="rId11"/>
          <a:srcRect l="74628" t="-17250" b="-1"/>
          <a:stretch/>
        </p:blipFill>
        <p:spPr>
          <a:xfrm>
            <a:off x="5782411" y="4216132"/>
            <a:ext cx="908050" cy="349191"/>
          </a:xfrm>
          <a:prstGeom prst="rect">
            <a:avLst/>
          </a:prstGeom>
        </p:spPr>
      </p:pic>
      <p:sp>
        <p:nvSpPr>
          <p:cNvPr id="38" name="TextBox 37">
            <a:extLst>
              <a:ext uri="{FF2B5EF4-FFF2-40B4-BE49-F238E27FC236}">
                <a16:creationId xmlns:a16="http://schemas.microsoft.com/office/drawing/2014/main" id="{C31A0401-8C21-575B-5C83-19A5F3FE430F}"/>
              </a:ext>
            </a:extLst>
          </p:cNvPr>
          <p:cNvSpPr txBox="1"/>
          <p:nvPr/>
        </p:nvSpPr>
        <p:spPr>
          <a:xfrm>
            <a:off x="5298739" y="4279585"/>
            <a:ext cx="560386" cy="307777"/>
          </a:xfrm>
          <a:prstGeom prst="rect">
            <a:avLst/>
          </a:prstGeom>
          <a:noFill/>
        </p:spPr>
        <p:txBody>
          <a:bodyPr wrap="square">
            <a:spAutoFit/>
          </a:bodyPr>
          <a:lstStyle/>
          <a:p>
            <a:r>
              <a:rPr lang="en-US" dirty="0">
                <a:solidFill>
                  <a:schemeClr val="tx1"/>
                </a:solidFill>
                <a:latin typeface="Poppins" panose="00000500000000000000" pitchFamily="2" charset="0"/>
                <a:ea typeface="Roboto" panose="02000000000000000000" pitchFamily="2" charset="0"/>
                <a:cs typeface="Poppins" panose="00000500000000000000" pitchFamily="2" charset="0"/>
              </a:rPr>
              <a:t>for</a:t>
            </a:r>
            <a:endParaRPr lang="en-US" dirty="0"/>
          </a:p>
        </p:txBody>
      </p:sp>
    </p:spTree>
    <p:extLst>
      <p:ext uri="{BB962C8B-B14F-4D97-AF65-F5344CB8AC3E}">
        <p14:creationId xmlns:p14="http://schemas.microsoft.com/office/powerpoint/2010/main" val="12953112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7" grpId="0"/>
      <p:bldP spid="38"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616"/>
        <p:cNvGrpSpPr/>
        <p:nvPr/>
      </p:nvGrpSpPr>
      <p:grpSpPr>
        <a:xfrm>
          <a:off x="0" y="0"/>
          <a:ext cx="0" cy="0"/>
          <a:chOff x="0" y="0"/>
          <a:chExt cx="0" cy="0"/>
        </a:xfrm>
      </p:grpSpPr>
      <p:sp>
        <p:nvSpPr>
          <p:cNvPr id="2633" name="Google Shape;2633;p63"/>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3">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3">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6" name="Google Shape;2636;p63"/>
          <p:cNvGrpSpPr/>
          <p:nvPr/>
        </p:nvGrpSpPr>
        <p:grpSpPr>
          <a:xfrm>
            <a:off x="4736475" y="4873138"/>
            <a:ext cx="204457" cy="190123"/>
            <a:chOff x="4426425" y="4796938"/>
            <a:chExt cx="204457" cy="190123"/>
          </a:xfrm>
        </p:grpSpPr>
        <p:sp>
          <p:nvSpPr>
            <p:cNvPr id="2637" name="Google Shape;2637;p6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9" name="Google Shape;2639;p63"/>
          <p:cNvGrpSpPr/>
          <p:nvPr/>
        </p:nvGrpSpPr>
        <p:grpSpPr>
          <a:xfrm flipH="1">
            <a:off x="4203075" y="4873138"/>
            <a:ext cx="204457" cy="190123"/>
            <a:chOff x="4426425" y="4796938"/>
            <a:chExt cx="204457" cy="190123"/>
          </a:xfrm>
        </p:grpSpPr>
        <p:sp>
          <p:nvSpPr>
            <p:cNvPr id="2640" name="Google Shape;2640;p63"/>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3"/>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5220C3EE-DCAA-8D51-0F3F-D8B3374F1794}"/>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23" name="Picture 22">
            <a:extLst>
              <a:ext uri="{FF2B5EF4-FFF2-40B4-BE49-F238E27FC236}">
                <a16:creationId xmlns:a16="http://schemas.microsoft.com/office/drawing/2014/main" id="{B451B187-0E02-FF4B-242D-74A1D02D97FD}"/>
              </a:ext>
            </a:extLst>
          </p:cNvPr>
          <p:cNvPicPr>
            <a:picLocks noChangeAspect="1"/>
          </p:cNvPicPr>
          <p:nvPr/>
        </p:nvPicPr>
        <p:blipFill>
          <a:blip r:embed="rId4"/>
          <a:stretch>
            <a:fillRect/>
          </a:stretch>
        </p:blipFill>
        <p:spPr>
          <a:xfrm>
            <a:off x="249125" y="89924"/>
            <a:ext cx="966933" cy="286075"/>
          </a:xfrm>
          <a:prstGeom prst="rect">
            <a:avLst/>
          </a:prstGeom>
        </p:spPr>
      </p:pic>
      <p:pic>
        <p:nvPicPr>
          <p:cNvPr id="25" name="Picture 24">
            <a:extLst>
              <a:ext uri="{FF2B5EF4-FFF2-40B4-BE49-F238E27FC236}">
                <a16:creationId xmlns:a16="http://schemas.microsoft.com/office/drawing/2014/main" id="{C9C76EEF-C548-B4FB-E1AD-56BCFBCBEAE9}"/>
              </a:ext>
            </a:extLst>
          </p:cNvPr>
          <p:cNvPicPr>
            <a:picLocks noChangeAspect="1"/>
          </p:cNvPicPr>
          <p:nvPr/>
        </p:nvPicPr>
        <p:blipFill>
          <a:blip r:embed="rId5"/>
          <a:stretch>
            <a:fillRect/>
          </a:stretch>
        </p:blipFill>
        <p:spPr>
          <a:xfrm>
            <a:off x="277733" y="548895"/>
            <a:ext cx="938325" cy="308961"/>
          </a:xfrm>
          <a:prstGeom prst="rect">
            <a:avLst/>
          </a:prstGeom>
        </p:spPr>
      </p:pic>
      <p:sp>
        <p:nvSpPr>
          <p:cNvPr id="27" name="TextBox 26">
            <a:extLst>
              <a:ext uri="{FF2B5EF4-FFF2-40B4-BE49-F238E27FC236}">
                <a16:creationId xmlns:a16="http://schemas.microsoft.com/office/drawing/2014/main" id="{B44EA0C9-B3BA-9E0F-EF19-53BF298ED735}"/>
              </a:ext>
            </a:extLst>
          </p:cNvPr>
          <p:cNvSpPr txBox="1"/>
          <p:nvPr/>
        </p:nvSpPr>
        <p:spPr>
          <a:xfrm>
            <a:off x="1372915" y="104334"/>
            <a:ext cx="5162550" cy="307777"/>
          </a:xfrm>
          <a:prstGeom prst="rect">
            <a:avLst/>
          </a:prstGeom>
          <a:noFill/>
        </p:spPr>
        <p:txBody>
          <a:bodyPr wrap="square">
            <a:spAutoFit/>
          </a:bodyPr>
          <a:lstStyle/>
          <a:p>
            <a:r>
              <a:rPr lang="en-US" dirty="0">
                <a:latin typeface="Poppins" panose="00000500000000000000" pitchFamily="2" charset="0"/>
                <a:ea typeface="Roboto" panose="02000000000000000000" pitchFamily="2" charset="0"/>
                <a:cs typeface="Poppins" panose="00000500000000000000" pitchFamily="2" charset="0"/>
              </a:rPr>
              <a:t>“forward bias” the spin current flows from left to right.</a:t>
            </a:r>
            <a:endParaRPr lang="en-US" sz="1100" dirty="0">
              <a:solidFill>
                <a:schemeClr val="tx1"/>
              </a:solidFill>
              <a:latin typeface="Poppins" panose="00000500000000000000" pitchFamily="2" charset="0"/>
              <a:ea typeface="Roboto" panose="02000000000000000000" pitchFamily="2" charset="0"/>
              <a:cs typeface="Poppins" panose="00000500000000000000" pitchFamily="2" charset="0"/>
            </a:endParaRPr>
          </a:p>
        </p:txBody>
      </p:sp>
      <p:sp>
        <p:nvSpPr>
          <p:cNvPr id="28" name="TextBox 27">
            <a:extLst>
              <a:ext uri="{FF2B5EF4-FFF2-40B4-BE49-F238E27FC236}">
                <a16:creationId xmlns:a16="http://schemas.microsoft.com/office/drawing/2014/main" id="{BA5579AB-8258-9AB8-A72D-4103474BC463}"/>
              </a:ext>
            </a:extLst>
          </p:cNvPr>
          <p:cNvSpPr txBox="1"/>
          <p:nvPr/>
        </p:nvSpPr>
        <p:spPr>
          <a:xfrm>
            <a:off x="1372915" y="548895"/>
            <a:ext cx="5162550" cy="307777"/>
          </a:xfrm>
          <a:prstGeom prst="rect">
            <a:avLst/>
          </a:prstGeom>
          <a:noFill/>
        </p:spPr>
        <p:txBody>
          <a:bodyPr wrap="square">
            <a:spAutoFit/>
          </a:bodyPr>
          <a:lstStyle/>
          <a:p>
            <a:r>
              <a:rPr lang="en-US" dirty="0">
                <a:latin typeface="Poppins" panose="00000500000000000000" pitchFamily="2" charset="0"/>
                <a:ea typeface="Roboto" panose="02000000000000000000" pitchFamily="2" charset="0"/>
                <a:cs typeface="Poppins" panose="00000500000000000000" pitchFamily="2" charset="0"/>
              </a:rPr>
              <a:t>“reverse bias” the spin current flows from right to left.</a:t>
            </a:r>
            <a:endParaRPr lang="en-US" sz="1100" dirty="0">
              <a:solidFill>
                <a:schemeClr val="tx1"/>
              </a:solidFill>
              <a:latin typeface="Poppins" panose="00000500000000000000" pitchFamily="2" charset="0"/>
              <a:ea typeface="Roboto" panose="02000000000000000000" pitchFamily="2" charset="0"/>
              <a:cs typeface="Poppins" panose="00000500000000000000" pitchFamily="2" charset="0"/>
            </a:endParaRPr>
          </a:p>
        </p:txBody>
      </p:sp>
      <p:pic>
        <p:nvPicPr>
          <p:cNvPr id="30" name="Picture 29">
            <a:extLst>
              <a:ext uri="{FF2B5EF4-FFF2-40B4-BE49-F238E27FC236}">
                <a16:creationId xmlns:a16="http://schemas.microsoft.com/office/drawing/2014/main" id="{AF385BC9-E8BC-B4AB-9E23-0A0E69BCC561}"/>
              </a:ext>
            </a:extLst>
          </p:cNvPr>
          <p:cNvPicPr>
            <a:picLocks noChangeAspect="1"/>
          </p:cNvPicPr>
          <p:nvPr/>
        </p:nvPicPr>
        <p:blipFill>
          <a:blip r:embed="rId6"/>
          <a:stretch>
            <a:fillRect/>
          </a:stretch>
        </p:blipFill>
        <p:spPr>
          <a:xfrm>
            <a:off x="478349" y="2232416"/>
            <a:ext cx="1192380" cy="678667"/>
          </a:xfrm>
          <a:prstGeom prst="rect">
            <a:avLst/>
          </a:prstGeom>
        </p:spPr>
      </p:pic>
      <p:pic>
        <p:nvPicPr>
          <p:cNvPr id="32" name="Picture 31">
            <a:extLst>
              <a:ext uri="{FF2B5EF4-FFF2-40B4-BE49-F238E27FC236}">
                <a16:creationId xmlns:a16="http://schemas.microsoft.com/office/drawing/2014/main" id="{F17B7720-FEB0-699E-2C82-F3589D0E91BE}"/>
              </a:ext>
            </a:extLst>
          </p:cNvPr>
          <p:cNvPicPr>
            <a:picLocks noChangeAspect="1"/>
          </p:cNvPicPr>
          <p:nvPr/>
        </p:nvPicPr>
        <p:blipFill>
          <a:blip r:embed="rId7"/>
          <a:stretch>
            <a:fillRect/>
          </a:stretch>
        </p:blipFill>
        <p:spPr>
          <a:xfrm>
            <a:off x="353012" y="3306399"/>
            <a:ext cx="1503578" cy="726344"/>
          </a:xfrm>
          <a:prstGeom prst="rect">
            <a:avLst/>
          </a:prstGeom>
        </p:spPr>
      </p:pic>
      <p:pic>
        <p:nvPicPr>
          <p:cNvPr id="34" name="Picture 33">
            <a:extLst>
              <a:ext uri="{FF2B5EF4-FFF2-40B4-BE49-F238E27FC236}">
                <a16:creationId xmlns:a16="http://schemas.microsoft.com/office/drawing/2014/main" id="{C934AB42-BC8B-2174-A21E-0249F5A9FAEB}"/>
              </a:ext>
            </a:extLst>
          </p:cNvPr>
          <p:cNvPicPr>
            <a:picLocks noChangeAspect="1"/>
          </p:cNvPicPr>
          <p:nvPr/>
        </p:nvPicPr>
        <p:blipFill>
          <a:blip r:embed="rId8"/>
          <a:stretch>
            <a:fillRect/>
          </a:stretch>
        </p:blipFill>
        <p:spPr>
          <a:xfrm>
            <a:off x="364406" y="1093939"/>
            <a:ext cx="3057939" cy="373639"/>
          </a:xfrm>
          <a:prstGeom prst="rect">
            <a:avLst/>
          </a:prstGeom>
        </p:spPr>
      </p:pic>
      <p:pic>
        <p:nvPicPr>
          <p:cNvPr id="36" name="Picture 35">
            <a:extLst>
              <a:ext uri="{FF2B5EF4-FFF2-40B4-BE49-F238E27FC236}">
                <a16:creationId xmlns:a16="http://schemas.microsoft.com/office/drawing/2014/main" id="{99FC60FE-33A4-18E9-FDDB-9070C6AB723A}"/>
              </a:ext>
            </a:extLst>
          </p:cNvPr>
          <p:cNvPicPr>
            <a:picLocks noChangeAspect="1"/>
          </p:cNvPicPr>
          <p:nvPr/>
        </p:nvPicPr>
        <p:blipFill>
          <a:blip r:embed="rId9"/>
          <a:stretch>
            <a:fillRect/>
          </a:stretch>
        </p:blipFill>
        <p:spPr>
          <a:xfrm>
            <a:off x="3965022" y="1133269"/>
            <a:ext cx="1371648" cy="294978"/>
          </a:xfrm>
          <a:prstGeom prst="rect">
            <a:avLst/>
          </a:prstGeom>
        </p:spPr>
      </p:pic>
      <p:sp>
        <p:nvSpPr>
          <p:cNvPr id="38" name="TextBox 37">
            <a:extLst>
              <a:ext uri="{FF2B5EF4-FFF2-40B4-BE49-F238E27FC236}">
                <a16:creationId xmlns:a16="http://schemas.microsoft.com/office/drawing/2014/main" id="{82A319C7-0AC1-2A85-25EE-22EE71BEBE7A}"/>
              </a:ext>
            </a:extLst>
          </p:cNvPr>
          <p:cNvSpPr txBox="1"/>
          <p:nvPr/>
        </p:nvSpPr>
        <p:spPr>
          <a:xfrm>
            <a:off x="3522390" y="1069267"/>
            <a:ext cx="431800" cy="400110"/>
          </a:xfrm>
          <a:prstGeom prst="rect">
            <a:avLst/>
          </a:prstGeom>
          <a:noFill/>
        </p:spPr>
        <p:txBody>
          <a:bodyPr wrap="square">
            <a:spAutoFit/>
          </a:bodyPr>
          <a:lstStyle/>
          <a:p>
            <a:r>
              <a:rPr lang="en-US" sz="2000" b="1" dirty="0">
                <a:latin typeface="Poppins" panose="00000500000000000000" pitchFamily="2" charset="0"/>
                <a:ea typeface="Roboto" panose="02000000000000000000" pitchFamily="2" charset="0"/>
                <a:cs typeface="Poppins" panose="00000500000000000000" pitchFamily="2" charset="0"/>
              </a:rPr>
              <a:t>⇒</a:t>
            </a:r>
            <a:endParaRPr lang="en-US" sz="2000" dirty="0"/>
          </a:p>
        </p:txBody>
      </p:sp>
      <p:grpSp>
        <p:nvGrpSpPr>
          <p:cNvPr id="5" name="Group 4">
            <a:extLst>
              <a:ext uri="{FF2B5EF4-FFF2-40B4-BE49-F238E27FC236}">
                <a16:creationId xmlns:a16="http://schemas.microsoft.com/office/drawing/2014/main" id="{69DC104C-7030-411E-AB6C-ED9F8D42395E}"/>
              </a:ext>
            </a:extLst>
          </p:cNvPr>
          <p:cNvGrpSpPr/>
          <p:nvPr/>
        </p:nvGrpSpPr>
        <p:grpSpPr>
          <a:xfrm>
            <a:off x="2432534" y="1588855"/>
            <a:ext cx="4197649" cy="3031533"/>
            <a:chOff x="2432534" y="1588855"/>
            <a:chExt cx="4197649" cy="3031533"/>
          </a:xfrm>
        </p:grpSpPr>
        <p:pic>
          <p:nvPicPr>
            <p:cNvPr id="40" name="Picture 39">
              <a:extLst>
                <a:ext uri="{FF2B5EF4-FFF2-40B4-BE49-F238E27FC236}">
                  <a16:creationId xmlns:a16="http://schemas.microsoft.com/office/drawing/2014/main" id="{CD3AA6DC-E067-09D2-D2D1-01182E4D86B8}"/>
                </a:ext>
              </a:extLst>
            </p:cNvPr>
            <p:cNvPicPr>
              <a:picLocks noChangeAspect="1"/>
            </p:cNvPicPr>
            <p:nvPr/>
          </p:nvPicPr>
          <p:blipFill>
            <a:blip r:embed="rId10"/>
            <a:stretch>
              <a:fillRect/>
            </a:stretch>
          </p:blipFill>
          <p:spPr>
            <a:xfrm>
              <a:off x="2432534" y="1588855"/>
              <a:ext cx="4197649" cy="2149132"/>
            </a:xfrm>
            <a:prstGeom prst="rect">
              <a:avLst/>
            </a:prstGeom>
          </p:spPr>
        </p:pic>
        <p:pic>
          <p:nvPicPr>
            <p:cNvPr id="4" name="Picture 3">
              <a:extLst>
                <a:ext uri="{FF2B5EF4-FFF2-40B4-BE49-F238E27FC236}">
                  <a16:creationId xmlns:a16="http://schemas.microsoft.com/office/drawing/2014/main" id="{F4AB780F-DF2D-6A0F-1C56-E2789E1EFA28}"/>
                </a:ext>
              </a:extLst>
            </p:cNvPr>
            <p:cNvPicPr>
              <a:picLocks noChangeAspect="1"/>
            </p:cNvPicPr>
            <p:nvPr/>
          </p:nvPicPr>
          <p:blipFill>
            <a:blip r:embed="rId11"/>
            <a:stretch>
              <a:fillRect/>
            </a:stretch>
          </p:blipFill>
          <p:spPr>
            <a:xfrm>
              <a:off x="2698650" y="3737987"/>
              <a:ext cx="3931533" cy="882401"/>
            </a:xfrm>
            <a:prstGeom prst="rect">
              <a:avLst/>
            </a:prstGeom>
          </p:spPr>
        </p:pic>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5"/>
        <p:cNvGrpSpPr/>
        <p:nvPr/>
      </p:nvGrpSpPr>
      <p:grpSpPr>
        <a:xfrm>
          <a:off x="0" y="0"/>
          <a:ext cx="0" cy="0"/>
          <a:chOff x="0" y="0"/>
          <a:chExt cx="0" cy="0"/>
        </a:xfrm>
      </p:grpSpPr>
      <p:sp>
        <p:nvSpPr>
          <p:cNvPr id="2670" name="Google Shape;2670;p64"/>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64">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64">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3" name="Google Shape;2673;p64"/>
          <p:cNvGrpSpPr/>
          <p:nvPr/>
        </p:nvGrpSpPr>
        <p:grpSpPr>
          <a:xfrm>
            <a:off x="4736475" y="4873138"/>
            <a:ext cx="204457" cy="190123"/>
            <a:chOff x="4426425" y="4796938"/>
            <a:chExt cx="204457" cy="190123"/>
          </a:xfrm>
        </p:grpSpPr>
        <p:sp>
          <p:nvSpPr>
            <p:cNvPr id="2674" name="Google Shape;2674;p6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6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64"/>
          <p:cNvGrpSpPr/>
          <p:nvPr/>
        </p:nvGrpSpPr>
        <p:grpSpPr>
          <a:xfrm flipH="1">
            <a:off x="4203075" y="4873138"/>
            <a:ext cx="204457" cy="190123"/>
            <a:chOff x="4426425" y="4796938"/>
            <a:chExt cx="204457" cy="190123"/>
          </a:xfrm>
        </p:grpSpPr>
        <p:sp>
          <p:nvSpPr>
            <p:cNvPr id="2677" name="Google Shape;2677;p64"/>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64"/>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A96B5E0F-6BEF-6757-76DF-7E0C9C4B91AF}"/>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7" name="Picture 6" descr="A graph of a function&#10;&#10;Description automatically generated">
            <a:extLst>
              <a:ext uri="{FF2B5EF4-FFF2-40B4-BE49-F238E27FC236}">
                <a16:creationId xmlns:a16="http://schemas.microsoft.com/office/drawing/2014/main" id="{B6C4AC70-BD9B-F28D-3D38-6A12112277F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096431" y="-82550"/>
            <a:ext cx="3382416" cy="2536813"/>
          </a:xfrm>
          <a:prstGeom prst="rect">
            <a:avLst/>
          </a:prstGeom>
        </p:spPr>
      </p:pic>
      <p:pic>
        <p:nvPicPr>
          <p:cNvPr id="9" name="Picture 8" descr="A graph of a function&#10;&#10;Description automatically generated">
            <a:extLst>
              <a:ext uri="{FF2B5EF4-FFF2-40B4-BE49-F238E27FC236}">
                <a16:creationId xmlns:a16="http://schemas.microsoft.com/office/drawing/2014/main" id="{547805BD-EBD1-025B-0870-0F8774888A7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555470" y="-82550"/>
            <a:ext cx="3382416" cy="2536813"/>
          </a:xfrm>
          <a:prstGeom prst="rect">
            <a:avLst/>
          </a:prstGeom>
        </p:spPr>
      </p:pic>
      <p:pic>
        <p:nvPicPr>
          <p:cNvPr id="12" name="Picture 11" descr="A graph of a function&#10;&#10;Description automatically generated">
            <a:extLst>
              <a:ext uri="{FF2B5EF4-FFF2-40B4-BE49-F238E27FC236}">
                <a16:creationId xmlns:a16="http://schemas.microsoft.com/office/drawing/2014/main" id="{0728DB50-8487-D71B-B34B-AE5A3AC9DB6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555470" y="2234852"/>
            <a:ext cx="3382416" cy="2536813"/>
          </a:xfrm>
          <a:prstGeom prst="rect">
            <a:avLst/>
          </a:prstGeom>
        </p:spPr>
      </p:pic>
      <p:pic>
        <p:nvPicPr>
          <p:cNvPr id="13" name="Picture 12" descr="A graph of a function&#10;&#10;Description automatically generated">
            <a:extLst>
              <a:ext uri="{FF2B5EF4-FFF2-40B4-BE49-F238E27FC236}">
                <a16:creationId xmlns:a16="http://schemas.microsoft.com/office/drawing/2014/main" id="{FFBC8CF9-A5F4-2235-31F2-0F006CEF55ED}"/>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096431" y="2253627"/>
            <a:ext cx="3382416" cy="2536813"/>
          </a:xfrm>
          <a:prstGeom prst="rect">
            <a:avLst/>
          </a:prstGeom>
        </p:spPr>
      </p:pic>
      <p:pic>
        <p:nvPicPr>
          <p:cNvPr id="15" name="Picture 14">
            <a:extLst>
              <a:ext uri="{FF2B5EF4-FFF2-40B4-BE49-F238E27FC236}">
                <a16:creationId xmlns:a16="http://schemas.microsoft.com/office/drawing/2014/main" id="{378A543C-D640-BC7D-3D5C-CFC950E0DD49}"/>
              </a:ext>
            </a:extLst>
          </p:cNvPr>
          <p:cNvPicPr>
            <a:picLocks noChangeAspect="1"/>
          </p:cNvPicPr>
          <p:nvPr/>
        </p:nvPicPr>
        <p:blipFill>
          <a:blip r:embed="rId8"/>
          <a:stretch>
            <a:fillRect/>
          </a:stretch>
        </p:blipFill>
        <p:spPr>
          <a:xfrm>
            <a:off x="98603" y="3219291"/>
            <a:ext cx="997828" cy="567934"/>
          </a:xfrm>
          <a:prstGeom prst="rect">
            <a:avLst/>
          </a:prstGeom>
        </p:spPr>
      </p:pic>
      <p:pic>
        <p:nvPicPr>
          <p:cNvPr id="16" name="Picture 15">
            <a:extLst>
              <a:ext uri="{FF2B5EF4-FFF2-40B4-BE49-F238E27FC236}">
                <a16:creationId xmlns:a16="http://schemas.microsoft.com/office/drawing/2014/main" id="{260378B4-81A7-5FB2-56D7-DC97C089B72E}"/>
              </a:ext>
            </a:extLst>
          </p:cNvPr>
          <p:cNvPicPr>
            <a:picLocks noChangeAspect="1"/>
          </p:cNvPicPr>
          <p:nvPr/>
        </p:nvPicPr>
        <p:blipFill>
          <a:blip r:embed="rId9"/>
          <a:stretch>
            <a:fillRect/>
          </a:stretch>
        </p:blipFill>
        <p:spPr>
          <a:xfrm>
            <a:off x="7639307" y="3107975"/>
            <a:ext cx="1406090" cy="679250"/>
          </a:xfrm>
          <a:prstGeom prst="rect">
            <a:avLst/>
          </a:prstGeom>
        </p:spPr>
      </p:pic>
    </p:spTree>
    <p:extLst>
      <p:ext uri="{BB962C8B-B14F-4D97-AF65-F5344CB8AC3E}">
        <p14:creationId xmlns:p14="http://schemas.microsoft.com/office/powerpoint/2010/main" val="387701136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8" name="Google Shape;1718;p60"/>
          <p:cNvSpPr/>
          <p:nvPr/>
        </p:nvSpPr>
        <p:spPr>
          <a:xfrm>
            <a:off x="715100" y="1981365"/>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0"/>
          <p:cNvSpPr txBox="1">
            <a:spLocks noGrp="1"/>
          </p:cNvSpPr>
          <p:nvPr>
            <p:ph type="title"/>
          </p:nvPr>
        </p:nvSpPr>
        <p:spPr>
          <a:xfrm>
            <a:off x="715100" y="3316350"/>
            <a:ext cx="443263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Summary</a:t>
            </a:r>
            <a:endParaRPr dirty="0"/>
          </a:p>
        </p:txBody>
      </p:sp>
      <p:sp>
        <p:nvSpPr>
          <p:cNvPr id="1720" name="Google Shape;1720;p60"/>
          <p:cNvSpPr txBox="1">
            <a:spLocks noGrp="1"/>
          </p:cNvSpPr>
          <p:nvPr>
            <p:ph type="title" idx="2"/>
          </p:nvPr>
        </p:nvSpPr>
        <p:spPr>
          <a:xfrm>
            <a:off x="715100" y="2057565"/>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722" name="Google Shape;1722;p60"/>
          <p:cNvSpPr/>
          <p:nvPr/>
        </p:nvSpPr>
        <p:spPr>
          <a:xfrm rot="10800000" flipH="1">
            <a:off x="3644100" y="4700773"/>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60"/>
          <p:cNvGrpSpPr/>
          <p:nvPr/>
        </p:nvGrpSpPr>
        <p:grpSpPr>
          <a:xfrm>
            <a:off x="4736475" y="4873138"/>
            <a:ext cx="204457" cy="190123"/>
            <a:chOff x="4426425" y="4796938"/>
            <a:chExt cx="204457" cy="190123"/>
          </a:xfrm>
        </p:grpSpPr>
        <p:sp>
          <p:nvSpPr>
            <p:cNvPr id="1726" name="Google Shape;1726;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60"/>
          <p:cNvGrpSpPr/>
          <p:nvPr/>
        </p:nvGrpSpPr>
        <p:grpSpPr>
          <a:xfrm flipH="1">
            <a:off x="4203075" y="4873138"/>
            <a:ext cx="204457" cy="190123"/>
            <a:chOff x="4426425" y="4796938"/>
            <a:chExt cx="204457" cy="190123"/>
          </a:xfrm>
        </p:grpSpPr>
        <p:sp>
          <p:nvSpPr>
            <p:cNvPr id="1729" name="Google Shape;1729;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60"/>
          <p:cNvGrpSpPr/>
          <p:nvPr/>
        </p:nvGrpSpPr>
        <p:grpSpPr>
          <a:xfrm>
            <a:off x="7955213" y="4149016"/>
            <a:ext cx="280324" cy="248318"/>
            <a:chOff x="853000" y="238125"/>
            <a:chExt cx="5914000" cy="5238775"/>
          </a:xfrm>
        </p:grpSpPr>
        <p:sp>
          <p:nvSpPr>
            <p:cNvPr id="1732" name="Google Shape;1732;p60"/>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43D59D28-301F-350B-E46D-8197352DB6C0}"/>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3" name="Picture 2">
            <a:extLst>
              <a:ext uri="{FF2B5EF4-FFF2-40B4-BE49-F238E27FC236}">
                <a16:creationId xmlns:a16="http://schemas.microsoft.com/office/drawing/2014/main" id="{FBC99206-6DF0-0750-43ED-071612259EF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5147733" y="1790245"/>
            <a:ext cx="3848837" cy="1254793"/>
          </a:xfrm>
          <a:prstGeom prst="rect">
            <a:avLst/>
          </a:prstGeom>
        </p:spPr>
      </p:pic>
    </p:spTree>
    <p:extLst>
      <p:ext uri="{BB962C8B-B14F-4D97-AF65-F5344CB8AC3E}">
        <p14:creationId xmlns:p14="http://schemas.microsoft.com/office/powerpoint/2010/main" val="3537235767"/>
      </p:ext>
    </p:extLst>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648"/>
        <p:cNvGrpSpPr/>
        <p:nvPr/>
      </p:nvGrpSpPr>
      <p:grpSpPr>
        <a:xfrm>
          <a:off x="0" y="0"/>
          <a:ext cx="0" cy="0"/>
          <a:chOff x="0" y="0"/>
          <a:chExt cx="0" cy="0"/>
        </a:xfrm>
      </p:grpSpPr>
      <p:sp>
        <p:nvSpPr>
          <p:cNvPr id="1649" name="Google Shape;1649;p58"/>
          <p:cNvSpPr/>
          <p:nvPr/>
        </p:nvSpPr>
        <p:spPr>
          <a:xfrm>
            <a:off x="4258454" y="34541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650" name="Google Shape;1650;p58"/>
          <p:cNvSpPr/>
          <p:nvPr/>
        </p:nvSpPr>
        <p:spPr>
          <a:xfrm>
            <a:off x="4258454" y="16647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8"/>
          <p:cNvSpPr/>
          <p:nvPr/>
        </p:nvSpPr>
        <p:spPr>
          <a:xfrm>
            <a:off x="617454" y="3454173"/>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8"/>
          <p:cNvSpPr txBox="1">
            <a:spLocks noGrp="1"/>
          </p:cNvSpPr>
          <p:nvPr>
            <p:ph type="title"/>
          </p:nvPr>
        </p:nvSpPr>
        <p:spPr>
          <a:xfrm>
            <a:off x="1422729" y="1742775"/>
            <a:ext cx="269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uFill>
                  <a:noFill/>
                </a:uFill>
              </a:rPr>
              <a:t>Introduction</a:t>
            </a:r>
            <a:endParaRPr sz="2400" dirty="0"/>
          </a:p>
        </p:txBody>
      </p:sp>
      <p:sp>
        <p:nvSpPr>
          <p:cNvPr id="1654" name="Google Shape;1654;p58"/>
          <p:cNvSpPr txBox="1">
            <a:spLocks noGrp="1"/>
          </p:cNvSpPr>
          <p:nvPr>
            <p:ph type="title" idx="3"/>
          </p:nvPr>
        </p:nvSpPr>
        <p:spPr>
          <a:xfrm>
            <a:off x="4936011" y="1665165"/>
            <a:ext cx="3503727" cy="683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uFill>
                  <a:noFill/>
                </a:uFill>
              </a:rPr>
              <a:t>Transport Properties</a:t>
            </a:r>
            <a:endParaRPr sz="2400" dirty="0"/>
          </a:p>
        </p:txBody>
      </p:sp>
      <p:sp>
        <p:nvSpPr>
          <p:cNvPr id="1655" name="Google Shape;1655;p58"/>
          <p:cNvSpPr txBox="1">
            <a:spLocks noGrp="1"/>
          </p:cNvSpPr>
          <p:nvPr>
            <p:ph type="title" idx="4"/>
          </p:nvPr>
        </p:nvSpPr>
        <p:spPr>
          <a:xfrm>
            <a:off x="4244954"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uFill>
                  <a:noFill/>
                </a:uFill>
              </a:rPr>
              <a:t>02</a:t>
            </a:r>
            <a:endParaRPr dirty="0">
              <a:solidFill>
                <a:schemeClr val="tx1"/>
              </a:solidFill>
            </a:endParaRPr>
          </a:p>
        </p:txBody>
      </p:sp>
      <p:sp>
        <p:nvSpPr>
          <p:cNvPr id="1657" name="Google Shape;1657;p58"/>
          <p:cNvSpPr txBox="1">
            <a:spLocks noGrp="1"/>
          </p:cNvSpPr>
          <p:nvPr>
            <p:ph type="title" idx="6"/>
          </p:nvPr>
        </p:nvSpPr>
        <p:spPr>
          <a:xfrm>
            <a:off x="4979354" y="3512319"/>
            <a:ext cx="269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t>Summary </a:t>
            </a:r>
            <a:endParaRPr sz="2400" dirty="0"/>
          </a:p>
        </p:txBody>
      </p:sp>
      <p:sp>
        <p:nvSpPr>
          <p:cNvPr id="1658" name="Google Shape;1658;p58"/>
          <p:cNvSpPr txBox="1">
            <a:spLocks noGrp="1"/>
          </p:cNvSpPr>
          <p:nvPr>
            <p:ph type="title" idx="7"/>
          </p:nvPr>
        </p:nvSpPr>
        <p:spPr>
          <a:xfrm>
            <a:off x="4244954" y="35321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rPr>
              <a:t>04</a:t>
            </a:r>
            <a:endParaRPr dirty="0">
              <a:solidFill>
                <a:schemeClr val="tx1"/>
              </a:solidFill>
            </a:endParaRPr>
          </a:p>
        </p:txBody>
      </p:sp>
      <p:sp>
        <p:nvSpPr>
          <p:cNvPr id="1660" name="Google Shape;1660;p58"/>
          <p:cNvSpPr txBox="1">
            <a:spLocks noGrp="1"/>
          </p:cNvSpPr>
          <p:nvPr>
            <p:ph type="title" idx="9"/>
          </p:nvPr>
        </p:nvSpPr>
        <p:spPr>
          <a:xfrm>
            <a:off x="1422729" y="3532175"/>
            <a:ext cx="2690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uFill>
                  <a:noFill/>
                </a:uFill>
              </a:rPr>
              <a:t>Simulation</a:t>
            </a:r>
            <a:endParaRPr sz="2400" dirty="0"/>
          </a:p>
        </p:txBody>
      </p:sp>
      <p:sp>
        <p:nvSpPr>
          <p:cNvPr id="1661" name="Google Shape;1661;p58"/>
          <p:cNvSpPr txBox="1">
            <a:spLocks noGrp="1"/>
          </p:cNvSpPr>
          <p:nvPr>
            <p:ph type="title" idx="13"/>
          </p:nvPr>
        </p:nvSpPr>
        <p:spPr>
          <a:xfrm>
            <a:off x="604203" y="3532175"/>
            <a:ext cx="720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uFill>
                  <a:noFill/>
                </a:uFill>
              </a:rPr>
              <a:t>03</a:t>
            </a:r>
            <a:endParaRPr dirty="0">
              <a:solidFill>
                <a:schemeClr val="tx1"/>
              </a:solidFill>
            </a:endParaRPr>
          </a:p>
        </p:txBody>
      </p:sp>
      <p:sp>
        <p:nvSpPr>
          <p:cNvPr id="1663" name="Google Shape;1663;p58"/>
          <p:cNvSpPr txBox="1">
            <a:spLocks noGrp="1"/>
          </p:cNvSpPr>
          <p:nvPr>
            <p:ph type="title" idx="15"/>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1664" name="Google Shape;1664;p58"/>
          <p:cNvSpPr/>
          <p:nvPr/>
        </p:nvSpPr>
        <p:spPr>
          <a:xfrm>
            <a:off x="617454" y="1663048"/>
            <a:ext cx="720900" cy="6837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8"/>
          <p:cNvSpPr txBox="1">
            <a:spLocks noGrp="1"/>
          </p:cNvSpPr>
          <p:nvPr>
            <p:ph type="title" idx="2"/>
          </p:nvPr>
        </p:nvSpPr>
        <p:spPr>
          <a:xfrm>
            <a:off x="603954" y="1742775"/>
            <a:ext cx="7479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uFill>
                  <a:noFill/>
                </a:uFill>
              </a:rPr>
              <a:t>01</a:t>
            </a:r>
            <a:endParaRPr dirty="0">
              <a:solidFill>
                <a:schemeClr val="tx1"/>
              </a:solidFill>
            </a:endParaRPr>
          </a:p>
        </p:txBody>
      </p:sp>
      <p:sp>
        <p:nvSpPr>
          <p:cNvPr id="1666" name="Google Shape;1666;p58"/>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8">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8">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9" name="Google Shape;1669;p58"/>
          <p:cNvGrpSpPr/>
          <p:nvPr/>
        </p:nvGrpSpPr>
        <p:grpSpPr>
          <a:xfrm>
            <a:off x="4736475" y="4873138"/>
            <a:ext cx="204457" cy="190123"/>
            <a:chOff x="4426425" y="4796938"/>
            <a:chExt cx="204457" cy="190123"/>
          </a:xfrm>
        </p:grpSpPr>
        <p:sp>
          <p:nvSpPr>
            <p:cNvPr id="1670" name="Google Shape;1670;p5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8"/>
          <p:cNvGrpSpPr/>
          <p:nvPr/>
        </p:nvGrpSpPr>
        <p:grpSpPr>
          <a:xfrm flipH="1">
            <a:off x="4203075" y="4873138"/>
            <a:ext cx="204457" cy="190123"/>
            <a:chOff x="4426425" y="4796938"/>
            <a:chExt cx="204457" cy="190123"/>
          </a:xfrm>
        </p:grpSpPr>
        <p:sp>
          <p:nvSpPr>
            <p:cNvPr id="1673" name="Google Shape;1673;p58"/>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8"/>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5EA7FD62-87E8-A252-CE97-95374943333F}"/>
              </a:ext>
            </a:extLst>
          </p:cNvPr>
          <p:cNvPicPr>
            <a:picLocks noChangeAspect="1"/>
          </p:cNvPicPr>
          <p:nvPr/>
        </p:nvPicPr>
        <p:blipFill>
          <a:blip r:embed="rId3"/>
          <a:stretch>
            <a:fillRect/>
          </a:stretch>
        </p:blipFill>
        <p:spPr>
          <a:xfrm>
            <a:off x="8736326" y="4648200"/>
            <a:ext cx="357026" cy="449580"/>
          </a:xfrm>
          <a:prstGeom prst="rect">
            <a:avLst/>
          </a:prstGeom>
        </p:spPr>
      </p:pic>
      <p:sp>
        <p:nvSpPr>
          <p:cNvPr id="6" name="Google Shape;1653;p58">
            <a:extLst>
              <a:ext uri="{FF2B5EF4-FFF2-40B4-BE49-F238E27FC236}">
                <a16:creationId xmlns:a16="http://schemas.microsoft.com/office/drawing/2014/main" id="{37C8E9E7-30C5-B980-4B3F-390B188B411A}"/>
              </a:ext>
            </a:extLst>
          </p:cNvPr>
          <p:cNvSpPr txBox="1">
            <a:spLocks noGrp="1"/>
          </p:cNvSpPr>
          <p:nvPr>
            <p:ph type="subTitle" idx="1"/>
          </p:nvPr>
        </p:nvSpPr>
        <p:spPr>
          <a:xfrm>
            <a:off x="1442629" y="2201427"/>
            <a:ext cx="2741075" cy="48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latin typeface="Poppins" panose="00000500000000000000" pitchFamily="2" charset="0"/>
                <a:ea typeface="Roboto" panose="02000000000000000000" pitchFamily="2" charset="0"/>
                <a:cs typeface="Poppins" panose="00000500000000000000" pitchFamily="2" charset="0"/>
              </a:rPr>
              <a:t>Paradigm of Open Quantum System Dynamics</a:t>
            </a:r>
            <a:endParaRPr sz="1400" dirty="0">
              <a:latin typeface="Poppins" panose="00000500000000000000" pitchFamily="2" charset="0"/>
              <a:ea typeface="Roboto" panose="02000000000000000000" pitchFamily="2" charset="0"/>
              <a:cs typeface="Poppins" panose="00000500000000000000" pitchFamily="2" charset="0"/>
            </a:endParaRPr>
          </a:p>
        </p:txBody>
      </p:sp>
      <p:sp>
        <p:nvSpPr>
          <p:cNvPr id="9" name="Google Shape;1653;p58">
            <a:extLst>
              <a:ext uri="{FF2B5EF4-FFF2-40B4-BE49-F238E27FC236}">
                <a16:creationId xmlns:a16="http://schemas.microsoft.com/office/drawing/2014/main" id="{C144E386-64B1-85BF-88CA-0F581BCE63DD}"/>
              </a:ext>
            </a:extLst>
          </p:cNvPr>
          <p:cNvSpPr txBox="1">
            <a:spLocks/>
          </p:cNvSpPr>
          <p:nvPr/>
        </p:nvSpPr>
        <p:spPr>
          <a:xfrm>
            <a:off x="4972043" y="2119113"/>
            <a:ext cx="3337502"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buClr>
                <a:schemeClr val="dk2"/>
              </a:buClr>
              <a:buSzPts val="1400"/>
              <a:buFont typeface="Poppins"/>
              <a:buNone/>
              <a:defRPr>
                <a:solidFill>
                  <a:schemeClr val="dk1"/>
                </a:solidFill>
                <a:latin typeface="Roboto" panose="02000000000000000000" pitchFamily="2" charset="0"/>
                <a:ea typeface="Roboto" panose="02000000000000000000" pitchFamily="2" charset="0"/>
                <a:cs typeface="Roboto" panose="02000000000000000000" pitchFamily="2" charset="0"/>
                <a:sym typeface="Poppins"/>
              </a:defRPr>
            </a:lvl1pPr>
            <a:lvl2pPr marL="914400" indent="-317500">
              <a:buClr>
                <a:schemeClr val="dk2"/>
              </a:buClr>
              <a:buSzPts val="1400"/>
              <a:buFont typeface="Poppins"/>
              <a:buNone/>
              <a:defRPr>
                <a:solidFill>
                  <a:schemeClr val="dk2"/>
                </a:solidFill>
                <a:latin typeface="Poppins"/>
                <a:ea typeface="Poppins"/>
                <a:cs typeface="Poppins"/>
                <a:sym typeface="Poppins"/>
              </a:defRPr>
            </a:lvl2pPr>
            <a:lvl3pPr marL="1371600" indent="-317500">
              <a:buClr>
                <a:schemeClr val="dk2"/>
              </a:buClr>
              <a:buSzPts val="1400"/>
              <a:buFont typeface="Poppins"/>
              <a:buNone/>
              <a:defRPr>
                <a:solidFill>
                  <a:schemeClr val="dk2"/>
                </a:solidFill>
                <a:latin typeface="Poppins"/>
                <a:ea typeface="Poppins"/>
                <a:cs typeface="Poppins"/>
                <a:sym typeface="Poppins"/>
              </a:defRPr>
            </a:lvl3pPr>
            <a:lvl4pPr marL="1828800" indent="-317500">
              <a:buClr>
                <a:schemeClr val="dk2"/>
              </a:buClr>
              <a:buSzPts val="1400"/>
              <a:buFont typeface="Poppins"/>
              <a:buNone/>
              <a:defRPr>
                <a:solidFill>
                  <a:schemeClr val="dk2"/>
                </a:solidFill>
                <a:latin typeface="Poppins"/>
                <a:ea typeface="Poppins"/>
                <a:cs typeface="Poppins"/>
                <a:sym typeface="Poppins"/>
              </a:defRPr>
            </a:lvl4pPr>
            <a:lvl5pPr marL="2286000" indent="-317500">
              <a:buClr>
                <a:schemeClr val="dk2"/>
              </a:buClr>
              <a:buSzPts val="1400"/>
              <a:buFont typeface="Poppins"/>
              <a:buNone/>
              <a:defRPr>
                <a:solidFill>
                  <a:schemeClr val="dk2"/>
                </a:solidFill>
                <a:latin typeface="Poppins"/>
                <a:ea typeface="Poppins"/>
                <a:cs typeface="Poppins"/>
                <a:sym typeface="Poppins"/>
              </a:defRPr>
            </a:lvl5pPr>
            <a:lvl6pPr marL="2743200" indent="-317500">
              <a:buClr>
                <a:schemeClr val="dk2"/>
              </a:buClr>
              <a:buSzPts val="1400"/>
              <a:buFont typeface="Poppins"/>
              <a:buNone/>
              <a:defRPr>
                <a:solidFill>
                  <a:schemeClr val="dk2"/>
                </a:solidFill>
                <a:latin typeface="Poppins"/>
                <a:ea typeface="Poppins"/>
                <a:cs typeface="Poppins"/>
                <a:sym typeface="Poppins"/>
              </a:defRPr>
            </a:lvl6pPr>
            <a:lvl7pPr marL="3200400" indent="-317500">
              <a:buClr>
                <a:schemeClr val="dk2"/>
              </a:buClr>
              <a:buSzPts val="1400"/>
              <a:buFont typeface="Poppins"/>
              <a:buNone/>
              <a:defRPr>
                <a:solidFill>
                  <a:schemeClr val="dk2"/>
                </a:solidFill>
                <a:latin typeface="Poppins"/>
                <a:ea typeface="Poppins"/>
                <a:cs typeface="Poppins"/>
                <a:sym typeface="Poppins"/>
              </a:defRPr>
            </a:lvl7pPr>
            <a:lvl8pPr marL="3657600" indent="-317500">
              <a:buClr>
                <a:schemeClr val="dk2"/>
              </a:buClr>
              <a:buSzPts val="1400"/>
              <a:buFont typeface="Poppins"/>
              <a:buNone/>
              <a:defRPr>
                <a:solidFill>
                  <a:schemeClr val="dk2"/>
                </a:solidFill>
                <a:latin typeface="Poppins"/>
                <a:ea typeface="Poppins"/>
                <a:cs typeface="Poppins"/>
                <a:sym typeface="Poppins"/>
              </a:defRPr>
            </a:lvl8pPr>
            <a:lvl9pPr marL="4114800" indent="-317500">
              <a:buClr>
                <a:schemeClr val="dk2"/>
              </a:buClr>
              <a:buSzPts val="1400"/>
              <a:buFont typeface="Poppins"/>
              <a:buNone/>
              <a:defRPr>
                <a:solidFill>
                  <a:schemeClr val="dk2"/>
                </a:solidFill>
                <a:latin typeface="Poppins"/>
                <a:ea typeface="Poppins"/>
                <a:cs typeface="Poppins"/>
                <a:sym typeface="Poppins"/>
              </a:defRPr>
            </a:lvl9pPr>
          </a:lstStyle>
          <a:p>
            <a:r>
              <a:rPr lang="en-US" dirty="0">
                <a:latin typeface="Poppins" panose="00000500000000000000" pitchFamily="2" charset="0"/>
                <a:cs typeface="Poppins" panose="00000500000000000000" pitchFamily="2" charset="0"/>
              </a:rPr>
              <a:t>Continuity Equations</a:t>
            </a:r>
          </a:p>
        </p:txBody>
      </p:sp>
      <p:sp>
        <p:nvSpPr>
          <p:cNvPr id="3" name="Google Shape;1653;p58">
            <a:extLst>
              <a:ext uri="{FF2B5EF4-FFF2-40B4-BE49-F238E27FC236}">
                <a16:creationId xmlns:a16="http://schemas.microsoft.com/office/drawing/2014/main" id="{67131959-6BF0-3954-B94B-FEA4C153762C}"/>
              </a:ext>
            </a:extLst>
          </p:cNvPr>
          <p:cNvSpPr txBox="1">
            <a:spLocks/>
          </p:cNvSpPr>
          <p:nvPr/>
        </p:nvSpPr>
        <p:spPr>
          <a:xfrm>
            <a:off x="1438026" y="3947545"/>
            <a:ext cx="2741075"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2pPr>
            <a:lvl3pPr marL="1371600" marR="0" lvl="2"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3pPr>
            <a:lvl4pPr marL="1828800" marR="0" lvl="3"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4pPr>
            <a:lvl5pPr marL="2286000" marR="0" lvl="4"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5pPr>
            <a:lvl6pPr marL="2743200" marR="0" lvl="5"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6pPr>
            <a:lvl7pPr marL="3200400" marR="0" lvl="6"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7pPr>
            <a:lvl8pPr marL="3657600" marR="0" lvl="7"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8pPr>
            <a:lvl9pPr marL="4114800" marR="0" lvl="8" indent="-317500" algn="l" rtl="0">
              <a:lnSpc>
                <a:spcPct val="100000"/>
              </a:lnSpc>
              <a:spcBef>
                <a:spcPts val="0"/>
              </a:spcBef>
              <a:spcAft>
                <a:spcPts val="0"/>
              </a:spcAft>
              <a:buClr>
                <a:schemeClr val="dk2"/>
              </a:buClr>
              <a:buSzPts val="1400"/>
              <a:buFont typeface="Poppins"/>
              <a:buNone/>
              <a:defRPr sz="1400" b="0" i="0" u="none" strike="noStrike" cap="none">
                <a:solidFill>
                  <a:schemeClr val="dk2"/>
                </a:solidFill>
                <a:latin typeface="Poppins"/>
                <a:ea typeface="Poppins"/>
                <a:cs typeface="Poppins"/>
                <a:sym typeface="Poppins"/>
              </a:defRPr>
            </a:lvl9pPr>
          </a:lstStyle>
          <a:p>
            <a:pPr marL="0" indent="0"/>
            <a:r>
              <a:rPr lang="en-US" sz="1400" dirty="0">
                <a:latin typeface="Poppins" panose="00000500000000000000" pitchFamily="2" charset="0"/>
                <a:ea typeface="Roboto" panose="02000000000000000000" pitchFamily="2" charset="0"/>
                <a:cs typeface="Poppins" panose="00000500000000000000" pitchFamily="2" charset="0"/>
              </a:rPr>
              <a:t>Rectification</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pic>
        <p:nvPicPr>
          <p:cNvPr id="2" name="Picture 1" descr="A blue and yellow logo&#10;&#10;Description automatically generated">
            <a:extLst>
              <a:ext uri="{FF2B5EF4-FFF2-40B4-BE49-F238E27FC236}">
                <a16:creationId xmlns:a16="http://schemas.microsoft.com/office/drawing/2014/main" id="{382C4E69-2C3C-5B55-46CF-7B46F9891FB7}"/>
              </a:ext>
            </a:extLst>
          </p:cNvPr>
          <p:cNvPicPr>
            <a:picLocks noChangeAspect="1"/>
          </p:cNvPicPr>
          <p:nvPr/>
        </p:nvPicPr>
        <p:blipFill>
          <a:blip r:embed="rId3"/>
          <a:stretch>
            <a:fillRect/>
          </a:stretch>
        </p:blipFill>
        <p:spPr>
          <a:xfrm>
            <a:off x="8736326" y="4648200"/>
            <a:ext cx="357026" cy="449580"/>
          </a:xfrm>
          <a:prstGeom prst="rect">
            <a:avLst/>
          </a:prstGeom>
        </p:spPr>
      </p:pic>
      <p:sp>
        <p:nvSpPr>
          <p:cNvPr id="38" name="Google Shape;1653;p58">
            <a:extLst>
              <a:ext uri="{FF2B5EF4-FFF2-40B4-BE49-F238E27FC236}">
                <a16:creationId xmlns:a16="http://schemas.microsoft.com/office/drawing/2014/main" id="{E77D3605-014A-037D-2F69-854A9F12004B}"/>
              </a:ext>
            </a:extLst>
          </p:cNvPr>
          <p:cNvSpPr txBox="1">
            <a:spLocks/>
          </p:cNvSpPr>
          <p:nvPr/>
        </p:nvSpPr>
        <p:spPr>
          <a:xfrm>
            <a:off x="720000" y="998458"/>
            <a:ext cx="1223675"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latin typeface="Poppins" panose="00000500000000000000" pitchFamily="2" charset="0"/>
                <a:ea typeface="Roboto" panose="02000000000000000000" pitchFamily="2" charset="0"/>
                <a:cs typeface="Poppins" panose="00000500000000000000" pitchFamily="2" charset="0"/>
              </a:rPr>
              <a:t>Main goal:</a:t>
            </a:r>
          </a:p>
        </p:txBody>
      </p:sp>
      <p:pic>
        <p:nvPicPr>
          <p:cNvPr id="40" name="Picture 39">
            <a:extLst>
              <a:ext uri="{FF2B5EF4-FFF2-40B4-BE49-F238E27FC236}">
                <a16:creationId xmlns:a16="http://schemas.microsoft.com/office/drawing/2014/main" id="{162A8BC9-EA7E-77E2-ED67-9250F052FAAD}"/>
              </a:ext>
            </a:extLst>
          </p:cNvPr>
          <p:cNvPicPr>
            <a:picLocks noChangeAspect="1"/>
          </p:cNvPicPr>
          <p:nvPr/>
        </p:nvPicPr>
        <p:blipFill>
          <a:blip r:embed="rId4"/>
          <a:stretch>
            <a:fillRect/>
          </a:stretch>
        </p:blipFill>
        <p:spPr>
          <a:xfrm>
            <a:off x="1943675" y="1035328"/>
            <a:ext cx="2077729" cy="346878"/>
          </a:xfrm>
          <a:prstGeom prst="rect">
            <a:avLst/>
          </a:prstGeom>
        </p:spPr>
      </p:pic>
      <p:sp>
        <p:nvSpPr>
          <p:cNvPr id="3" name="Google Shape;2594;p62">
            <a:extLst>
              <a:ext uri="{FF2B5EF4-FFF2-40B4-BE49-F238E27FC236}">
                <a16:creationId xmlns:a16="http://schemas.microsoft.com/office/drawing/2014/main" id="{97D51579-757D-824C-CF28-8C32EFC71DA6}"/>
              </a:ext>
            </a:extLst>
          </p:cNvPr>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5;p62">
            <a:hlinkClick r:id="" action="ppaction://hlinkshowjump?jump=previousslide"/>
            <a:extLst>
              <a:ext uri="{FF2B5EF4-FFF2-40B4-BE49-F238E27FC236}">
                <a16:creationId xmlns:a16="http://schemas.microsoft.com/office/drawing/2014/main" id="{5B437614-8D7C-4B17-FB87-79732520AC25}"/>
              </a:ext>
            </a:extLst>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6;p62">
            <a:hlinkClick r:id="" action="ppaction://hlinkshowjump?jump=nextslide"/>
            <a:extLst>
              <a:ext uri="{FF2B5EF4-FFF2-40B4-BE49-F238E27FC236}">
                <a16:creationId xmlns:a16="http://schemas.microsoft.com/office/drawing/2014/main" id="{3AE50DF6-F3F6-F685-66EB-14F5415D6045}"/>
              </a:ext>
            </a:extLst>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597;p62">
            <a:extLst>
              <a:ext uri="{FF2B5EF4-FFF2-40B4-BE49-F238E27FC236}">
                <a16:creationId xmlns:a16="http://schemas.microsoft.com/office/drawing/2014/main" id="{110FE48E-8020-2606-85ED-6E320FBB5337}"/>
              </a:ext>
            </a:extLst>
          </p:cNvPr>
          <p:cNvGrpSpPr/>
          <p:nvPr/>
        </p:nvGrpSpPr>
        <p:grpSpPr>
          <a:xfrm>
            <a:off x="4736475" y="4873138"/>
            <a:ext cx="204457" cy="190123"/>
            <a:chOff x="4426425" y="4796938"/>
            <a:chExt cx="204457" cy="190123"/>
          </a:xfrm>
        </p:grpSpPr>
        <p:sp>
          <p:nvSpPr>
            <p:cNvPr id="7" name="Google Shape;2598;p62">
              <a:extLst>
                <a:ext uri="{FF2B5EF4-FFF2-40B4-BE49-F238E27FC236}">
                  <a16:creationId xmlns:a16="http://schemas.microsoft.com/office/drawing/2014/main" id="{02399B94-AB03-8826-B374-5B6791D54436}"/>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9;p62">
              <a:extLst>
                <a:ext uri="{FF2B5EF4-FFF2-40B4-BE49-F238E27FC236}">
                  <a16:creationId xmlns:a16="http://schemas.microsoft.com/office/drawing/2014/main" id="{9DB26C96-6E43-0E62-A44D-3B10F94DDDB1}"/>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600;p62">
            <a:extLst>
              <a:ext uri="{FF2B5EF4-FFF2-40B4-BE49-F238E27FC236}">
                <a16:creationId xmlns:a16="http://schemas.microsoft.com/office/drawing/2014/main" id="{F0F91801-6456-2316-DE1D-6680BE6F66E3}"/>
              </a:ext>
            </a:extLst>
          </p:cNvPr>
          <p:cNvGrpSpPr/>
          <p:nvPr/>
        </p:nvGrpSpPr>
        <p:grpSpPr>
          <a:xfrm flipH="1">
            <a:off x="4203075" y="4873138"/>
            <a:ext cx="204457" cy="190123"/>
            <a:chOff x="4426425" y="4796938"/>
            <a:chExt cx="204457" cy="190123"/>
          </a:xfrm>
        </p:grpSpPr>
        <p:sp>
          <p:nvSpPr>
            <p:cNvPr id="10" name="Google Shape;2601;p62">
              <a:extLst>
                <a:ext uri="{FF2B5EF4-FFF2-40B4-BE49-F238E27FC236}">
                  <a16:creationId xmlns:a16="http://schemas.microsoft.com/office/drawing/2014/main" id="{8E149261-C95B-4F2D-1BF8-24486C3B1135}"/>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2;p62">
              <a:extLst>
                <a:ext uri="{FF2B5EF4-FFF2-40B4-BE49-F238E27FC236}">
                  <a16:creationId xmlns:a16="http://schemas.microsoft.com/office/drawing/2014/main" id="{1037D80D-EB2A-7527-CC6E-AAC6F1DD717B}"/>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653;p58">
            <a:extLst>
              <a:ext uri="{FF2B5EF4-FFF2-40B4-BE49-F238E27FC236}">
                <a16:creationId xmlns:a16="http://schemas.microsoft.com/office/drawing/2014/main" id="{2BD116F2-2634-8491-90F7-53DBD9AE34F7}"/>
              </a:ext>
            </a:extLst>
          </p:cNvPr>
          <p:cNvSpPr txBox="1">
            <a:spLocks/>
          </p:cNvSpPr>
          <p:nvPr/>
        </p:nvSpPr>
        <p:spPr>
          <a:xfrm>
            <a:off x="720000" y="1451600"/>
            <a:ext cx="534425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b="1" dirty="0">
                <a:latin typeface="Poppins" panose="00000500000000000000" pitchFamily="2" charset="0"/>
                <a:ea typeface="Roboto" panose="02000000000000000000" pitchFamily="2" charset="0"/>
                <a:cs typeface="Poppins" panose="00000500000000000000" pitchFamily="2" charset="0"/>
              </a:rPr>
              <a:t>Quantum Master Equations (QMEs):</a:t>
            </a:r>
          </a:p>
        </p:txBody>
      </p:sp>
      <p:pic>
        <p:nvPicPr>
          <p:cNvPr id="14" name="Picture 13">
            <a:extLst>
              <a:ext uri="{FF2B5EF4-FFF2-40B4-BE49-F238E27FC236}">
                <a16:creationId xmlns:a16="http://schemas.microsoft.com/office/drawing/2014/main" id="{1580F83F-8988-8C81-C858-2DFEEEEDD14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971879" y="1948856"/>
            <a:ext cx="3128658" cy="617861"/>
          </a:xfrm>
          <a:prstGeom prst="rect">
            <a:avLst/>
          </a:prstGeom>
        </p:spPr>
      </p:pic>
      <p:sp>
        <p:nvSpPr>
          <p:cNvPr id="15" name="Google Shape;1653;p58">
            <a:extLst>
              <a:ext uri="{FF2B5EF4-FFF2-40B4-BE49-F238E27FC236}">
                <a16:creationId xmlns:a16="http://schemas.microsoft.com/office/drawing/2014/main" id="{2A3851A3-6DD7-5E7F-2EE1-54E56BC404F1}"/>
              </a:ext>
            </a:extLst>
          </p:cNvPr>
          <p:cNvSpPr txBox="1">
            <a:spLocks/>
          </p:cNvSpPr>
          <p:nvPr/>
        </p:nvSpPr>
        <p:spPr>
          <a:xfrm>
            <a:off x="4584700" y="2056188"/>
            <a:ext cx="8509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latin typeface="Poppins" panose="00000500000000000000" pitchFamily="2" charset="0"/>
                <a:ea typeface="Roboto" panose="02000000000000000000" pitchFamily="2" charset="0"/>
                <a:cs typeface="Poppins" panose="00000500000000000000" pitchFamily="2" charset="0"/>
              </a:rPr>
              <a:t>with</a:t>
            </a:r>
          </a:p>
        </p:txBody>
      </p:sp>
      <p:grpSp>
        <p:nvGrpSpPr>
          <p:cNvPr id="25" name="Group 24">
            <a:extLst>
              <a:ext uri="{FF2B5EF4-FFF2-40B4-BE49-F238E27FC236}">
                <a16:creationId xmlns:a16="http://schemas.microsoft.com/office/drawing/2014/main" id="{72032817-5B85-D9CE-39DD-61AC1CDBA203}"/>
              </a:ext>
            </a:extLst>
          </p:cNvPr>
          <p:cNvGrpSpPr/>
          <p:nvPr/>
        </p:nvGrpSpPr>
        <p:grpSpPr>
          <a:xfrm>
            <a:off x="717460" y="2883335"/>
            <a:ext cx="7211968" cy="805509"/>
            <a:chOff x="717460" y="3150035"/>
            <a:chExt cx="7211968" cy="805509"/>
          </a:xfrm>
        </p:grpSpPr>
        <p:grpSp>
          <p:nvGrpSpPr>
            <p:cNvPr id="19" name="Group 18">
              <a:extLst>
                <a:ext uri="{FF2B5EF4-FFF2-40B4-BE49-F238E27FC236}">
                  <a16:creationId xmlns:a16="http://schemas.microsoft.com/office/drawing/2014/main" id="{13CA59B1-8852-8632-9643-AEB415824EC9}"/>
                </a:ext>
              </a:extLst>
            </p:cNvPr>
            <p:cNvGrpSpPr>
              <a:grpSpLocks noChangeAspect="1"/>
            </p:cNvGrpSpPr>
            <p:nvPr/>
          </p:nvGrpSpPr>
          <p:grpSpPr>
            <a:xfrm>
              <a:off x="717460" y="3150035"/>
              <a:ext cx="5089517" cy="805509"/>
              <a:chOff x="1406726" y="1764706"/>
              <a:chExt cx="5763094" cy="912115"/>
            </a:xfrm>
          </p:grpSpPr>
          <p:pic>
            <p:nvPicPr>
              <p:cNvPr id="20" name="Picture 19">
                <a:extLst>
                  <a:ext uri="{FF2B5EF4-FFF2-40B4-BE49-F238E27FC236}">
                    <a16:creationId xmlns:a16="http://schemas.microsoft.com/office/drawing/2014/main" id="{0A4881D9-D3AF-800E-6576-31CAAD15513A}"/>
                  </a:ext>
                </a:extLst>
              </p:cNvPr>
              <p:cNvPicPr>
                <a:picLocks noChangeAspect="1"/>
              </p:cNvPicPr>
              <p:nvPr/>
            </p:nvPicPr>
            <p:blipFill>
              <a:blip r:embed="rId6"/>
              <a:stretch>
                <a:fillRect/>
              </a:stretch>
            </p:blipFill>
            <p:spPr>
              <a:xfrm>
                <a:off x="1406726" y="1764706"/>
                <a:ext cx="4093174" cy="912115"/>
              </a:xfrm>
              <a:prstGeom prst="rect">
                <a:avLst/>
              </a:prstGeom>
            </p:spPr>
          </p:pic>
          <p:pic>
            <p:nvPicPr>
              <p:cNvPr id="21" name="Picture 20">
                <a:extLst>
                  <a:ext uri="{FF2B5EF4-FFF2-40B4-BE49-F238E27FC236}">
                    <a16:creationId xmlns:a16="http://schemas.microsoft.com/office/drawing/2014/main" id="{0F8D7A79-9762-B3CD-EE71-FD7A71B0D89F}"/>
                  </a:ext>
                </a:extLst>
              </p:cNvPr>
              <p:cNvPicPr>
                <a:picLocks noChangeAspect="1"/>
              </p:cNvPicPr>
              <p:nvPr/>
            </p:nvPicPr>
            <p:blipFill>
              <a:blip r:embed="rId7"/>
              <a:stretch>
                <a:fillRect/>
              </a:stretch>
            </p:blipFill>
            <p:spPr>
              <a:xfrm>
                <a:off x="5760150" y="2068785"/>
                <a:ext cx="1409670" cy="370301"/>
              </a:xfrm>
              <a:prstGeom prst="rect">
                <a:avLst/>
              </a:prstGeom>
            </p:spPr>
          </p:pic>
          <p:pic>
            <p:nvPicPr>
              <p:cNvPr id="22" name="Picture 21">
                <a:extLst>
                  <a:ext uri="{FF2B5EF4-FFF2-40B4-BE49-F238E27FC236}">
                    <a16:creationId xmlns:a16="http://schemas.microsoft.com/office/drawing/2014/main" id="{33029C3F-26D3-A434-B187-8F5A3BF82A48}"/>
                  </a:ext>
                </a:extLst>
              </p:cNvPr>
              <p:cNvPicPr>
                <a:picLocks noChangeAspect="1"/>
              </p:cNvPicPr>
              <p:nvPr/>
            </p:nvPicPr>
            <p:blipFill rotWithShape="1">
              <a:blip r:embed="rId6"/>
              <a:srcRect l="61507" r="33495"/>
              <a:stretch/>
            </p:blipFill>
            <p:spPr>
              <a:xfrm>
                <a:off x="5559435" y="1764706"/>
                <a:ext cx="204582" cy="912115"/>
              </a:xfrm>
              <a:prstGeom prst="rect">
                <a:avLst/>
              </a:prstGeom>
            </p:spPr>
          </p:pic>
        </p:grpSp>
        <p:pic>
          <p:nvPicPr>
            <p:cNvPr id="23" name="Picture 22">
              <a:extLst>
                <a:ext uri="{FF2B5EF4-FFF2-40B4-BE49-F238E27FC236}">
                  <a16:creationId xmlns:a16="http://schemas.microsoft.com/office/drawing/2014/main" id="{6716C2FA-239F-99A1-9DC7-AFA4DEED375B}"/>
                </a:ext>
              </a:extLst>
            </p:cNvPr>
            <p:cNvPicPr>
              <a:picLocks noChangeAspect="1"/>
            </p:cNvPicPr>
            <p:nvPr/>
          </p:nvPicPr>
          <p:blipFill rotWithShape="1">
            <a:blip r:embed="rId8"/>
            <a:srcRect l="24262"/>
            <a:stretch/>
          </p:blipFill>
          <p:spPr>
            <a:xfrm>
              <a:off x="5909587" y="3305542"/>
              <a:ext cx="2019841" cy="534783"/>
            </a:xfrm>
            <a:prstGeom prst="rect">
              <a:avLst/>
            </a:prstGeom>
          </p:spPr>
        </p:pic>
      </p:grpSp>
      <p:sp>
        <p:nvSpPr>
          <p:cNvPr id="24" name="Google Shape;1653;p58">
            <a:extLst>
              <a:ext uri="{FF2B5EF4-FFF2-40B4-BE49-F238E27FC236}">
                <a16:creationId xmlns:a16="http://schemas.microsoft.com/office/drawing/2014/main" id="{1DF55AA8-BD56-D473-F9C4-D0C363734E0D}"/>
              </a:ext>
            </a:extLst>
          </p:cNvPr>
          <p:cNvSpPr txBox="1">
            <a:spLocks/>
          </p:cNvSpPr>
          <p:nvPr/>
        </p:nvSpPr>
        <p:spPr>
          <a:xfrm>
            <a:off x="720000" y="2514391"/>
            <a:ext cx="2320704"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b="1" dirty="0">
                <a:latin typeface="Poppins" panose="00000500000000000000" pitchFamily="2" charset="0"/>
                <a:ea typeface="Roboto" panose="02000000000000000000" pitchFamily="2" charset="0"/>
                <a:cs typeface="Poppins" panose="00000500000000000000" pitchFamily="2" charset="0"/>
              </a:rPr>
              <a:t>Transport Properties:</a:t>
            </a:r>
          </a:p>
        </p:txBody>
      </p:sp>
      <p:sp>
        <p:nvSpPr>
          <p:cNvPr id="26" name="TextBox 25">
            <a:extLst>
              <a:ext uri="{FF2B5EF4-FFF2-40B4-BE49-F238E27FC236}">
                <a16:creationId xmlns:a16="http://schemas.microsoft.com/office/drawing/2014/main" id="{71C38F6C-8D91-545B-7374-DCE51711282A}"/>
              </a:ext>
            </a:extLst>
          </p:cNvPr>
          <p:cNvSpPr txBox="1"/>
          <p:nvPr/>
        </p:nvSpPr>
        <p:spPr>
          <a:xfrm>
            <a:off x="785456" y="3692114"/>
            <a:ext cx="2113210"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In the steady state</a:t>
            </a:r>
            <a:endParaRPr lang="en-US" dirty="0"/>
          </a:p>
        </p:txBody>
      </p:sp>
      <p:pic>
        <p:nvPicPr>
          <p:cNvPr id="27" name="Picture 26">
            <a:extLst>
              <a:ext uri="{FF2B5EF4-FFF2-40B4-BE49-F238E27FC236}">
                <a16:creationId xmlns:a16="http://schemas.microsoft.com/office/drawing/2014/main" id="{45494F9F-C87C-0AEE-B1CE-740D6A2DEFFD}"/>
              </a:ext>
            </a:extLst>
          </p:cNvPr>
          <p:cNvPicPr>
            <a:picLocks noChangeAspect="1"/>
          </p:cNvPicPr>
          <p:nvPr/>
        </p:nvPicPr>
        <p:blipFill>
          <a:blip r:embed="rId9"/>
          <a:stretch>
            <a:fillRect/>
          </a:stretch>
        </p:blipFill>
        <p:spPr>
          <a:xfrm>
            <a:off x="2652011" y="3731705"/>
            <a:ext cx="1165228" cy="253994"/>
          </a:xfrm>
          <a:prstGeom prst="rect">
            <a:avLst/>
          </a:prstGeom>
        </p:spPr>
      </p:pic>
      <p:sp>
        <p:nvSpPr>
          <p:cNvPr id="28" name="TextBox 27">
            <a:extLst>
              <a:ext uri="{FF2B5EF4-FFF2-40B4-BE49-F238E27FC236}">
                <a16:creationId xmlns:a16="http://schemas.microsoft.com/office/drawing/2014/main" id="{F14978EB-BFAB-722C-97BA-ED2131995F0F}"/>
              </a:ext>
            </a:extLst>
          </p:cNvPr>
          <p:cNvSpPr txBox="1"/>
          <p:nvPr/>
        </p:nvSpPr>
        <p:spPr>
          <a:xfrm>
            <a:off x="3829721" y="3645327"/>
            <a:ext cx="417760"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endParaRPr lang="en-US" sz="1800" dirty="0"/>
          </a:p>
        </p:txBody>
      </p:sp>
      <p:pic>
        <p:nvPicPr>
          <p:cNvPr id="29" name="Picture 28">
            <a:extLst>
              <a:ext uri="{FF2B5EF4-FFF2-40B4-BE49-F238E27FC236}">
                <a16:creationId xmlns:a16="http://schemas.microsoft.com/office/drawing/2014/main" id="{49E0AB70-E077-8774-38C4-D180406E37DF}"/>
              </a:ext>
            </a:extLst>
          </p:cNvPr>
          <p:cNvPicPr>
            <a:picLocks noChangeAspect="1"/>
          </p:cNvPicPr>
          <p:nvPr/>
        </p:nvPicPr>
        <p:blipFill>
          <a:blip r:embed="rId10"/>
          <a:stretch>
            <a:fillRect/>
          </a:stretch>
        </p:blipFill>
        <p:spPr>
          <a:xfrm>
            <a:off x="4259963" y="3659652"/>
            <a:ext cx="1423832" cy="300869"/>
          </a:xfrm>
          <a:prstGeom prst="rect">
            <a:avLst/>
          </a:prstGeom>
        </p:spPr>
      </p:pic>
      <p:pic>
        <p:nvPicPr>
          <p:cNvPr id="31" name="Picture 30">
            <a:extLst>
              <a:ext uri="{FF2B5EF4-FFF2-40B4-BE49-F238E27FC236}">
                <a16:creationId xmlns:a16="http://schemas.microsoft.com/office/drawing/2014/main" id="{648EBDAD-E0E8-DD15-E5A4-22ED88E3A41C}"/>
              </a:ext>
            </a:extLst>
          </p:cNvPr>
          <p:cNvPicPr>
            <a:picLocks noChangeAspect="1"/>
          </p:cNvPicPr>
          <p:nvPr/>
        </p:nvPicPr>
        <p:blipFill>
          <a:blip r:embed="rId11"/>
          <a:stretch>
            <a:fillRect/>
          </a:stretch>
        </p:blipFill>
        <p:spPr>
          <a:xfrm>
            <a:off x="2161180" y="4107873"/>
            <a:ext cx="4801771" cy="426732"/>
          </a:xfrm>
          <a:prstGeom prst="rect">
            <a:avLst/>
          </a:prstGeom>
        </p:spPr>
      </p:pic>
      <p:sp>
        <p:nvSpPr>
          <p:cNvPr id="37" name="Google Shape;1653;p58">
            <a:extLst>
              <a:ext uri="{FF2B5EF4-FFF2-40B4-BE49-F238E27FC236}">
                <a16:creationId xmlns:a16="http://schemas.microsoft.com/office/drawing/2014/main" id="{39559354-1E56-94A6-737A-CCD2917794E0}"/>
              </a:ext>
            </a:extLst>
          </p:cNvPr>
          <p:cNvSpPr txBox="1">
            <a:spLocks/>
          </p:cNvSpPr>
          <p:nvPr/>
        </p:nvSpPr>
        <p:spPr>
          <a:xfrm>
            <a:off x="717460" y="505162"/>
            <a:ext cx="534425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b="1" dirty="0">
                <a:latin typeface="Poppins" panose="00000500000000000000" pitchFamily="2" charset="0"/>
                <a:ea typeface="Roboto" panose="02000000000000000000" pitchFamily="2" charset="0"/>
                <a:cs typeface="Poppins" panose="00000500000000000000" pitchFamily="2" charset="0"/>
              </a:rPr>
              <a:t>Open Quantum Systems:</a:t>
            </a:r>
          </a:p>
        </p:txBody>
      </p:sp>
      <p:grpSp>
        <p:nvGrpSpPr>
          <p:cNvPr id="41" name="Group 40">
            <a:extLst>
              <a:ext uri="{FF2B5EF4-FFF2-40B4-BE49-F238E27FC236}">
                <a16:creationId xmlns:a16="http://schemas.microsoft.com/office/drawing/2014/main" id="{AB25DF3D-CABB-9640-F7EA-8AEBD2918B02}"/>
              </a:ext>
            </a:extLst>
          </p:cNvPr>
          <p:cNvGrpSpPr/>
          <p:nvPr/>
        </p:nvGrpSpPr>
        <p:grpSpPr>
          <a:xfrm>
            <a:off x="745490" y="1892948"/>
            <a:ext cx="3889678" cy="762699"/>
            <a:chOff x="745490" y="1892948"/>
            <a:chExt cx="3889678" cy="762699"/>
          </a:xfrm>
        </p:grpSpPr>
        <p:pic>
          <p:nvPicPr>
            <p:cNvPr id="16" name="Picture 15">
              <a:extLst>
                <a:ext uri="{FF2B5EF4-FFF2-40B4-BE49-F238E27FC236}">
                  <a16:creationId xmlns:a16="http://schemas.microsoft.com/office/drawing/2014/main" id="{4C75C8B9-97D0-598D-70C6-BF089ACAE633}"/>
                </a:ext>
              </a:extLst>
            </p:cNvPr>
            <p:cNvPicPr>
              <a:picLocks noChangeAspect="1"/>
            </p:cNvPicPr>
            <p:nvPr/>
          </p:nvPicPr>
          <p:blipFill rotWithShape="1">
            <a:blip r:embed="rId12"/>
            <a:srcRect r="60512"/>
            <a:stretch/>
          </p:blipFill>
          <p:spPr>
            <a:xfrm>
              <a:off x="745490" y="1967675"/>
              <a:ext cx="258233" cy="498939"/>
            </a:xfrm>
            <a:prstGeom prst="rect">
              <a:avLst/>
            </a:prstGeom>
          </p:spPr>
        </p:pic>
        <p:pic>
          <p:nvPicPr>
            <p:cNvPr id="17" name="Picture 16">
              <a:extLst>
                <a:ext uri="{FF2B5EF4-FFF2-40B4-BE49-F238E27FC236}">
                  <a16:creationId xmlns:a16="http://schemas.microsoft.com/office/drawing/2014/main" id="{06B20B98-1B43-8035-9482-434BA9FB389B}"/>
                </a:ext>
              </a:extLst>
            </p:cNvPr>
            <p:cNvPicPr>
              <a:picLocks noChangeAspect="1"/>
            </p:cNvPicPr>
            <p:nvPr/>
          </p:nvPicPr>
          <p:blipFill rotWithShape="1">
            <a:blip r:embed="rId13"/>
            <a:srcRect l="54283" t="33802" r="36827" b="27486"/>
            <a:stretch/>
          </p:blipFill>
          <p:spPr>
            <a:xfrm>
              <a:off x="1043463" y="2115892"/>
              <a:ext cx="228611" cy="259261"/>
            </a:xfrm>
            <a:prstGeom prst="rect">
              <a:avLst/>
            </a:prstGeom>
          </p:spPr>
        </p:pic>
        <p:pic>
          <p:nvPicPr>
            <p:cNvPr id="18" name="Picture 17">
              <a:extLst>
                <a:ext uri="{FF2B5EF4-FFF2-40B4-BE49-F238E27FC236}">
                  <a16:creationId xmlns:a16="http://schemas.microsoft.com/office/drawing/2014/main" id="{7BDECE7F-5D4F-1AB2-CCB1-EA17026B3DD9}"/>
                </a:ext>
              </a:extLst>
            </p:cNvPr>
            <p:cNvPicPr>
              <a:picLocks noChangeAspect="1"/>
            </p:cNvPicPr>
            <p:nvPr/>
          </p:nvPicPr>
          <p:blipFill rotWithShape="1">
            <a:blip r:embed="rId13"/>
            <a:srcRect l="18521" r="72661"/>
            <a:stretch/>
          </p:blipFill>
          <p:spPr>
            <a:xfrm>
              <a:off x="1282234" y="1892948"/>
              <a:ext cx="258233" cy="762699"/>
            </a:xfrm>
            <a:prstGeom prst="rect">
              <a:avLst/>
            </a:prstGeom>
          </p:spPr>
        </p:pic>
        <p:pic>
          <p:nvPicPr>
            <p:cNvPr id="39" name="Picture 38">
              <a:extLst>
                <a:ext uri="{FF2B5EF4-FFF2-40B4-BE49-F238E27FC236}">
                  <a16:creationId xmlns:a16="http://schemas.microsoft.com/office/drawing/2014/main" id="{6C324D52-1823-03EF-B8FD-4B9CD457BC58}"/>
                </a:ext>
              </a:extLst>
            </p:cNvPr>
            <p:cNvPicPr>
              <a:picLocks noChangeAspect="1"/>
            </p:cNvPicPr>
            <p:nvPr/>
          </p:nvPicPr>
          <p:blipFill rotWithShape="1">
            <a:blip r:embed="rId14"/>
            <a:srcRect l="-394" r="-1"/>
            <a:stretch/>
          </p:blipFill>
          <p:spPr>
            <a:xfrm>
              <a:off x="1466559" y="1962301"/>
              <a:ext cx="3168609" cy="686930"/>
            </a:xfrm>
            <a:prstGeom prst="rect">
              <a:avLst/>
            </a:prstGeom>
          </p:spPr>
        </p:pic>
      </p:grpSp>
    </p:spTree>
    <p:extLst>
      <p:ext uri="{BB962C8B-B14F-4D97-AF65-F5344CB8AC3E}">
        <p14:creationId xmlns:p14="http://schemas.microsoft.com/office/powerpoint/2010/main" val="10544688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3" grpId="0"/>
      <p:bldP spid="15" grpId="0"/>
      <p:bldP spid="24" grpId="0"/>
      <p:bldP spid="26" grpId="0"/>
      <p:bldP spid="28" grpId="0"/>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2594" name="Google Shape;2594;p6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7" name="Google Shape;2597;p62"/>
          <p:cNvGrpSpPr/>
          <p:nvPr/>
        </p:nvGrpSpPr>
        <p:grpSpPr>
          <a:xfrm>
            <a:off x="4736475" y="4873138"/>
            <a:ext cx="204457" cy="190123"/>
            <a:chOff x="4426425" y="4796938"/>
            <a:chExt cx="204457" cy="190123"/>
          </a:xfrm>
        </p:grpSpPr>
        <p:sp>
          <p:nvSpPr>
            <p:cNvPr id="2598" name="Google Shape;2598;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62"/>
          <p:cNvGrpSpPr/>
          <p:nvPr/>
        </p:nvGrpSpPr>
        <p:grpSpPr>
          <a:xfrm flipH="1">
            <a:off x="4203075" y="4873138"/>
            <a:ext cx="204457" cy="190123"/>
            <a:chOff x="4426425" y="4796938"/>
            <a:chExt cx="204457" cy="190123"/>
          </a:xfrm>
        </p:grpSpPr>
        <p:sp>
          <p:nvSpPr>
            <p:cNvPr id="2601" name="Google Shape;2601;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C5B7BC2E-2E01-D456-13AF-227C05271744}"/>
              </a:ext>
            </a:extLst>
          </p:cNvPr>
          <p:cNvPicPr>
            <a:picLocks noChangeAspect="1"/>
          </p:cNvPicPr>
          <p:nvPr/>
        </p:nvPicPr>
        <p:blipFill>
          <a:blip r:embed="rId3"/>
          <a:stretch>
            <a:fillRect/>
          </a:stretch>
        </p:blipFill>
        <p:spPr>
          <a:xfrm>
            <a:off x="8736326" y="4648200"/>
            <a:ext cx="357026" cy="449580"/>
          </a:xfrm>
          <a:prstGeom prst="rect">
            <a:avLst/>
          </a:prstGeom>
        </p:spPr>
      </p:pic>
      <p:sp>
        <p:nvSpPr>
          <p:cNvPr id="13" name="TextBox 12">
            <a:extLst>
              <a:ext uri="{FF2B5EF4-FFF2-40B4-BE49-F238E27FC236}">
                <a16:creationId xmlns:a16="http://schemas.microsoft.com/office/drawing/2014/main" id="{D1A8C7A7-E018-5D1D-7C49-79E4DF6ED7BE}"/>
              </a:ext>
            </a:extLst>
          </p:cNvPr>
          <p:cNvSpPr txBox="1"/>
          <p:nvPr/>
        </p:nvSpPr>
        <p:spPr>
          <a:xfrm>
            <a:off x="3989772" y="808960"/>
            <a:ext cx="417760"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endParaRPr lang="en-US" sz="1800" dirty="0"/>
          </a:p>
        </p:txBody>
      </p:sp>
      <p:pic>
        <p:nvPicPr>
          <p:cNvPr id="3" name="Picture 2">
            <a:extLst>
              <a:ext uri="{FF2B5EF4-FFF2-40B4-BE49-F238E27FC236}">
                <a16:creationId xmlns:a16="http://schemas.microsoft.com/office/drawing/2014/main" id="{44361EE2-347F-2028-B8EF-6725EE99C456}"/>
              </a:ext>
            </a:extLst>
          </p:cNvPr>
          <p:cNvPicPr>
            <a:picLocks noChangeAspect="1"/>
          </p:cNvPicPr>
          <p:nvPr/>
        </p:nvPicPr>
        <p:blipFill>
          <a:blip r:embed="rId4"/>
          <a:stretch>
            <a:fillRect/>
          </a:stretch>
        </p:blipFill>
        <p:spPr>
          <a:xfrm>
            <a:off x="488060" y="271896"/>
            <a:ext cx="3501711" cy="1601557"/>
          </a:xfrm>
          <a:prstGeom prst="rect">
            <a:avLst/>
          </a:prstGeom>
          <a:ln w="19050">
            <a:solidFill>
              <a:schemeClr val="tx1"/>
            </a:solidFill>
          </a:ln>
        </p:spPr>
      </p:pic>
      <p:pic>
        <p:nvPicPr>
          <p:cNvPr id="8" name="Picture 7">
            <a:extLst>
              <a:ext uri="{FF2B5EF4-FFF2-40B4-BE49-F238E27FC236}">
                <a16:creationId xmlns:a16="http://schemas.microsoft.com/office/drawing/2014/main" id="{72DD9DEE-F5E3-250E-4758-B08D9D016544}"/>
              </a:ext>
            </a:extLst>
          </p:cNvPr>
          <p:cNvPicPr>
            <a:picLocks noChangeAspect="1"/>
          </p:cNvPicPr>
          <p:nvPr/>
        </p:nvPicPr>
        <p:blipFill>
          <a:blip r:embed="rId5"/>
          <a:stretch>
            <a:fillRect/>
          </a:stretch>
        </p:blipFill>
        <p:spPr>
          <a:xfrm>
            <a:off x="1751050" y="2022426"/>
            <a:ext cx="5546800" cy="2587190"/>
          </a:xfrm>
          <a:prstGeom prst="rect">
            <a:avLst/>
          </a:prstGeom>
        </p:spPr>
      </p:pic>
      <p:grpSp>
        <p:nvGrpSpPr>
          <p:cNvPr id="16" name="Group 15">
            <a:extLst>
              <a:ext uri="{FF2B5EF4-FFF2-40B4-BE49-F238E27FC236}">
                <a16:creationId xmlns:a16="http://schemas.microsoft.com/office/drawing/2014/main" id="{8E3F92D9-F0E9-9A60-B4DF-81EB0FB9B415}"/>
              </a:ext>
            </a:extLst>
          </p:cNvPr>
          <p:cNvGrpSpPr>
            <a:grpSpLocks noChangeAspect="1"/>
          </p:cNvGrpSpPr>
          <p:nvPr/>
        </p:nvGrpSpPr>
        <p:grpSpPr>
          <a:xfrm>
            <a:off x="4290732" y="780766"/>
            <a:ext cx="3754070" cy="1014931"/>
            <a:chOff x="8888" y="1338090"/>
            <a:chExt cx="9126224" cy="2467319"/>
          </a:xfrm>
        </p:grpSpPr>
        <p:pic>
          <p:nvPicPr>
            <p:cNvPr id="11" name="Picture 10">
              <a:extLst>
                <a:ext uri="{FF2B5EF4-FFF2-40B4-BE49-F238E27FC236}">
                  <a16:creationId xmlns:a16="http://schemas.microsoft.com/office/drawing/2014/main" id="{850F461E-DAA7-8DE7-594F-7F045A4647A9}"/>
                </a:ext>
              </a:extLst>
            </p:cNvPr>
            <p:cNvPicPr>
              <a:picLocks noChangeAspect="1"/>
            </p:cNvPicPr>
            <p:nvPr/>
          </p:nvPicPr>
          <p:blipFill>
            <a:blip r:embed="rId6"/>
            <a:stretch>
              <a:fillRect/>
            </a:stretch>
          </p:blipFill>
          <p:spPr>
            <a:xfrm>
              <a:off x="8888" y="1338090"/>
              <a:ext cx="9126224" cy="2467319"/>
            </a:xfrm>
            <a:prstGeom prst="rect">
              <a:avLst/>
            </a:prstGeom>
          </p:spPr>
        </p:pic>
        <p:pic>
          <p:nvPicPr>
            <p:cNvPr id="15" name="Picture 14">
              <a:extLst>
                <a:ext uri="{FF2B5EF4-FFF2-40B4-BE49-F238E27FC236}">
                  <a16:creationId xmlns:a16="http://schemas.microsoft.com/office/drawing/2014/main" id="{7B78855C-1CB0-0DB4-887A-45D906A37A06}"/>
                </a:ext>
              </a:extLst>
            </p:cNvPr>
            <p:cNvPicPr>
              <a:picLocks noChangeAspect="1"/>
            </p:cNvPicPr>
            <p:nvPr/>
          </p:nvPicPr>
          <p:blipFill>
            <a:blip r:embed="rId7"/>
            <a:stretch>
              <a:fillRect/>
            </a:stretch>
          </p:blipFill>
          <p:spPr>
            <a:xfrm>
              <a:off x="7619281" y="2924126"/>
              <a:ext cx="1252332" cy="704948"/>
            </a:xfrm>
            <a:prstGeom prst="rect">
              <a:avLst/>
            </a:prstGeom>
          </p:spPr>
        </p:pic>
      </p:grpSp>
    </p:spTree>
    <p:extLst>
      <p:ext uri="{BB962C8B-B14F-4D97-AF65-F5344CB8AC3E}">
        <p14:creationId xmlns:p14="http://schemas.microsoft.com/office/powerpoint/2010/main" val="3556537857"/>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45"/>
        <p:cNvGrpSpPr/>
        <p:nvPr/>
      </p:nvGrpSpPr>
      <p:grpSpPr>
        <a:xfrm>
          <a:off x="0" y="0"/>
          <a:ext cx="0" cy="0"/>
          <a:chOff x="0" y="0"/>
          <a:chExt cx="0" cy="0"/>
        </a:xfrm>
      </p:grpSpPr>
      <p:sp>
        <p:nvSpPr>
          <p:cNvPr id="2648" name="Google Shape;2648;p64"/>
          <p:cNvSpPr txBox="1">
            <a:spLocks noGrp="1"/>
          </p:cNvSpPr>
          <p:nvPr>
            <p:ph type="title" idx="6"/>
          </p:nvPr>
        </p:nvSpPr>
        <p:spPr>
          <a:xfrm>
            <a:off x="720000" y="532925"/>
            <a:ext cx="7704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pic>
        <p:nvPicPr>
          <p:cNvPr id="2" name="Picture 1" descr="A blue and yellow logo&#10;&#10;Description automatically generated">
            <a:extLst>
              <a:ext uri="{FF2B5EF4-FFF2-40B4-BE49-F238E27FC236}">
                <a16:creationId xmlns:a16="http://schemas.microsoft.com/office/drawing/2014/main" id="{A96B5E0F-6BEF-6757-76DF-7E0C9C4B91AF}"/>
              </a:ext>
            </a:extLst>
          </p:cNvPr>
          <p:cNvPicPr>
            <a:picLocks noChangeAspect="1"/>
          </p:cNvPicPr>
          <p:nvPr/>
        </p:nvPicPr>
        <p:blipFill>
          <a:blip r:embed="rId3"/>
          <a:stretch>
            <a:fillRect/>
          </a:stretch>
        </p:blipFill>
        <p:spPr>
          <a:xfrm>
            <a:off x="8736326" y="4648200"/>
            <a:ext cx="357026" cy="449580"/>
          </a:xfrm>
          <a:prstGeom prst="rect">
            <a:avLst/>
          </a:prstGeom>
        </p:spPr>
      </p:pic>
      <p:sp>
        <p:nvSpPr>
          <p:cNvPr id="18" name="TextBox 17">
            <a:extLst>
              <a:ext uri="{FF2B5EF4-FFF2-40B4-BE49-F238E27FC236}">
                <a16:creationId xmlns:a16="http://schemas.microsoft.com/office/drawing/2014/main" id="{766B24C2-6493-95EA-5A1C-052F0E1D7DFC}"/>
              </a:ext>
            </a:extLst>
          </p:cNvPr>
          <p:cNvSpPr txBox="1"/>
          <p:nvPr/>
        </p:nvSpPr>
        <p:spPr>
          <a:xfrm>
            <a:off x="873159" y="1391443"/>
            <a:ext cx="7397681" cy="2893100"/>
          </a:xfrm>
          <a:prstGeom prst="rect">
            <a:avLst/>
          </a:prstGeom>
          <a:noFill/>
        </p:spPr>
        <p:txBody>
          <a:bodyPr wrap="square">
            <a:spAutoFit/>
          </a:bodyPr>
          <a:lstStyle/>
          <a:p>
            <a:r>
              <a:rPr lang="en-US" b="0" i="0" dirty="0">
                <a:solidFill>
                  <a:srgbClr val="222222"/>
                </a:solidFill>
                <a:effectLst/>
                <a:latin typeface="Poppins" panose="00000500000000000000" pitchFamily="2" charset="0"/>
                <a:cs typeface="Poppins" panose="00000500000000000000" pitchFamily="2" charset="0"/>
              </a:rPr>
              <a:t>[1] Landi, G. T., Poletti, D., &amp; Schaller, G. (2022). Nonequilibrium boundary-driven quantum systems: Models, methods, and properties. </a:t>
            </a:r>
            <a:r>
              <a:rPr lang="en-US" b="0" i="1" dirty="0">
                <a:solidFill>
                  <a:srgbClr val="222222"/>
                </a:solidFill>
                <a:effectLst/>
                <a:latin typeface="Poppins" panose="00000500000000000000" pitchFamily="2" charset="0"/>
                <a:cs typeface="Poppins" panose="00000500000000000000" pitchFamily="2" charset="0"/>
              </a:rPr>
              <a:t>Reviews of Modern Physics</a:t>
            </a:r>
            <a:r>
              <a:rPr lang="en-US" b="0" i="0" dirty="0">
                <a:solidFill>
                  <a:srgbClr val="222222"/>
                </a:solidFill>
                <a:effectLst/>
                <a:latin typeface="Poppins" panose="00000500000000000000" pitchFamily="2" charset="0"/>
                <a:cs typeface="Poppins" panose="00000500000000000000" pitchFamily="2" charset="0"/>
              </a:rPr>
              <a:t>, </a:t>
            </a:r>
            <a:r>
              <a:rPr lang="en-US" b="0" i="1" dirty="0">
                <a:solidFill>
                  <a:srgbClr val="222222"/>
                </a:solidFill>
                <a:effectLst/>
                <a:latin typeface="Poppins" panose="00000500000000000000" pitchFamily="2" charset="0"/>
                <a:cs typeface="Poppins" panose="00000500000000000000" pitchFamily="2" charset="0"/>
              </a:rPr>
              <a:t>94</a:t>
            </a:r>
            <a:r>
              <a:rPr lang="en-US" b="0" i="0" dirty="0">
                <a:solidFill>
                  <a:srgbClr val="222222"/>
                </a:solidFill>
                <a:effectLst/>
                <a:latin typeface="Poppins" panose="00000500000000000000" pitchFamily="2" charset="0"/>
                <a:cs typeface="Poppins" panose="00000500000000000000" pitchFamily="2" charset="0"/>
              </a:rPr>
              <a:t>(4), 045006.</a:t>
            </a:r>
          </a:p>
          <a:p>
            <a:endParaRPr lang="en-US" dirty="0">
              <a:solidFill>
                <a:srgbClr val="222222"/>
              </a:solidFill>
              <a:latin typeface="Poppins" panose="00000500000000000000" pitchFamily="2" charset="0"/>
              <a:cs typeface="Poppins" panose="00000500000000000000" pitchFamily="2" charset="0"/>
            </a:endParaRPr>
          </a:p>
          <a:p>
            <a:r>
              <a:rPr lang="en-US" b="0" i="0" dirty="0">
                <a:solidFill>
                  <a:srgbClr val="222222"/>
                </a:solidFill>
                <a:effectLst/>
                <a:latin typeface="Poppins" panose="00000500000000000000" pitchFamily="2" charset="0"/>
                <a:cs typeface="Poppins" panose="00000500000000000000" pitchFamily="2" charset="0"/>
              </a:rPr>
              <a:t>[2] Campaioli, F., Cole, J. H., &amp; Hapuarachchi, H. (2023). A Tutorial on Quantum Master Equations: Tips and tricks for quantum optics, quantum computing and beyond. </a:t>
            </a:r>
            <a:r>
              <a:rPr lang="en-US" b="0" i="1" dirty="0">
                <a:solidFill>
                  <a:srgbClr val="222222"/>
                </a:solidFill>
                <a:effectLst/>
                <a:latin typeface="Poppins" panose="00000500000000000000" pitchFamily="2" charset="0"/>
                <a:cs typeface="Poppins" panose="00000500000000000000" pitchFamily="2" charset="0"/>
              </a:rPr>
              <a:t>arXiv preprint arXiv:2303.16449</a:t>
            </a:r>
            <a:r>
              <a:rPr lang="en-US" b="0" i="0" dirty="0">
                <a:solidFill>
                  <a:srgbClr val="222222"/>
                </a:solidFill>
                <a:effectLst/>
                <a:latin typeface="Poppins" panose="00000500000000000000" pitchFamily="2" charset="0"/>
                <a:cs typeface="Poppins" panose="00000500000000000000" pitchFamily="2" charset="0"/>
              </a:rPr>
              <a:t>.</a:t>
            </a:r>
          </a:p>
          <a:p>
            <a:endParaRPr lang="en-US" dirty="0">
              <a:solidFill>
                <a:srgbClr val="222222"/>
              </a:solidFill>
              <a:latin typeface="Poppins" panose="00000500000000000000" pitchFamily="2" charset="0"/>
              <a:cs typeface="Poppins" panose="00000500000000000000" pitchFamily="2" charset="0"/>
            </a:endParaRPr>
          </a:p>
          <a:p>
            <a:r>
              <a:rPr lang="it-IT" b="0" i="0" dirty="0">
                <a:solidFill>
                  <a:srgbClr val="222222"/>
                </a:solidFill>
                <a:effectLst/>
                <a:latin typeface="Poppins" panose="00000500000000000000" pitchFamily="2" charset="0"/>
                <a:cs typeface="Poppins" panose="00000500000000000000" pitchFamily="2" charset="0"/>
              </a:rPr>
              <a:t>[3] Balachandran, V., Benenti, G., Pereira, E., Casati, G., &amp; Poletti, D. (2018). Perfect diode in quantum spin chains. </a:t>
            </a:r>
            <a:r>
              <a:rPr lang="it-IT" b="0" i="1" dirty="0">
                <a:solidFill>
                  <a:srgbClr val="222222"/>
                </a:solidFill>
                <a:effectLst/>
                <a:latin typeface="Poppins" panose="00000500000000000000" pitchFamily="2" charset="0"/>
                <a:cs typeface="Poppins" panose="00000500000000000000" pitchFamily="2" charset="0"/>
              </a:rPr>
              <a:t>Physical review letters</a:t>
            </a:r>
            <a:r>
              <a:rPr lang="it-IT" b="0" i="0" dirty="0">
                <a:solidFill>
                  <a:srgbClr val="222222"/>
                </a:solidFill>
                <a:effectLst/>
                <a:latin typeface="Poppins" panose="00000500000000000000" pitchFamily="2" charset="0"/>
                <a:cs typeface="Poppins" panose="00000500000000000000" pitchFamily="2" charset="0"/>
              </a:rPr>
              <a:t>, </a:t>
            </a:r>
            <a:r>
              <a:rPr lang="it-IT" b="0" i="1" dirty="0">
                <a:solidFill>
                  <a:srgbClr val="222222"/>
                </a:solidFill>
                <a:effectLst/>
                <a:latin typeface="Poppins" panose="00000500000000000000" pitchFamily="2" charset="0"/>
                <a:cs typeface="Poppins" panose="00000500000000000000" pitchFamily="2" charset="0"/>
              </a:rPr>
              <a:t>120</a:t>
            </a:r>
            <a:r>
              <a:rPr lang="it-IT" b="0" i="0" dirty="0">
                <a:solidFill>
                  <a:srgbClr val="222222"/>
                </a:solidFill>
                <a:effectLst/>
                <a:latin typeface="Poppins" panose="00000500000000000000" pitchFamily="2" charset="0"/>
                <a:cs typeface="Poppins" panose="00000500000000000000" pitchFamily="2" charset="0"/>
              </a:rPr>
              <a:t>(20), 200603.</a:t>
            </a:r>
          </a:p>
          <a:p>
            <a:endParaRPr lang="it-IT" dirty="0">
              <a:solidFill>
                <a:srgbClr val="222222"/>
              </a:solidFill>
              <a:latin typeface="Poppins" panose="00000500000000000000" pitchFamily="2" charset="0"/>
              <a:cs typeface="Poppins" panose="00000500000000000000" pitchFamily="2" charset="0"/>
            </a:endParaRPr>
          </a:p>
          <a:p>
            <a:r>
              <a:rPr lang="en-US" b="0" i="0" dirty="0">
                <a:solidFill>
                  <a:srgbClr val="222222"/>
                </a:solidFill>
                <a:effectLst/>
                <a:latin typeface="Poppins" panose="00000500000000000000" pitchFamily="2" charset="0"/>
                <a:cs typeface="Poppins" panose="00000500000000000000" pitchFamily="2" charset="0"/>
              </a:rPr>
              <a:t>[4] Mendoza-Arenas, J. J., &amp; Clark, S. R. (2022). Giant rectification in strongly-interacting boundary-driven tilted systems. </a:t>
            </a:r>
            <a:r>
              <a:rPr lang="en-US" b="0" i="1" dirty="0">
                <a:solidFill>
                  <a:srgbClr val="222222"/>
                </a:solidFill>
                <a:effectLst/>
                <a:latin typeface="Poppins" panose="00000500000000000000" pitchFamily="2" charset="0"/>
                <a:cs typeface="Poppins" panose="00000500000000000000" pitchFamily="2" charset="0"/>
              </a:rPr>
              <a:t>arXiv preprint arXiv:2209.11718</a:t>
            </a:r>
            <a:r>
              <a:rPr lang="en-US" b="0" i="0" dirty="0">
                <a:solidFill>
                  <a:srgbClr val="222222"/>
                </a:solidFill>
                <a:effectLst/>
                <a:latin typeface="Poppins" panose="00000500000000000000" pitchFamily="2" charset="0"/>
                <a:cs typeface="Poppins" panose="00000500000000000000" pitchFamily="2" charset="0"/>
              </a:rPr>
              <a:t>.</a:t>
            </a:r>
            <a:endParaRPr lang="en-US" dirty="0">
              <a:latin typeface="Poppins" panose="00000500000000000000" pitchFamily="2" charset="0"/>
              <a:cs typeface="Poppins" panose="00000500000000000000" pitchFamily="2"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8" name="Google Shape;1718;p60"/>
          <p:cNvSpPr/>
          <p:nvPr/>
        </p:nvSpPr>
        <p:spPr>
          <a:xfrm>
            <a:off x="715100" y="2226900"/>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0"/>
          <p:cNvSpPr txBox="1">
            <a:spLocks noGrp="1"/>
          </p:cNvSpPr>
          <p:nvPr>
            <p:ph type="title"/>
          </p:nvPr>
        </p:nvSpPr>
        <p:spPr>
          <a:xfrm>
            <a:off x="715100" y="3316350"/>
            <a:ext cx="4449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720" name="Google Shape;1720;p60"/>
          <p:cNvSpPr txBox="1">
            <a:spLocks noGrp="1"/>
          </p:cNvSpPr>
          <p:nvPr>
            <p:ph type="title" idx="2"/>
          </p:nvPr>
        </p:nvSpPr>
        <p:spPr>
          <a:xfrm>
            <a:off x="715100" y="2303100"/>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722" name="Google Shape;1722;p60"/>
          <p:cNvSpPr/>
          <p:nvPr/>
        </p:nvSpPr>
        <p:spPr>
          <a:xfrm rot="10800000" flipH="1">
            <a:off x="3644100" y="4700773"/>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60"/>
          <p:cNvGrpSpPr/>
          <p:nvPr/>
        </p:nvGrpSpPr>
        <p:grpSpPr>
          <a:xfrm>
            <a:off x="4736475" y="4873138"/>
            <a:ext cx="204457" cy="190123"/>
            <a:chOff x="4426425" y="4796938"/>
            <a:chExt cx="204457" cy="190123"/>
          </a:xfrm>
        </p:grpSpPr>
        <p:sp>
          <p:nvSpPr>
            <p:cNvPr id="1726" name="Google Shape;1726;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60"/>
          <p:cNvGrpSpPr/>
          <p:nvPr/>
        </p:nvGrpSpPr>
        <p:grpSpPr>
          <a:xfrm flipH="1">
            <a:off x="4203075" y="4873138"/>
            <a:ext cx="204457" cy="190123"/>
            <a:chOff x="4426425" y="4796938"/>
            <a:chExt cx="204457" cy="190123"/>
          </a:xfrm>
        </p:grpSpPr>
        <p:sp>
          <p:nvSpPr>
            <p:cNvPr id="1729" name="Google Shape;1729;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60"/>
          <p:cNvGrpSpPr/>
          <p:nvPr/>
        </p:nvGrpSpPr>
        <p:grpSpPr>
          <a:xfrm>
            <a:off x="7955213" y="4149016"/>
            <a:ext cx="280324" cy="248318"/>
            <a:chOff x="853000" y="238125"/>
            <a:chExt cx="5914000" cy="5238775"/>
          </a:xfrm>
        </p:grpSpPr>
        <p:sp>
          <p:nvSpPr>
            <p:cNvPr id="1732" name="Google Shape;1732;p60"/>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43D59D28-301F-350B-E46D-8197352DB6C0}"/>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5" name="Picture 4">
            <a:extLst>
              <a:ext uri="{FF2B5EF4-FFF2-40B4-BE49-F238E27FC236}">
                <a16:creationId xmlns:a16="http://schemas.microsoft.com/office/drawing/2014/main" id="{7A5A52B3-2A82-90B4-AA94-45426F70EDC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664101" y="1262592"/>
            <a:ext cx="4072225" cy="1327622"/>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893"/>
        <p:cNvGrpSpPr/>
        <p:nvPr/>
      </p:nvGrpSpPr>
      <p:grpSpPr>
        <a:xfrm>
          <a:off x="0" y="0"/>
          <a:ext cx="0" cy="0"/>
          <a:chOff x="0" y="0"/>
          <a:chExt cx="0" cy="0"/>
        </a:xfrm>
      </p:grpSpPr>
      <p:sp>
        <p:nvSpPr>
          <p:cNvPr id="2594" name="Google Shape;2594;p6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7" name="Google Shape;2597;p62"/>
          <p:cNvGrpSpPr/>
          <p:nvPr/>
        </p:nvGrpSpPr>
        <p:grpSpPr>
          <a:xfrm>
            <a:off x="4736475" y="4873138"/>
            <a:ext cx="204457" cy="190123"/>
            <a:chOff x="4426425" y="4796938"/>
            <a:chExt cx="204457" cy="190123"/>
          </a:xfrm>
        </p:grpSpPr>
        <p:sp>
          <p:nvSpPr>
            <p:cNvPr id="2598" name="Google Shape;2598;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62"/>
          <p:cNvGrpSpPr/>
          <p:nvPr/>
        </p:nvGrpSpPr>
        <p:grpSpPr>
          <a:xfrm flipH="1">
            <a:off x="4203075" y="4873138"/>
            <a:ext cx="204457" cy="190123"/>
            <a:chOff x="4426425" y="4796938"/>
            <a:chExt cx="204457" cy="190123"/>
          </a:xfrm>
        </p:grpSpPr>
        <p:sp>
          <p:nvSpPr>
            <p:cNvPr id="2601" name="Google Shape;2601;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C5B7BC2E-2E01-D456-13AF-227C05271744}"/>
              </a:ext>
            </a:extLst>
          </p:cNvPr>
          <p:cNvPicPr>
            <a:picLocks noChangeAspect="1"/>
          </p:cNvPicPr>
          <p:nvPr/>
        </p:nvPicPr>
        <p:blipFill>
          <a:blip r:embed="rId3"/>
          <a:stretch>
            <a:fillRect/>
          </a:stretch>
        </p:blipFill>
        <p:spPr>
          <a:xfrm>
            <a:off x="8736326" y="4648200"/>
            <a:ext cx="357026" cy="449580"/>
          </a:xfrm>
          <a:prstGeom prst="rect">
            <a:avLst/>
          </a:prstGeom>
        </p:spPr>
      </p:pic>
      <p:sp>
        <p:nvSpPr>
          <p:cNvPr id="24" name="Google Shape;1653;p58">
            <a:extLst>
              <a:ext uri="{FF2B5EF4-FFF2-40B4-BE49-F238E27FC236}">
                <a16:creationId xmlns:a16="http://schemas.microsoft.com/office/drawing/2014/main" id="{9B255407-1912-EAA9-307B-B8F421C3D0DE}"/>
              </a:ext>
            </a:extLst>
          </p:cNvPr>
          <p:cNvSpPr txBox="1">
            <a:spLocks/>
          </p:cNvSpPr>
          <p:nvPr/>
        </p:nvSpPr>
        <p:spPr>
          <a:xfrm>
            <a:off x="942819" y="530494"/>
            <a:ext cx="3337502"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Fourier’s Law (1822)</a:t>
            </a:r>
          </a:p>
        </p:txBody>
      </p:sp>
      <p:pic>
        <p:nvPicPr>
          <p:cNvPr id="25" name="Picture 24">
            <a:extLst>
              <a:ext uri="{FF2B5EF4-FFF2-40B4-BE49-F238E27FC236}">
                <a16:creationId xmlns:a16="http://schemas.microsoft.com/office/drawing/2014/main" id="{5968B75C-6771-3413-F546-34F91D97DF7A}"/>
              </a:ext>
            </a:extLst>
          </p:cNvPr>
          <p:cNvPicPr>
            <a:picLocks noChangeAspect="1"/>
          </p:cNvPicPr>
          <p:nvPr/>
        </p:nvPicPr>
        <p:blipFill>
          <a:blip r:embed="rId4"/>
          <a:stretch>
            <a:fillRect/>
          </a:stretch>
        </p:blipFill>
        <p:spPr>
          <a:xfrm>
            <a:off x="3015214" y="432606"/>
            <a:ext cx="1362761" cy="602686"/>
          </a:xfrm>
          <a:prstGeom prst="rect">
            <a:avLst/>
          </a:prstGeom>
        </p:spPr>
      </p:pic>
      <p:sp>
        <p:nvSpPr>
          <p:cNvPr id="26" name="Google Shape;1653;p58">
            <a:extLst>
              <a:ext uri="{FF2B5EF4-FFF2-40B4-BE49-F238E27FC236}">
                <a16:creationId xmlns:a16="http://schemas.microsoft.com/office/drawing/2014/main" id="{7B1FC783-328E-FAF0-F0E4-8803151CE083}"/>
              </a:ext>
            </a:extLst>
          </p:cNvPr>
          <p:cNvSpPr txBox="1">
            <a:spLocks/>
          </p:cNvSpPr>
          <p:nvPr/>
        </p:nvSpPr>
        <p:spPr>
          <a:xfrm>
            <a:off x="5331294" y="503600"/>
            <a:ext cx="3337502"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latin typeface="Poppins" panose="00000500000000000000" pitchFamily="2" charset="0"/>
                <a:ea typeface="Roboto" panose="02000000000000000000" pitchFamily="2" charset="0"/>
                <a:cs typeface="Poppins" panose="00000500000000000000" pitchFamily="2" charset="0"/>
              </a:rPr>
              <a:t>Diffusive transport.</a:t>
            </a:r>
          </a:p>
        </p:txBody>
      </p:sp>
      <p:pic>
        <p:nvPicPr>
          <p:cNvPr id="27" name="Picture 26">
            <a:extLst>
              <a:ext uri="{FF2B5EF4-FFF2-40B4-BE49-F238E27FC236}">
                <a16:creationId xmlns:a16="http://schemas.microsoft.com/office/drawing/2014/main" id="{276649FB-8683-6EBC-813C-2598C1FA4936}"/>
              </a:ext>
            </a:extLst>
          </p:cNvPr>
          <p:cNvPicPr>
            <a:picLocks noChangeAspect="1"/>
          </p:cNvPicPr>
          <p:nvPr/>
        </p:nvPicPr>
        <p:blipFill rotWithShape="1">
          <a:blip r:embed="rId5"/>
          <a:srcRect l="19603"/>
          <a:stretch/>
        </p:blipFill>
        <p:spPr>
          <a:xfrm>
            <a:off x="4519070" y="613811"/>
            <a:ext cx="635001" cy="264379"/>
          </a:xfrm>
          <a:prstGeom prst="rect">
            <a:avLst/>
          </a:prstGeom>
        </p:spPr>
      </p:pic>
      <p:sp>
        <p:nvSpPr>
          <p:cNvPr id="28" name="Google Shape;1653;p58">
            <a:extLst>
              <a:ext uri="{FF2B5EF4-FFF2-40B4-BE49-F238E27FC236}">
                <a16:creationId xmlns:a16="http://schemas.microsoft.com/office/drawing/2014/main" id="{B40AB781-5C9D-C757-A270-0886D04D9432}"/>
              </a:ext>
            </a:extLst>
          </p:cNvPr>
          <p:cNvSpPr txBox="1">
            <a:spLocks/>
          </p:cNvSpPr>
          <p:nvPr/>
        </p:nvSpPr>
        <p:spPr>
          <a:xfrm>
            <a:off x="942819" y="2712577"/>
            <a:ext cx="6011701"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None/>
            </a:pPr>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Conductivity(T,L) </a:t>
            </a:r>
            <a:r>
              <a:rPr lang="en-US" sz="1400" b="1" dirty="0">
                <a:latin typeface="Poppins" panose="00000500000000000000" pitchFamily="2" charset="0"/>
                <a:ea typeface="Roboto" panose="02000000000000000000" pitchFamily="2" charset="0"/>
                <a:cs typeface="Poppins" panose="00000500000000000000" pitchFamily="2" charset="0"/>
              </a:rPr>
              <a:t>⇒</a:t>
            </a:r>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 non-linear dependence of </a:t>
            </a:r>
            <a:r>
              <a:rPr lang="en-US" b="1" i="1" dirty="0">
                <a:solidFill>
                  <a:schemeClr val="tx1"/>
                </a:solidFill>
                <a:latin typeface="Times New Roman" panose="02020603050405020304" pitchFamily="18" charset="0"/>
                <a:ea typeface="Roboto" panose="02000000000000000000" pitchFamily="2" charset="0"/>
                <a:cs typeface="Times New Roman" panose="02020603050405020304" pitchFamily="18" charset="0"/>
              </a:rPr>
              <a:t>I</a:t>
            </a:r>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 with temperature</a:t>
            </a:r>
            <a:endParaRPr lang="en-US" sz="1400" b="1" dirty="0">
              <a:solidFill>
                <a:schemeClr val="tx1"/>
              </a:solidFill>
              <a:latin typeface="Poppins" panose="00000500000000000000" pitchFamily="2" charset="0"/>
              <a:ea typeface="Roboto" panose="02000000000000000000" pitchFamily="2" charset="0"/>
              <a:cs typeface="Poppins" panose="00000500000000000000" pitchFamily="2" charset="0"/>
            </a:endParaRPr>
          </a:p>
        </p:txBody>
      </p:sp>
      <p:pic>
        <p:nvPicPr>
          <p:cNvPr id="29" name="Picture 28">
            <a:extLst>
              <a:ext uri="{FF2B5EF4-FFF2-40B4-BE49-F238E27FC236}">
                <a16:creationId xmlns:a16="http://schemas.microsoft.com/office/drawing/2014/main" id="{718428D4-936E-B932-0F8E-B440FF38AD56}"/>
              </a:ext>
            </a:extLst>
          </p:cNvPr>
          <p:cNvPicPr>
            <a:picLocks noChangeAspect="1"/>
          </p:cNvPicPr>
          <p:nvPr/>
        </p:nvPicPr>
        <p:blipFill>
          <a:blip r:embed="rId6"/>
          <a:stretch>
            <a:fillRect/>
          </a:stretch>
        </p:blipFill>
        <p:spPr>
          <a:xfrm>
            <a:off x="2611570" y="1549246"/>
            <a:ext cx="1085025" cy="457173"/>
          </a:xfrm>
          <a:prstGeom prst="rect">
            <a:avLst/>
          </a:prstGeom>
        </p:spPr>
      </p:pic>
      <p:pic>
        <p:nvPicPr>
          <p:cNvPr id="30" name="Picture 29">
            <a:extLst>
              <a:ext uri="{FF2B5EF4-FFF2-40B4-BE49-F238E27FC236}">
                <a16:creationId xmlns:a16="http://schemas.microsoft.com/office/drawing/2014/main" id="{3D3BDBA4-465C-B579-F03F-95443E2B1B0C}"/>
              </a:ext>
            </a:extLst>
          </p:cNvPr>
          <p:cNvPicPr>
            <a:picLocks noChangeAspect="1"/>
          </p:cNvPicPr>
          <p:nvPr/>
        </p:nvPicPr>
        <p:blipFill>
          <a:blip r:embed="rId7"/>
          <a:stretch>
            <a:fillRect/>
          </a:stretch>
        </p:blipFill>
        <p:spPr>
          <a:xfrm>
            <a:off x="4004472" y="1179862"/>
            <a:ext cx="2652310" cy="1413216"/>
          </a:xfrm>
          <a:prstGeom prst="rect">
            <a:avLst/>
          </a:prstGeom>
        </p:spPr>
      </p:pic>
      <p:pic>
        <p:nvPicPr>
          <p:cNvPr id="31" name="Picture 30">
            <a:extLst>
              <a:ext uri="{FF2B5EF4-FFF2-40B4-BE49-F238E27FC236}">
                <a16:creationId xmlns:a16="http://schemas.microsoft.com/office/drawing/2014/main" id="{86583FD3-DE3D-E988-11E9-C1B49B0F35D9}"/>
              </a:ext>
            </a:extLst>
          </p:cNvPr>
          <p:cNvPicPr>
            <a:picLocks noChangeAspect="1"/>
          </p:cNvPicPr>
          <p:nvPr/>
        </p:nvPicPr>
        <p:blipFill>
          <a:blip r:embed="rId8"/>
          <a:stretch>
            <a:fillRect/>
          </a:stretch>
        </p:blipFill>
        <p:spPr>
          <a:xfrm>
            <a:off x="4571999" y="3309848"/>
            <a:ext cx="4238082" cy="1151627"/>
          </a:xfrm>
          <a:prstGeom prst="rect">
            <a:avLst/>
          </a:prstGeom>
        </p:spPr>
      </p:pic>
      <p:grpSp>
        <p:nvGrpSpPr>
          <p:cNvPr id="32" name="Group 31">
            <a:extLst>
              <a:ext uri="{FF2B5EF4-FFF2-40B4-BE49-F238E27FC236}">
                <a16:creationId xmlns:a16="http://schemas.microsoft.com/office/drawing/2014/main" id="{3FCF93FB-40E0-1A92-0A56-F2FFAF3D3BCC}"/>
              </a:ext>
            </a:extLst>
          </p:cNvPr>
          <p:cNvGrpSpPr>
            <a:grpSpLocks noChangeAspect="1"/>
          </p:cNvGrpSpPr>
          <p:nvPr/>
        </p:nvGrpSpPr>
        <p:grpSpPr>
          <a:xfrm>
            <a:off x="996506" y="3294938"/>
            <a:ext cx="3493394" cy="1072810"/>
            <a:chOff x="203136" y="3250284"/>
            <a:chExt cx="3173537" cy="974583"/>
          </a:xfrm>
        </p:grpSpPr>
        <p:pic>
          <p:nvPicPr>
            <p:cNvPr id="33" name="Picture 32">
              <a:extLst>
                <a:ext uri="{FF2B5EF4-FFF2-40B4-BE49-F238E27FC236}">
                  <a16:creationId xmlns:a16="http://schemas.microsoft.com/office/drawing/2014/main" id="{71A02554-C7D7-AFE9-A46B-B834E8A4A477}"/>
                </a:ext>
              </a:extLst>
            </p:cNvPr>
            <p:cNvPicPr>
              <a:picLocks noChangeAspect="1"/>
            </p:cNvPicPr>
            <p:nvPr/>
          </p:nvPicPr>
          <p:blipFill>
            <a:blip r:embed="rId9"/>
            <a:stretch>
              <a:fillRect/>
            </a:stretch>
          </p:blipFill>
          <p:spPr>
            <a:xfrm>
              <a:off x="203136" y="3250284"/>
              <a:ext cx="3173537" cy="974583"/>
            </a:xfrm>
            <a:prstGeom prst="rect">
              <a:avLst/>
            </a:prstGeom>
          </p:spPr>
        </p:pic>
        <p:pic>
          <p:nvPicPr>
            <p:cNvPr id="34" name="Picture 33">
              <a:extLst>
                <a:ext uri="{FF2B5EF4-FFF2-40B4-BE49-F238E27FC236}">
                  <a16:creationId xmlns:a16="http://schemas.microsoft.com/office/drawing/2014/main" id="{75BE0835-AACA-2A53-B122-6AC8ACE71241}"/>
                </a:ext>
              </a:extLst>
            </p:cNvPr>
            <p:cNvPicPr>
              <a:picLocks noChangeAspect="1"/>
            </p:cNvPicPr>
            <p:nvPr/>
          </p:nvPicPr>
          <p:blipFill>
            <a:blip r:embed="rId10"/>
            <a:stretch>
              <a:fillRect/>
            </a:stretch>
          </p:blipFill>
          <p:spPr>
            <a:xfrm>
              <a:off x="2870200" y="3791533"/>
              <a:ext cx="414867" cy="381053"/>
            </a:xfrm>
            <a:prstGeom prst="rect">
              <a:avLst/>
            </a:prstGeom>
          </p:spPr>
        </p:pic>
      </p:grpSp>
      <p:sp>
        <p:nvSpPr>
          <p:cNvPr id="4" name="TextBox 3">
            <a:extLst>
              <a:ext uri="{FF2B5EF4-FFF2-40B4-BE49-F238E27FC236}">
                <a16:creationId xmlns:a16="http://schemas.microsoft.com/office/drawing/2014/main" id="{6A89C245-58EB-C1F4-BB16-93F6B2DE5DBF}"/>
              </a:ext>
            </a:extLst>
          </p:cNvPr>
          <p:cNvSpPr txBox="1"/>
          <p:nvPr/>
        </p:nvSpPr>
        <p:spPr>
          <a:xfrm>
            <a:off x="6864926" y="2815346"/>
            <a:ext cx="1803870" cy="307777"/>
          </a:xfrm>
          <a:prstGeom prst="rect">
            <a:avLst/>
          </a:prstGeom>
          <a:noFill/>
        </p:spPr>
        <p:txBody>
          <a:bodyPr wrap="square">
            <a:spAutoFit/>
          </a:bodyPr>
          <a:lstStyle/>
          <a:p>
            <a:r>
              <a:rPr lang="en-US" sz="1400" b="1" dirty="0">
                <a:latin typeface="Poppins" panose="00000500000000000000" pitchFamily="2" charset="0"/>
                <a:ea typeface="Roboto" panose="02000000000000000000" pitchFamily="2" charset="0"/>
                <a:cs typeface="Poppins" panose="00000500000000000000" pitchFamily="2" charset="0"/>
              </a:rPr>
              <a:t>⇒ </a:t>
            </a:r>
            <a:r>
              <a:rPr lang="en-US" sz="1400" b="1" dirty="0">
                <a:solidFill>
                  <a:schemeClr val="tx1"/>
                </a:solidFill>
                <a:latin typeface="Poppins" panose="00000500000000000000" pitchFamily="2" charset="0"/>
                <a:ea typeface="Roboto" panose="02000000000000000000" pitchFamily="2" charset="0"/>
                <a:cs typeface="Poppins" panose="00000500000000000000" pitchFamily="2" charset="0"/>
              </a:rPr>
              <a:t>Rectification.</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fade">
                                      <p:cBhvr>
                                        <p:cTn id="33" dur="500"/>
                                        <p:tgtEl>
                                          <p:spTgt spid="2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nodeType="with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78"/>
        <p:cNvGrpSpPr/>
        <p:nvPr/>
      </p:nvGrpSpPr>
      <p:grpSpPr>
        <a:xfrm>
          <a:off x="0" y="0"/>
          <a:ext cx="0" cy="0"/>
          <a:chOff x="0" y="0"/>
          <a:chExt cx="0" cy="0"/>
        </a:xfrm>
      </p:grpSpPr>
      <p:pic>
        <p:nvPicPr>
          <p:cNvPr id="2" name="Picture 1" descr="A blue and yellow logo&#10;&#10;Description automatically generated">
            <a:extLst>
              <a:ext uri="{FF2B5EF4-FFF2-40B4-BE49-F238E27FC236}">
                <a16:creationId xmlns:a16="http://schemas.microsoft.com/office/drawing/2014/main" id="{382C4E69-2C3C-5B55-46CF-7B46F9891FB7}"/>
              </a:ext>
            </a:extLst>
          </p:cNvPr>
          <p:cNvPicPr>
            <a:picLocks noChangeAspect="1"/>
          </p:cNvPicPr>
          <p:nvPr/>
        </p:nvPicPr>
        <p:blipFill>
          <a:blip r:embed="rId3"/>
          <a:stretch>
            <a:fillRect/>
          </a:stretch>
        </p:blipFill>
        <p:spPr>
          <a:xfrm>
            <a:off x="8736326" y="4648200"/>
            <a:ext cx="357026" cy="449580"/>
          </a:xfrm>
          <a:prstGeom prst="rect">
            <a:avLst/>
          </a:prstGeom>
        </p:spPr>
      </p:pic>
      <p:sp>
        <p:nvSpPr>
          <p:cNvPr id="30" name="Google Shape;2619;p63">
            <a:extLst>
              <a:ext uri="{FF2B5EF4-FFF2-40B4-BE49-F238E27FC236}">
                <a16:creationId xmlns:a16="http://schemas.microsoft.com/office/drawing/2014/main" id="{3170F340-2A5F-F419-BCC6-8DFDC87EE65C}"/>
              </a:ext>
            </a:extLst>
          </p:cNvPr>
          <p:cNvSpPr txBox="1">
            <a:spLocks noGrp="1"/>
          </p:cNvSpPr>
          <p:nvPr>
            <p:ph type="title"/>
          </p:nvPr>
        </p:nvSpPr>
        <p:spPr>
          <a:xfrm>
            <a:off x="720000" y="535000"/>
            <a:ext cx="6296750" cy="48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Open Quantum Systems</a:t>
            </a:r>
            <a:endParaRPr dirty="0"/>
          </a:p>
        </p:txBody>
      </p:sp>
      <p:pic>
        <p:nvPicPr>
          <p:cNvPr id="32" name="Picture 31">
            <a:extLst>
              <a:ext uri="{FF2B5EF4-FFF2-40B4-BE49-F238E27FC236}">
                <a16:creationId xmlns:a16="http://schemas.microsoft.com/office/drawing/2014/main" id="{B5F94463-453E-0F95-50B9-8AEEE7CF04F8}"/>
              </a:ext>
            </a:extLst>
          </p:cNvPr>
          <p:cNvPicPr>
            <a:picLocks noChangeAspect="1"/>
          </p:cNvPicPr>
          <p:nvPr/>
        </p:nvPicPr>
        <p:blipFill>
          <a:blip r:embed="rId4"/>
          <a:stretch>
            <a:fillRect/>
          </a:stretch>
        </p:blipFill>
        <p:spPr>
          <a:xfrm>
            <a:off x="1125258" y="1797227"/>
            <a:ext cx="2373978" cy="845835"/>
          </a:xfrm>
          <a:prstGeom prst="rect">
            <a:avLst/>
          </a:prstGeom>
        </p:spPr>
      </p:pic>
      <p:sp>
        <p:nvSpPr>
          <p:cNvPr id="33" name="Google Shape;1653;p58">
            <a:extLst>
              <a:ext uri="{FF2B5EF4-FFF2-40B4-BE49-F238E27FC236}">
                <a16:creationId xmlns:a16="http://schemas.microsoft.com/office/drawing/2014/main" id="{95C29316-3F5F-7805-1E9F-BFD3C8C6EB6A}"/>
              </a:ext>
            </a:extLst>
          </p:cNvPr>
          <p:cNvSpPr txBox="1">
            <a:spLocks/>
          </p:cNvSpPr>
          <p:nvPr/>
        </p:nvSpPr>
        <p:spPr>
          <a:xfrm>
            <a:off x="720000" y="1312427"/>
            <a:ext cx="534425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b="1" dirty="0">
                <a:latin typeface="Poppins" panose="00000500000000000000" pitchFamily="2" charset="0"/>
                <a:ea typeface="Roboto" panose="02000000000000000000" pitchFamily="2" charset="0"/>
                <a:cs typeface="Poppins" panose="00000500000000000000" pitchFamily="2" charset="0"/>
              </a:rPr>
              <a:t>Liouville von Neumann Equation:</a:t>
            </a:r>
          </a:p>
        </p:txBody>
      </p:sp>
      <p:pic>
        <p:nvPicPr>
          <p:cNvPr id="35" name="Picture 34">
            <a:extLst>
              <a:ext uri="{FF2B5EF4-FFF2-40B4-BE49-F238E27FC236}">
                <a16:creationId xmlns:a16="http://schemas.microsoft.com/office/drawing/2014/main" id="{4A737E7D-E678-B678-0369-0D3276F488BB}"/>
              </a:ext>
            </a:extLst>
          </p:cNvPr>
          <p:cNvPicPr>
            <a:picLocks noChangeAspect="1"/>
          </p:cNvPicPr>
          <p:nvPr/>
        </p:nvPicPr>
        <p:blipFill>
          <a:blip r:embed="rId5"/>
          <a:stretch>
            <a:fillRect/>
          </a:stretch>
        </p:blipFill>
        <p:spPr>
          <a:xfrm>
            <a:off x="4571999" y="2136764"/>
            <a:ext cx="2136162" cy="277908"/>
          </a:xfrm>
          <a:prstGeom prst="rect">
            <a:avLst/>
          </a:prstGeom>
        </p:spPr>
      </p:pic>
      <p:sp>
        <p:nvSpPr>
          <p:cNvPr id="36" name="Google Shape;1653;p58">
            <a:extLst>
              <a:ext uri="{FF2B5EF4-FFF2-40B4-BE49-F238E27FC236}">
                <a16:creationId xmlns:a16="http://schemas.microsoft.com/office/drawing/2014/main" id="{342980B9-8F65-CEB7-408A-185BB0418D1B}"/>
              </a:ext>
            </a:extLst>
          </p:cNvPr>
          <p:cNvSpPr txBox="1">
            <a:spLocks/>
          </p:cNvSpPr>
          <p:nvPr/>
        </p:nvSpPr>
        <p:spPr>
          <a:xfrm>
            <a:off x="3788410" y="2033318"/>
            <a:ext cx="8509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latin typeface="Poppins" panose="00000500000000000000" pitchFamily="2" charset="0"/>
                <a:ea typeface="Roboto" panose="02000000000000000000" pitchFamily="2" charset="0"/>
                <a:cs typeface="Poppins" panose="00000500000000000000" pitchFamily="2" charset="0"/>
              </a:rPr>
              <a:t>with</a:t>
            </a:r>
          </a:p>
        </p:txBody>
      </p:sp>
      <p:sp>
        <p:nvSpPr>
          <p:cNvPr id="38" name="Google Shape;1653;p58">
            <a:extLst>
              <a:ext uri="{FF2B5EF4-FFF2-40B4-BE49-F238E27FC236}">
                <a16:creationId xmlns:a16="http://schemas.microsoft.com/office/drawing/2014/main" id="{E77D3605-014A-037D-2F69-854A9F12004B}"/>
              </a:ext>
            </a:extLst>
          </p:cNvPr>
          <p:cNvSpPr txBox="1">
            <a:spLocks/>
          </p:cNvSpPr>
          <p:nvPr/>
        </p:nvSpPr>
        <p:spPr>
          <a:xfrm>
            <a:off x="720000" y="2744114"/>
            <a:ext cx="1223675"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latin typeface="Poppins" panose="00000500000000000000" pitchFamily="2" charset="0"/>
                <a:ea typeface="Roboto" panose="02000000000000000000" pitchFamily="2" charset="0"/>
                <a:cs typeface="Poppins" panose="00000500000000000000" pitchFamily="2" charset="0"/>
              </a:rPr>
              <a:t>Main goal:</a:t>
            </a:r>
          </a:p>
        </p:txBody>
      </p:sp>
      <p:pic>
        <p:nvPicPr>
          <p:cNvPr id="40" name="Picture 39">
            <a:extLst>
              <a:ext uri="{FF2B5EF4-FFF2-40B4-BE49-F238E27FC236}">
                <a16:creationId xmlns:a16="http://schemas.microsoft.com/office/drawing/2014/main" id="{162A8BC9-EA7E-77E2-ED67-9250F052FAAD}"/>
              </a:ext>
            </a:extLst>
          </p:cNvPr>
          <p:cNvPicPr>
            <a:picLocks noChangeAspect="1"/>
          </p:cNvPicPr>
          <p:nvPr/>
        </p:nvPicPr>
        <p:blipFill>
          <a:blip r:embed="rId6"/>
          <a:stretch>
            <a:fillRect/>
          </a:stretch>
        </p:blipFill>
        <p:spPr>
          <a:xfrm>
            <a:off x="1943675" y="2780984"/>
            <a:ext cx="2077729" cy="346878"/>
          </a:xfrm>
          <a:prstGeom prst="rect">
            <a:avLst/>
          </a:prstGeom>
        </p:spPr>
      </p:pic>
      <p:pic>
        <p:nvPicPr>
          <p:cNvPr id="42" name="Picture 41">
            <a:extLst>
              <a:ext uri="{FF2B5EF4-FFF2-40B4-BE49-F238E27FC236}">
                <a16:creationId xmlns:a16="http://schemas.microsoft.com/office/drawing/2014/main" id="{E35ED452-33DE-C556-B513-5B0C516E7589}"/>
              </a:ext>
            </a:extLst>
          </p:cNvPr>
          <p:cNvPicPr>
            <a:picLocks noChangeAspect="1"/>
          </p:cNvPicPr>
          <p:nvPr/>
        </p:nvPicPr>
        <p:blipFill>
          <a:blip r:embed="rId7"/>
          <a:stretch>
            <a:fillRect/>
          </a:stretch>
        </p:blipFill>
        <p:spPr>
          <a:xfrm>
            <a:off x="3060143" y="3824906"/>
            <a:ext cx="2928614" cy="762699"/>
          </a:xfrm>
          <a:prstGeom prst="rect">
            <a:avLst/>
          </a:prstGeom>
        </p:spPr>
      </p:pic>
      <p:sp>
        <p:nvSpPr>
          <p:cNvPr id="43" name="Google Shape;1653;p58">
            <a:extLst>
              <a:ext uri="{FF2B5EF4-FFF2-40B4-BE49-F238E27FC236}">
                <a16:creationId xmlns:a16="http://schemas.microsoft.com/office/drawing/2014/main" id="{47EA739B-FEF2-5CBC-D0DC-C49F6BF62361}"/>
              </a:ext>
            </a:extLst>
          </p:cNvPr>
          <p:cNvSpPr txBox="1">
            <a:spLocks/>
          </p:cNvSpPr>
          <p:nvPr/>
        </p:nvSpPr>
        <p:spPr>
          <a:xfrm>
            <a:off x="720000" y="3340106"/>
            <a:ext cx="534425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b="1" dirty="0">
                <a:latin typeface="Poppins" panose="00000500000000000000" pitchFamily="2" charset="0"/>
                <a:ea typeface="Roboto" panose="02000000000000000000" pitchFamily="2" charset="0"/>
                <a:cs typeface="Poppins" panose="00000500000000000000" pitchFamily="2" charset="0"/>
              </a:rPr>
              <a:t>Quantum Master Equations (QMEs):</a:t>
            </a:r>
          </a:p>
        </p:txBody>
      </p:sp>
      <p:sp>
        <p:nvSpPr>
          <p:cNvPr id="3" name="Google Shape;2594;p62">
            <a:extLst>
              <a:ext uri="{FF2B5EF4-FFF2-40B4-BE49-F238E27FC236}">
                <a16:creationId xmlns:a16="http://schemas.microsoft.com/office/drawing/2014/main" id="{97D51579-757D-824C-CF28-8C32EFC71DA6}"/>
              </a:ext>
            </a:extLst>
          </p:cNvPr>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5;p62">
            <a:hlinkClick r:id="" action="ppaction://hlinkshowjump?jump=previousslide"/>
            <a:extLst>
              <a:ext uri="{FF2B5EF4-FFF2-40B4-BE49-F238E27FC236}">
                <a16:creationId xmlns:a16="http://schemas.microsoft.com/office/drawing/2014/main" id="{5B437614-8D7C-4B17-FB87-79732520AC25}"/>
              </a:ext>
            </a:extLst>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6;p62">
            <a:hlinkClick r:id="" action="ppaction://hlinkshowjump?jump=nextslide"/>
            <a:extLst>
              <a:ext uri="{FF2B5EF4-FFF2-40B4-BE49-F238E27FC236}">
                <a16:creationId xmlns:a16="http://schemas.microsoft.com/office/drawing/2014/main" id="{3AE50DF6-F3F6-F685-66EB-14F5415D6045}"/>
              </a:ext>
            </a:extLst>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597;p62">
            <a:extLst>
              <a:ext uri="{FF2B5EF4-FFF2-40B4-BE49-F238E27FC236}">
                <a16:creationId xmlns:a16="http://schemas.microsoft.com/office/drawing/2014/main" id="{110FE48E-8020-2606-85ED-6E320FBB5337}"/>
              </a:ext>
            </a:extLst>
          </p:cNvPr>
          <p:cNvGrpSpPr/>
          <p:nvPr/>
        </p:nvGrpSpPr>
        <p:grpSpPr>
          <a:xfrm>
            <a:off x="4736475" y="4873138"/>
            <a:ext cx="204457" cy="190123"/>
            <a:chOff x="4426425" y="4796938"/>
            <a:chExt cx="204457" cy="190123"/>
          </a:xfrm>
        </p:grpSpPr>
        <p:sp>
          <p:nvSpPr>
            <p:cNvPr id="7" name="Google Shape;2598;p62">
              <a:extLst>
                <a:ext uri="{FF2B5EF4-FFF2-40B4-BE49-F238E27FC236}">
                  <a16:creationId xmlns:a16="http://schemas.microsoft.com/office/drawing/2014/main" id="{02399B94-AB03-8826-B374-5B6791D54436}"/>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99;p62">
              <a:extLst>
                <a:ext uri="{FF2B5EF4-FFF2-40B4-BE49-F238E27FC236}">
                  <a16:creationId xmlns:a16="http://schemas.microsoft.com/office/drawing/2014/main" id="{9DB26C96-6E43-0E62-A44D-3B10F94DDDB1}"/>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600;p62">
            <a:extLst>
              <a:ext uri="{FF2B5EF4-FFF2-40B4-BE49-F238E27FC236}">
                <a16:creationId xmlns:a16="http://schemas.microsoft.com/office/drawing/2014/main" id="{F0F91801-6456-2316-DE1D-6680BE6F66E3}"/>
              </a:ext>
            </a:extLst>
          </p:cNvPr>
          <p:cNvGrpSpPr/>
          <p:nvPr/>
        </p:nvGrpSpPr>
        <p:grpSpPr>
          <a:xfrm flipH="1">
            <a:off x="4203075" y="4873138"/>
            <a:ext cx="204457" cy="190123"/>
            <a:chOff x="4426425" y="4796938"/>
            <a:chExt cx="204457" cy="190123"/>
          </a:xfrm>
        </p:grpSpPr>
        <p:sp>
          <p:nvSpPr>
            <p:cNvPr id="10" name="Google Shape;2601;p62">
              <a:extLst>
                <a:ext uri="{FF2B5EF4-FFF2-40B4-BE49-F238E27FC236}">
                  <a16:creationId xmlns:a16="http://schemas.microsoft.com/office/drawing/2014/main" id="{8E149261-C95B-4F2D-1BF8-24486C3B1135}"/>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02;p62">
              <a:extLst>
                <a:ext uri="{FF2B5EF4-FFF2-40B4-BE49-F238E27FC236}">
                  <a16:creationId xmlns:a16="http://schemas.microsoft.com/office/drawing/2014/main" id="{1037D80D-EB2A-7527-CC6E-AAC6F1DD717B}"/>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36" grpId="0"/>
      <p:bldP spid="38"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2594" name="Google Shape;2594;p6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7" name="Google Shape;2597;p62"/>
          <p:cNvGrpSpPr/>
          <p:nvPr/>
        </p:nvGrpSpPr>
        <p:grpSpPr>
          <a:xfrm>
            <a:off x="4736475" y="4873138"/>
            <a:ext cx="204457" cy="190123"/>
            <a:chOff x="4426425" y="4796938"/>
            <a:chExt cx="204457" cy="190123"/>
          </a:xfrm>
        </p:grpSpPr>
        <p:sp>
          <p:nvSpPr>
            <p:cNvPr id="2598" name="Google Shape;2598;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62"/>
          <p:cNvGrpSpPr/>
          <p:nvPr/>
        </p:nvGrpSpPr>
        <p:grpSpPr>
          <a:xfrm flipH="1">
            <a:off x="4203075" y="4873138"/>
            <a:ext cx="204457" cy="190123"/>
            <a:chOff x="4426425" y="4796938"/>
            <a:chExt cx="204457" cy="190123"/>
          </a:xfrm>
        </p:grpSpPr>
        <p:sp>
          <p:nvSpPr>
            <p:cNvPr id="2601" name="Google Shape;2601;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C5B7BC2E-2E01-D456-13AF-227C05271744}"/>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3" name="Picture 2">
            <a:extLst>
              <a:ext uri="{FF2B5EF4-FFF2-40B4-BE49-F238E27FC236}">
                <a16:creationId xmlns:a16="http://schemas.microsoft.com/office/drawing/2014/main" id="{2E8AAA5E-B494-65BC-F9AF-BF7B52B26B9A}"/>
              </a:ext>
            </a:extLst>
          </p:cNvPr>
          <p:cNvPicPr>
            <a:picLocks noChangeAspect="1"/>
          </p:cNvPicPr>
          <p:nvPr/>
        </p:nvPicPr>
        <p:blipFill>
          <a:blip r:embed="rId4"/>
          <a:stretch>
            <a:fillRect/>
          </a:stretch>
        </p:blipFill>
        <p:spPr>
          <a:xfrm>
            <a:off x="3161743" y="822626"/>
            <a:ext cx="2928614" cy="762699"/>
          </a:xfrm>
          <a:prstGeom prst="rect">
            <a:avLst/>
          </a:prstGeom>
        </p:spPr>
      </p:pic>
      <p:sp>
        <p:nvSpPr>
          <p:cNvPr id="4" name="Google Shape;1653;p58">
            <a:extLst>
              <a:ext uri="{FF2B5EF4-FFF2-40B4-BE49-F238E27FC236}">
                <a16:creationId xmlns:a16="http://schemas.microsoft.com/office/drawing/2014/main" id="{5D7C579B-4465-6E05-D20F-78B122DD3094}"/>
              </a:ext>
            </a:extLst>
          </p:cNvPr>
          <p:cNvSpPr txBox="1">
            <a:spLocks/>
          </p:cNvSpPr>
          <p:nvPr/>
        </p:nvSpPr>
        <p:spPr>
          <a:xfrm>
            <a:off x="821600" y="337826"/>
            <a:ext cx="534425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b="1" dirty="0">
                <a:latin typeface="Poppins" panose="00000500000000000000" pitchFamily="2" charset="0"/>
                <a:ea typeface="Roboto" panose="02000000000000000000" pitchFamily="2" charset="0"/>
                <a:cs typeface="Poppins" panose="00000500000000000000" pitchFamily="2" charset="0"/>
              </a:rPr>
              <a:t>Quantum Master Equations (QMEs):</a:t>
            </a:r>
          </a:p>
        </p:txBody>
      </p:sp>
      <p:sp>
        <p:nvSpPr>
          <p:cNvPr id="8" name="Google Shape;1653;p58">
            <a:extLst>
              <a:ext uri="{FF2B5EF4-FFF2-40B4-BE49-F238E27FC236}">
                <a16:creationId xmlns:a16="http://schemas.microsoft.com/office/drawing/2014/main" id="{5C93A303-76AF-E2CC-5060-953973C32379}"/>
              </a:ext>
            </a:extLst>
          </p:cNvPr>
          <p:cNvSpPr txBox="1">
            <a:spLocks/>
          </p:cNvSpPr>
          <p:nvPr/>
        </p:nvSpPr>
        <p:spPr>
          <a:xfrm>
            <a:off x="888720" y="2255728"/>
            <a:ext cx="7366557"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latin typeface="Poppins" panose="00000500000000000000" pitchFamily="2" charset="0"/>
                <a:ea typeface="Roboto" panose="02000000000000000000" pitchFamily="2" charset="0"/>
                <a:cs typeface="Poppins" panose="00000500000000000000" pitchFamily="2" charset="0"/>
              </a:rPr>
              <a:t>Dynamics will be completely positive and trace preserving (CPTP).</a:t>
            </a:r>
          </a:p>
        </p:txBody>
      </p:sp>
      <p:sp>
        <p:nvSpPr>
          <p:cNvPr id="9" name="Google Shape;1653;p58">
            <a:extLst>
              <a:ext uri="{FF2B5EF4-FFF2-40B4-BE49-F238E27FC236}">
                <a16:creationId xmlns:a16="http://schemas.microsoft.com/office/drawing/2014/main" id="{F05AD67B-B6B3-B0DD-3EF2-201946ADB040}"/>
              </a:ext>
            </a:extLst>
          </p:cNvPr>
          <p:cNvSpPr txBox="1">
            <a:spLocks/>
          </p:cNvSpPr>
          <p:nvPr/>
        </p:nvSpPr>
        <p:spPr>
          <a:xfrm>
            <a:off x="897890" y="2867053"/>
            <a:ext cx="534425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b="1" dirty="0">
                <a:latin typeface="Poppins" panose="00000500000000000000" pitchFamily="2" charset="0"/>
                <a:ea typeface="Roboto" panose="02000000000000000000" pitchFamily="2" charset="0"/>
                <a:cs typeface="Poppins" panose="00000500000000000000" pitchFamily="2" charset="0"/>
              </a:rPr>
              <a:t>Nonequilibrium steady states (NESSs)</a:t>
            </a:r>
          </a:p>
        </p:txBody>
      </p:sp>
      <p:pic>
        <p:nvPicPr>
          <p:cNvPr id="11" name="Picture 10">
            <a:extLst>
              <a:ext uri="{FF2B5EF4-FFF2-40B4-BE49-F238E27FC236}">
                <a16:creationId xmlns:a16="http://schemas.microsoft.com/office/drawing/2014/main" id="{0D5E0238-2779-E404-E6F8-7F3E2CFA5BC9}"/>
              </a:ext>
            </a:extLst>
          </p:cNvPr>
          <p:cNvPicPr>
            <a:picLocks noChangeAspect="1"/>
          </p:cNvPicPr>
          <p:nvPr/>
        </p:nvPicPr>
        <p:blipFill>
          <a:blip r:embed="rId5"/>
          <a:stretch>
            <a:fillRect/>
          </a:stretch>
        </p:blipFill>
        <p:spPr>
          <a:xfrm>
            <a:off x="2042104" y="3507050"/>
            <a:ext cx="2730430" cy="274077"/>
          </a:xfrm>
          <a:prstGeom prst="rect">
            <a:avLst/>
          </a:prstGeom>
        </p:spPr>
      </p:pic>
      <p:pic>
        <p:nvPicPr>
          <p:cNvPr id="13" name="Picture 12">
            <a:extLst>
              <a:ext uri="{FF2B5EF4-FFF2-40B4-BE49-F238E27FC236}">
                <a16:creationId xmlns:a16="http://schemas.microsoft.com/office/drawing/2014/main" id="{C75A57AB-AEEA-11D7-CFEB-C3D66EAC8ABB}"/>
              </a:ext>
            </a:extLst>
          </p:cNvPr>
          <p:cNvPicPr>
            <a:picLocks noChangeAspect="1"/>
          </p:cNvPicPr>
          <p:nvPr/>
        </p:nvPicPr>
        <p:blipFill rotWithShape="1">
          <a:blip r:embed="rId6"/>
          <a:srcRect r="60512"/>
          <a:stretch/>
        </p:blipFill>
        <p:spPr>
          <a:xfrm>
            <a:off x="2366766" y="897352"/>
            <a:ext cx="258233" cy="498939"/>
          </a:xfrm>
          <a:prstGeom prst="rect">
            <a:avLst/>
          </a:prstGeom>
        </p:spPr>
      </p:pic>
      <p:pic>
        <p:nvPicPr>
          <p:cNvPr id="14" name="Picture 13">
            <a:extLst>
              <a:ext uri="{FF2B5EF4-FFF2-40B4-BE49-F238E27FC236}">
                <a16:creationId xmlns:a16="http://schemas.microsoft.com/office/drawing/2014/main" id="{A8B9EACA-0E59-EC0F-CE10-EACC72491A6B}"/>
              </a:ext>
            </a:extLst>
          </p:cNvPr>
          <p:cNvPicPr>
            <a:picLocks noChangeAspect="1"/>
          </p:cNvPicPr>
          <p:nvPr/>
        </p:nvPicPr>
        <p:blipFill rotWithShape="1">
          <a:blip r:embed="rId4"/>
          <a:srcRect l="54283" t="33802" r="36827" b="27486"/>
          <a:stretch/>
        </p:blipFill>
        <p:spPr>
          <a:xfrm>
            <a:off x="2664739" y="1045569"/>
            <a:ext cx="228611" cy="259261"/>
          </a:xfrm>
          <a:prstGeom prst="rect">
            <a:avLst/>
          </a:prstGeom>
        </p:spPr>
      </p:pic>
      <p:pic>
        <p:nvPicPr>
          <p:cNvPr id="15" name="Picture 14">
            <a:extLst>
              <a:ext uri="{FF2B5EF4-FFF2-40B4-BE49-F238E27FC236}">
                <a16:creationId xmlns:a16="http://schemas.microsoft.com/office/drawing/2014/main" id="{3AEFED93-B67F-A1F6-F33D-0487D59E2984}"/>
              </a:ext>
            </a:extLst>
          </p:cNvPr>
          <p:cNvPicPr>
            <a:picLocks noChangeAspect="1"/>
          </p:cNvPicPr>
          <p:nvPr/>
        </p:nvPicPr>
        <p:blipFill rotWithShape="1">
          <a:blip r:embed="rId4"/>
          <a:srcRect l="18521" r="72661"/>
          <a:stretch/>
        </p:blipFill>
        <p:spPr>
          <a:xfrm>
            <a:off x="2903510" y="822625"/>
            <a:ext cx="258233" cy="762699"/>
          </a:xfrm>
          <a:prstGeom prst="rect">
            <a:avLst/>
          </a:prstGeom>
        </p:spPr>
      </p:pic>
      <p:pic>
        <p:nvPicPr>
          <p:cNvPr id="17" name="Picture 16">
            <a:extLst>
              <a:ext uri="{FF2B5EF4-FFF2-40B4-BE49-F238E27FC236}">
                <a16:creationId xmlns:a16="http://schemas.microsoft.com/office/drawing/2014/main" id="{3C64F724-B90F-E8F0-7154-EC468780ACDB}"/>
              </a:ext>
            </a:extLst>
          </p:cNvPr>
          <p:cNvPicPr>
            <a:picLocks noChangeAspect="1"/>
          </p:cNvPicPr>
          <p:nvPr/>
        </p:nvPicPr>
        <p:blipFill>
          <a:blip r:embed="rId7"/>
          <a:stretch>
            <a:fillRect/>
          </a:stretch>
        </p:blipFill>
        <p:spPr>
          <a:xfrm>
            <a:off x="5306770" y="3507050"/>
            <a:ext cx="1165228" cy="253994"/>
          </a:xfrm>
          <a:prstGeom prst="rect">
            <a:avLst/>
          </a:prstGeom>
        </p:spPr>
      </p:pic>
      <p:sp>
        <p:nvSpPr>
          <p:cNvPr id="19" name="TextBox 18">
            <a:extLst>
              <a:ext uri="{FF2B5EF4-FFF2-40B4-BE49-F238E27FC236}">
                <a16:creationId xmlns:a16="http://schemas.microsoft.com/office/drawing/2014/main" id="{D6AAEE31-7922-50E7-0142-378650129D77}"/>
              </a:ext>
            </a:extLst>
          </p:cNvPr>
          <p:cNvSpPr txBox="1"/>
          <p:nvPr/>
        </p:nvSpPr>
        <p:spPr>
          <a:xfrm>
            <a:off x="4868470" y="3429557"/>
            <a:ext cx="369570"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endParaRPr lang="en-US" sz="1800" dirty="0"/>
          </a:p>
        </p:txBody>
      </p:sp>
      <p:sp>
        <p:nvSpPr>
          <p:cNvPr id="20" name="Google Shape;1653;p58">
            <a:extLst>
              <a:ext uri="{FF2B5EF4-FFF2-40B4-BE49-F238E27FC236}">
                <a16:creationId xmlns:a16="http://schemas.microsoft.com/office/drawing/2014/main" id="{F2AE5BEC-756A-FAD2-97E3-CFDF3E82071E}"/>
              </a:ext>
            </a:extLst>
          </p:cNvPr>
          <p:cNvSpPr txBox="1">
            <a:spLocks/>
          </p:cNvSpPr>
          <p:nvPr/>
        </p:nvSpPr>
        <p:spPr>
          <a:xfrm>
            <a:off x="942771" y="4018272"/>
            <a:ext cx="4457269"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latin typeface="Poppins" panose="00000500000000000000" pitchFamily="2" charset="0"/>
                <a:ea typeface="Roboto" panose="02000000000000000000" pitchFamily="2" charset="0"/>
                <a:cs typeface="Poppins" panose="00000500000000000000" pitchFamily="2" charset="0"/>
              </a:rPr>
              <a:t>Current independent of the site. </a:t>
            </a:r>
            <a:r>
              <a:rPr lang="en-US" sz="1400" b="1" dirty="0">
                <a:latin typeface="Poppins" panose="00000500000000000000" pitchFamily="2" charset="0"/>
                <a:ea typeface="Roboto" panose="02000000000000000000" pitchFamily="2" charset="0"/>
                <a:cs typeface="Poppins" panose="00000500000000000000" pitchFamily="2" charset="0"/>
              </a:rPr>
              <a:t>Which current?</a:t>
            </a:r>
            <a:endParaRPr lang="en-US" sz="1400" dirty="0">
              <a:latin typeface="Poppins" panose="00000500000000000000" pitchFamily="2" charset="0"/>
              <a:ea typeface="Roboto" panose="02000000000000000000" pitchFamily="2" charset="0"/>
              <a:cs typeface="Poppins" panose="00000500000000000000" pitchFamily="2" charset="0"/>
            </a:endParaRPr>
          </a:p>
        </p:txBody>
      </p:sp>
      <p:grpSp>
        <p:nvGrpSpPr>
          <p:cNvPr id="24" name="Group 23">
            <a:extLst>
              <a:ext uri="{FF2B5EF4-FFF2-40B4-BE49-F238E27FC236}">
                <a16:creationId xmlns:a16="http://schemas.microsoft.com/office/drawing/2014/main" id="{FC943753-391C-4B19-FCBF-BF45D2775CEE}"/>
              </a:ext>
            </a:extLst>
          </p:cNvPr>
          <p:cNvGrpSpPr/>
          <p:nvPr/>
        </p:nvGrpSpPr>
        <p:grpSpPr>
          <a:xfrm>
            <a:off x="897890" y="1573338"/>
            <a:ext cx="3081443" cy="789349"/>
            <a:chOff x="897890" y="1573338"/>
            <a:chExt cx="3081443" cy="789349"/>
          </a:xfrm>
        </p:grpSpPr>
        <p:sp>
          <p:nvSpPr>
            <p:cNvPr id="7" name="Google Shape;1653;p58">
              <a:extLst>
                <a:ext uri="{FF2B5EF4-FFF2-40B4-BE49-F238E27FC236}">
                  <a16:creationId xmlns:a16="http://schemas.microsoft.com/office/drawing/2014/main" id="{5E80794A-3D59-5082-99DC-3A662CB02DE0}"/>
                </a:ext>
              </a:extLst>
            </p:cNvPr>
            <p:cNvSpPr txBox="1">
              <a:spLocks/>
            </p:cNvSpPr>
            <p:nvPr/>
          </p:nvSpPr>
          <p:spPr>
            <a:xfrm>
              <a:off x="897890" y="1716552"/>
              <a:ext cx="8509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latin typeface="Poppins" panose="00000500000000000000" pitchFamily="2" charset="0"/>
                  <a:ea typeface="Roboto" panose="02000000000000000000" pitchFamily="2" charset="0"/>
                  <a:cs typeface="Poppins" panose="00000500000000000000" pitchFamily="2" charset="0"/>
                </a:rPr>
                <a:t>where</a:t>
              </a:r>
            </a:p>
          </p:txBody>
        </p:sp>
        <p:pic>
          <p:nvPicPr>
            <p:cNvPr id="16" name="Picture 15">
              <a:extLst>
                <a:ext uri="{FF2B5EF4-FFF2-40B4-BE49-F238E27FC236}">
                  <a16:creationId xmlns:a16="http://schemas.microsoft.com/office/drawing/2014/main" id="{98CA89E4-F026-EEE1-0496-16D931B2BD9E}"/>
                </a:ext>
              </a:extLst>
            </p:cNvPr>
            <p:cNvPicPr>
              <a:picLocks noChangeAspect="1"/>
            </p:cNvPicPr>
            <p:nvPr/>
          </p:nvPicPr>
          <p:blipFill rotWithShape="1">
            <a:blip r:embed="rId8"/>
            <a:srcRect l="59339"/>
            <a:stretch/>
          </p:blipFill>
          <p:spPr>
            <a:xfrm>
              <a:off x="2624999" y="1637748"/>
              <a:ext cx="1354334" cy="724939"/>
            </a:xfrm>
            <a:prstGeom prst="rect">
              <a:avLst/>
            </a:prstGeom>
          </p:spPr>
        </p:pic>
        <p:pic>
          <p:nvPicPr>
            <p:cNvPr id="18" name="Picture 17">
              <a:extLst>
                <a:ext uri="{FF2B5EF4-FFF2-40B4-BE49-F238E27FC236}">
                  <a16:creationId xmlns:a16="http://schemas.microsoft.com/office/drawing/2014/main" id="{A01755A3-D5B8-CD12-3712-A588A147E003}"/>
                </a:ext>
              </a:extLst>
            </p:cNvPr>
            <p:cNvPicPr>
              <a:picLocks noChangeAspect="1"/>
            </p:cNvPicPr>
            <p:nvPr/>
          </p:nvPicPr>
          <p:blipFill rotWithShape="1">
            <a:blip r:embed="rId4"/>
            <a:srcRect l="75288"/>
            <a:stretch/>
          </p:blipFill>
          <p:spPr>
            <a:xfrm>
              <a:off x="1693503" y="1573338"/>
              <a:ext cx="723718" cy="762699"/>
            </a:xfrm>
            <a:prstGeom prst="rect">
              <a:avLst/>
            </a:prstGeom>
          </p:spPr>
        </p:pic>
        <p:pic>
          <p:nvPicPr>
            <p:cNvPr id="21" name="Picture 20">
              <a:extLst>
                <a:ext uri="{FF2B5EF4-FFF2-40B4-BE49-F238E27FC236}">
                  <a16:creationId xmlns:a16="http://schemas.microsoft.com/office/drawing/2014/main" id="{8B330DAC-C7D7-51D7-57B2-401919BA7FAB}"/>
                </a:ext>
              </a:extLst>
            </p:cNvPr>
            <p:cNvPicPr>
              <a:picLocks noChangeAspect="1"/>
            </p:cNvPicPr>
            <p:nvPr/>
          </p:nvPicPr>
          <p:blipFill rotWithShape="1">
            <a:blip r:embed="rId4"/>
            <a:srcRect l="19464" r="72654"/>
            <a:stretch/>
          </p:blipFill>
          <p:spPr>
            <a:xfrm>
              <a:off x="2423556" y="1599869"/>
              <a:ext cx="230836" cy="762699"/>
            </a:xfrm>
            <a:prstGeom prst="rect">
              <a:avLst/>
            </a:prstGeom>
          </p:spPr>
        </p:pic>
      </p:grpSp>
      <p:grpSp>
        <p:nvGrpSpPr>
          <p:cNvPr id="25" name="Group 24">
            <a:extLst>
              <a:ext uri="{FF2B5EF4-FFF2-40B4-BE49-F238E27FC236}">
                <a16:creationId xmlns:a16="http://schemas.microsoft.com/office/drawing/2014/main" id="{5DE2B32D-F051-E940-2468-82BC3084B9F5}"/>
              </a:ext>
            </a:extLst>
          </p:cNvPr>
          <p:cNvGrpSpPr/>
          <p:nvPr/>
        </p:nvGrpSpPr>
        <p:grpSpPr>
          <a:xfrm>
            <a:off x="4192478" y="1623170"/>
            <a:ext cx="3894428" cy="651869"/>
            <a:chOff x="4192478" y="1623170"/>
            <a:chExt cx="3894428" cy="651869"/>
          </a:xfrm>
        </p:grpSpPr>
        <p:pic>
          <p:nvPicPr>
            <p:cNvPr id="6" name="Picture 5">
              <a:extLst>
                <a:ext uri="{FF2B5EF4-FFF2-40B4-BE49-F238E27FC236}">
                  <a16:creationId xmlns:a16="http://schemas.microsoft.com/office/drawing/2014/main" id="{E87D598F-3E75-3E6B-CBE7-326B4CB406C2}"/>
                </a:ext>
              </a:extLst>
            </p:cNvPr>
            <p:cNvPicPr>
              <a:picLocks noChangeAspect="1"/>
            </p:cNvPicPr>
            <p:nvPr/>
          </p:nvPicPr>
          <p:blipFill>
            <a:blip r:embed="rId9"/>
            <a:stretch>
              <a:fillRect/>
            </a:stretch>
          </p:blipFill>
          <p:spPr>
            <a:xfrm>
              <a:off x="4786040" y="1623170"/>
              <a:ext cx="3300866" cy="651869"/>
            </a:xfrm>
            <a:prstGeom prst="rect">
              <a:avLst/>
            </a:prstGeom>
          </p:spPr>
        </p:pic>
        <p:sp>
          <p:nvSpPr>
            <p:cNvPr id="23" name="Google Shape;1653;p58">
              <a:extLst>
                <a:ext uri="{FF2B5EF4-FFF2-40B4-BE49-F238E27FC236}">
                  <a16:creationId xmlns:a16="http://schemas.microsoft.com/office/drawing/2014/main" id="{6E8E8606-FDA5-0FFA-3E04-F8CCA50E4B2F}"/>
                </a:ext>
              </a:extLst>
            </p:cNvPr>
            <p:cNvSpPr txBox="1">
              <a:spLocks/>
            </p:cNvSpPr>
            <p:nvPr/>
          </p:nvSpPr>
          <p:spPr>
            <a:xfrm>
              <a:off x="4192478" y="1766944"/>
              <a:ext cx="850900" cy="484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3"/>
                </a:buClr>
                <a:buSzPts val="1200"/>
                <a:buFont typeface="Lato"/>
                <a:buChar char="●"/>
                <a:defRPr sz="1600" b="0" i="0" u="none" strike="noStrike" cap="none">
                  <a:solidFill>
                    <a:srgbClr val="434343"/>
                  </a:solidFill>
                  <a:latin typeface="Poppins"/>
                  <a:ea typeface="Poppins"/>
                  <a:cs typeface="Poppins"/>
                  <a:sym typeface="Poppins"/>
                </a:defRPr>
              </a:lvl1pPr>
              <a:lvl2pPr marL="914400" marR="0" lvl="1"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2pPr>
              <a:lvl3pPr marL="1371600" marR="0" lvl="2"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3pPr>
              <a:lvl4pPr marL="1828800" marR="0" lvl="3"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4pPr>
              <a:lvl5pPr marL="2286000" marR="0" lvl="4"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5pPr>
              <a:lvl6pPr marL="2743200" marR="0" lvl="5"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6pPr>
              <a:lvl7pPr marL="3200400" marR="0" lvl="6"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7pPr>
              <a:lvl8pPr marL="3657600" marR="0" lvl="7"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8pPr>
              <a:lvl9pPr marL="4114800" marR="0" lvl="8" indent="-304800" algn="l" rtl="0">
                <a:lnSpc>
                  <a:spcPct val="115000"/>
                </a:lnSpc>
                <a:spcBef>
                  <a:spcPts val="0"/>
                </a:spcBef>
                <a:spcAft>
                  <a:spcPts val="0"/>
                </a:spcAft>
                <a:buClr>
                  <a:srgbClr val="000000"/>
                </a:buClr>
                <a:buSzPts val="1200"/>
                <a:buFont typeface="Arial"/>
                <a:buChar char="■"/>
                <a:defRPr sz="1400" b="0" i="0" u="none" strike="noStrike" cap="none">
                  <a:solidFill>
                    <a:srgbClr val="434343"/>
                  </a:solidFill>
                  <a:latin typeface="Poppins"/>
                  <a:ea typeface="Poppins"/>
                  <a:cs typeface="Poppins"/>
                  <a:sym typeface="Poppins"/>
                </a:defRPr>
              </a:lvl9pPr>
            </a:lstStyle>
            <a:p>
              <a:pPr marL="0" indent="0">
                <a:buFont typeface="Lato"/>
                <a:buNone/>
              </a:pPr>
              <a:r>
                <a:rPr lang="en-US" sz="1400" dirty="0">
                  <a:latin typeface="Poppins" panose="00000500000000000000" pitchFamily="2" charset="0"/>
                  <a:ea typeface="Roboto" panose="02000000000000000000" pitchFamily="2" charset="0"/>
                  <a:cs typeface="Poppins" panose="00000500000000000000" pitchFamily="2" charset="0"/>
                </a:rPr>
                <a:t>with</a:t>
              </a:r>
            </a:p>
          </p:txBody>
        </p:sp>
      </p:grpSp>
    </p:spTree>
    <p:extLst>
      <p:ext uri="{BB962C8B-B14F-4D97-AF65-F5344CB8AC3E}">
        <p14:creationId xmlns:p14="http://schemas.microsoft.com/office/powerpoint/2010/main" val="3736498190"/>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6"/>
        <p:cNvGrpSpPr/>
        <p:nvPr/>
      </p:nvGrpSpPr>
      <p:grpSpPr>
        <a:xfrm>
          <a:off x="0" y="0"/>
          <a:ext cx="0" cy="0"/>
          <a:chOff x="0" y="0"/>
          <a:chExt cx="0" cy="0"/>
        </a:xfrm>
      </p:grpSpPr>
      <p:sp>
        <p:nvSpPr>
          <p:cNvPr id="1718" name="Google Shape;1718;p60"/>
          <p:cNvSpPr/>
          <p:nvPr/>
        </p:nvSpPr>
        <p:spPr>
          <a:xfrm>
            <a:off x="715100" y="1981365"/>
            <a:ext cx="1367400" cy="9648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0"/>
          <p:cNvSpPr txBox="1">
            <a:spLocks noGrp="1"/>
          </p:cNvSpPr>
          <p:nvPr>
            <p:ph type="title"/>
          </p:nvPr>
        </p:nvSpPr>
        <p:spPr>
          <a:xfrm>
            <a:off x="715100" y="3316350"/>
            <a:ext cx="443263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Transport Properties</a:t>
            </a:r>
            <a:endParaRPr dirty="0"/>
          </a:p>
        </p:txBody>
      </p:sp>
      <p:sp>
        <p:nvSpPr>
          <p:cNvPr id="1720" name="Google Shape;1720;p60"/>
          <p:cNvSpPr txBox="1">
            <a:spLocks noGrp="1"/>
          </p:cNvSpPr>
          <p:nvPr>
            <p:ph type="title" idx="2"/>
          </p:nvPr>
        </p:nvSpPr>
        <p:spPr>
          <a:xfrm>
            <a:off x="715100" y="2057565"/>
            <a:ext cx="1367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722" name="Google Shape;1722;p60"/>
          <p:cNvSpPr/>
          <p:nvPr/>
        </p:nvSpPr>
        <p:spPr>
          <a:xfrm rot="10800000" flipH="1">
            <a:off x="3644100" y="4700773"/>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0">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0">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1725;p60"/>
          <p:cNvGrpSpPr/>
          <p:nvPr/>
        </p:nvGrpSpPr>
        <p:grpSpPr>
          <a:xfrm>
            <a:off x="4736475" y="4873138"/>
            <a:ext cx="204457" cy="190123"/>
            <a:chOff x="4426425" y="4796938"/>
            <a:chExt cx="204457" cy="190123"/>
          </a:xfrm>
        </p:grpSpPr>
        <p:sp>
          <p:nvSpPr>
            <p:cNvPr id="1726" name="Google Shape;1726;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8" name="Google Shape;1728;p60"/>
          <p:cNvGrpSpPr/>
          <p:nvPr/>
        </p:nvGrpSpPr>
        <p:grpSpPr>
          <a:xfrm flipH="1">
            <a:off x="4203075" y="4873138"/>
            <a:ext cx="204457" cy="190123"/>
            <a:chOff x="4426425" y="4796938"/>
            <a:chExt cx="204457" cy="190123"/>
          </a:xfrm>
        </p:grpSpPr>
        <p:sp>
          <p:nvSpPr>
            <p:cNvPr id="1729" name="Google Shape;1729;p60"/>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0"/>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60"/>
          <p:cNvGrpSpPr/>
          <p:nvPr/>
        </p:nvGrpSpPr>
        <p:grpSpPr>
          <a:xfrm>
            <a:off x="7955213" y="4149016"/>
            <a:ext cx="280324" cy="248318"/>
            <a:chOff x="853000" y="238125"/>
            <a:chExt cx="5914000" cy="5238775"/>
          </a:xfrm>
        </p:grpSpPr>
        <p:sp>
          <p:nvSpPr>
            <p:cNvPr id="1732" name="Google Shape;1732;p60"/>
            <p:cNvSpPr/>
            <p:nvPr/>
          </p:nvSpPr>
          <p:spPr>
            <a:xfrm>
              <a:off x="1657075" y="1108800"/>
              <a:ext cx="4240125" cy="4368100"/>
            </a:xfrm>
            <a:custGeom>
              <a:avLst/>
              <a:gdLst/>
              <a:ahLst/>
              <a:cxnLst/>
              <a:rect l="l" t="t" r="r" b="b"/>
              <a:pathLst>
                <a:path w="169605" h="174724" extrusionOk="0">
                  <a:moveTo>
                    <a:pt x="87327" y="0"/>
                  </a:moveTo>
                  <a:lnTo>
                    <a:pt x="1" y="73147"/>
                  </a:lnTo>
                  <a:lnTo>
                    <a:pt x="1" y="169432"/>
                  </a:lnTo>
                  <a:lnTo>
                    <a:pt x="1" y="169674"/>
                  </a:lnTo>
                  <a:lnTo>
                    <a:pt x="35" y="170262"/>
                  </a:lnTo>
                  <a:lnTo>
                    <a:pt x="105" y="170677"/>
                  </a:lnTo>
                  <a:lnTo>
                    <a:pt x="208" y="171126"/>
                  </a:lnTo>
                  <a:lnTo>
                    <a:pt x="347" y="171576"/>
                  </a:lnTo>
                  <a:lnTo>
                    <a:pt x="554" y="172095"/>
                  </a:lnTo>
                  <a:lnTo>
                    <a:pt x="796" y="172579"/>
                  </a:lnTo>
                  <a:lnTo>
                    <a:pt x="1142" y="173063"/>
                  </a:lnTo>
                  <a:lnTo>
                    <a:pt x="1315" y="173270"/>
                  </a:lnTo>
                  <a:lnTo>
                    <a:pt x="1523" y="173513"/>
                  </a:lnTo>
                  <a:lnTo>
                    <a:pt x="1765" y="173720"/>
                  </a:lnTo>
                  <a:lnTo>
                    <a:pt x="2007" y="173893"/>
                  </a:lnTo>
                  <a:lnTo>
                    <a:pt x="2283" y="174100"/>
                  </a:lnTo>
                  <a:lnTo>
                    <a:pt x="2595" y="174239"/>
                  </a:lnTo>
                  <a:lnTo>
                    <a:pt x="2906" y="174377"/>
                  </a:lnTo>
                  <a:lnTo>
                    <a:pt x="3252" y="174515"/>
                  </a:lnTo>
                  <a:lnTo>
                    <a:pt x="3632" y="174585"/>
                  </a:lnTo>
                  <a:lnTo>
                    <a:pt x="4047" y="174688"/>
                  </a:lnTo>
                  <a:lnTo>
                    <a:pt x="4497" y="174723"/>
                  </a:lnTo>
                  <a:lnTo>
                    <a:pt x="4946" y="174723"/>
                  </a:lnTo>
                  <a:lnTo>
                    <a:pt x="64571" y="174654"/>
                  </a:lnTo>
                  <a:lnTo>
                    <a:pt x="65850" y="174654"/>
                  </a:lnTo>
                  <a:lnTo>
                    <a:pt x="65850" y="120183"/>
                  </a:lnTo>
                  <a:lnTo>
                    <a:pt x="104966" y="120183"/>
                  </a:lnTo>
                  <a:lnTo>
                    <a:pt x="104966" y="174515"/>
                  </a:lnTo>
                  <a:lnTo>
                    <a:pt x="163898" y="174515"/>
                  </a:lnTo>
                  <a:lnTo>
                    <a:pt x="164452" y="174446"/>
                  </a:lnTo>
                  <a:lnTo>
                    <a:pt x="165005" y="174377"/>
                  </a:lnTo>
                  <a:lnTo>
                    <a:pt x="165489" y="174239"/>
                  </a:lnTo>
                  <a:lnTo>
                    <a:pt x="165939" y="174100"/>
                  </a:lnTo>
                  <a:lnTo>
                    <a:pt x="166354" y="173928"/>
                  </a:lnTo>
                  <a:lnTo>
                    <a:pt x="166734" y="173720"/>
                  </a:lnTo>
                  <a:lnTo>
                    <a:pt x="167080" y="173478"/>
                  </a:lnTo>
                  <a:lnTo>
                    <a:pt x="167391" y="173270"/>
                  </a:lnTo>
                  <a:lnTo>
                    <a:pt x="167703" y="172994"/>
                  </a:lnTo>
                  <a:lnTo>
                    <a:pt x="167945" y="172717"/>
                  </a:lnTo>
                  <a:lnTo>
                    <a:pt x="168187" y="172440"/>
                  </a:lnTo>
                  <a:lnTo>
                    <a:pt x="168429" y="172129"/>
                  </a:lnTo>
                  <a:lnTo>
                    <a:pt x="168602" y="171852"/>
                  </a:lnTo>
                  <a:lnTo>
                    <a:pt x="168913" y="171230"/>
                  </a:lnTo>
                  <a:lnTo>
                    <a:pt x="169155" y="170607"/>
                  </a:lnTo>
                  <a:lnTo>
                    <a:pt x="169363" y="170019"/>
                  </a:lnTo>
                  <a:lnTo>
                    <a:pt x="169466" y="169466"/>
                  </a:lnTo>
                  <a:lnTo>
                    <a:pt x="169536" y="168982"/>
                  </a:lnTo>
                  <a:lnTo>
                    <a:pt x="169570" y="168532"/>
                  </a:lnTo>
                  <a:lnTo>
                    <a:pt x="169605" y="168221"/>
                  </a:lnTo>
                  <a:lnTo>
                    <a:pt x="169605" y="167944"/>
                  </a:lnTo>
                  <a:lnTo>
                    <a:pt x="169605" y="73147"/>
                  </a:lnTo>
                  <a:lnTo>
                    <a:pt x="873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0"/>
            <p:cNvSpPr/>
            <p:nvPr/>
          </p:nvSpPr>
          <p:spPr>
            <a:xfrm>
              <a:off x="853000" y="238125"/>
              <a:ext cx="5914000" cy="2798800"/>
            </a:xfrm>
            <a:custGeom>
              <a:avLst/>
              <a:gdLst/>
              <a:ahLst/>
              <a:cxnLst/>
              <a:rect l="l" t="t" r="r" b="b"/>
              <a:pathLst>
                <a:path w="236560" h="111952" extrusionOk="0">
                  <a:moveTo>
                    <a:pt x="120217" y="0"/>
                  </a:moveTo>
                  <a:lnTo>
                    <a:pt x="0" y="105864"/>
                  </a:lnTo>
                  <a:lnTo>
                    <a:pt x="104" y="106003"/>
                  </a:lnTo>
                  <a:lnTo>
                    <a:pt x="346" y="106418"/>
                  </a:lnTo>
                  <a:lnTo>
                    <a:pt x="795" y="107040"/>
                  </a:lnTo>
                  <a:lnTo>
                    <a:pt x="1418" y="107801"/>
                  </a:lnTo>
                  <a:lnTo>
                    <a:pt x="1798" y="108216"/>
                  </a:lnTo>
                  <a:lnTo>
                    <a:pt x="2213" y="108631"/>
                  </a:lnTo>
                  <a:lnTo>
                    <a:pt x="2698" y="109046"/>
                  </a:lnTo>
                  <a:lnTo>
                    <a:pt x="3216" y="109461"/>
                  </a:lnTo>
                  <a:lnTo>
                    <a:pt x="3770" y="109876"/>
                  </a:lnTo>
                  <a:lnTo>
                    <a:pt x="4358" y="110291"/>
                  </a:lnTo>
                  <a:lnTo>
                    <a:pt x="5015" y="110672"/>
                  </a:lnTo>
                  <a:lnTo>
                    <a:pt x="5741" y="110983"/>
                  </a:lnTo>
                  <a:lnTo>
                    <a:pt x="6467" y="111294"/>
                  </a:lnTo>
                  <a:lnTo>
                    <a:pt x="7263" y="111536"/>
                  </a:lnTo>
                  <a:lnTo>
                    <a:pt x="8127" y="111744"/>
                  </a:lnTo>
                  <a:lnTo>
                    <a:pt x="9027" y="111882"/>
                  </a:lnTo>
                  <a:lnTo>
                    <a:pt x="9960" y="111951"/>
                  </a:lnTo>
                  <a:lnTo>
                    <a:pt x="10963" y="111917"/>
                  </a:lnTo>
                  <a:lnTo>
                    <a:pt x="11482" y="111882"/>
                  </a:lnTo>
                  <a:lnTo>
                    <a:pt x="12001" y="111848"/>
                  </a:lnTo>
                  <a:lnTo>
                    <a:pt x="12520" y="111744"/>
                  </a:lnTo>
                  <a:lnTo>
                    <a:pt x="13073" y="111640"/>
                  </a:lnTo>
                  <a:lnTo>
                    <a:pt x="13661" y="111502"/>
                  </a:lnTo>
                  <a:lnTo>
                    <a:pt x="14214" y="111363"/>
                  </a:lnTo>
                  <a:lnTo>
                    <a:pt x="14802" y="111156"/>
                  </a:lnTo>
                  <a:lnTo>
                    <a:pt x="15425" y="110948"/>
                  </a:lnTo>
                  <a:lnTo>
                    <a:pt x="16013" y="110706"/>
                  </a:lnTo>
                  <a:lnTo>
                    <a:pt x="16635" y="110430"/>
                  </a:lnTo>
                  <a:lnTo>
                    <a:pt x="17292" y="110118"/>
                  </a:lnTo>
                  <a:lnTo>
                    <a:pt x="17950" y="109807"/>
                  </a:lnTo>
                  <a:lnTo>
                    <a:pt x="18607" y="109427"/>
                  </a:lnTo>
                  <a:lnTo>
                    <a:pt x="19264" y="109012"/>
                  </a:lnTo>
                  <a:lnTo>
                    <a:pt x="19955" y="108597"/>
                  </a:lnTo>
                  <a:lnTo>
                    <a:pt x="20682" y="108112"/>
                  </a:lnTo>
                  <a:lnTo>
                    <a:pt x="21373" y="107628"/>
                  </a:lnTo>
                  <a:lnTo>
                    <a:pt x="22100" y="107075"/>
                  </a:lnTo>
                  <a:lnTo>
                    <a:pt x="22861" y="106487"/>
                  </a:lnTo>
                  <a:lnTo>
                    <a:pt x="23587" y="105864"/>
                  </a:lnTo>
                  <a:lnTo>
                    <a:pt x="120217" y="24140"/>
                  </a:lnTo>
                  <a:lnTo>
                    <a:pt x="210829" y="105346"/>
                  </a:lnTo>
                  <a:lnTo>
                    <a:pt x="211694" y="105968"/>
                  </a:lnTo>
                  <a:lnTo>
                    <a:pt x="212558" y="106556"/>
                  </a:lnTo>
                  <a:lnTo>
                    <a:pt x="213388" y="107075"/>
                  </a:lnTo>
                  <a:lnTo>
                    <a:pt x="214184" y="107594"/>
                  </a:lnTo>
                  <a:lnTo>
                    <a:pt x="215014" y="108043"/>
                  </a:lnTo>
                  <a:lnTo>
                    <a:pt x="215775" y="108458"/>
                  </a:lnTo>
                  <a:lnTo>
                    <a:pt x="216570" y="108873"/>
                  </a:lnTo>
                  <a:lnTo>
                    <a:pt x="217296" y="109219"/>
                  </a:lnTo>
                  <a:lnTo>
                    <a:pt x="218057" y="109565"/>
                  </a:lnTo>
                  <a:lnTo>
                    <a:pt x="218749" y="109876"/>
                  </a:lnTo>
                  <a:lnTo>
                    <a:pt x="219475" y="110118"/>
                  </a:lnTo>
                  <a:lnTo>
                    <a:pt x="220167" y="110360"/>
                  </a:lnTo>
                  <a:lnTo>
                    <a:pt x="220824" y="110568"/>
                  </a:lnTo>
                  <a:lnTo>
                    <a:pt x="221481" y="110775"/>
                  </a:lnTo>
                  <a:lnTo>
                    <a:pt x="222104" y="110914"/>
                  </a:lnTo>
                  <a:lnTo>
                    <a:pt x="222761" y="111052"/>
                  </a:lnTo>
                  <a:lnTo>
                    <a:pt x="223349" y="111156"/>
                  </a:lnTo>
                  <a:lnTo>
                    <a:pt x="223937" y="111225"/>
                  </a:lnTo>
                  <a:lnTo>
                    <a:pt x="224524" y="111294"/>
                  </a:lnTo>
                  <a:lnTo>
                    <a:pt x="225078" y="111329"/>
                  </a:lnTo>
                  <a:lnTo>
                    <a:pt x="226185" y="111363"/>
                  </a:lnTo>
                  <a:lnTo>
                    <a:pt x="227188" y="111294"/>
                  </a:lnTo>
                  <a:lnTo>
                    <a:pt x="228156" y="111156"/>
                  </a:lnTo>
                  <a:lnTo>
                    <a:pt x="229055" y="110948"/>
                  </a:lnTo>
                  <a:lnTo>
                    <a:pt x="229920" y="110706"/>
                  </a:lnTo>
                  <a:lnTo>
                    <a:pt x="230715" y="110430"/>
                  </a:lnTo>
                  <a:lnTo>
                    <a:pt x="231441" y="110084"/>
                  </a:lnTo>
                  <a:lnTo>
                    <a:pt x="232133" y="109703"/>
                  </a:lnTo>
                  <a:lnTo>
                    <a:pt x="232756" y="109323"/>
                  </a:lnTo>
                  <a:lnTo>
                    <a:pt x="233344" y="108908"/>
                  </a:lnTo>
                  <a:lnTo>
                    <a:pt x="233862" y="108493"/>
                  </a:lnTo>
                  <a:lnTo>
                    <a:pt x="234347" y="108078"/>
                  </a:lnTo>
                  <a:lnTo>
                    <a:pt x="234796" y="107663"/>
                  </a:lnTo>
                  <a:lnTo>
                    <a:pt x="235177" y="107248"/>
                  </a:lnTo>
                  <a:lnTo>
                    <a:pt x="235765" y="106522"/>
                  </a:lnTo>
                  <a:lnTo>
                    <a:pt x="236214" y="105899"/>
                  </a:lnTo>
                  <a:lnTo>
                    <a:pt x="236456" y="105519"/>
                  </a:lnTo>
                  <a:lnTo>
                    <a:pt x="236560" y="105346"/>
                  </a:lnTo>
                  <a:lnTo>
                    <a:pt x="12021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43D59D28-301F-350B-E46D-8197352DB6C0}"/>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4" name="Picture 3">
            <a:extLst>
              <a:ext uri="{FF2B5EF4-FFF2-40B4-BE49-F238E27FC236}">
                <a16:creationId xmlns:a16="http://schemas.microsoft.com/office/drawing/2014/main" id="{AC5275FA-0087-D0C0-C527-1E9C4C1DB87D}"/>
              </a:ext>
            </a:extLst>
          </p:cNvPr>
          <p:cNvPicPr>
            <a:picLocks noChangeAspect="1"/>
          </p:cNvPicPr>
          <p:nvPr/>
        </p:nvPicPr>
        <p:blipFill>
          <a:blip r:embed="rId4"/>
          <a:stretch>
            <a:fillRect/>
          </a:stretch>
        </p:blipFill>
        <p:spPr>
          <a:xfrm>
            <a:off x="5236642" y="2143548"/>
            <a:ext cx="3565090" cy="755817"/>
          </a:xfrm>
          <a:prstGeom prst="rect">
            <a:avLst/>
          </a:prstGeom>
        </p:spPr>
      </p:pic>
    </p:spTree>
    <p:extLst>
      <p:ext uri="{BB962C8B-B14F-4D97-AF65-F5344CB8AC3E}">
        <p14:creationId xmlns:p14="http://schemas.microsoft.com/office/powerpoint/2010/main" val="183603731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8"/>
        <p:cNvGrpSpPr/>
        <p:nvPr/>
      </p:nvGrpSpPr>
      <p:grpSpPr>
        <a:xfrm>
          <a:off x="0" y="0"/>
          <a:ext cx="0" cy="0"/>
          <a:chOff x="0" y="0"/>
          <a:chExt cx="0" cy="0"/>
        </a:xfrm>
      </p:grpSpPr>
      <p:pic>
        <p:nvPicPr>
          <p:cNvPr id="2" name="Picture 1" descr="A blue and yellow logo&#10;&#10;Description automatically generated">
            <a:extLst>
              <a:ext uri="{FF2B5EF4-FFF2-40B4-BE49-F238E27FC236}">
                <a16:creationId xmlns:a16="http://schemas.microsoft.com/office/drawing/2014/main" id="{382C4E69-2C3C-5B55-46CF-7B46F9891FB7}"/>
              </a:ext>
            </a:extLst>
          </p:cNvPr>
          <p:cNvPicPr>
            <a:picLocks noChangeAspect="1"/>
          </p:cNvPicPr>
          <p:nvPr/>
        </p:nvPicPr>
        <p:blipFill>
          <a:blip r:embed="rId3"/>
          <a:stretch>
            <a:fillRect/>
          </a:stretch>
        </p:blipFill>
        <p:spPr>
          <a:xfrm>
            <a:off x="8736326" y="4648200"/>
            <a:ext cx="357026" cy="449580"/>
          </a:xfrm>
          <a:prstGeom prst="rect">
            <a:avLst/>
          </a:prstGeom>
        </p:spPr>
      </p:pic>
      <p:sp>
        <p:nvSpPr>
          <p:cNvPr id="6" name="TextBox 5">
            <a:extLst>
              <a:ext uri="{FF2B5EF4-FFF2-40B4-BE49-F238E27FC236}">
                <a16:creationId xmlns:a16="http://schemas.microsoft.com/office/drawing/2014/main" id="{31C3FD96-AC0C-FB33-5B50-D64BA77584AC}"/>
              </a:ext>
            </a:extLst>
          </p:cNvPr>
          <p:cNvSpPr txBox="1"/>
          <p:nvPr/>
        </p:nvSpPr>
        <p:spPr>
          <a:xfrm>
            <a:off x="715484" y="412750"/>
            <a:ext cx="5132866"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Consider an arbitrary global operator:</a:t>
            </a:r>
            <a:endParaRPr lang="en-US" dirty="0"/>
          </a:p>
        </p:txBody>
      </p:sp>
      <p:sp>
        <p:nvSpPr>
          <p:cNvPr id="8" name="TextBox 7">
            <a:extLst>
              <a:ext uri="{FF2B5EF4-FFF2-40B4-BE49-F238E27FC236}">
                <a16:creationId xmlns:a16="http://schemas.microsoft.com/office/drawing/2014/main" id="{D739F926-18EE-2FB0-2C2D-6FAF4B698FE7}"/>
              </a:ext>
            </a:extLst>
          </p:cNvPr>
          <p:cNvSpPr txBox="1"/>
          <p:nvPr/>
        </p:nvSpPr>
        <p:spPr>
          <a:xfrm>
            <a:off x="3659644" y="1006188"/>
            <a:ext cx="309562"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r>
              <a:rPr lang="en-US" sz="1800" dirty="0">
                <a:solidFill>
                  <a:schemeClr val="tx1"/>
                </a:solidFill>
                <a:latin typeface="Poppins" panose="00000500000000000000" pitchFamily="2" charset="0"/>
                <a:ea typeface="Roboto" panose="02000000000000000000" pitchFamily="2" charset="0"/>
                <a:cs typeface="Poppins" panose="00000500000000000000" pitchFamily="2" charset="0"/>
              </a:rPr>
              <a:t> </a:t>
            </a:r>
            <a:endParaRPr lang="en-US" sz="1800" dirty="0"/>
          </a:p>
        </p:txBody>
      </p:sp>
      <p:pic>
        <p:nvPicPr>
          <p:cNvPr id="10" name="Picture 9">
            <a:extLst>
              <a:ext uri="{FF2B5EF4-FFF2-40B4-BE49-F238E27FC236}">
                <a16:creationId xmlns:a16="http://schemas.microsoft.com/office/drawing/2014/main" id="{3D27FDFA-F3A3-C885-F354-0FA1EC8EA88C}"/>
              </a:ext>
            </a:extLst>
          </p:cNvPr>
          <p:cNvPicPr>
            <a:picLocks noChangeAspect="1"/>
          </p:cNvPicPr>
          <p:nvPr/>
        </p:nvPicPr>
        <p:blipFill>
          <a:blip r:embed="rId4"/>
          <a:stretch>
            <a:fillRect/>
          </a:stretch>
        </p:blipFill>
        <p:spPr>
          <a:xfrm>
            <a:off x="4108450" y="842904"/>
            <a:ext cx="3629868" cy="784257"/>
          </a:xfrm>
          <a:prstGeom prst="rect">
            <a:avLst/>
          </a:prstGeom>
        </p:spPr>
      </p:pic>
      <p:sp>
        <p:nvSpPr>
          <p:cNvPr id="11" name="TextBox 10">
            <a:extLst>
              <a:ext uri="{FF2B5EF4-FFF2-40B4-BE49-F238E27FC236}">
                <a16:creationId xmlns:a16="http://schemas.microsoft.com/office/drawing/2014/main" id="{006AF959-F843-DE19-0EC1-FABC746A12DF}"/>
              </a:ext>
            </a:extLst>
          </p:cNvPr>
          <p:cNvSpPr txBox="1"/>
          <p:nvPr/>
        </p:nvSpPr>
        <p:spPr>
          <a:xfrm>
            <a:off x="651984" y="1838331"/>
            <a:ext cx="2928614"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Transport if and only if</a:t>
            </a:r>
            <a:endParaRPr lang="en-US" dirty="0"/>
          </a:p>
        </p:txBody>
      </p:sp>
      <p:pic>
        <p:nvPicPr>
          <p:cNvPr id="13" name="Picture 12">
            <a:extLst>
              <a:ext uri="{FF2B5EF4-FFF2-40B4-BE49-F238E27FC236}">
                <a16:creationId xmlns:a16="http://schemas.microsoft.com/office/drawing/2014/main" id="{0E1A8C6A-5150-E137-54C1-6802533606A8}"/>
              </a:ext>
            </a:extLst>
          </p:cNvPr>
          <p:cNvPicPr>
            <a:picLocks noChangeAspect="1"/>
          </p:cNvPicPr>
          <p:nvPr/>
        </p:nvPicPr>
        <p:blipFill>
          <a:blip r:embed="rId5"/>
          <a:stretch>
            <a:fillRect/>
          </a:stretch>
        </p:blipFill>
        <p:spPr>
          <a:xfrm>
            <a:off x="2823875" y="1833794"/>
            <a:ext cx="1218787" cy="312314"/>
          </a:xfrm>
          <a:prstGeom prst="rect">
            <a:avLst/>
          </a:prstGeom>
        </p:spPr>
      </p:pic>
      <p:pic>
        <p:nvPicPr>
          <p:cNvPr id="15" name="Picture 14">
            <a:extLst>
              <a:ext uri="{FF2B5EF4-FFF2-40B4-BE49-F238E27FC236}">
                <a16:creationId xmlns:a16="http://schemas.microsoft.com/office/drawing/2014/main" id="{807632B7-BBE8-C100-6D94-9A6D2E555A74}"/>
              </a:ext>
            </a:extLst>
          </p:cNvPr>
          <p:cNvPicPr>
            <a:picLocks noChangeAspect="1"/>
          </p:cNvPicPr>
          <p:nvPr/>
        </p:nvPicPr>
        <p:blipFill>
          <a:blip r:embed="rId6"/>
          <a:stretch>
            <a:fillRect/>
          </a:stretch>
        </p:blipFill>
        <p:spPr>
          <a:xfrm>
            <a:off x="3324559" y="2347677"/>
            <a:ext cx="2635832" cy="632033"/>
          </a:xfrm>
          <a:prstGeom prst="rect">
            <a:avLst/>
          </a:prstGeom>
        </p:spPr>
      </p:pic>
      <p:sp>
        <p:nvSpPr>
          <p:cNvPr id="16" name="TextBox 15">
            <a:extLst>
              <a:ext uri="{FF2B5EF4-FFF2-40B4-BE49-F238E27FC236}">
                <a16:creationId xmlns:a16="http://schemas.microsoft.com/office/drawing/2014/main" id="{01E7C219-F4DE-B7A5-E404-3F018BD455D4}"/>
              </a:ext>
            </a:extLst>
          </p:cNvPr>
          <p:cNvSpPr txBox="1"/>
          <p:nvPr/>
        </p:nvSpPr>
        <p:spPr>
          <a:xfrm>
            <a:off x="651984" y="3144872"/>
            <a:ext cx="5132866"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Consider a local operator:</a:t>
            </a:r>
            <a:endParaRPr lang="en-US" dirty="0"/>
          </a:p>
        </p:txBody>
      </p:sp>
      <p:pic>
        <p:nvPicPr>
          <p:cNvPr id="18" name="Picture 17">
            <a:extLst>
              <a:ext uri="{FF2B5EF4-FFF2-40B4-BE49-F238E27FC236}">
                <a16:creationId xmlns:a16="http://schemas.microsoft.com/office/drawing/2014/main" id="{84B4EB17-D1F6-C4EC-11CC-F274CC5B74DE}"/>
              </a:ext>
            </a:extLst>
          </p:cNvPr>
          <p:cNvPicPr>
            <a:picLocks noChangeAspect="1"/>
          </p:cNvPicPr>
          <p:nvPr/>
        </p:nvPicPr>
        <p:blipFill>
          <a:blip r:embed="rId7"/>
          <a:stretch>
            <a:fillRect/>
          </a:stretch>
        </p:blipFill>
        <p:spPr>
          <a:xfrm>
            <a:off x="3114654" y="3106965"/>
            <a:ext cx="419810" cy="347043"/>
          </a:xfrm>
          <a:prstGeom prst="rect">
            <a:avLst/>
          </a:prstGeom>
        </p:spPr>
      </p:pic>
      <p:pic>
        <p:nvPicPr>
          <p:cNvPr id="20" name="Picture 19">
            <a:extLst>
              <a:ext uri="{FF2B5EF4-FFF2-40B4-BE49-F238E27FC236}">
                <a16:creationId xmlns:a16="http://schemas.microsoft.com/office/drawing/2014/main" id="{BF92DEDF-BB75-7895-56CE-AA074DEC94B3}"/>
              </a:ext>
            </a:extLst>
          </p:cNvPr>
          <p:cNvPicPr>
            <a:picLocks noChangeAspect="1"/>
          </p:cNvPicPr>
          <p:nvPr/>
        </p:nvPicPr>
        <p:blipFill>
          <a:blip r:embed="rId8"/>
          <a:stretch>
            <a:fillRect/>
          </a:stretch>
        </p:blipFill>
        <p:spPr>
          <a:xfrm>
            <a:off x="650109" y="3616330"/>
            <a:ext cx="2171891" cy="703992"/>
          </a:xfrm>
          <a:prstGeom prst="rect">
            <a:avLst/>
          </a:prstGeom>
        </p:spPr>
      </p:pic>
      <p:grpSp>
        <p:nvGrpSpPr>
          <p:cNvPr id="29" name="Group 28">
            <a:extLst>
              <a:ext uri="{FF2B5EF4-FFF2-40B4-BE49-F238E27FC236}">
                <a16:creationId xmlns:a16="http://schemas.microsoft.com/office/drawing/2014/main" id="{877BD10D-9FEC-FB55-14FA-2F159A18BE47}"/>
              </a:ext>
            </a:extLst>
          </p:cNvPr>
          <p:cNvGrpSpPr>
            <a:grpSpLocks noChangeAspect="1"/>
          </p:cNvGrpSpPr>
          <p:nvPr/>
        </p:nvGrpSpPr>
        <p:grpSpPr>
          <a:xfrm>
            <a:off x="3281917" y="3841436"/>
            <a:ext cx="4519901" cy="333611"/>
            <a:chOff x="-555800" y="3298760"/>
            <a:chExt cx="9765118" cy="720757"/>
          </a:xfrm>
        </p:grpSpPr>
        <p:pic>
          <p:nvPicPr>
            <p:cNvPr id="26" name="Picture 25">
              <a:extLst>
                <a:ext uri="{FF2B5EF4-FFF2-40B4-BE49-F238E27FC236}">
                  <a16:creationId xmlns:a16="http://schemas.microsoft.com/office/drawing/2014/main" id="{312A818F-1B3C-CB90-DB73-1841D7385C0A}"/>
                </a:ext>
              </a:extLst>
            </p:cNvPr>
            <p:cNvPicPr>
              <a:picLocks noChangeAspect="1"/>
            </p:cNvPicPr>
            <p:nvPr/>
          </p:nvPicPr>
          <p:blipFill>
            <a:blip r:embed="rId9"/>
            <a:stretch>
              <a:fillRect/>
            </a:stretch>
          </p:blipFill>
          <p:spPr>
            <a:xfrm>
              <a:off x="-555800" y="3343148"/>
              <a:ext cx="4525006" cy="676369"/>
            </a:xfrm>
            <a:prstGeom prst="rect">
              <a:avLst/>
            </a:prstGeom>
          </p:spPr>
        </p:pic>
        <p:pic>
          <p:nvPicPr>
            <p:cNvPr id="28" name="Picture 27">
              <a:extLst>
                <a:ext uri="{FF2B5EF4-FFF2-40B4-BE49-F238E27FC236}">
                  <a16:creationId xmlns:a16="http://schemas.microsoft.com/office/drawing/2014/main" id="{4D01705E-2539-ACF5-8063-206F09DBB4F2}"/>
                </a:ext>
              </a:extLst>
            </p:cNvPr>
            <p:cNvPicPr>
              <a:picLocks noChangeAspect="1"/>
            </p:cNvPicPr>
            <p:nvPr/>
          </p:nvPicPr>
          <p:blipFill>
            <a:blip r:embed="rId10"/>
            <a:stretch>
              <a:fillRect/>
            </a:stretch>
          </p:blipFill>
          <p:spPr>
            <a:xfrm>
              <a:off x="4017468" y="3298760"/>
              <a:ext cx="5191850" cy="704948"/>
            </a:xfrm>
            <a:prstGeom prst="rect">
              <a:avLst/>
            </a:prstGeom>
          </p:spPr>
        </p:pic>
      </p:grpSp>
      <p:sp>
        <p:nvSpPr>
          <p:cNvPr id="37" name="TextBox 36">
            <a:extLst>
              <a:ext uri="{FF2B5EF4-FFF2-40B4-BE49-F238E27FC236}">
                <a16:creationId xmlns:a16="http://schemas.microsoft.com/office/drawing/2014/main" id="{34A091F1-6304-C2BC-9A93-7CA9194AE4BD}"/>
              </a:ext>
            </a:extLst>
          </p:cNvPr>
          <p:cNvSpPr txBox="1"/>
          <p:nvPr/>
        </p:nvSpPr>
        <p:spPr>
          <a:xfrm>
            <a:off x="2906930" y="3821505"/>
            <a:ext cx="309562"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r>
              <a:rPr lang="en-US" sz="1800" dirty="0">
                <a:solidFill>
                  <a:schemeClr val="tx1"/>
                </a:solidFill>
                <a:latin typeface="Poppins" panose="00000500000000000000" pitchFamily="2" charset="0"/>
                <a:ea typeface="Roboto" panose="02000000000000000000" pitchFamily="2" charset="0"/>
                <a:cs typeface="Poppins" panose="00000500000000000000" pitchFamily="2" charset="0"/>
              </a:rPr>
              <a:t> </a:t>
            </a:r>
            <a:endParaRPr lang="en-US" sz="1800" dirty="0"/>
          </a:p>
        </p:txBody>
      </p:sp>
      <p:sp>
        <p:nvSpPr>
          <p:cNvPr id="39" name="TextBox 38">
            <a:extLst>
              <a:ext uri="{FF2B5EF4-FFF2-40B4-BE49-F238E27FC236}">
                <a16:creationId xmlns:a16="http://schemas.microsoft.com/office/drawing/2014/main" id="{811D11C1-FFEB-3C52-F363-F2925815514C}"/>
              </a:ext>
            </a:extLst>
          </p:cNvPr>
          <p:cNvSpPr txBox="1"/>
          <p:nvPr/>
        </p:nvSpPr>
        <p:spPr>
          <a:xfrm>
            <a:off x="3814425" y="4341767"/>
            <a:ext cx="5132866"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Locally conserved:</a:t>
            </a:r>
            <a:endParaRPr lang="en-US" dirty="0"/>
          </a:p>
        </p:txBody>
      </p:sp>
      <p:pic>
        <p:nvPicPr>
          <p:cNvPr id="44" name="Picture 43">
            <a:extLst>
              <a:ext uri="{FF2B5EF4-FFF2-40B4-BE49-F238E27FC236}">
                <a16:creationId xmlns:a16="http://schemas.microsoft.com/office/drawing/2014/main" id="{5D173E10-765A-2282-BE81-7E8B4BAE7B6E}"/>
              </a:ext>
            </a:extLst>
          </p:cNvPr>
          <p:cNvPicPr>
            <a:picLocks noChangeAspect="1"/>
          </p:cNvPicPr>
          <p:nvPr/>
        </p:nvPicPr>
        <p:blipFill>
          <a:blip r:embed="rId11"/>
          <a:stretch>
            <a:fillRect/>
          </a:stretch>
        </p:blipFill>
        <p:spPr>
          <a:xfrm>
            <a:off x="5629968" y="4295426"/>
            <a:ext cx="1290816" cy="362000"/>
          </a:xfrm>
          <a:prstGeom prst="rect">
            <a:avLst/>
          </a:prstGeom>
        </p:spPr>
      </p:pic>
      <p:sp>
        <p:nvSpPr>
          <p:cNvPr id="3" name="Google Shape;2594;p62">
            <a:extLst>
              <a:ext uri="{FF2B5EF4-FFF2-40B4-BE49-F238E27FC236}">
                <a16:creationId xmlns:a16="http://schemas.microsoft.com/office/drawing/2014/main" id="{93312603-A2BA-FA0E-1D18-BA372B4DE269}"/>
              </a:ext>
            </a:extLst>
          </p:cNvPr>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95;p62">
            <a:hlinkClick r:id="" action="ppaction://hlinkshowjump?jump=previousslide"/>
            <a:extLst>
              <a:ext uri="{FF2B5EF4-FFF2-40B4-BE49-F238E27FC236}">
                <a16:creationId xmlns:a16="http://schemas.microsoft.com/office/drawing/2014/main" id="{BB27D4D0-334D-1E8A-6565-CA780351AF05}"/>
              </a:ext>
            </a:extLst>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96;p62">
            <a:hlinkClick r:id="" action="ppaction://hlinkshowjump?jump=nextslide"/>
            <a:extLst>
              <a:ext uri="{FF2B5EF4-FFF2-40B4-BE49-F238E27FC236}">
                <a16:creationId xmlns:a16="http://schemas.microsoft.com/office/drawing/2014/main" id="{E48FC129-AEEE-086D-DB9C-CA0BB288E4BA}"/>
              </a:ext>
            </a:extLst>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597;p62">
            <a:extLst>
              <a:ext uri="{FF2B5EF4-FFF2-40B4-BE49-F238E27FC236}">
                <a16:creationId xmlns:a16="http://schemas.microsoft.com/office/drawing/2014/main" id="{554FF974-EE33-ADDD-5626-E4BA8E35750E}"/>
              </a:ext>
            </a:extLst>
          </p:cNvPr>
          <p:cNvGrpSpPr/>
          <p:nvPr/>
        </p:nvGrpSpPr>
        <p:grpSpPr>
          <a:xfrm>
            <a:off x="4736475" y="4873138"/>
            <a:ext cx="204457" cy="190123"/>
            <a:chOff x="4426425" y="4796938"/>
            <a:chExt cx="204457" cy="190123"/>
          </a:xfrm>
        </p:grpSpPr>
        <p:sp>
          <p:nvSpPr>
            <p:cNvPr id="9" name="Google Shape;2598;p62">
              <a:extLst>
                <a:ext uri="{FF2B5EF4-FFF2-40B4-BE49-F238E27FC236}">
                  <a16:creationId xmlns:a16="http://schemas.microsoft.com/office/drawing/2014/main" id="{2BAA57FA-23E6-C573-5A09-9C9464A74D26}"/>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99;p62">
              <a:extLst>
                <a:ext uri="{FF2B5EF4-FFF2-40B4-BE49-F238E27FC236}">
                  <a16:creationId xmlns:a16="http://schemas.microsoft.com/office/drawing/2014/main" id="{34014B5E-BBFC-ABE9-80B9-05FA7FFC8D79}"/>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2600;p62">
            <a:extLst>
              <a:ext uri="{FF2B5EF4-FFF2-40B4-BE49-F238E27FC236}">
                <a16:creationId xmlns:a16="http://schemas.microsoft.com/office/drawing/2014/main" id="{3D16BD80-A6A0-7549-A326-50ECC4CAC215}"/>
              </a:ext>
            </a:extLst>
          </p:cNvPr>
          <p:cNvGrpSpPr/>
          <p:nvPr/>
        </p:nvGrpSpPr>
        <p:grpSpPr>
          <a:xfrm flipH="1">
            <a:off x="4203075" y="4873138"/>
            <a:ext cx="204457" cy="190123"/>
            <a:chOff x="4426425" y="4796938"/>
            <a:chExt cx="204457" cy="190123"/>
          </a:xfrm>
        </p:grpSpPr>
        <p:sp>
          <p:nvSpPr>
            <p:cNvPr id="17" name="Google Shape;2601;p62">
              <a:extLst>
                <a:ext uri="{FF2B5EF4-FFF2-40B4-BE49-F238E27FC236}">
                  <a16:creationId xmlns:a16="http://schemas.microsoft.com/office/drawing/2014/main" id="{D51CE4BF-8827-24AC-7982-693C62C0C68C}"/>
                </a:ext>
              </a:extLst>
            </p:cNvPr>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02;p62">
              <a:extLst>
                <a:ext uri="{FF2B5EF4-FFF2-40B4-BE49-F238E27FC236}">
                  <a16:creationId xmlns:a16="http://schemas.microsoft.com/office/drawing/2014/main" id="{91BD6E4F-2BED-9AEE-6058-401C86DD8D12}"/>
                </a:ext>
              </a:extLst>
            </p:cNvPr>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2" name="Picture 21">
            <a:extLst>
              <a:ext uri="{FF2B5EF4-FFF2-40B4-BE49-F238E27FC236}">
                <a16:creationId xmlns:a16="http://schemas.microsoft.com/office/drawing/2014/main" id="{3589BA81-7EA8-C7E9-F5E6-83C67CE39F70}"/>
              </a:ext>
            </a:extLst>
          </p:cNvPr>
          <p:cNvPicPr>
            <a:picLocks noChangeAspect="1"/>
          </p:cNvPicPr>
          <p:nvPr/>
        </p:nvPicPr>
        <p:blipFill>
          <a:blip r:embed="rId12"/>
          <a:stretch>
            <a:fillRect/>
          </a:stretch>
        </p:blipFill>
        <p:spPr>
          <a:xfrm>
            <a:off x="4248794" y="403202"/>
            <a:ext cx="282565" cy="286846"/>
          </a:xfrm>
          <a:prstGeom prst="rect">
            <a:avLst/>
          </a:prstGeom>
        </p:spPr>
      </p:pic>
      <p:pic>
        <p:nvPicPr>
          <p:cNvPr id="24" name="Picture 23">
            <a:extLst>
              <a:ext uri="{FF2B5EF4-FFF2-40B4-BE49-F238E27FC236}">
                <a16:creationId xmlns:a16="http://schemas.microsoft.com/office/drawing/2014/main" id="{924D05DF-049A-2ADA-9285-7F7DA346E711}"/>
              </a:ext>
            </a:extLst>
          </p:cNvPr>
          <p:cNvPicPr>
            <a:picLocks noChangeAspect="1"/>
          </p:cNvPicPr>
          <p:nvPr/>
        </p:nvPicPr>
        <p:blipFill>
          <a:blip r:embed="rId13"/>
          <a:stretch>
            <a:fillRect/>
          </a:stretch>
        </p:blipFill>
        <p:spPr>
          <a:xfrm>
            <a:off x="801300" y="891680"/>
            <a:ext cx="2858344" cy="633993"/>
          </a:xfrm>
          <a:prstGeom prst="rect">
            <a:avLst/>
          </a:prstGeom>
        </p:spPr>
      </p:pic>
    </p:spTree>
    <p:extLst>
      <p:ext uri="{BB962C8B-B14F-4D97-AF65-F5344CB8AC3E}">
        <p14:creationId xmlns:p14="http://schemas.microsoft.com/office/powerpoint/2010/main" val="2026812155"/>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fade">
                                      <p:cBhvr>
                                        <p:cTn id="62" dur="500"/>
                                        <p:tgtEl>
                                          <p:spTgt spid="44"/>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fade">
                                      <p:cBhvr>
                                        <p:cTn id="6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P spid="16" grpId="0"/>
      <p:bldP spid="37"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3"/>
        <p:cNvGrpSpPr/>
        <p:nvPr/>
      </p:nvGrpSpPr>
      <p:grpSpPr>
        <a:xfrm>
          <a:off x="0" y="0"/>
          <a:ext cx="0" cy="0"/>
          <a:chOff x="0" y="0"/>
          <a:chExt cx="0" cy="0"/>
        </a:xfrm>
      </p:grpSpPr>
      <p:sp>
        <p:nvSpPr>
          <p:cNvPr id="2594" name="Google Shape;2594;p62"/>
          <p:cNvSpPr/>
          <p:nvPr/>
        </p:nvSpPr>
        <p:spPr>
          <a:xfrm rot="10800000" flipH="1">
            <a:off x="3644100" y="4722455"/>
            <a:ext cx="1855800" cy="1200900"/>
          </a:xfrm>
          <a:prstGeom prst="pie">
            <a:avLst>
              <a:gd name="adj1" fmla="val 0"/>
              <a:gd name="adj2" fmla="val 1083123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2">
            <a:hlinkClick r:id="" action="ppaction://hlinkshowjump?jump=previousslide"/>
          </p:cNvPr>
          <p:cNvSpPr/>
          <p:nvPr/>
        </p:nvSpPr>
        <p:spPr>
          <a:xfrm>
            <a:off x="40861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2">
            <a:hlinkClick r:id="" action="ppaction://hlinkshowjump?jump=nextslide"/>
          </p:cNvPr>
          <p:cNvSpPr/>
          <p:nvPr/>
        </p:nvSpPr>
        <p:spPr>
          <a:xfrm>
            <a:off x="4619550" y="4760300"/>
            <a:ext cx="438300" cy="4158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7" name="Google Shape;2597;p62"/>
          <p:cNvGrpSpPr/>
          <p:nvPr/>
        </p:nvGrpSpPr>
        <p:grpSpPr>
          <a:xfrm>
            <a:off x="4736475" y="4873138"/>
            <a:ext cx="204457" cy="190123"/>
            <a:chOff x="4426425" y="4796938"/>
            <a:chExt cx="204457" cy="190123"/>
          </a:xfrm>
        </p:grpSpPr>
        <p:sp>
          <p:nvSpPr>
            <p:cNvPr id="2598" name="Google Shape;2598;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0" name="Google Shape;2600;p62"/>
          <p:cNvGrpSpPr/>
          <p:nvPr/>
        </p:nvGrpSpPr>
        <p:grpSpPr>
          <a:xfrm flipH="1">
            <a:off x="4203075" y="4873138"/>
            <a:ext cx="204457" cy="190123"/>
            <a:chOff x="4426425" y="4796938"/>
            <a:chExt cx="204457" cy="190123"/>
          </a:xfrm>
        </p:grpSpPr>
        <p:sp>
          <p:nvSpPr>
            <p:cNvPr id="2601" name="Google Shape;2601;p62"/>
            <p:cNvSpPr/>
            <p:nvPr/>
          </p:nvSpPr>
          <p:spPr>
            <a:xfrm>
              <a:off x="4426425" y="4796938"/>
              <a:ext cx="116800" cy="190123"/>
            </a:xfrm>
            <a:custGeom>
              <a:avLst/>
              <a:gdLst/>
              <a:ahLst/>
              <a:cxnLst/>
              <a:rect l="l" t="t" r="r" b="b"/>
              <a:pathLst>
                <a:path w="14257" h="23207" extrusionOk="0">
                  <a:moveTo>
                    <a:pt x="2654" y="1"/>
                  </a:moveTo>
                  <a:lnTo>
                    <a:pt x="2391" y="30"/>
                  </a:lnTo>
                  <a:lnTo>
                    <a:pt x="2158" y="59"/>
                  </a:lnTo>
                  <a:lnTo>
                    <a:pt x="1896" y="118"/>
                  </a:lnTo>
                  <a:lnTo>
                    <a:pt x="1662" y="205"/>
                  </a:lnTo>
                  <a:lnTo>
                    <a:pt x="1429" y="322"/>
                  </a:lnTo>
                  <a:lnTo>
                    <a:pt x="1196" y="438"/>
                  </a:lnTo>
                  <a:lnTo>
                    <a:pt x="992" y="613"/>
                  </a:lnTo>
                  <a:lnTo>
                    <a:pt x="788" y="788"/>
                  </a:lnTo>
                  <a:lnTo>
                    <a:pt x="613" y="992"/>
                  </a:lnTo>
                  <a:lnTo>
                    <a:pt x="438" y="1196"/>
                  </a:lnTo>
                  <a:lnTo>
                    <a:pt x="321" y="1429"/>
                  </a:lnTo>
                  <a:lnTo>
                    <a:pt x="205" y="1663"/>
                  </a:lnTo>
                  <a:lnTo>
                    <a:pt x="117" y="1896"/>
                  </a:lnTo>
                  <a:lnTo>
                    <a:pt x="59" y="2158"/>
                  </a:lnTo>
                  <a:lnTo>
                    <a:pt x="30" y="2391"/>
                  </a:lnTo>
                  <a:lnTo>
                    <a:pt x="1" y="2654"/>
                  </a:lnTo>
                  <a:lnTo>
                    <a:pt x="30" y="2916"/>
                  </a:lnTo>
                  <a:lnTo>
                    <a:pt x="59" y="3149"/>
                  </a:lnTo>
                  <a:lnTo>
                    <a:pt x="117" y="3412"/>
                  </a:lnTo>
                  <a:lnTo>
                    <a:pt x="205" y="3645"/>
                  </a:lnTo>
                  <a:lnTo>
                    <a:pt x="321" y="3878"/>
                  </a:lnTo>
                  <a:lnTo>
                    <a:pt x="438" y="4111"/>
                  </a:lnTo>
                  <a:lnTo>
                    <a:pt x="613" y="4315"/>
                  </a:lnTo>
                  <a:lnTo>
                    <a:pt x="788" y="4520"/>
                  </a:lnTo>
                  <a:lnTo>
                    <a:pt x="7872" y="11604"/>
                  </a:lnTo>
                  <a:lnTo>
                    <a:pt x="788" y="18717"/>
                  </a:lnTo>
                  <a:lnTo>
                    <a:pt x="613" y="18921"/>
                  </a:lnTo>
                  <a:lnTo>
                    <a:pt x="438" y="19125"/>
                  </a:lnTo>
                  <a:lnTo>
                    <a:pt x="321" y="19358"/>
                  </a:lnTo>
                  <a:lnTo>
                    <a:pt x="205" y="19591"/>
                  </a:lnTo>
                  <a:lnTo>
                    <a:pt x="117" y="19824"/>
                  </a:lnTo>
                  <a:lnTo>
                    <a:pt x="59" y="20087"/>
                  </a:lnTo>
                  <a:lnTo>
                    <a:pt x="30" y="20320"/>
                  </a:lnTo>
                  <a:lnTo>
                    <a:pt x="1" y="20582"/>
                  </a:lnTo>
                  <a:lnTo>
                    <a:pt x="30" y="20845"/>
                  </a:lnTo>
                  <a:lnTo>
                    <a:pt x="59" y="21078"/>
                  </a:lnTo>
                  <a:lnTo>
                    <a:pt x="117" y="21340"/>
                  </a:lnTo>
                  <a:lnTo>
                    <a:pt x="205" y="21574"/>
                  </a:lnTo>
                  <a:lnTo>
                    <a:pt x="321" y="21807"/>
                  </a:lnTo>
                  <a:lnTo>
                    <a:pt x="438" y="22040"/>
                  </a:lnTo>
                  <a:lnTo>
                    <a:pt x="613" y="22244"/>
                  </a:lnTo>
                  <a:lnTo>
                    <a:pt x="788" y="22448"/>
                  </a:lnTo>
                  <a:lnTo>
                    <a:pt x="992" y="22623"/>
                  </a:lnTo>
                  <a:lnTo>
                    <a:pt x="1196" y="22798"/>
                  </a:lnTo>
                  <a:lnTo>
                    <a:pt x="1429" y="22915"/>
                  </a:lnTo>
                  <a:lnTo>
                    <a:pt x="1662" y="23031"/>
                  </a:lnTo>
                  <a:lnTo>
                    <a:pt x="1896" y="23119"/>
                  </a:lnTo>
                  <a:lnTo>
                    <a:pt x="2158" y="23177"/>
                  </a:lnTo>
                  <a:lnTo>
                    <a:pt x="2391" y="23206"/>
                  </a:lnTo>
                  <a:lnTo>
                    <a:pt x="2916" y="23206"/>
                  </a:lnTo>
                  <a:lnTo>
                    <a:pt x="3149" y="23177"/>
                  </a:lnTo>
                  <a:lnTo>
                    <a:pt x="3412" y="23119"/>
                  </a:lnTo>
                  <a:lnTo>
                    <a:pt x="3645" y="23031"/>
                  </a:lnTo>
                  <a:lnTo>
                    <a:pt x="3878" y="22915"/>
                  </a:lnTo>
                  <a:lnTo>
                    <a:pt x="4111" y="22798"/>
                  </a:lnTo>
                  <a:lnTo>
                    <a:pt x="4315" y="22623"/>
                  </a:lnTo>
                  <a:lnTo>
                    <a:pt x="4519" y="22448"/>
                  </a:lnTo>
                  <a:lnTo>
                    <a:pt x="13469" y="13498"/>
                  </a:lnTo>
                  <a:lnTo>
                    <a:pt x="13673" y="13294"/>
                  </a:lnTo>
                  <a:lnTo>
                    <a:pt x="13819" y="13061"/>
                  </a:lnTo>
                  <a:lnTo>
                    <a:pt x="13935" y="12857"/>
                  </a:lnTo>
                  <a:lnTo>
                    <a:pt x="14052" y="12624"/>
                  </a:lnTo>
                  <a:lnTo>
                    <a:pt x="14140" y="12361"/>
                  </a:lnTo>
                  <a:lnTo>
                    <a:pt x="14198" y="12128"/>
                  </a:lnTo>
                  <a:lnTo>
                    <a:pt x="14227" y="11866"/>
                  </a:lnTo>
                  <a:lnTo>
                    <a:pt x="14256" y="11604"/>
                  </a:lnTo>
                  <a:lnTo>
                    <a:pt x="14227" y="11370"/>
                  </a:lnTo>
                  <a:lnTo>
                    <a:pt x="14198" y="11108"/>
                  </a:lnTo>
                  <a:lnTo>
                    <a:pt x="14140" y="10875"/>
                  </a:lnTo>
                  <a:lnTo>
                    <a:pt x="14052" y="10612"/>
                  </a:lnTo>
                  <a:lnTo>
                    <a:pt x="13935" y="10379"/>
                  </a:lnTo>
                  <a:lnTo>
                    <a:pt x="13819" y="10175"/>
                  </a:lnTo>
                  <a:lnTo>
                    <a:pt x="13673" y="9942"/>
                  </a:lnTo>
                  <a:lnTo>
                    <a:pt x="13469" y="9738"/>
                  </a:lnTo>
                  <a:lnTo>
                    <a:pt x="4519" y="788"/>
                  </a:lnTo>
                  <a:lnTo>
                    <a:pt x="4315" y="613"/>
                  </a:lnTo>
                  <a:lnTo>
                    <a:pt x="4111" y="438"/>
                  </a:lnTo>
                  <a:lnTo>
                    <a:pt x="3878" y="322"/>
                  </a:lnTo>
                  <a:lnTo>
                    <a:pt x="3645" y="205"/>
                  </a:lnTo>
                  <a:lnTo>
                    <a:pt x="3412" y="118"/>
                  </a:lnTo>
                  <a:lnTo>
                    <a:pt x="3149" y="59"/>
                  </a:lnTo>
                  <a:lnTo>
                    <a:pt x="2916" y="30"/>
                  </a:lnTo>
                  <a:lnTo>
                    <a:pt x="2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2"/>
            <p:cNvSpPr/>
            <p:nvPr/>
          </p:nvSpPr>
          <p:spPr>
            <a:xfrm>
              <a:off x="4514090" y="4796938"/>
              <a:ext cx="116792" cy="190123"/>
            </a:xfrm>
            <a:custGeom>
              <a:avLst/>
              <a:gdLst/>
              <a:ahLst/>
              <a:cxnLst/>
              <a:rect l="l" t="t" r="r" b="b"/>
              <a:pathLst>
                <a:path w="14256" h="23207" extrusionOk="0">
                  <a:moveTo>
                    <a:pt x="2653" y="1"/>
                  </a:moveTo>
                  <a:lnTo>
                    <a:pt x="2391" y="30"/>
                  </a:lnTo>
                  <a:lnTo>
                    <a:pt x="2129" y="59"/>
                  </a:lnTo>
                  <a:lnTo>
                    <a:pt x="1895" y="118"/>
                  </a:lnTo>
                  <a:lnTo>
                    <a:pt x="1662" y="205"/>
                  </a:lnTo>
                  <a:lnTo>
                    <a:pt x="1429" y="322"/>
                  </a:lnTo>
                  <a:lnTo>
                    <a:pt x="1196" y="438"/>
                  </a:lnTo>
                  <a:lnTo>
                    <a:pt x="963" y="613"/>
                  </a:lnTo>
                  <a:lnTo>
                    <a:pt x="788" y="788"/>
                  </a:lnTo>
                  <a:lnTo>
                    <a:pt x="584" y="992"/>
                  </a:lnTo>
                  <a:lnTo>
                    <a:pt x="438" y="1196"/>
                  </a:lnTo>
                  <a:lnTo>
                    <a:pt x="292" y="1429"/>
                  </a:lnTo>
                  <a:lnTo>
                    <a:pt x="205" y="1663"/>
                  </a:lnTo>
                  <a:lnTo>
                    <a:pt x="117" y="1896"/>
                  </a:lnTo>
                  <a:lnTo>
                    <a:pt x="59" y="2158"/>
                  </a:lnTo>
                  <a:lnTo>
                    <a:pt x="1" y="2391"/>
                  </a:lnTo>
                  <a:lnTo>
                    <a:pt x="1" y="2654"/>
                  </a:lnTo>
                  <a:lnTo>
                    <a:pt x="1" y="2916"/>
                  </a:lnTo>
                  <a:lnTo>
                    <a:pt x="59" y="3149"/>
                  </a:lnTo>
                  <a:lnTo>
                    <a:pt x="117" y="3412"/>
                  </a:lnTo>
                  <a:lnTo>
                    <a:pt x="205" y="3645"/>
                  </a:lnTo>
                  <a:lnTo>
                    <a:pt x="292" y="3878"/>
                  </a:lnTo>
                  <a:lnTo>
                    <a:pt x="438" y="4111"/>
                  </a:lnTo>
                  <a:lnTo>
                    <a:pt x="584" y="4315"/>
                  </a:lnTo>
                  <a:lnTo>
                    <a:pt x="788" y="4520"/>
                  </a:lnTo>
                  <a:lnTo>
                    <a:pt x="7872" y="11604"/>
                  </a:lnTo>
                  <a:lnTo>
                    <a:pt x="788" y="18717"/>
                  </a:lnTo>
                  <a:lnTo>
                    <a:pt x="584" y="18921"/>
                  </a:lnTo>
                  <a:lnTo>
                    <a:pt x="438" y="19125"/>
                  </a:lnTo>
                  <a:lnTo>
                    <a:pt x="292" y="19358"/>
                  </a:lnTo>
                  <a:lnTo>
                    <a:pt x="205" y="19591"/>
                  </a:lnTo>
                  <a:lnTo>
                    <a:pt x="117" y="19824"/>
                  </a:lnTo>
                  <a:lnTo>
                    <a:pt x="59" y="20087"/>
                  </a:lnTo>
                  <a:lnTo>
                    <a:pt x="1" y="20320"/>
                  </a:lnTo>
                  <a:lnTo>
                    <a:pt x="1" y="20582"/>
                  </a:lnTo>
                  <a:lnTo>
                    <a:pt x="1" y="20845"/>
                  </a:lnTo>
                  <a:lnTo>
                    <a:pt x="59" y="21078"/>
                  </a:lnTo>
                  <a:lnTo>
                    <a:pt x="117" y="21340"/>
                  </a:lnTo>
                  <a:lnTo>
                    <a:pt x="205" y="21574"/>
                  </a:lnTo>
                  <a:lnTo>
                    <a:pt x="292" y="21807"/>
                  </a:lnTo>
                  <a:lnTo>
                    <a:pt x="438" y="22040"/>
                  </a:lnTo>
                  <a:lnTo>
                    <a:pt x="584" y="22244"/>
                  </a:lnTo>
                  <a:lnTo>
                    <a:pt x="788" y="22448"/>
                  </a:lnTo>
                  <a:lnTo>
                    <a:pt x="963" y="22623"/>
                  </a:lnTo>
                  <a:lnTo>
                    <a:pt x="1196" y="22798"/>
                  </a:lnTo>
                  <a:lnTo>
                    <a:pt x="1429" y="22915"/>
                  </a:lnTo>
                  <a:lnTo>
                    <a:pt x="1662" y="23031"/>
                  </a:lnTo>
                  <a:lnTo>
                    <a:pt x="1895" y="23119"/>
                  </a:lnTo>
                  <a:lnTo>
                    <a:pt x="2129" y="23177"/>
                  </a:lnTo>
                  <a:lnTo>
                    <a:pt x="2391" y="23206"/>
                  </a:lnTo>
                  <a:lnTo>
                    <a:pt x="2887" y="23206"/>
                  </a:lnTo>
                  <a:lnTo>
                    <a:pt x="3149" y="23177"/>
                  </a:lnTo>
                  <a:lnTo>
                    <a:pt x="3382" y="23119"/>
                  </a:lnTo>
                  <a:lnTo>
                    <a:pt x="3645" y="23031"/>
                  </a:lnTo>
                  <a:lnTo>
                    <a:pt x="3878" y="22915"/>
                  </a:lnTo>
                  <a:lnTo>
                    <a:pt x="4082" y="22798"/>
                  </a:lnTo>
                  <a:lnTo>
                    <a:pt x="4315" y="22623"/>
                  </a:lnTo>
                  <a:lnTo>
                    <a:pt x="4519" y="22448"/>
                  </a:lnTo>
                  <a:lnTo>
                    <a:pt x="13469" y="13498"/>
                  </a:lnTo>
                  <a:lnTo>
                    <a:pt x="13644" y="13294"/>
                  </a:lnTo>
                  <a:lnTo>
                    <a:pt x="13819" y="13061"/>
                  </a:lnTo>
                  <a:lnTo>
                    <a:pt x="13935" y="12857"/>
                  </a:lnTo>
                  <a:lnTo>
                    <a:pt x="14052" y="12624"/>
                  </a:lnTo>
                  <a:lnTo>
                    <a:pt x="14139" y="12361"/>
                  </a:lnTo>
                  <a:lnTo>
                    <a:pt x="14198" y="12128"/>
                  </a:lnTo>
                  <a:lnTo>
                    <a:pt x="14227" y="11866"/>
                  </a:lnTo>
                  <a:lnTo>
                    <a:pt x="14256" y="11604"/>
                  </a:lnTo>
                  <a:lnTo>
                    <a:pt x="14227" y="11370"/>
                  </a:lnTo>
                  <a:lnTo>
                    <a:pt x="14198" y="11108"/>
                  </a:lnTo>
                  <a:lnTo>
                    <a:pt x="14139" y="10875"/>
                  </a:lnTo>
                  <a:lnTo>
                    <a:pt x="14052" y="10612"/>
                  </a:lnTo>
                  <a:lnTo>
                    <a:pt x="13935" y="10379"/>
                  </a:lnTo>
                  <a:lnTo>
                    <a:pt x="13819" y="10175"/>
                  </a:lnTo>
                  <a:lnTo>
                    <a:pt x="13644" y="9942"/>
                  </a:lnTo>
                  <a:lnTo>
                    <a:pt x="13469" y="9738"/>
                  </a:lnTo>
                  <a:lnTo>
                    <a:pt x="4519" y="788"/>
                  </a:lnTo>
                  <a:lnTo>
                    <a:pt x="4315" y="613"/>
                  </a:lnTo>
                  <a:lnTo>
                    <a:pt x="4082" y="438"/>
                  </a:lnTo>
                  <a:lnTo>
                    <a:pt x="3878" y="322"/>
                  </a:lnTo>
                  <a:lnTo>
                    <a:pt x="3645" y="205"/>
                  </a:lnTo>
                  <a:lnTo>
                    <a:pt x="3382" y="118"/>
                  </a:lnTo>
                  <a:lnTo>
                    <a:pt x="3149" y="59"/>
                  </a:lnTo>
                  <a:lnTo>
                    <a:pt x="2887" y="30"/>
                  </a:lnTo>
                  <a:lnTo>
                    <a:pt x="26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blue and yellow logo&#10;&#10;Description automatically generated">
            <a:extLst>
              <a:ext uri="{FF2B5EF4-FFF2-40B4-BE49-F238E27FC236}">
                <a16:creationId xmlns:a16="http://schemas.microsoft.com/office/drawing/2014/main" id="{C5B7BC2E-2E01-D456-13AF-227C05271744}"/>
              </a:ext>
            </a:extLst>
          </p:cNvPr>
          <p:cNvPicPr>
            <a:picLocks noChangeAspect="1"/>
          </p:cNvPicPr>
          <p:nvPr/>
        </p:nvPicPr>
        <p:blipFill>
          <a:blip r:embed="rId3"/>
          <a:stretch>
            <a:fillRect/>
          </a:stretch>
        </p:blipFill>
        <p:spPr>
          <a:xfrm>
            <a:off x="8736326" y="4648200"/>
            <a:ext cx="357026" cy="449580"/>
          </a:xfrm>
          <a:prstGeom prst="rect">
            <a:avLst/>
          </a:prstGeom>
        </p:spPr>
      </p:pic>
      <p:pic>
        <p:nvPicPr>
          <p:cNvPr id="5" name="Picture 4">
            <a:extLst>
              <a:ext uri="{FF2B5EF4-FFF2-40B4-BE49-F238E27FC236}">
                <a16:creationId xmlns:a16="http://schemas.microsoft.com/office/drawing/2014/main" id="{B89827A4-8DFD-C066-B734-4543E256C3FA}"/>
              </a:ext>
            </a:extLst>
          </p:cNvPr>
          <p:cNvPicPr>
            <a:picLocks noChangeAspect="1"/>
          </p:cNvPicPr>
          <p:nvPr/>
        </p:nvPicPr>
        <p:blipFill>
          <a:blip r:embed="rId4"/>
          <a:stretch>
            <a:fillRect/>
          </a:stretch>
        </p:blipFill>
        <p:spPr>
          <a:xfrm>
            <a:off x="1706888" y="169559"/>
            <a:ext cx="4093174" cy="912115"/>
          </a:xfrm>
          <a:prstGeom prst="rect">
            <a:avLst/>
          </a:prstGeom>
        </p:spPr>
      </p:pic>
      <p:sp>
        <p:nvSpPr>
          <p:cNvPr id="10" name="TextBox 9">
            <a:extLst>
              <a:ext uri="{FF2B5EF4-FFF2-40B4-BE49-F238E27FC236}">
                <a16:creationId xmlns:a16="http://schemas.microsoft.com/office/drawing/2014/main" id="{B287FD28-BBB2-AE98-2433-73377991ECEF}"/>
              </a:ext>
            </a:extLst>
          </p:cNvPr>
          <p:cNvSpPr txBox="1"/>
          <p:nvPr/>
        </p:nvSpPr>
        <p:spPr>
          <a:xfrm>
            <a:off x="1471830" y="440950"/>
            <a:ext cx="309562"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a:t>
            </a:r>
            <a:r>
              <a:rPr lang="en-US" sz="1800" dirty="0">
                <a:solidFill>
                  <a:schemeClr val="tx1"/>
                </a:solidFill>
                <a:latin typeface="Poppins" panose="00000500000000000000" pitchFamily="2" charset="0"/>
                <a:ea typeface="Roboto" panose="02000000000000000000" pitchFamily="2" charset="0"/>
                <a:cs typeface="Poppins" panose="00000500000000000000" pitchFamily="2" charset="0"/>
              </a:rPr>
              <a:t> </a:t>
            </a:r>
            <a:endParaRPr lang="en-US" sz="1800" dirty="0"/>
          </a:p>
        </p:txBody>
      </p:sp>
      <p:pic>
        <p:nvPicPr>
          <p:cNvPr id="16" name="Picture 15">
            <a:extLst>
              <a:ext uri="{FF2B5EF4-FFF2-40B4-BE49-F238E27FC236}">
                <a16:creationId xmlns:a16="http://schemas.microsoft.com/office/drawing/2014/main" id="{DE9E7471-C34F-0A74-34DF-6752E5B7446A}"/>
              </a:ext>
            </a:extLst>
          </p:cNvPr>
          <p:cNvPicPr>
            <a:picLocks noChangeAspect="1"/>
          </p:cNvPicPr>
          <p:nvPr/>
        </p:nvPicPr>
        <p:blipFill>
          <a:blip r:embed="rId5"/>
          <a:stretch>
            <a:fillRect/>
          </a:stretch>
        </p:blipFill>
        <p:spPr>
          <a:xfrm>
            <a:off x="963830" y="1181290"/>
            <a:ext cx="1402452" cy="358454"/>
          </a:xfrm>
          <a:prstGeom prst="rect">
            <a:avLst/>
          </a:prstGeom>
        </p:spPr>
      </p:pic>
      <p:pic>
        <p:nvPicPr>
          <p:cNvPr id="21" name="Picture 20">
            <a:extLst>
              <a:ext uri="{FF2B5EF4-FFF2-40B4-BE49-F238E27FC236}">
                <a16:creationId xmlns:a16="http://schemas.microsoft.com/office/drawing/2014/main" id="{B666BD20-3A22-2F5D-746A-2ACEF090F673}"/>
              </a:ext>
            </a:extLst>
          </p:cNvPr>
          <p:cNvPicPr>
            <a:picLocks noChangeAspect="1"/>
          </p:cNvPicPr>
          <p:nvPr/>
        </p:nvPicPr>
        <p:blipFill>
          <a:blip r:embed="rId6"/>
          <a:stretch>
            <a:fillRect/>
          </a:stretch>
        </p:blipFill>
        <p:spPr>
          <a:xfrm>
            <a:off x="854934" y="1689716"/>
            <a:ext cx="1511348" cy="331436"/>
          </a:xfrm>
          <a:prstGeom prst="rect">
            <a:avLst/>
          </a:prstGeom>
        </p:spPr>
      </p:pic>
      <p:sp>
        <p:nvSpPr>
          <p:cNvPr id="22" name="TextBox 21">
            <a:extLst>
              <a:ext uri="{FF2B5EF4-FFF2-40B4-BE49-F238E27FC236}">
                <a16:creationId xmlns:a16="http://schemas.microsoft.com/office/drawing/2014/main" id="{4728C88D-5B4A-C58F-DF41-EFE5689686F9}"/>
              </a:ext>
            </a:extLst>
          </p:cNvPr>
          <p:cNvSpPr txBox="1"/>
          <p:nvPr/>
        </p:nvSpPr>
        <p:spPr>
          <a:xfrm>
            <a:off x="2366282" y="1237873"/>
            <a:ext cx="2032000"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Flow from site k-1?</a:t>
            </a:r>
            <a:endParaRPr lang="en-US" dirty="0"/>
          </a:p>
        </p:txBody>
      </p:sp>
      <p:sp>
        <p:nvSpPr>
          <p:cNvPr id="23" name="TextBox 22">
            <a:extLst>
              <a:ext uri="{FF2B5EF4-FFF2-40B4-BE49-F238E27FC236}">
                <a16:creationId xmlns:a16="http://schemas.microsoft.com/office/drawing/2014/main" id="{96DE28ED-6CE4-723B-E5DC-696499534CB3}"/>
              </a:ext>
            </a:extLst>
          </p:cNvPr>
          <p:cNvSpPr txBox="1"/>
          <p:nvPr/>
        </p:nvSpPr>
        <p:spPr>
          <a:xfrm>
            <a:off x="2375532" y="1737410"/>
            <a:ext cx="2032000"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Flow from site k+1?</a:t>
            </a:r>
            <a:endParaRPr lang="en-US" dirty="0"/>
          </a:p>
        </p:txBody>
      </p:sp>
      <p:sp>
        <p:nvSpPr>
          <p:cNvPr id="24" name="TextBox 23">
            <a:extLst>
              <a:ext uri="{FF2B5EF4-FFF2-40B4-BE49-F238E27FC236}">
                <a16:creationId xmlns:a16="http://schemas.microsoft.com/office/drawing/2014/main" id="{2A311ED5-02CC-F5A0-6F39-253029C77D01}"/>
              </a:ext>
            </a:extLst>
          </p:cNvPr>
          <p:cNvSpPr txBox="1"/>
          <p:nvPr/>
        </p:nvSpPr>
        <p:spPr>
          <a:xfrm>
            <a:off x="4106690" y="1468675"/>
            <a:ext cx="834242" cy="369332"/>
          </a:xfrm>
          <a:prstGeom prst="rect">
            <a:avLst/>
          </a:prstGeom>
          <a:noFill/>
        </p:spPr>
        <p:txBody>
          <a:bodyPr wrap="square">
            <a:spAutoFit/>
          </a:bodyPr>
          <a:lstStyle/>
          <a:p>
            <a:r>
              <a:rPr lang="en-US" sz="1800" b="1" dirty="0">
                <a:latin typeface="Poppins" panose="00000500000000000000" pitchFamily="2" charset="0"/>
                <a:ea typeface="Roboto" panose="02000000000000000000" pitchFamily="2" charset="0"/>
                <a:cs typeface="Poppins" panose="00000500000000000000" pitchFamily="2" charset="0"/>
              </a:rPr>
              <a:t>⇒ No.  </a:t>
            </a:r>
            <a:endParaRPr lang="en-US" sz="1800" dirty="0"/>
          </a:p>
        </p:txBody>
      </p:sp>
      <p:pic>
        <p:nvPicPr>
          <p:cNvPr id="27" name="Picture 26">
            <a:extLst>
              <a:ext uri="{FF2B5EF4-FFF2-40B4-BE49-F238E27FC236}">
                <a16:creationId xmlns:a16="http://schemas.microsoft.com/office/drawing/2014/main" id="{B02510D9-D10F-2BF5-23B8-41D27BBBA87C}"/>
              </a:ext>
            </a:extLst>
          </p:cNvPr>
          <p:cNvPicPr>
            <a:picLocks noChangeAspect="1"/>
          </p:cNvPicPr>
          <p:nvPr/>
        </p:nvPicPr>
        <p:blipFill>
          <a:blip r:embed="rId7"/>
          <a:stretch>
            <a:fillRect/>
          </a:stretch>
        </p:blipFill>
        <p:spPr>
          <a:xfrm>
            <a:off x="2513230" y="2209043"/>
            <a:ext cx="4736475" cy="715452"/>
          </a:xfrm>
          <a:prstGeom prst="rect">
            <a:avLst/>
          </a:prstGeom>
        </p:spPr>
      </p:pic>
      <p:pic>
        <p:nvPicPr>
          <p:cNvPr id="29" name="Picture 28">
            <a:extLst>
              <a:ext uri="{FF2B5EF4-FFF2-40B4-BE49-F238E27FC236}">
                <a16:creationId xmlns:a16="http://schemas.microsoft.com/office/drawing/2014/main" id="{12B9971D-2E8A-3D41-3D96-975F6545B61B}"/>
              </a:ext>
            </a:extLst>
          </p:cNvPr>
          <p:cNvPicPr>
            <a:picLocks noChangeAspect="1"/>
          </p:cNvPicPr>
          <p:nvPr/>
        </p:nvPicPr>
        <p:blipFill rotWithShape="1">
          <a:blip r:embed="rId8"/>
          <a:srcRect t="12111"/>
          <a:stretch/>
        </p:blipFill>
        <p:spPr>
          <a:xfrm>
            <a:off x="4881467" y="1481975"/>
            <a:ext cx="3439840" cy="307777"/>
          </a:xfrm>
          <a:prstGeom prst="rect">
            <a:avLst/>
          </a:prstGeom>
        </p:spPr>
      </p:pic>
      <p:sp>
        <p:nvSpPr>
          <p:cNvPr id="31" name="TextBox 30">
            <a:extLst>
              <a:ext uri="{FF2B5EF4-FFF2-40B4-BE49-F238E27FC236}">
                <a16:creationId xmlns:a16="http://schemas.microsoft.com/office/drawing/2014/main" id="{CEBBA236-554C-FCF9-1AE6-2294FFF825BD}"/>
              </a:ext>
            </a:extLst>
          </p:cNvPr>
          <p:cNvSpPr txBox="1"/>
          <p:nvPr/>
        </p:nvSpPr>
        <p:spPr>
          <a:xfrm>
            <a:off x="892006" y="3062933"/>
            <a:ext cx="7805737"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tx1"/>
                </a:solidFill>
                <a:latin typeface="Poppins" panose="00000500000000000000" pitchFamily="2" charset="0"/>
                <a:ea typeface="Roboto" panose="02000000000000000000" pitchFamily="2" charset="0"/>
                <a:cs typeface="Poppins" panose="00000500000000000000" pitchFamily="2" charset="0"/>
              </a:defRPr>
            </a:lvl1pPr>
          </a:lstStyle>
          <a:p>
            <a:r>
              <a:rPr lang="en-US" dirty="0"/>
              <a:t>The quantity leaving k to k+1 is not necessarily the same as that entering k+1 from k.</a:t>
            </a:r>
          </a:p>
        </p:txBody>
      </p:sp>
      <p:sp>
        <p:nvSpPr>
          <p:cNvPr id="32" name="TextBox 31">
            <a:extLst>
              <a:ext uri="{FF2B5EF4-FFF2-40B4-BE49-F238E27FC236}">
                <a16:creationId xmlns:a16="http://schemas.microsoft.com/office/drawing/2014/main" id="{56C2FFDA-50B8-F44F-D275-0CA5B2C39749}"/>
              </a:ext>
            </a:extLst>
          </p:cNvPr>
          <p:cNvSpPr txBox="1"/>
          <p:nvPr/>
        </p:nvSpPr>
        <p:spPr>
          <a:xfrm>
            <a:off x="892005" y="3581520"/>
            <a:ext cx="7805737" cy="307777"/>
          </a:xfrm>
          <a:prstGeom prst="rect">
            <a:avLst/>
          </a:prstGeom>
          <a:noFill/>
        </p:spPr>
        <p:txBody>
          <a:bodyPr wrap="square">
            <a:spAutoFit/>
          </a:bodyPr>
          <a:lstStyle>
            <a:defPPr marR="0" lvl="0" algn="l" rtl="0">
              <a:lnSpc>
                <a:spcPct val="100000"/>
              </a:lnSpc>
              <a:spcBef>
                <a:spcPts val="0"/>
              </a:spcBef>
              <a:spcAft>
                <a:spcPts val="0"/>
              </a:spcAft>
            </a:defPPr>
            <a:lvl1pPr>
              <a:defRPr>
                <a:solidFill>
                  <a:schemeClr val="tx1"/>
                </a:solidFill>
                <a:latin typeface="Poppins" panose="00000500000000000000" pitchFamily="2" charset="0"/>
                <a:ea typeface="Roboto" panose="02000000000000000000" pitchFamily="2" charset="0"/>
                <a:cs typeface="Poppins" panose="00000500000000000000" pitchFamily="2" charset="0"/>
              </a:defRPr>
            </a:lvl1pPr>
          </a:lstStyle>
          <a:p>
            <a:r>
              <a:rPr lang="en-US" dirty="0"/>
              <a:t>Transport if and only if</a:t>
            </a:r>
          </a:p>
        </p:txBody>
      </p:sp>
      <p:sp>
        <p:nvSpPr>
          <p:cNvPr id="33" name="TextBox 32">
            <a:extLst>
              <a:ext uri="{FF2B5EF4-FFF2-40B4-BE49-F238E27FC236}">
                <a16:creationId xmlns:a16="http://schemas.microsoft.com/office/drawing/2014/main" id="{236CB572-39E6-60BC-280F-1F77EF09ABED}"/>
              </a:ext>
            </a:extLst>
          </p:cNvPr>
          <p:cNvSpPr txBox="1"/>
          <p:nvPr/>
        </p:nvSpPr>
        <p:spPr>
          <a:xfrm>
            <a:off x="5800062" y="533424"/>
            <a:ext cx="2032000" cy="307777"/>
          </a:xfrm>
          <a:prstGeom prst="rect">
            <a:avLst/>
          </a:prstGeom>
          <a:noFill/>
        </p:spPr>
        <p:txBody>
          <a:bodyPr wrap="square">
            <a:spAutoFit/>
          </a:bodyPr>
          <a:lstStyle/>
          <a:p>
            <a:r>
              <a:rPr lang="en-US" dirty="0">
                <a:solidFill>
                  <a:schemeClr val="tx1"/>
                </a:solidFill>
                <a:latin typeface="Poppins" panose="00000500000000000000" pitchFamily="2" charset="0"/>
                <a:ea typeface="Roboto" panose="02000000000000000000" pitchFamily="2" charset="0"/>
                <a:cs typeface="Poppins" panose="00000500000000000000" pitchFamily="2" charset="0"/>
              </a:rPr>
              <a:t>(without dissipation)</a:t>
            </a:r>
            <a:endParaRPr lang="en-US" dirty="0"/>
          </a:p>
        </p:txBody>
      </p:sp>
      <p:pic>
        <p:nvPicPr>
          <p:cNvPr id="35" name="Picture 34">
            <a:extLst>
              <a:ext uri="{FF2B5EF4-FFF2-40B4-BE49-F238E27FC236}">
                <a16:creationId xmlns:a16="http://schemas.microsoft.com/office/drawing/2014/main" id="{FF419C3B-B812-B473-D313-81DC98DAF597}"/>
              </a:ext>
            </a:extLst>
          </p:cNvPr>
          <p:cNvPicPr>
            <a:picLocks noChangeAspect="1"/>
          </p:cNvPicPr>
          <p:nvPr/>
        </p:nvPicPr>
        <p:blipFill>
          <a:blip r:embed="rId9"/>
          <a:stretch>
            <a:fillRect/>
          </a:stretch>
        </p:blipFill>
        <p:spPr>
          <a:xfrm>
            <a:off x="3130842" y="3508948"/>
            <a:ext cx="2680237" cy="408850"/>
          </a:xfrm>
          <a:prstGeom prst="rect">
            <a:avLst/>
          </a:prstGeom>
        </p:spPr>
      </p:pic>
      <p:pic>
        <p:nvPicPr>
          <p:cNvPr id="36" name="Picture 35">
            <a:extLst>
              <a:ext uri="{FF2B5EF4-FFF2-40B4-BE49-F238E27FC236}">
                <a16:creationId xmlns:a16="http://schemas.microsoft.com/office/drawing/2014/main" id="{5212B188-84D2-AE67-D4D6-CF9E1A677361}"/>
              </a:ext>
            </a:extLst>
          </p:cNvPr>
          <p:cNvPicPr>
            <a:picLocks noChangeAspect="1"/>
          </p:cNvPicPr>
          <p:nvPr/>
        </p:nvPicPr>
        <p:blipFill>
          <a:blip r:embed="rId5"/>
          <a:stretch>
            <a:fillRect/>
          </a:stretch>
        </p:blipFill>
        <p:spPr>
          <a:xfrm>
            <a:off x="1072726" y="4059485"/>
            <a:ext cx="1402452" cy="358454"/>
          </a:xfrm>
          <a:prstGeom prst="rect">
            <a:avLst/>
          </a:prstGeom>
        </p:spPr>
      </p:pic>
      <p:pic>
        <p:nvPicPr>
          <p:cNvPr id="37" name="Picture 36">
            <a:extLst>
              <a:ext uri="{FF2B5EF4-FFF2-40B4-BE49-F238E27FC236}">
                <a16:creationId xmlns:a16="http://schemas.microsoft.com/office/drawing/2014/main" id="{FCE20255-8699-69CD-CDA0-6BD70ACFC88A}"/>
              </a:ext>
            </a:extLst>
          </p:cNvPr>
          <p:cNvPicPr>
            <a:picLocks noChangeAspect="1"/>
          </p:cNvPicPr>
          <p:nvPr/>
        </p:nvPicPr>
        <p:blipFill>
          <a:blip r:embed="rId6"/>
          <a:stretch>
            <a:fillRect/>
          </a:stretch>
        </p:blipFill>
        <p:spPr>
          <a:xfrm>
            <a:off x="5155415" y="4074089"/>
            <a:ext cx="1511348" cy="331436"/>
          </a:xfrm>
          <a:prstGeom prst="rect">
            <a:avLst/>
          </a:prstGeom>
        </p:spPr>
      </p:pic>
      <p:sp>
        <p:nvSpPr>
          <p:cNvPr id="38" name="TextBox 37">
            <a:extLst>
              <a:ext uri="{FF2B5EF4-FFF2-40B4-BE49-F238E27FC236}">
                <a16:creationId xmlns:a16="http://schemas.microsoft.com/office/drawing/2014/main" id="{6E31AB2C-54F2-DBA7-06F2-E0E5BDAC4D2F}"/>
              </a:ext>
            </a:extLst>
          </p:cNvPr>
          <p:cNvSpPr txBox="1"/>
          <p:nvPr/>
        </p:nvSpPr>
        <p:spPr>
          <a:xfrm>
            <a:off x="2475178" y="4116068"/>
            <a:ext cx="2680237" cy="307777"/>
          </a:xfrm>
          <a:prstGeom prst="rect">
            <a:avLst/>
          </a:prstGeom>
          <a:noFill/>
        </p:spPr>
        <p:txBody>
          <a:bodyPr wrap="square">
            <a:spAutoFit/>
          </a:bodyPr>
          <a:lstStyle/>
          <a:p>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Is the Flow from site k-1 and</a:t>
            </a:r>
            <a:endParaRPr lang="en-US" dirty="0"/>
          </a:p>
        </p:txBody>
      </p:sp>
      <p:sp>
        <p:nvSpPr>
          <p:cNvPr id="39" name="TextBox 38">
            <a:extLst>
              <a:ext uri="{FF2B5EF4-FFF2-40B4-BE49-F238E27FC236}">
                <a16:creationId xmlns:a16="http://schemas.microsoft.com/office/drawing/2014/main" id="{F501C96E-9D45-1611-72C5-349391841EA5}"/>
              </a:ext>
            </a:extLst>
          </p:cNvPr>
          <p:cNvSpPr txBox="1"/>
          <p:nvPr/>
        </p:nvSpPr>
        <p:spPr>
          <a:xfrm>
            <a:off x="6687496" y="4097017"/>
            <a:ext cx="2456504" cy="307777"/>
          </a:xfrm>
          <a:prstGeom prst="rect">
            <a:avLst/>
          </a:prstGeom>
          <a:noFill/>
        </p:spPr>
        <p:txBody>
          <a:bodyPr wrap="square">
            <a:spAutoFit/>
          </a:bodyPr>
          <a:lstStyle/>
          <a:p>
            <a:r>
              <a:rPr lang="en-US" dirty="0">
                <a:solidFill>
                  <a:schemeClr val="tx1"/>
                </a:solidFill>
                <a:latin typeface="Poppins" panose="00000500000000000000" pitchFamily="2" charset="0"/>
                <a:ea typeface="Roboto" panose="02000000000000000000" pitchFamily="2" charset="0"/>
                <a:cs typeface="Poppins" panose="00000500000000000000" pitchFamily="2" charset="0"/>
              </a:rPr>
              <a:t>t</a:t>
            </a:r>
            <a:r>
              <a:rPr lang="en-US" sz="1400" dirty="0">
                <a:solidFill>
                  <a:schemeClr val="tx1"/>
                </a:solidFill>
                <a:latin typeface="Poppins" panose="00000500000000000000" pitchFamily="2" charset="0"/>
                <a:ea typeface="Roboto" panose="02000000000000000000" pitchFamily="2" charset="0"/>
                <a:cs typeface="Poppins" panose="00000500000000000000" pitchFamily="2" charset="0"/>
              </a:rPr>
              <a:t>he Flow from site k+1.</a:t>
            </a:r>
            <a:endParaRPr lang="en-US" dirty="0"/>
          </a:p>
        </p:txBody>
      </p:sp>
    </p:spTree>
    <p:extLst>
      <p:ext uri="{BB962C8B-B14F-4D97-AF65-F5344CB8AC3E}">
        <p14:creationId xmlns:p14="http://schemas.microsoft.com/office/powerpoint/2010/main" val="3648624638"/>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par>
                                <p:cTn id="53" presetID="10"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500"/>
                                        <p:tgtEl>
                                          <p:spTgt spid="38"/>
                                        </p:tgtEl>
                                      </p:cBhvr>
                                    </p:animEffect>
                                  </p:childTnLst>
                                </p:cTn>
                              </p:par>
                              <p:par>
                                <p:cTn id="64" presetID="10" presetClass="entr" presetSubtype="0" fill="hold"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fade">
                                      <p:cBhvr>
                                        <p:cTn id="66" dur="500"/>
                                        <p:tgtEl>
                                          <p:spTgt spid="3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2" grpId="0"/>
      <p:bldP spid="23" grpId="0"/>
      <p:bldP spid="24" grpId="0"/>
      <p:bldP spid="31" grpId="0"/>
      <p:bldP spid="32" grpId="0"/>
      <p:bldP spid="33" grpId="0"/>
      <p:bldP spid="38" grpId="0"/>
      <p:bldP spid="39" grpId="0"/>
    </p:bldLst>
  </p:timing>
</p:sld>
</file>

<file path=ppt/theme/theme1.xml><?xml version="1.0" encoding="utf-8"?>
<a:theme xmlns:a="http://schemas.openxmlformats.org/drawingml/2006/main" name="International Banking Day XL by Slidesgo">
  <a:themeElements>
    <a:clrScheme name="Simple Light">
      <a:dk1>
        <a:srgbClr val="191919"/>
      </a:dk1>
      <a:lt1>
        <a:srgbClr val="FFFFFF"/>
      </a:lt1>
      <a:dk2>
        <a:srgbClr val="0C2054"/>
      </a:dk2>
      <a:lt2>
        <a:srgbClr val="CCCCCC"/>
      </a:lt2>
      <a:accent1>
        <a:srgbClr val="EFEFEF"/>
      </a:accent1>
      <a:accent2>
        <a:srgbClr val="DC9526"/>
      </a:accent2>
      <a:accent3>
        <a:srgbClr val="F3AC3D"/>
      </a:accent3>
      <a:accent4>
        <a:srgbClr val="263238"/>
      </a:accent4>
      <a:accent5>
        <a:srgbClr val="999999"/>
      </a:accent5>
      <a:accent6>
        <a:srgbClr val="666666"/>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TotalTime>
  <Words>948</Words>
  <Application>Microsoft Office PowerPoint</Application>
  <PresentationFormat>On-screen Show (16:9)</PresentationFormat>
  <Paragraphs>129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Roboto</vt:lpstr>
      <vt:lpstr>Times New Roman</vt:lpstr>
      <vt:lpstr>Montserrat ExtraBold</vt:lpstr>
      <vt:lpstr>Bebas Neue</vt:lpstr>
      <vt:lpstr>Arial</vt:lpstr>
      <vt:lpstr>Lato</vt:lpstr>
      <vt:lpstr>Poppins</vt:lpstr>
      <vt:lpstr>International Banking Day XL by Slidesgo</vt:lpstr>
      <vt:lpstr>Boundary-driven Open Quantum Systems</vt:lpstr>
      <vt:lpstr>Introduction</vt:lpstr>
      <vt:lpstr>Introduction</vt:lpstr>
      <vt:lpstr>PowerPoint Presentation</vt:lpstr>
      <vt:lpstr>Open Quantum Systems</vt:lpstr>
      <vt:lpstr>PowerPoint Presentation</vt:lpstr>
      <vt:lpstr>Transport Properties</vt:lpstr>
      <vt:lpstr>PowerPoint Presentation</vt:lpstr>
      <vt:lpstr>PowerPoint Presentation</vt:lpstr>
      <vt:lpstr>PowerPoint Presentation</vt:lpstr>
      <vt:lpstr>PowerPoint Presentation</vt:lpstr>
      <vt:lpstr>PowerPoint Presentation</vt:lpstr>
      <vt:lpstr>Simulation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Nonequilibrium boundary-driven quantum systems</dc:title>
  <dc:creator>Joaquin Peñuela Parra</dc:creator>
  <cp:lastModifiedBy>Penuela Parra, Joaquin</cp:lastModifiedBy>
  <cp:revision>13</cp:revision>
  <dcterms:modified xsi:type="dcterms:W3CDTF">2023-12-14T21:28:08Z</dcterms:modified>
</cp:coreProperties>
</file>