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3" r:id="rId7"/>
    <p:sldId id="264" r:id="rId8"/>
    <p:sldId id="265" r:id="rId9"/>
    <p:sldId id="266" r:id="rId10"/>
    <p:sldId id="269" r:id="rId11"/>
    <p:sldId id="261" r:id="rId12"/>
    <p:sldId id="26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47063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8894B-F3A4-40DC-A970-EA6343D34185}"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321186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879028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402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68456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2361724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20242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2615319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393579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22157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71056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88894B-F3A4-40DC-A970-EA6343D34185}"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24031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88894B-F3A4-40DC-A970-EA6343D34185}" type="datetimeFigureOut">
              <a:rPr lang="pt-PT" smtClean="0"/>
              <a:t>07/04/2024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14706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3"/>
          <p:cNvSpPr>
            <a:spLocks noGrp="1"/>
          </p:cNvSpPr>
          <p:nvPr>
            <p:ph type="ftr" sz="quarter" idx="11"/>
          </p:nvPr>
        </p:nvSpPr>
        <p:spPr/>
        <p:txBody>
          <a:bodyPr/>
          <a:lstStyle/>
          <a:p>
            <a:endParaRPr lang="pt-PT"/>
          </a:p>
        </p:txBody>
      </p:sp>
      <p:sp>
        <p:nvSpPr>
          <p:cNvPr id="6" name="Slide Number Placeholder 4"/>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272001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2"/>
          <p:cNvSpPr>
            <a:spLocks noGrp="1"/>
          </p:cNvSpPr>
          <p:nvPr>
            <p:ph type="ftr" sz="quarter" idx="11"/>
          </p:nvPr>
        </p:nvSpPr>
        <p:spPr/>
        <p:txBody>
          <a:bodyPr/>
          <a:lstStyle/>
          <a:p>
            <a:endParaRPr lang="pt-PT"/>
          </a:p>
        </p:txBody>
      </p:sp>
      <p:sp>
        <p:nvSpPr>
          <p:cNvPr id="6" name="Slide Number Placeholder 3"/>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74499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88894B-F3A4-40DC-A970-EA6343D34185}" type="datetimeFigureOut">
              <a:rPr lang="pt-PT" smtClean="0"/>
              <a:t>07/04/2024</a:t>
            </a:fld>
            <a:endParaRPr lang="pt-PT"/>
          </a:p>
        </p:txBody>
      </p:sp>
      <p:sp>
        <p:nvSpPr>
          <p:cNvPr id="5" name="Footer Placeholder 5"/>
          <p:cNvSpPr>
            <a:spLocks noGrp="1"/>
          </p:cNvSpPr>
          <p:nvPr>
            <p:ph type="ftr" sz="quarter" idx="11"/>
          </p:nvPr>
        </p:nvSpPr>
        <p:spPr/>
        <p:txBody>
          <a:bodyPr/>
          <a:lstStyle/>
          <a:p>
            <a:endParaRPr lang="pt-PT"/>
          </a:p>
        </p:txBody>
      </p:sp>
      <p:sp>
        <p:nvSpPr>
          <p:cNvPr id="6" name="Slide Number Placeholder 6"/>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86495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8894B-F3A4-40DC-A970-EA6343D34185}"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A09FC1B-ADBB-48DF-86FE-4AD0FFD4954D}" type="slidenum">
              <a:rPr lang="pt-PT" smtClean="0"/>
              <a:t>‹nº›</a:t>
            </a:fld>
            <a:endParaRPr lang="pt-PT"/>
          </a:p>
        </p:txBody>
      </p:sp>
    </p:spTree>
    <p:extLst>
      <p:ext uri="{BB962C8B-B14F-4D97-AF65-F5344CB8AC3E}">
        <p14:creationId xmlns:p14="http://schemas.microsoft.com/office/powerpoint/2010/main" val="157594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88894B-F3A4-40DC-A970-EA6343D34185}" type="datetimeFigureOut">
              <a:rPr lang="pt-PT" smtClean="0"/>
              <a:t>07/04/2024</a:t>
            </a:fld>
            <a:endParaRPr lang="pt-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09FC1B-ADBB-48DF-86FE-4AD0FFD4954D}" type="slidenum">
              <a:rPr lang="pt-PT" smtClean="0"/>
              <a:t>‹nº›</a:t>
            </a:fld>
            <a:endParaRPr lang="pt-PT"/>
          </a:p>
        </p:txBody>
      </p:sp>
    </p:spTree>
    <p:extLst>
      <p:ext uri="{BB962C8B-B14F-4D97-AF65-F5344CB8AC3E}">
        <p14:creationId xmlns:p14="http://schemas.microsoft.com/office/powerpoint/2010/main" val="263123225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049782-F59D-ABB2-89CD-691EC2C34642}"/>
              </a:ext>
            </a:extLst>
          </p:cNvPr>
          <p:cNvSpPr txBox="1"/>
          <p:nvPr/>
        </p:nvSpPr>
        <p:spPr>
          <a:xfrm>
            <a:off x="2725992" y="169295"/>
            <a:ext cx="6740013" cy="1200329"/>
          </a:xfrm>
          <a:prstGeom prst="rect">
            <a:avLst/>
          </a:prstGeom>
          <a:noFill/>
        </p:spPr>
        <p:txBody>
          <a:bodyPr wrap="square">
            <a:spAutoFit/>
          </a:bodyPr>
          <a:lstStyle/>
          <a:p>
            <a:pPr algn="ctr"/>
            <a:r>
              <a:rPr lang="en-US" sz="3600" dirty="0">
                <a:solidFill>
                  <a:schemeClr val="accent1">
                    <a:lumMod val="60000"/>
                    <a:lumOff val="40000"/>
                  </a:schemeClr>
                </a:solidFill>
              </a:rPr>
              <a:t>Analysis Tool for Water Supply Management</a:t>
            </a:r>
            <a:endParaRPr lang="pt-PT" sz="3600" dirty="0">
              <a:solidFill>
                <a:schemeClr val="accent1">
                  <a:lumMod val="60000"/>
                  <a:lumOff val="40000"/>
                </a:schemeClr>
              </a:solidFill>
            </a:endParaRPr>
          </a:p>
        </p:txBody>
      </p:sp>
      <p:sp>
        <p:nvSpPr>
          <p:cNvPr id="9" name="TextBox 8">
            <a:extLst>
              <a:ext uri="{FF2B5EF4-FFF2-40B4-BE49-F238E27FC236}">
                <a16:creationId xmlns:a16="http://schemas.microsoft.com/office/drawing/2014/main" id="{C0CC3447-7FCC-062E-39FE-19DFE9B25061}"/>
              </a:ext>
            </a:extLst>
          </p:cNvPr>
          <p:cNvSpPr txBox="1"/>
          <p:nvPr/>
        </p:nvSpPr>
        <p:spPr>
          <a:xfrm>
            <a:off x="704176" y="3103961"/>
            <a:ext cx="4040453" cy="1477328"/>
          </a:xfrm>
          <a:prstGeom prst="rect">
            <a:avLst/>
          </a:prstGeom>
          <a:noFill/>
        </p:spPr>
        <p:txBody>
          <a:bodyPr wrap="square" rtlCol="0">
            <a:spAutoFit/>
          </a:bodyPr>
          <a:lstStyle/>
          <a:p>
            <a:r>
              <a:rPr lang="pt-PT" dirty="0"/>
              <a:t>Work developed by: </a:t>
            </a:r>
          </a:p>
          <a:p>
            <a:endParaRPr lang="pt-PT" dirty="0"/>
          </a:p>
          <a:p>
            <a:r>
              <a:rPr lang="pt-PT" dirty="0"/>
              <a:t>João Afonso Santos up202108805</a:t>
            </a:r>
          </a:p>
          <a:p>
            <a:r>
              <a:rPr lang="pt-PT" dirty="0"/>
              <a:t>João Pedro Silva up202208936</a:t>
            </a:r>
          </a:p>
          <a:p>
            <a:endParaRPr lang="pt-PT" dirty="0"/>
          </a:p>
        </p:txBody>
      </p:sp>
      <p:pic>
        <p:nvPicPr>
          <p:cNvPr id="11" name="Picture 10" descr="A close-up of a pipe">
            <a:extLst>
              <a:ext uri="{FF2B5EF4-FFF2-40B4-BE49-F238E27FC236}">
                <a16:creationId xmlns:a16="http://schemas.microsoft.com/office/drawing/2014/main" id="{E609F00E-B750-29A2-EFBF-3C2D19B77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2246136"/>
            <a:ext cx="4788510" cy="3192978"/>
          </a:xfrm>
          <a:prstGeom prst="rect">
            <a:avLst/>
          </a:prstGeom>
        </p:spPr>
      </p:pic>
    </p:spTree>
    <p:extLst>
      <p:ext uri="{BB962C8B-B14F-4D97-AF65-F5344CB8AC3E}">
        <p14:creationId xmlns:p14="http://schemas.microsoft.com/office/powerpoint/2010/main" val="403264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6B142D-2502-45BC-8505-0C95ABC161D5}"/>
              </a:ext>
            </a:extLst>
          </p:cNvPr>
          <p:cNvSpPr>
            <a:spLocks noGrp="1"/>
          </p:cNvSpPr>
          <p:nvPr>
            <p:ph type="title"/>
          </p:nvPr>
        </p:nvSpPr>
        <p:spPr>
          <a:xfrm>
            <a:off x="1603534" y="101642"/>
            <a:ext cx="8984931" cy="1400530"/>
          </a:xfrm>
        </p:spPr>
        <p:txBody>
          <a:bodyPr/>
          <a:lstStyle/>
          <a:p>
            <a:pPr algn="ctr"/>
            <a:r>
              <a:rPr lang="en-US" sz="3600" dirty="0">
                <a:solidFill>
                  <a:schemeClr val="accent1">
                    <a:lumMod val="60000"/>
                    <a:lumOff val="40000"/>
                  </a:schemeClr>
                </a:solidFill>
              </a:rPr>
              <a:t>Description of implemented functionalities and associated algorithms (and graphs) - continuation</a:t>
            </a:r>
            <a:endParaRPr lang="pt-PT" sz="3600" dirty="0">
              <a:solidFill>
                <a:schemeClr val="accent1">
                  <a:lumMod val="60000"/>
                  <a:lumOff val="40000"/>
                </a:schemeClr>
              </a:solidFill>
            </a:endParaRPr>
          </a:p>
        </p:txBody>
      </p:sp>
      <p:pic>
        <p:nvPicPr>
          <p:cNvPr id="7" name="Imagem 6">
            <a:extLst>
              <a:ext uri="{FF2B5EF4-FFF2-40B4-BE49-F238E27FC236}">
                <a16:creationId xmlns:a16="http://schemas.microsoft.com/office/drawing/2014/main" id="{676A863E-4803-48CF-B7FD-4DC998B39BEE}"/>
              </a:ext>
            </a:extLst>
          </p:cNvPr>
          <p:cNvPicPr>
            <a:picLocks noChangeAspect="1"/>
          </p:cNvPicPr>
          <p:nvPr/>
        </p:nvPicPr>
        <p:blipFill>
          <a:blip r:embed="rId2"/>
          <a:stretch>
            <a:fillRect/>
          </a:stretch>
        </p:blipFill>
        <p:spPr>
          <a:xfrm>
            <a:off x="176047" y="2313083"/>
            <a:ext cx="11797564" cy="305005"/>
          </a:xfrm>
          <a:prstGeom prst="rect">
            <a:avLst/>
          </a:prstGeom>
        </p:spPr>
      </p:pic>
      <p:sp>
        <p:nvSpPr>
          <p:cNvPr id="8" name="TextBox 11">
            <a:extLst>
              <a:ext uri="{FF2B5EF4-FFF2-40B4-BE49-F238E27FC236}">
                <a16:creationId xmlns:a16="http://schemas.microsoft.com/office/drawing/2014/main" id="{D9D4F440-95D6-472D-865F-D42E3A62680B}"/>
              </a:ext>
            </a:extLst>
          </p:cNvPr>
          <p:cNvSpPr txBox="1"/>
          <p:nvPr/>
        </p:nvSpPr>
        <p:spPr>
          <a:xfrm>
            <a:off x="176047" y="2618088"/>
            <a:ext cx="11797564" cy="123707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calculates the cities that would be affected if each pumping station were temporarily taken out of service. It creates a copy of the graph for each water reservoir and removes the reservoir from the copy, then calculates the maximum flow to each city in the copied graph. If the maximum flow is less than the original maximum flow, the city is added to the list of affected cities.</a:t>
            </a:r>
          </a:p>
          <a:p>
            <a:pPr>
              <a:lnSpc>
                <a:spcPct val="107000"/>
              </a:lnSpc>
              <a:spcAft>
                <a:spcPts val="800"/>
              </a:spcAft>
            </a:pPr>
            <a:r>
              <a:rPr lang="en-US" sz="1600" dirty="0">
                <a:latin typeface="Calibri" panose="020F0502020204030204" pitchFamily="34" charset="0"/>
                <a:ea typeface="Calibri" panose="020F0502020204030204" pitchFamily="34" charset="0"/>
                <a:cs typeface="Calibri" panose="020F0502020204030204" pitchFamily="34" charset="0"/>
              </a:rPr>
              <a:t>Time complexity: O(Ps*V*E^2)</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CaixaDeTexto 9">
            <a:extLst>
              <a:ext uri="{FF2B5EF4-FFF2-40B4-BE49-F238E27FC236}">
                <a16:creationId xmlns:a16="http://schemas.microsoft.com/office/drawing/2014/main" id="{5EE60A22-E65F-4276-8CAE-006DA25D5E0B}"/>
              </a:ext>
            </a:extLst>
          </p:cNvPr>
          <p:cNvSpPr txBox="1"/>
          <p:nvPr/>
        </p:nvSpPr>
        <p:spPr>
          <a:xfrm>
            <a:off x="176047" y="4184435"/>
            <a:ext cx="6094428" cy="2571923"/>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Key:</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V – Vertices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E – Edges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P – Pipelines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C – Cities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R – Water Reservoirs</a:t>
            </a:r>
          </a:p>
          <a:p>
            <a:pPr>
              <a:lnSpc>
                <a:spcPct val="107000"/>
              </a:lnSpc>
              <a:spcAft>
                <a:spcPts val="800"/>
              </a:spcAft>
            </a:pPr>
            <a:r>
              <a:rPr lang="en-US" sz="1600" dirty="0">
                <a:latin typeface="Calibri" panose="020F0502020204030204" pitchFamily="34" charset="0"/>
                <a:ea typeface="Calibri" panose="020F0502020204030204" pitchFamily="34" charset="0"/>
                <a:cs typeface="Calibri" panose="020F0502020204030204" pitchFamily="34" charset="0"/>
              </a:rPr>
              <a:t>Ps – Pumping Stations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94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A920BE-8105-1994-8F2F-8C2CD705C1DF}"/>
              </a:ext>
            </a:extLst>
          </p:cNvPr>
          <p:cNvSpPr txBox="1"/>
          <p:nvPr/>
        </p:nvSpPr>
        <p:spPr>
          <a:xfrm>
            <a:off x="4911213" y="346276"/>
            <a:ext cx="2369574" cy="646331"/>
          </a:xfrm>
          <a:prstGeom prst="rect">
            <a:avLst/>
          </a:prstGeom>
          <a:noFill/>
        </p:spPr>
        <p:txBody>
          <a:bodyPr wrap="square">
            <a:spAutoFit/>
          </a:bodyPr>
          <a:lstStyle/>
          <a:p>
            <a:r>
              <a:rPr lang="pt-PT" sz="3600" dirty="0">
                <a:solidFill>
                  <a:schemeClr val="accent1">
                    <a:lumMod val="60000"/>
                    <a:lumOff val="40000"/>
                  </a:schemeClr>
                </a:solidFill>
              </a:rPr>
              <a:t>Interface</a:t>
            </a:r>
            <a:endParaRPr lang="pt-PT" sz="3600" dirty="0"/>
          </a:p>
        </p:txBody>
      </p:sp>
      <p:pic>
        <p:nvPicPr>
          <p:cNvPr id="7" name="Picture 6" descr="A screenshot of a computer&#10;&#10;Description automatically generated">
            <a:extLst>
              <a:ext uri="{FF2B5EF4-FFF2-40B4-BE49-F238E27FC236}">
                <a16:creationId xmlns:a16="http://schemas.microsoft.com/office/drawing/2014/main" id="{495742A0-78C0-D9A2-468E-1D02A4B8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895" y="1118607"/>
            <a:ext cx="9312447" cy="4168501"/>
          </a:xfrm>
          <a:prstGeom prst="rect">
            <a:avLst/>
          </a:prstGeom>
        </p:spPr>
      </p:pic>
      <p:sp>
        <p:nvSpPr>
          <p:cNvPr id="8" name="TextBox 7">
            <a:extLst>
              <a:ext uri="{FF2B5EF4-FFF2-40B4-BE49-F238E27FC236}">
                <a16:creationId xmlns:a16="http://schemas.microsoft.com/office/drawing/2014/main" id="{154F533E-AA74-1330-F384-65C5ADE0AD7B}"/>
              </a:ext>
            </a:extLst>
          </p:cNvPr>
          <p:cNvSpPr txBox="1"/>
          <p:nvPr/>
        </p:nvSpPr>
        <p:spPr>
          <a:xfrm>
            <a:off x="3308074" y="5585149"/>
            <a:ext cx="5575852" cy="584775"/>
          </a:xfrm>
          <a:prstGeom prst="rect">
            <a:avLst/>
          </a:prstGeom>
          <a:noFill/>
        </p:spPr>
        <p:txBody>
          <a:bodyPr wrap="square" rtlCol="0">
            <a:spAutoFit/>
          </a:bodyPr>
          <a:lstStyle/>
          <a:p>
            <a:r>
              <a:rPr lang="pt-PT" sz="1600" dirty="0" err="1"/>
              <a:t>Main</a:t>
            </a:r>
            <a:r>
              <a:rPr lang="pt-PT" sz="1600" dirty="0"/>
              <a:t> menu </a:t>
            </a:r>
            <a:r>
              <a:rPr lang="pt-PT" sz="1600" dirty="0" err="1"/>
              <a:t>with</a:t>
            </a:r>
            <a:r>
              <a:rPr lang="pt-PT" sz="1600" dirty="0"/>
              <a:t> </a:t>
            </a:r>
            <a:r>
              <a:rPr lang="pt-PT" sz="1600" dirty="0" err="1"/>
              <a:t>various</a:t>
            </a:r>
            <a:r>
              <a:rPr lang="pt-PT" sz="1600" dirty="0"/>
              <a:t> </a:t>
            </a:r>
            <a:r>
              <a:rPr lang="pt-PT" sz="1600" dirty="0" err="1"/>
              <a:t>sub-menus</a:t>
            </a:r>
            <a:r>
              <a:rPr lang="pt-PT" sz="1600" dirty="0"/>
              <a:t> </a:t>
            </a:r>
            <a:r>
              <a:rPr lang="pt-PT" sz="1600" dirty="0" err="1"/>
              <a:t>where</a:t>
            </a:r>
            <a:r>
              <a:rPr lang="pt-PT" sz="1600" dirty="0"/>
              <a:t> </a:t>
            </a:r>
            <a:r>
              <a:rPr lang="pt-PT" sz="1600" dirty="0" err="1"/>
              <a:t>the</a:t>
            </a:r>
            <a:r>
              <a:rPr lang="pt-PT" sz="1600" dirty="0"/>
              <a:t> </a:t>
            </a:r>
            <a:r>
              <a:rPr lang="pt-PT" sz="1600" dirty="0" err="1"/>
              <a:t>user</a:t>
            </a:r>
            <a:r>
              <a:rPr lang="pt-PT" sz="1600" dirty="0"/>
              <a:t> </a:t>
            </a:r>
            <a:r>
              <a:rPr lang="pt-PT" sz="1600" dirty="0" err="1"/>
              <a:t>is</a:t>
            </a:r>
            <a:r>
              <a:rPr lang="pt-PT" sz="1600" dirty="0"/>
              <a:t> </a:t>
            </a:r>
            <a:r>
              <a:rPr lang="pt-PT" sz="1600" dirty="0" err="1"/>
              <a:t>able</a:t>
            </a:r>
            <a:r>
              <a:rPr lang="pt-PT" sz="1600" dirty="0"/>
              <a:t> to </a:t>
            </a:r>
            <a:r>
              <a:rPr lang="pt-PT" sz="1600" dirty="0" err="1"/>
              <a:t>choose</a:t>
            </a:r>
            <a:r>
              <a:rPr lang="pt-PT" sz="1600" dirty="0"/>
              <a:t> </a:t>
            </a:r>
            <a:r>
              <a:rPr lang="pt-PT" sz="1600" dirty="0" err="1"/>
              <a:t>the</a:t>
            </a:r>
            <a:r>
              <a:rPr lang="pt-PT" sz="1600" dirty="0"/>
              <a:t> </a:t>
            </a:r>
            <a:r>
              <a:rPr lang="pt-PT" sz="1600" dirty="0" err="1"/>
              <a:t>operation</a:t>
            </a:r>
            <a:r>
              <a:rPr lang="pt-PT" sz="1600" dirty="0"/>
              <a:t> to </a:t>
            </a:r>
            <a:r>
              <a:rPr lang="pt-PT" sz="1600" dirty="0" err="1"/>
              <a:t>perform</a:t>
            </a:r>
            <a:r>
              <a:rPr lang="pt-PT" sz="1600" dirty="0"/>
              <a:t>.</a:t>
            </a:r>
          </a:p>
        </p:txBody>
      </p:sp>
    </p:spTree>
    <p:extLst>
      <p:ext uri="{BB962C8B-B14F-4D97-AF65-F5344CB8AC3E}">
        <p14:creationId xmlns:p14="http://schemas.microsoft.com/office/powerpoint/2010/main" val="98479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54ADE0-0FA1-8A65-F4B9-7D52A2DFD6AD}"/>
              </a:ext>
            </a:extLst>
          </p:cNvPr>
          <p:cNvSpPr txBox="1"/>
          <p:nvPr/>
        </p:nvSpPr>
        <p:spPr>
          <a:xfrm>
            <a:off x="2961967" y="218457"/>
            <a:ext cx="6268065" cy="646331"/>
          </a:xfrm>
          <a:prstGeom prst="rect">
            <a:avLst/>
          </a:prstGeom>
          <a:noFill/>
        </p:spPr>
        <p:txBody>
          <a:bodyPr wrap="square">
            <a:spAutoFit/>
          </a:bodyPr>
          <a:lstStyle/>
          <a:p>
            <a:r>
              <a:rPr lang="pt-PT" sz="3600" dirty="0">
                <a:solidFill>
                  <a:schemeClr val="accent1">
                    <a:lumMod val="60000"/>
                    <a:lumOff val="40000"/>
                  </a:schemeClr>
                </a:solidFill>
              </a:rPr>
              <a:t>Interface – </a:t>
            </a:r>
            <a:r>
              <a:rPr lang="pt-PT" sz="3600" dirty="0" err="1">
                <a:solidFill>
                  <a:schemeClr val="accent1">
                    <a:lumMod val="60000"/>
                    <a:lumOff val="40000"/>
                  </a:schemeClr>
                </a:solidFill>
              </a:rPr>
              <a:t>example</a:t>
            </a:r>
            <a:r>
              <a:rPr lang="pt-PT" sz="3600" dirty="0">
                <a:solidFill>
                  <a:schemeClr val="accent1">
                    <a:lumMod val="60000"/>
                    <a:lumOff val="40000"/>
                  </a:schemeClr>
                </a:solidFill>
              </a:rPr>
              <a:t> </a:t>
            </a:r>
            <a:r>
              <a:rPr lang="pt-PT" sz="3600" dirty="0" err="1">
                <a:solidFill>
                  <a:schemeClr val="accent1">
                    <a:lumMod val="60000"/>
                    <a:lumOff val="40000"/>
                  </a:schemeClr>
                </a:solidFill>
              </a:rPr>
              <a:t>of</a:t>
            </a:r>
            <a:r>
              <a:rPr lang="pt-PT" sz="3600" dirty="0">
                <a:solidFill>
                  <a:schemeClr val="accent1">
                    <a:lumMod val="60000"/>
                    <a:lumOff val="40000"/>
                  </a:schemeClr>
                </a:solidFill>
              </a:rPr>
              <a:t> use</a:t>
            </a:r>
            <a:endParaRPr lang="pt-PT" sz="3600" dirty="0"/>
          </a:p>
        </p:txBody>
      </p:sp>
      <p:pic>
        <p:nvPicPr>
          <p:cNvPr id="7" name="Picture 6" descr="A screenshot of a computer program">
            <a:extLst>
              <a:ext uri="{FF2B5EF4-FFF2-40B4-BE49-F238E27FC236}">
                <a16:creationId xmlns:a16="http://schemas.microsoft.com/office/drawing/2014/main" id="{31A80AA7-4463-9E01-8A89-A4F092C19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879" y="1153590"/>
            <a:ext cx="9236240" cy="4892464"/>
          </a:xfrm>
          <a:prstGeom prst="rect">
            <a:avLst/>
          </a:prstGeom>
        </p:spPr>
      </p:pic>
    </p:spTree>
    <p:extLst>
      <p:ext uri="{BB962C8B-B14F-4D97-AF65-F5344CB8AC3E}">
        <p14:creationId xmlns:p14="http://schemas.microsoft.com/office/powerpoint/2010/main" val="235624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7B1892-4814-492D-987C-84F100E0891C}"/>
              </a:ext>
            </a:extLst>
          </p:cNvPr>
          <p:cNvSpPr>
            <a:spLocks noGrp="1"/>
          </p:cNvSpPr>
          <p:nvPr>
            <p:ph idx="1"/>
          </p:nvPr>
        </p:nvSpPr>
        <p:spPr>
          <a:xfrm>
            <a:off x="1103922" y="1140643"/>
            <a:ext cx="8946541" cy="1131217"/>
          </a:xfrm>
        </p:spPr>
        <p:txBody>
          <a:bodyPr/>
          <a:lstStyle/>
          <a:p>
            <a:pPr marL="0" indent="0">
              <a:buNone/>
            </a:pPr>
            <a:r>
              <a:rPr lang="pt-PT" dirty="0"/>
              <a:t>Our greatest difficulty relied mainly on developing the maxFlow() function. It was essential for the whole project, but we just didn’t seem to get it right.</a:t>
            </a:r>
          </a:p>
        </p:txBody>
      </p:sp>
      <p:sp>
        <p:nvSpPr>
          <p:cNvPr id="4" name="Title 1">
            <a:extLst>
              <a:ext uri="{FF2B5EF4-FFF2-40B4-BE49-F238E27FC236}">
                <a16:creationId xmlns:a16="http://schemas.microsoft.com/office/drawing/2014/main" id="{0BF5C14C-7A21-4448-887D-9EBE509AB756}"/>
              </a:ext>
            </a:extLst>
          </p:cNvPr>
          <p:cNvSpPr>
            <a:spLocks noGrp="1"/>
          </p:cNvSpPr>
          <p:nvPr>
            <p:ph type="title"/>
          </p:nvPr>
        </p:nvSpPr>
        <p:spPr>
          <a:xfrm>
            <a:off x="646113" y="452438"/>
            <a:ext cx="9404350" cy="688205"/>
          </a:xfrm>
        </p:spPr>
        <p:txBody>
          <a:bodyPr/>
          <a:lstStyle/>
          <a:p>
            <a:pPr algn="ctr"/>
            <a:r>
              <a:rPr lang="en-US" sz="3600" dirty="0">
                <a:solidFill>
                  <a:schemeClr val="accent1">
                    <a:lumMod val="60000"/>
                    <a:lumOff val="40000"/>
                  </a:schemeClr>
                </a:solidFill>
              </a:rPr>
              <a:t>Main Difficulties</a:t>
            </a:r>
            <a:endParaRPr lang="pt-PT" sz="3600" dirty="0">
              <a:solidFill>
                <a:schemeClr val="accent1">
                  <a:lumMod val="60000"/>
                  <a:lumOff val="40000"/>
                </a:schemeClr>
              </a:solidFill>
            </a:endParaRPr>
          </a:p>
        </p:txBody>
      </p:sp>
      <p:sp>
        <p:nvSpPr>
          <p:cNvPr id="5" name="Title 1">
            <a:extLst>
              <a:ext uri="{FF2B5EF4-FFF2-40B4-BE49-F238E27FC236}">
                <a16:creationId xmlns:a16="http://schemas.microsoft.com/office/drawing/2014/main" id="{4349690D-B339-4332-81FE-C18CFF5B2EB0}"/>
              </a:ext>
            </a:extLst>
          </p:cNvPr>
          <p:cNvSpPr txBox="1">
            <a:spLocks/>
          </p:cNvSpPr>
          <p:nvPr/>
        </p:nvSpPr>
        <p:spPr>
          <a:xfrm>
            <a:off x="646113" y="3017473"/>
            <a:ext cx="9404350" cy="6882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PT" sz="3600" dirty="0">
                <a:solidFill>
                  <a:schemeClr val="accent1">
                    <a:lumMod val="60000"/>
                    <a:lumOff val="40000"/>
                  </a:schemeClr>
                </a:solidFill>
              </a:rPr>
              <a:t>Members Participation</a:t>
            </a:r>
          </a:p>
        </p:txBody>
      </p:sp>
      <p:sp>
        <p:nvSpPr>
          <p:cNvPr id="6" name="Espaço Reservado para Conteúdo 2">
            <a:extLst>
              <a:ext uri="{FF2B5EF4-FFF2-40B4-BE49-F238E27FC236}">
                <a16:creationId xmlns:a16="http://schemas.microsoft.com/office/drawing/2014/main" id="{7D745218-3ADE-49BF-BFBD-5CCAD58C45BB}"/>
              </a:ext>
            </a:extLst>
          </p:cNvPr>
          <p:cNvSpPr txBox="1">
            <a:spLocks/>
          </p:cNvSpPr>
          <p:nvPr/>
        </p:nvSpPr>
        <p:spPr>
          <a:xfrm>
            <a:off x="646114" y="3766862"/>
            <a:ext cx="3629318" cy="26387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PT" dirty="0"/>
              <a:t>João Afonso:</a:t>
            </a:r>
          </a:p>
          <a:p>
            <a:pPr>
              <a:buFontTx/>
              <a:buChar char="-"/>
            </a:pPr>
            <a:r>
              <a:rPr lang="en-US" dirty="0"/>
              <a:t>Creation of the Graph</a:t>
            </a:r>
          </a:p>
          <a:p>
            <a:pPr>
              <a:buFontTx/>
              <a:buChar char="-"/>
            </a:pPr>
            <a:r>
              <a:rPr lang="en-US" dirty="0"/>
              <a:t>T1.2</a:t>
            </a:r>
          </a:p>
          <a:p>
            <a:pPr>
              <a:buFontTx/>
              <a:buChar char="-"/>
            </a:pPr>
            <a:r>
              <a:rPr lang="pt-PT" dirty="0"/>
              <a:t>T3.1</a:t>
            </a:r>
          </a:p>
          <a:p>
            <a:pPr>
              <a:buFontTx/>
              <a:buChar char="-"/>
            </a:pPr>
            <a:r>
              <a:rPr lang="pt-PT" dirty="0"/>
              <a:t>T4.1</a:t>
            </a:r>
            <a:endParaRPr lang="en-US" dirty="0"/>
          </a:p>
          <a:p>
            <a:pPr>
              <a:buFontTx/>
              <a:buChar char="-"/>
            </a:pPr>
            <a:endParaRPr lang="en-US" dirty="0"/>
          </a:p>
          <a:p>
            <a:pPr>
              <a:buFontTx/>
              <a:buChar char="-"/>
            </a:pPr>
            <a:endParaRPr lang="pt-PT" dirty="0"/>
          </a:p>
        </p:txBody>
      </p:sp>
      <p:sp>
        <p:nvSpPr>
          <p:cNvPr id="7" name="Espaço Reservado para Conteúdo 2">
            <a:extLst>
              <a:ext uri="{FF2B5EF4-FFF2-40B4-BE49-F238E27FC236}">
                <a16:creationId xmlns:a16="http://schemas.microsoft.com/office/drawing/2014/main" id="{70633514-EC0A-4939-9F54-1656D49BE366}"/>
              </a:ext>
            </a:extLst>
          </p:cNvPr>
          <p:cNvSpPr txBox="1">
            <a:spLocks/>
          </p:cNvSpPr>
          <p:nvPr/>
        </p:nvSpPr>
        <p:spPr>
          <a:xfrm>
            <a:off x="4358326" y="3767667"/>
            <a:ext cx="3629318" cy="26583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PT" dirty="0"/>
              <a:t>João Pedro:</a:t>
            </a:r>
          </a:p>
          <a:p>
            <a:pPr>
              <a:buFontTx/>
              <a:buChar char="-"/>
            </a:pPr>
            <a:r>
              <a:rPr lang="en-US" dirty="0"/>
              <a:t>T1.3</a:t>
            </a:r>
          </a:p>
          <a:p>
            <a:pPr>
              <a:buFontTx/>
              <a:buChar char="-"/>
            </a:pPr>
            <a:r>
              <a:rPr lang="en-US" dirty="0"/>
              <a:t>T2.3</a:t>
            </a:r>
          </a:p>
          <a:p>
            <a:pPr>
              <a:buFontTx/>
              <a:buChar char="-"/>
            </a:pPr>
            <a:r>
              <a:rPr lang="en-US" dirty="0"/>
              <a:t>T3.3</a:t>
            </a:r>
          </a:p>
          <a:p>
            <a:pPr>
              <a:buFontTx/>
              <a:buChar char="-"/>
            </a:pPr>
            <a:r>
              <a:rPr lang="pt-PT" dirty="0"/>
              <a:t>T4.1</a:t>
            </a:r>
            <a:endParaRPr lang="en-US" dirty="0"/>
          </a:p>
        </p:txBody>
      </p:sp>
      <p:sp>
        <p:nvSpPr>
          <p:cNvPr id="8" name="Espaço Reservado para Conteúdo 2">
            <a:extLst>
              <a:ext uri="{FF2B5EF4-FFF2-40B4-BE49-F238E27FC236}">
                <a16:creationId xmlns:a16="http://schemas.microsoft.com/office/drawing/2014/main" id="{4623AC9A-CE36-45B5-9DCA-7665F3138EC8}"/>
              </a:ext>
            </a:extLst>
          </p:cNvPr>
          <p:cNvSpPr txBox="1">
            <a:spLocks/>
          </p:cNvSpPr>
          <p:nvPr/>
        </p:nvSpPr>
        <p:spPr>
          <a:xfrm>
            <a:off x="7987644" y="3767667"/>
            <a:ext cx="3558242" cy="26387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PT" dirty="0"/>
              <a:t>Bernardo:</a:t>
            </a:r>
          </a:p>
          <a:p>
            <a:pPr>
              <a:buFontTx/>
              <a:buChar char="-"/>
            </a:pPr>
            <a:r>
              <a:rPr lang="en-US" dirty="0"/>
              <a:t>T1.1</a:t>
            </a:r>
          </a:p>
          <a:p>
            <a:pPr>
              <a:buFontTx/>
              <a:buChar char="-"/>
            </a:pPr>
            <a:r>
              <a:rPr lang="en-US" dirty="0"/>
              <a:t>T1.3</a:t>
            </a:r>
          </a:p>
          <a:p>
            <a:pPr>
              <a:buFontTx/>
              <a:buChar char="-"/>
            </a:pPr>
            <a:r>
              <a:rPr lang="en-US" dirty="0"/>
              <a:t>T2.1</a:t>
            </a:r>
          </a:p>
          <a:p>
            <a:pPr>
              <a:buFontTx/>
              <a:buChar char="-"/>
            </a:pPr>
            <a:r>
              <a:rPr lang="en-US" dirty="0"/>
              <a:t>T2.2</a:t>
            </a:r>
          </a:p>
          <a:p>
            <a:pPr>
              <a:buFontTx/>
              <a:buChar char="-"/>
            </a:pPr>
            <a:r>
              <a:rPr lang="pt-PT" dirty="0"/>
              <a:t>T3.2</a:t>
            </a:r>
            <a:endParaRPr lang="en-US" dirty="0"/>
          </a:p>
        </p:txBody>
      </p:sp>
    </p:spTree>
    <p:extLst>
      <p:ext uri="{BB962C8B-B14F-4D97-AF65-F5344CB8AC3E}">
        <p14:creationId xmlns:p14="http://schemas.microsoft.com/office/powerpoint/2010/main" val="114338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FC1F347-DBA0-4498-B1CD-C07CCF6DE075}"/>
              </a:ext>
            </a:extLst>
          </p:cNvPr>
          <p:cNvPicPr>
            <a:picLocks noChangeAspect="1"/>
          </p:cNvPicPr>
          <p:nvPr/>
        </p:nvPicPr>
        <p:blipFill>
          <a:blip r:embed="rId2"/>
          <a:stretch>
            <a:fillRect/>
          </a:stretch>
        </p:blipFill>
        <p:spPr>
          <a:xfrm>
            <a:off x="4214419" y="666749"/>
            <a:ext cx="5667375" cy="5524500"/>
          </a:xfrm>
          <a:prstGeom prst="rect">
            <a:avLst/>
          </a:prstGeom>
        </p:spPr>
      </p:pic>
      <p:sp>
        <p:nvSpPr>
          <p:cNvPr id="8" name="TextBox 5">
            <a:extLst>
              <a:ext uri="{FF2B5EF4-FFF2-40B4-BE49-F238E27FC236}">
                <a16:creationId xmlns:a16="http://schemas.microsoft.com/office/drawing/2014/main" id="{61E86F2E-79D3-4638-83AD-7E7E443DDB6B}"/>
              </a:ext>
            </a:extLst>
          </p:cNvPr>
          <p:cNvSpPr txBox="1"/>
          <p:nvPr/>
        </p:nvSpPr>
        <p:spPr>
          <a:xfrm>
            <a:off x="350437" y="2828835"/>
            <a:ext cx="3175187" cy="1200329"/>
          </a:xfrm>
          <a:prstGeom prst="rect">
            <a:avLst/>
          </a:prstGeom>
          <a:noFill/>
        </p:spPr>
        <p:txBody>
          <a:bodyPr wrap="square">
            <a:spAutoFit/>
          </a:bodyPr>
          <a:lstStyle/>
          <a:p>
            <a:pPr algn="ctr"/>
            <a:r>
              <a:rPr lang="en-US" sz="3600" dirty="0">
                <a:solidFill>
                  <a:schemeClr val="accent1">
                    <a:lumMod val="60000"/>
                    <a:lumOff val="40000"/>
                  </a:schemeClr>
                </a:solidFill>
              </a:rPr>
              <a:t>Class Diagram</a:t>
            </a:r>
            <a:endParaRPr lang="pt-PT" sz="3600" dirty="0">
              <a:solidFill>
                <a:schemeClr val="accent1">
                  <a:lumMod val="60000"/>
                  <a:lumOff val="40000"/>
                </a:schemeClr>
              </a:solidFill>
            </a:endParaRPr>
          </a:p>
        </p:txBody>
      </p:sp>
    </p:spTree>
    <p:extLst>
      <p:ext uri="{BB962C8B-B14F-4D97-AF65-F5344CB8AC3E}">
        <p14:creationId xmlns:p14="http://schemas.microsoft.com/office/powerpoint/2010/main" val="206337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65DE-8B17-CDFD-2B69-B5EF005C3948}"/>
              </a:ext>
            </a:extLst>
          </p:cNvPr>
          <p:cNvSpPr>
            <a:spLocks noGrp="1"/>
          </p:cNvSpPr>
          <p:nvPr>
            <p:ph type="title"/>
          </p:nvPr>
        </p:nvSpPr>
        <p:spPr>
          <a:xfrm>
            <a:off x="2658217" y="265905"/>
            <a:ext cx="6875566" cy="1400530"/>
          </a:xfrm>
        </p:spPr>
        <p:txBody>
          <a:bodyPr/>
          <a:lstStyle/>
          <a:p>
            <a:pPr algn="ctr"/>
            <a:r>
              <a:rPr lang="pt-PT" sz="3600" dirty="0" err="1">
                <a:solidFill>
                  <a:schemeClr val="accent1">
                    <a:lumMod val="60000"/>
                    <a:lumOff val="40000"/>
                  </a:schemeClr>
                </a:solidFill>
              </a:rPr>
              <a:t>Description</a:t>
            </a:r>
            <a:r>
              <a:rPr lang="pt-PT" sz="3600" dirty="0">
                <a:solidFill>
                  <a:schemeClr val="accent1">
                    <a:lumMod val="60000"/>
                    <a:lumOff val="40000"/>
                  </a:schemeClr>
                </a:solidFill>
              </a:rPr>
              <a:t> </a:t>
            </a:r>
            <a:r>
              <a:rPr lang="pt-PT" sz="3600" dirty="0" err="1">
                <a:solidFill>
                  <a:schemeClr val="accent1">
                    <a:lumMod val="60000"/>
                    <a:lumOff val="40000"/>
                  </a:schemeClr>
                </a:solidFill>
              </a:rPr>
              <a:t>of</a:t>
            </a:r>
            <a:r>
              <a:rPr lang="pt-PT" sz="3600" dirty="0">
                <a:solidFill>
                  <a:schemeClr val="accent1">
                    <a:lumMod val="60000"/>
                    <a:lumOff val="40000"/>
                  </a:schemeClr>
                </a:solidFill>
              </a:rPr>
              <a:t> </a:t>
            </a:r>
            <a:r>
              <a:rPr lang="pt-PT" sz="3600" dirty="0" err="1">
                <a:solidFill>
                  <a:schemeClr val="accent1">
                    <a:lumMod val="60000"/>
                    <a:lumOff val="40000"/>
                  </a:schemeClr>
                </a:solidFill>
              </a:rPr>
              <a:t>the</a:t>
            </a:r>
            <a:r>
              <a:rPr lang="pt-PT" sz="3600" dirty="0">
                <a:solidFill>
                  <a:schemeClr val="accent1">
                    <a:lumMod val="60000"/>
                    <a:lumOff val="40000"/>
                  </a:schemeClr>
                </a:solidFill>
              </a:rPr>
              <a:t> </a:t>
            </a:r>
            <a:r>
              <a:rPr lang="pt-PT" sz="3600" dirty="0" err="1">
                <a:solidFill>
                  <a:schemeClr val="accent1">
                    <a:lumMod val="60000"/>
                    <a:lumOff val="40000"/>
                  </a:schemeClr>
                </a:solidFill>
              </a:rPr>
              <a:t>reading</a:t>
            </a:r>
            <a:r>
              <a:rPr lang="pt-PT" sz="3600" dirty="0">
                <a:solidFill>
                  <a:schemeClr val="accent1">
                    <a:lumMod val="60000"/>
                    <a:lumOff val="40000"/>
                  </a:schemeClr>
                </a:solidFill>
              </a:rPr>
              <a:t> </a:t>
            </a:r>
            <a:r>
              <a:rPr lang="pt-PT" sz="3600" dirty="0" err="1">
                <a:solidFill>
                  <a:schemeClr val="accent1">
                    <a:lumMod val="60000"/>
                    <a:lumOff val="40000"/>
                  </a:schemeClr>
                </a:solidFill>
              </a:rPr>
              <a:t>of</a:t>
            </a:r>
            <a:r>
              <a:rPr lang="pt-PT" sz="3600" dirty="0">
                <a:solidFill>
                  <a:schemeClr val="accent1">
                    <a:lumMod val="60000"/>
                    <a:lumOff val="40000"/>
                  </a:schemeClr>
                </a:solidFill>
              </a:rPr>
              <a:t> </a:t>
            </a:r>
            <a:r>
              <a:rPr lang="pt-PT" sz="3600" dirty="0" err="1">
                <a:solidFill>
                  <a:schemeClr val="accent1">
                    <a:lumMod val="60000"/>
                    <a:lumOff val="40000"/>
                  </a:schemeClr>
                </a:solidFill>
              </a:rPr>
              <a:t>the</a:t>
            </a:r>
            <a:r>
              <a:rPr lang="pt-PT" sz="3600" dirty="0">
                <a:solidFill>
                  <a:schemeClr val="accent1">
                    <a:lumMod val="60000"/>
                    <a:lumOff val="40000"/>
                  </a:schemeClr>
                </a:solidFill>
              </a:rPr>
              <a:t> </a:t>
            </a:r>
            <a:r>
              <a:rPr lang="pt-PT" sz="3600" dirty="0" err="1">
                <a:solidFill>
                  <a:schemeClr val="accent1">
                    <a:lumMod val="60000"/>
                    <a:lumOff val="40000"/>
                  </a:schemeClr>
                </a:solidFill>
              </a:rPr>
              <a:t>datasets</a:t>
            </a:r>
            <a:endParaRPr lang="pt-PT"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93210D18-A4C0-06ED-AF95-E7BCA999D426}"/>
              </a:ext>
            </a:extLst>
          </p:cNvPr>
          <p:cNvSpPr txBox="1"/>
          <p:nvPr/>
        </p:nvSpPr>
        <p:spPr>
          <a:xfrm>
            <a:off x="1469923" y="2355643"/>
            <a:ext cx="9252154" cy="2677656"/>
          </a:xfrm>
          <a:prstGeom prst="rect">
            <a:avLst/>
          </a:prstGeom>
          <a:noFill/>
        </p:spPr>
        <p:txBody>
          <a:bodyPr wrap="square" rtlCol="0">
            <a:spAutoFit/>
          </a:bodyPr>
          <a:lstStyle/>
          <a:p>
            <a:r>
              <a:rPr lang="pt-PT" sz="2400" b="1" dirty="0" err="1"/>
              <a:t>The</a:t>
            </a:r>
            <a:r>
              <a:rPr lang="pt-PT" sz="2400" b="1" dirty="0"/>
              <a:t> </a:t>
            </a:r>
            <a:r>
              <a:rPr lang="pt-PT" sz="2400" b="1" dirty="0" err="1"/>
              <a:t>reading</a:t>
            </a:r>
            <a:r>
              <a:rPr lang="pt-PT" sz="2400" b="1" dirty="0"/>
              <a:t> </a:t>
            </a:r>
            <a:r>
              <a:rPr lang="pt-PT" sz="2400" b="1" dirty="0" err="1"/>
              <a:t>of</a:t>
            </a:r>
            <a:r>
              <a:rPr lang="pt-PT" sz="2400" b="1" dirty="0"/>
              <a:t> </a:t>
            </a:r>
            <a:r>
              <a:rPr lang="pt-PT" sz="2400" b="1" dirty="0" err="1"/>
              <a:t>the</a:t>
            </a:r>
            <a:r>
              <a:rPr lang="pt-PT" sz="2400" b="1" dirty="0"/>
              <a:t> data </a:t>
            </a:r>
            <a:r>
              <a:rPr lang="pt-PT" sz="2400" b="1" dirty="0" err="1"/>
              <a:t>provided</a:t>
            </a:r>
            <a:r>
              <a:rPr lang="pt-PT" sz="2400" b="1" dirty="0"/>
              <a:t> in </a:t>
            </a:r>
            <a:r>
              <a:rPr lang="pt-PT" sz="2400" b="1" dirty="0" err="1"/>
              <a:t>the</a:t>
            </a:r>
            <a:r>
              <a:rPr lang="pt-PT" sz="2400" b="1" dirty="0"/>
              <a:t> .</a:t>
            </a:r>
            <a:r>
              <a:rPr lang="pt-PT" sz="2400" b="1" dirty="0" err="1"/>
              <a:t>csv</a:t>
            </a:r>
            <a:r>
              <a:rPr lang="pt-PT" sz="2400" b="1" dirty="0"/>
              <a:t> files </a:t>
            </a:r>
            <a:r>
              <a:rPr lang="pt-PT" sz="2400" b="1" dirty="0" err="1"/>
              <a:t>was</a:t>
            </a:r>
            <a:r>
              <a:rPr lang="pt-PT" sz="2400" b="1" dirty="0"/>
              <a:t> </a:t>
            </a:r>
            <a:r>
              <a:rPr lang="pt-PT" sz="2400" b="1" dirty="0" err="1"/>
              <a:t>carried</a:t>
            </a:r>
            <a:r>
              <a:rPr lang="pt-PT" sz="2400" b="1" dirty="0"/>
              <a:t> out </a:t>
            </a:r>
            <a:r>
              <a:rPr lang="pt-PT" sz="2400" b="1" dirty="0" err="1"/>
              <a:t>through</a:t>
            </a:r>
            <a:r>
              <a:rPr lang="pt-PT" sz="2400" b="1" dirty="0"/>
              <a:t> 4 </a:t>
            </a:r>
            <a:r>
              <a:rPr lang="pt-PT" sz="2400" b="1" dirty="0" err="1"/>
              <a:t>functions</a:t>
            </a:r>
            <a:r>
              <a:rPr lang="pt-PT" sz="2400" b="1" dirty="0"/>
              <a:t> </a:t>
            </a:r>
            <a:r>
              <a:rPr lang="pt-PT" sz="2400" b="1" dirty="0" err="1"/>
              <a:t>belonging</a:t>
            </a:r>
            <a:r>
              <a:rPr lang="pt-PT" sz="2400" b="1" dirty="0"/>
              <a:t> to </a:t>
            </a:r>
            <a:r>
              <a:rPr lang="pt-PT" sz="2400" b="1" dirty="0" err="1"/>
              <a:t>the</a:t>
            </a:r>
            <a:r>
              <a:rPr lang="pt-PT" sz="2400" b="1" dirty="0"/>
              <a:t> </a:t>
            </a:r>
            <a:r>
              <a:rPr lang="pt-PT" sz="2400" b="1" dirty="0" err="1"/>
              <a:t>DataLoader</a:t>
            </a:r>
            <a:r>
              <a:rPr lang="pt-PT" sz="2400" b="1" dirty="0"/>
              <a:t> </a:t>
            </a:r>
            <a:r>
              <a:rPr lang="pt-PT" sz="2400" b="1" dirty="0" err="1"/>
              <a:t>class</a:t>
            </a:r>
            <a:r>
              <a:rPr lang="pt-PT" sz="2400" b="1" dirty="0"/>
              <a:t> </a:t>
            </a:r>
            <a:r>
              <a:rPr lang="pt-PT" sz="2400" b="1" dirty="0" err="1"/>
              <a:t>that</a:t>
            </a:r>
            <a:r>
              <a:rPr lang="pt-PT" sz="2400" b="1" dirty="0"/>
              <a:t> </a:t>
            </a:r>
            <a:r>
              <a:rPr lang="pt-PT" sz="2400" b="1" dirty="0" err="1"/>
              <a:t>provide</a:t>
            </a:r>
            <a:r>
              <a:rPr lang="pt-PT" sz="2400" b="1" dirty="0"/>
              <a:t> </a:t>
            </a:r>
            <a:r>
              <a:rPr lang="pt-PT" sz="2400" b="1" dirty="0" err="1"/>
              <a:t>reading</a:t>
            </a:r>
            <a:r>
              <a:rPr lang="pt-PT" sz="2400" b="1" dirty="0"/>
              <a:t> </a:t>
            </a:r>
            <a:r>
              <a:rPr lang="pt-PT" sz="2400" b="1" dirty="0" err="1"/>
              <a:t>of</a:t>
            </a:r>
            <a:r>
              <a:rPr lang="pt-PT" sz="2400" b="1" dirty="0"/>
              <a:t> </a:t>
            </a:r>
            <a:r>
              <a:rPr lang="pt-PT" sz="2400" b="1" dirty="0" err="1"/>
              <a:t>the</a:t>
            </a:r>
            <a:r>
              <a:rPr lang="pt-PT" sz="2400" b="1" dirty="0"/>
              <a:t> data </a:t>
            </a:r>
            <a:r>
              <a:rPr lang="pt-PT" sz="2400" b="1" dirty="0" err="1"/>
              <a:t>through</a:t>
            </a:r>
            <a:r>
              <a:rPr lang="pt-PT" sz="2400" b="1" dirty="0"/>
              <a:t> </a:t>
            </a:r>
            <a:r>
              <a:rPr lang="pt-PT" sz="2400" b="1" dirty="0" err="1"/>
              <a:t>the</a:t>
            </a:r>
            <a:r>
              <a:rPr lang="pt-PT" sz="2400" b="1" dirty="0"/>
              <a:t> </a:t>
            </a:r>
            <a:r>
              <a:rPr lang="pt-PT" sz="2400" b="1" dirty="0" err="1"/>
              <a:t>getline</a:t>
            </a:r>
            <a:r>
              <a:rPr lang="pt-PT" sz="2400" b="1" dirty="0"/>
              <a:t> </a:t>
            </a:r>
            <a:r>
              <a:rPr lang="pt-PT" sz="2400" b="1" dirty="0" err="1"/>
              <a:t>function</a:t>
            </a:r>
            <a:r>
              <a:rPr lang="pt-PT" sz="2400" b="1" dirty="0"/>
              <a:t>, </a:t>
            </a:r>
            <a:r>
              <a:rPr lang="pt-PT" sz="2400" b="1" dirty="0" err="1"/>
              <a:t>storing</a:t>
            </a:r>
            <a:r>
              <a:rPr lang="pt-PT" sz="2400" b="1" dirty="0"/>
              <a:t> </a:t>
            </a:r>
            <a:r>
              <a:rPr lang="pt-PT" sz="2400" b="1" dirty="0" err="1"/>
              <a:t>it</a:t>
            </a:r>
            <a:r>
              <a:rPr lang="pt-PT" sz="2400" b="1" dirty="0"/>
              <a:t> in </a:t>
            </a:r>
            <a:r>
              <a:rPr lang="pt-PT" sz="2400" b="1" dirty="0" err="1"/>
              <a:t>the</a:t>
            </a:r>
            <a:r>
              <a:rPr lang="pt-PT" sz="2400" b="1" dirty="0"/>
              <a:t> </a:t>
            </a:r>
            <a:r>
              <a:rPr lang="pt-PT" sz="2400" b="1" dirty="0" err="1"/>
              <a:t>appropriate</a:t>
            </a:r>
            <a:r>
              <a:rPr lang="pt-PT" sz="2400" b="1" dirty="0"/>
              <a:t> data </a:t>
            </a:r>
            <a:r>
              <a:rPr lang="pt-PT" sz="2400" b="1" dirty="0" err="1"/>
              <a:t>types</a:t>
            </a:r>
            <a:r>
              <a:rPr lang="pt-PT" sz="2400" b="1" dirty="0"/>
              <a:t>. </a:t>
            </a:r>
            <a:r>
              <a:rPr lang="pt-PT" sz="2400" b="1" dirty="0" err="1"/>
              <a:t>Each</a:t>
            </a:r>
            <a:r>
              <a:rPr lang="pt-PT" sz="2400" b="1" dirty="0"/>
              <a:t> time </a:t>
            </a:r>
            <a:r>
              <a:rPr lang="pt-PT" sz="2400" b="1" dirty="0" err="1"/>
              <a:t>the</a:t>
            </a:r>
            <a:r>
              <a:rPr lang="pt-PT" sz="2400" b="1" dirty="0"/>
              <a:t> </a:t>
            </a:r>
            <a:r>
              <a:rPr lang="pt-PT" sz="2400" b="1" dirty="0" err="1"/>
              <a:t>program</a:t>
            </a:r>
            <a:r>
              <a:rPr lang="pt-PT" sz="2400" b="1" dirty="0"/>
              <a:t> </a:t>
            </a:r>
            <a:r>
              <a:rPr lang="pt-PT" sz="2400" b="1" dirty="0" err="1"/>
              <a:t>is</a:t>
            </a:r>
            <a:r>
              <a:rPr lang="pt-PT" sz="2400" b="1" dirty="0"/>
              <a:t> </a:t>
            </a:r>
            <a:r>
              <a:rPr lang="pt-PT" sz="2400" b="1" dirty="0" err="1"/>
              <a:t>started</a:t>
            </a:r>
            <a:r>
              <a:rPr lang="pt-PT" sz="2400" b="1" dirty="0"/>
              <a:t>, </a:t>
            </a:r>
            <a:r>
              <a:rPr lang="pt-PT" sz="2400" b="1" dirty="0" err="1"/>
              <a:t>the</a:t>
            </a:r>
            <a:r>
              <a:rPr lang="pt-PT" sz="2400" b="1" dirty="0"/>
              <a:t> </a:t>
            </a:r>
            <a:r>
              <a:rPr lang="pt-PT" sz="2400" b="1" dirty="0" err="1"/>
              <a:t>functions</a:t>
            </a:r>
            <a:r>
              <a:rPr lang="pt-PT" sz="2400" b="1" dirty="0"/>
              <a:t> are </a:t>
            </a:r>
            <a:r>
              <a:rPr lang="pt-PT" sz="2400" b="1" dirty="0" err="1"/>
              <a:t>called</a:t>
            </a:r>
            <a:r>
              <a:rPr lang="pt-PT" sz="2400" b="1" dirty="0"/>
              <a:t>, </a:t>
            </a:r>
            <a:r>
              <a:rPr lang="pt-PT" sz="2400" b="1" dirty="0" err="1"/>
              <a:t>loading</a:t>
            </a:r>
            <a:r>
              <a:rPr lang="pt-PT" sz="2400" b="1" dirty="0"/>
              <a:t> </a:t>
            </a:r>
            <a:r>
              <a:rPr lang="pt-PT" sz="2400" b="1" dirty="0" err="1"/>
              <a:t>all</a:t>
            </a:r>
            <a:r>
              <a:rPr lang="pt-PT" sz="2400" b="1" dirty="0"/>
              <a:t> </a:t>
            </a:r>
            <a:r>
              <a:rPr lang="pt-PT" sz="2400" b="1" dirty="0" err="1"/>
              <a:t>the</a:t>
            </a:r>
            <a:r>
              <a:rPr lang="pt-PT" sz="2400" b="1" dirty="0"/>
              <a:t> data, </a:t>
            </a:r>
            <a:r>
              <a:rPr lang="pt-PT" sz="2400" b="1" dirty="0" err="1"/>
              <a:t>making</a:t>
            </a:r>
            <a:r>
              <a:rPr lang="pt-PT" sz="2400" b="1" dirty="0"/>
              <a:t> </a:t>
            </a:r>
            <a:r>
              <a:rPr lang="pt-PT" sz="2400" b="1" dirty="0" err="1"/>
              <a:t>it</a:t>
            </a:r>
            <a:r>
              <a:rPr lang="pt-PT" sz="2400" b="1" dirty="0"/>
              <a:t> </a:t>
            </a:r>
            <a:r>
              <a:rPr lang="pt-PT" sz="2400" b="1" dirty="0" err="1"/>
              <a:t>easy</a:t>
            </a:r>
            <a:r>
              <a:rPr lang="pt-PT" sz="2400" b="1" dirty="0"/>
              <a:t> </a:t>
            </a:r>
            <a:r>
              <a:rPr lang="pt-PT" sz="2400" b="1" dirty="0" err="1"/>
              <a:t>and</a:t>
            </a:r>
            <a:r>
              <a:rPr lang="pt-PT" sz="2400" b="1" dirty="0"/>
              <a:t> </a:t>
            </a:r>
            <a:r>
              <a:rPr lang="pt-PT" sz="2400" b="1" dirty="0" err="1"/>
              <a:t>simple</a:t>
            </a:r>
            <a:r>
              <a:rPr lang="pt-PT" sz="2400" b="1" dirty="0"/>
              <a:t> to </a:t>
            </a:r>
            <a:r>
              <a:rPr lang="pt-PT" sz="2400" b="1" dirty="0" err="1"/>
              <a:t>access</a:t>
            </a:r>
            <a:r>
              <a:rPr lang="pt-PT" sz="2400" b="1" dirty="0"/>
              <a:t> </a:t>
            </a:r>
            <a:r>
              <a:rPr lang="pt-PT" sz="2400" b="1" dirty="0" err="1"/>
              <a:t>and</a:t>
            </a:r>
            <a:r>
              <a:rPr lang="pt-PT" sz="2400" b="1" dirty="0"/>
              <a:t> use for </a:t>
            </a:r>
            <a:r>
              <a:rPr lang="pt-PT" sz="2400" b="1" dirty="0" err="1"/>
              <a:t>various</a:t>
            </a:r>
            <a:r>
              <a:rPr lang="pt-PT" sz="2400" b="1" dirty="0"/>
              <a:t> </a:t>
            </a:r>
            <a:r>
              <a:rPr lang="pt-PT" sz="2400" b="1" dirty="0" err="1"/>
              <a:t>purposes</a:t>
            </a:r>
            <a:r>
              <a:rPr lang="pt-PT" sz="2400" b="1" dirty="0"/>
              <a:t>.</a:t>
            </a:r>
          </a:p>
        </p:txBody>
      </p:sp>
    </p:spTree>
    <p:extLst>
      <p:ext uri="{BB962C8B-B14F-4D97-AF65-F5344CB8AC3E}">
        <p14:creationId xmlns:p14="http://schemas.microsoft.com/office/powerpoint/2010/main" val="2054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425E8E-80EB-25DD-EB80-7E3EBA68F470}"/>
              </a:ext>
            </a:extLst>
          </p:cNvPr>
          <p:cNvSpPr txBox="1"/>
          <p:nvPr/>
        </p:nvSpPr>
        <p:spPr>
          <a:xfrm>
            <a:off x="154045" y="1483259"/>
            <a:ext cx="5032620" cy="1005083"/>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Our graph is directed and was implemented using an </a:t>
            </a:r>
            <a:r>
              <a:rPr lang="en-US" sz="1600" u="sng" dirty="0">
                <a:effectLst/>
                <a:latin typeface="Calibri" panose="020F0502020204030204" pitchFamily="34" charset="0"/>
                <a:ea typeface="Calibri" panose="020F0502020204030204" pitchFamily="34" charset="0"/>
                <a:cs typeface="Calibri" panose="020F0502020204030204" pitchFamily="34" charset="0"/>
              </a:rPr>
              <a:t>edge list</a:t>
            </a:r>
            <a:r>
              <a:rPr lang="en-US" sz="1600" dirty="0">
                <a:effectLst/>
                <a:latin typeface="Calibri" panose="020F0502020204030204" pitchFamily="34" charset="0"/>
                <a:ea typeface="Calibri" panose="020F0502020204030204" pitchFamily="34" charset="0"/>
                <a:cs typeface="Calibri" panose="020F0502020204030204" pitchFamily="34" charset="0"/>
              </a:rPr>
              <a:t>, the edges being the pipelines.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The Pipeline class has the following attributes: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screen shot of a computer&#10;&#10;Description automatically generated">
            <a:extLst>
              <a:ext uri="{FF2B5EF4-FFF2-40B4-BE49-F238E27FC236}">
                <a16:creationId xmlns:a16="http://schemas.microsoft.com/office/drawing/2014/main" id="{0628A842-60ED-5C3E-A29C-AB873ABFA52A}"/>
              </a:ext>
            </a:extLst>
          </p:cNvPr>
          <p:cNvPicPr>
            <a:picLocks noChangeAspect="1"/>
          </p:cNvPicPr>
          <p:nvPr/>
        </p:nvPicPr>
        <p:blipFill rotWithShape="1">
          <a:blip r:embed="rId2">
            <a:extLst>
              <a:ext uri="{28A0092B-C50C-407E-A947-70E740481C1C}">
                <a14:useLocalDpi xmlns:a14="http://schemas.microsoft.com/office/drawing/2010/main" val="0"/>
              </a:ext>
            </a:extLst>
          </a:blip>
          <a:srcRect l="2907" b="7769"/>
          <a:stretch/>
        </p:blipFill>
        <p:spPr>
          <a:xfrm>
            <a:off x="5186666" y="1483223"/>
            <a:ext cx="6851290" cy="1028365"/>
          </a:xfrm>
          <a:prstGeom prst="rect">
            <a:avLst/>
          </a:prstGeom>
        </p:spPr>
      </p:pic>
      <p:sp>
        <p:nvSpPr>
          <p:cNvPr id="8" name="Title 1">
            <a:extLst>
              <a:ext uri="{FF2B5EF4-FFF2-40B4-BE49-F238E27FC236}">
                <a16:creationId xmlns:a16="http://schemas.microsoft.com/office/drawing/2014/main" id="{6A1AE055-4C55-C3E3-0C6F-44FB1B7BD5FD}"/>
              </a:ext>
            </a:extLst>
          </p:cNvPr>
          <p:cNvSpPr>
            <a:spLocks noGrp="1"/>
          </p:cNvSpPr>
          <p:nvPr>
            <p:ph type="title"/>
          </p:nvPr>
        </p:nvSpPr>
        <p:spPr>
          <a:xfrm>
            <a:off x="2658217" y="249126"/>
            <a:ext cx="6875566" cy="1400530"/>
          </a:xfrm>
        </p:spPr>
        <p:txBody>
          <a:bodyPr/>
          <a:lstStyle/>
          <a:p>
            <a:r>
              <a:rPr lang="pt-PT" sz="3600" dirty="0" err="1">
                <a:solidFill>
                  <a:schemeClr val="accent1">
                    <a:lumMod val="60000"/>
                    <a:lumOff val="40000"/>
                  </a:schemeClr>
                </a:solidFill>
              </a:rPr>
              <a:t>Description</a:t>
            </a:r>
            <a:r>
              <a:rPr lang="pt-PT" sz="3600" dirty="0">
                <a:solidFill>
                  <a:schemeClr val="accent1">
                    <a:lumMod val="60000"/>
                    <a:lumOff val="40000"/>
                  </a:schemeClr>
                </a:solidFill>
              </a:rPr>
              <a:t> </a:t>
            </a:r>
            <a:r>
              <a:rPr lang="pt-PT" sz="3600" dirty="0" err="1">
                <a:solidFill>
                  <a:schemeClr val="accent1">
                    <a:lumMod val="60000"/>
                    <a:lumOff val="40000"/>
                  </a:schemeClr>
                </a:solidFill>
              </a:rPr>
              <a:t>of</a:t>
            </a:r>
            <a:r>
              <a:rPr lang="pt-PT" sz="3600" dirty="0">
                <a:solidFill>
                  <a:schemeClr val="accent1">
                    <a:lumMod val="60000"/>
                    <a:lumOff val="40000"/>
                  </a:schemeClr>
                </a:solidFill>
              </a:rPr>
              <a:t> </a:t>
            </a:r>
            <a:r>
              <a:rPr lang="pt-PT" sz="3600" dirty="0" err="1">
                <a:solidFill>
                  <a:schemeClr val="accent1">
                    <a:lumMod val="60000"/>
                    <a:lumOff val="40000"/>
                  </a:schemeClr>
                </a:solidFill>
              </a:rPr>
              <a:t>the</a:t>
            </a:r>
            <a:r>
              <a:rPr lang="pt-PT" sz="3600" dirty="0">
                <a:solidFill>
                  <a:schemeClr val="accent1">
                    <a:lumMod val="60000"/>
                    <a:lumOff val="40000"/>
                  </a:schemeClr>
                </a:solidFill>
              </a:rPr>
              <a:t> </a:t>
            </a:r>
            <a:r>
              <a:rPr lang="pt-PT" sz="3600" dirty="0" err="1">
                <a:solidFill>
                  <a:schemeClr val="accent1">
                    <a:lumMod val="60000"/>
                    <a:lumOff val="40000"/>
                  </a:schemeClr>
                </a:solidFill>
              </a:rPr>
              <a:t>graph</a:t>
            </a:r>
            <a:endParaRPr lang="pt-PT" sz="3600" dirty="0">
              <a:solidFill>
                <a:schemeClr val="accent1">
                  <a:lumMod val="60000"/>
                  <a:lumOff val="40000"/>
                </a:schemeClr>
              </a:solidFill>
            </a:endParaRPr>
          </a:p>
        </p:txBody>
      </p:sp>
      <p:pic>
        <p:nvPicPr>
          <p:cNvPr id="9" name="Imagem 2">
            <a:extLst>
              <a:ext uri="{FF2B5EF4-FFF2-40B4-BE49-F238E27FC236}">
                <a16:creationId xmlns:a16="http://schemas.microsoft.com/office/drawing/2014/main" id="{15364F21-96E3-86CE-243B-1D61D9DC77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291" y="3225868"/>
            <a:ext cx="3302561" cy="3302561"/>
          </a:xfrm>
          <a:prstGeom prst="rect">
            <a:avLst/>
          </a:prstGeom>
          <a:noFill/>
          <a:ln>
            <a:noFill/>
          </a:ln>
        </p:spPr>
      </p:pic>
      <p:sp>
        <p:nvSpPr>
          <p:cNvPr id="10" name="TextBox 9">
            <a:extLst>
              <a:ext uri="{FF2B5EF4-FFF2-40B4-BE49-F238E27FC236}">
                <a16:creationId xmlns:a16="http://schemas.microsoft.com/office/drawing/2014/main" id="{268CEDB5-87E3-8483-058A-FC9B6FFBDBFE}"/>
              </a:ext>
            </a:extLst>
          </p:cNvPr>
          <p:cNvSpPr txBox="1"/>
          <p:nvPr/>
        </p:nvSpPr>
        <p:spPr>
          <a:xfrm>
            <a:off x="4925855" y="3225868"/>
            <a:ext cx="5122713" cy="338554"/>
          </a:xfrm>
          <a:prstGeom prst="rect">
            <a:avLst/>
          </a:prstGeom>
          <a:noFill/>
        </p:spPr>
        <p:txBody>
          <a:bodyPr wrap="square" rtlCol="0">
            <a:spAutoFi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For this example, the edge list would be as follows:</a:t>
            </a:r>
            <a:endParaRPr lang="pt-PT" dirty="0"/>
          </a:p>
        </p:txBody>
      </p:sp>
      <p:cxnSp>
        <p:nvCxnSpPr>
          <p:cNvPr id="12" name="Straight Connector 11">
            <a:extLst>
              <a:ext uri="{FF2B5EF4-FFF2-40B4-BE49-F238E27FC236}">
                <a16:creationId xmlns:a16="http://schemas.microsoft.com/office/drawing/2014/main" id="{AF67F8AB-B39C-BF93-606C-C3EF2B39AF76}"/>
              </a:ext>
            </a:extLst>
          </p:cNvPr>
          <p:cNvCxnSpPr/>
          <p:nvPr/>
        </p:nvCxnSpPr>
        <p:spPr>
          <a:xfrm>
            <a:off x="309162" y="2900516"/>
            <a:ext cx="1158787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424B3B26-7FEF-E168-456A-F5E7E01AD1A0}"/>
              </a:ext>
            </a:extLst>
          </p:cNvPr>
          <p:cNvGraphicFramePr>
            <a:graphicFrameLocks noGrp="1"/>
          </p:cNvGraphicFramePr>
          <p:nvPr>
            <p:extLst>
              <p:ext uri="{D42A27DB-BD31-4B8C-83A1-F6EECF244321}">
                <p14:modId xmlns:p14="http://schemas.microsoft.com/office/powerpoint/2010/main" val="2238523320"/>
              </p:ext>
            </p:extLst>
          </p:nvPr>
        </p:nvGraphicFramePr>
        <p:xfrm>
          <a:off x="4727857" y="3803816"/>
          <a:ext cx="6516575" cy="1877680"/>
        </p:xfrm>
        <a:graphic>
          <a:graphicData uri="http://schemas.openxmlformats.org/drawingml/2006/table">
            <a:tbl>
              <a:tblPr firstRow="1" firstCol="1" bandRow="1">
                <a:tableStyleId>{5C22544A-7EE6-4342-B048-85BDC9FD1C3A}</a:tableStyleId>
              </a:tblPr>
              <a:tblGrid>
                <a:gridCol w="1628426">
                  <a:extLst>
                    <a:ext uri="{9D8B030D-6E8A-4147-A177-3AD203B41FA5}">
                      <a16:colId xmlns:a16="http://schemas.microsoft.com/office/drawing/2014/main" val="2436849767"/>
                    </a:ext>
                  </a:extLst>
                </a:gridCol>
                <a:gridCol w="1629383">
                  <a:extLst>
                    <a:ext uri="{9D8B030D-6E8A-4147-A177-3AD203B41FA5}">
                      <a16:colId xmlns:a16="http://schemas.microsoft.com/office/drawing/2014/main" val="4140932082"/>
                    </a:ext>
                  </a:extLst>
                </a:gridCol>
                <a:gridCol w="1629383">
                  <a:extLst>
                    <a:ext uri="{9D8B030D-6E8A-4147-A177-3AD203B41FA5}">
                      <a16:colId xmlns:a16="http://schemas.microsoft.com/office/drawing/2014/main" val="3101661569"/>
                    </a:ext>
                  </a:extLst>
                </a:gridCol>
                <a:gridCol w="1629383">
                  <a:extLst>
                    <a:ext uri="{9D8B030D-6E8A-4147-A177-3AD203B41FA5}">
                      <a16:colId xmlns:a16="http://schemas.microsoft.com/office/drawing/2014/main" val="661674938"/>
                    </a:ext>
                  </a:extLst>
                </a:gridCol>
              </a:tblGrid>
              <a:tr h="315845">
                <a:tc>
                  <a:txBody>
                    <a:bodyPr/>
                    <a:lstStyle/>
                    <a:p>
                      <a:pPr algn="ctr">
                        <a:lnSpc>
                          <a:spcPct val="107000"/>
                        </a:lnSpc>
                        <a:spcAft>
                          <a:spcPts val="800"/>
                        </a:spcAft>
                      </a:pPr>
                      <a:r>
                        <a:rPr lang="en-US" sz="1600" dirty="0">
                          <a:effectLst/>
                          <a:latin typeface="+mj-lt"/>
                        </a:rPr>
                        <a:t>Source</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Target</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Capacity</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err="1">
                          <a:effectLst/>
                          <a:latin typeface="+mj-lt"/>
                        </a:rPr>
                        <a:t>Is_Bidirectional</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9579120"/>
                  </a:ext>
                </a:extLst>
              </a:tr>
              <a:tr h="312367">
                <a:tc>
                  <a:txBody>
                    <a:bodyPr/>
                    <a:lstStyle/>
                    <a:p>
                      <a:pPr algn="ctr">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A</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D</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a:effectLst/>
                          <a:latin typeface="+mj-lt"/>
                        </a:rPr>
                        <a:t>10</a:t>
                      </a:r>
                      <a:endParaRPr lang="pt-PT"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a:effectLst/>
                          <a:latin typeface="+mj-lt"/>
                        </a:rPr>
                        <a:t>True</a:t>
                      </a:r>
                      <a:endParaRPr lang="pt-PT" sz="16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084768"/>
                  </a:ext>
                </a:extLst>
              </a:tr>
              <a:tr h="312367">
                <a:tc>
                  <a:txBody>
                    <a:bodyPr/>
                    <a:lstStyle/>
                    <a:p>
                      <a:pPr algn="ctr">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B</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A</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a:effectLst/>
                          <a:latin typeface="+mj-lt"/>
                        </a:rPr>
                        <a:t>12</a:t>
                      </a:r>
                      <a:endParaRPr lang="pt-PT"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False</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5234022"/>
                  </a:ext>
                </a:extLst>
              </a:tr>
              <a:tr h="312367">
                <a:tc>
                  <a:txBody>
                    <a:bodyPr/>
                    <a:lstStyle/>
                    <a:p>
                      <a:pPr algn="ctr">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C</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B</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4</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mj-lt"/>
                        </a:rPr>
                        <a:t>False</a:t>
                      </a:r>
                      <a:endParaRPr lang="pt-PT" sz="16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490186"/>
                  </a:ext>
                </a:extLst>
              </a:tr>
              <a:tr h="312367">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D</a:t>
                      </a:r>
                    </a:p>
                  </a:txBody>
                  <a:tcPr marL="68580" marR="68580" marT="0" marB="0"/>
                </a:tc>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C</a:t>
                      </a:r>
                    </a:p>
                  </a:txBody>
                  <a:tcPr marL="68580" marR="68580" marT="0" marB="0"/>
                </a:tc>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7</a:t>
                      </a:r>
                    </a:p>
                  </a:txBody>
                  <a:tcPr marL="68580" marR="68580" marT="0" marB="0"/>
                </a:tc>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False</a:t>
                      </a:r>
                    </a:p>
                  </a:txBody>
                  <a:tcPr marL="68580" marR="68580" marT="0" marB="0"/>
                </a:tc>
                <a:extLst>
                  <a:ext uri="{0D108BD9-81ED-4DB2-BD59-A6C34878D82A}">
                    <a16:rowId xmlns:a16="http://schemas.microsoft.com/office/drawing/2014/main" val="4275975869"/>
                  </a:ext>
                </a:extLst>
              </a:tr>
              <a:tr h="312367">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E</a:t>
                      </a:r>
                    </a:p>
                  </a:txBody>
                  <a:tcPr marL="68580" marR="68580" marT="0" marB="0"/>
                </a:tc>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C</a:t>
                      </a:r>
                    </a:p>
                  </a:txBody>
                  <a:tcPr marL="68580" marR="68580" marT="0" marB="0"/>
                </a:tc>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3</a:t>
                      </a:r>
                    </a:p>
                  </a:txBody>
                  <a:tcPr marL="68580" marR="68580" marT="0" marB="0"/>
                </a:tc>
                <a:tc>
                  <a:txBody>
                    <a:bodyPr/>
                    <a:lstStyle/>
                    <a:p>
                      <a:pPr algn="ctr">
                        <a:lnSpc>
                          <a:spcPct val="107000"/>
                        </a:lnSpc>
                        <a:spcAft>
                          <a:spcPts val="800"/>
                        </a:spcAft>
                      </a:pPr>
                      <a:r>
                        <a:rPr lang="pt-PT" sz="1600" dirty="0">
                          <a:effectLst/>
                          <a:latin typeface="+mj-lt"/>
                          <a:ea typeface="Calibri" panose="020F0502020204030204" pitchFamily="34" charset="0"/>
                          <a:cs typeface="Times New Roman" panose="02020603050405020304" pitchFamily="18" charset="0"/>
                        </a:rPr>
                        <a:t>False</a:t>
                      </a:r>
                    </a:p>
                  </a:txBody>
                  <a:tcPr marL="68580" marR="68580" marT="0" marB="0"/>
                </a:tc>
                <a:extLst>
                  <a:ext uri="{0D108BD9-81ED-4DB2-BD59-A6C34878D82A}">
                    <a16:rowId xmlns:a16="http://schemas.microsoft.com/office/drawing/2014/main" val="772792800"/>
                  </a:ext>
                </a:extLst>
              </a:tr>
            </a:tbl>
          </a:graphicData>
        </a:graphic>
      </p:graphicFrame>
      <p:sp>
        <p:nvSpPr>
          <p:cNvPr id="16" name="TextBox 15">
            <a:extLst>
              <a:ext uri="{FF2B5EF4-FFF2-40B4-BE49-F238E27FC236}">
                <a16:creationId xmlns:a16="http://schemas.microsoft.com/office/drawing/2014/main" id="{156CC43D-95FD-3838-25CF-E61D9C830177}"/>
              </a:ext>
            </a:extLst>
          </p:cNvPr>
          <p:cNvSpPr txBox="1"/>
          <p:nvPr/>
        </p:nvSpPr>
        <p:spPr>
          <a:xfrm>
            <a:off x="4925855" y="5920890"/>
            <a:ext cx="6120580" cy="607539"/>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With the flow attribute being determined by a function we developed and depending on the of type of each node.</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25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54CB90-B5C4-72A8-01DD-8F2261BE4F61}"/>
              </a:ext>
            </a:extLst>
          </p:cNvPr>
          <p:cNvSpPr>
            <a:spLocks noGrp="1"/>
          </p:cNvSpPr>
          <p:nvPr>
            <p:ph type="title"/>
          </p:nvPr>
        </p:nvSpPr>
        <p:spPr>
          <a:xfrm>
            <a:off x="2658217" y="249126"/>
            <a:ext cx="6875566" cy="1400530"/>
          </a:xfrm>
        </p:spPr>
        <p:txBody>
          <a:bodyPr/>
          <a:lstStyle/>
          <a:p>
            <a:pPr algn="ctr"/>
            <a:r>
              <a:rPr lang="pt-PT" sz="3600" dirty="0" err="1">
                <a:solidFill>
                  <a:schemeClr val="accent1">
                    <a:lumMod val="60000"/>
                    <a:lumOff val="40000"/>
                  </a:schemeClr>
                </a:solidFill>
              </a:rPr>
              <a:t>Description</a:t>
            </a:r>
            <a:r>
              <a:rPr lang="pt-PT" sz="3600" dirty="0">
                <a:solidFill>
                  <a:schemeClr val="accent1">
                    <a:lumMod val="60000"/>
                    <a:lumOff val="40000"/>
                  </a:schemeClr>
                </a:solidFill>
              </a:rPr>
              <a:t> </a:t>
            </a:r>
            <a:r>
              <a:rPr lang="pt-PT" sz="3600" dirty="0" err="1">
                <a:solidFill>
                  <a:schemeClr val="accent1">
                    <a:lumMod val="60000"/>
                    <a:lumOff val="40000"/>
                  </a:schemeClr>
                </a:solidFill>
              </a:rPr>
              <a:t>of</a:t>
            </a:r>
            <a:r>
              <a:rPr lang="pt-PT" sz="3600" dirty="0">
                <a:solidFill>
                  <a:schemeClr val="accent1">
                    <a:lumMod val="60000"/>
                    <a:lumOff val="40000"/>
                  </a:schemeClr>
                </a:solidFill>
              </a:rPr>
              <a:t> </a:t>
            </a:r>
            <a:r>
              <a:rPr lang="pt-PT" sz="3600" dirty="0" err="1">
                <a:solidFill>
                  <a:schemeClr val="accent1">
                    <a:lumMod val="60000"/>
                    <a:lumOff val="40000"/>
                  </a:schemeClr>
                </a:solidFill>
              </a:rPr>
              <a:t>the</a:t>
            </a:r>
            <a:r>
              <a:rPr lang="pt-PT" sz="3600" dirty="0">
                <a:solidFill>
                  <a:schemeClr val="accent1">
                    <a:lumMod val="60000"/>
                    <a:lumOff val="40000"/>
                  </a:schemeClr>
                </a:solidFill>
              </a:rPr>
              <a:t> </a:t>
            </a:r>
            <a:r>
              <a:rPr lang="pt-PT" sz="3600" dirty="0" err="1">
                <a:solidFill>
                  <a:schemeClr val="accent1">
                    <a:lumMod val="60000"/>
                    <a:lumOff val="40000"/>
                  </a:schemeClr>
                </a:solidFill>
              </a:rPr>
              <a:t>graph</a:t>
            </a:r>
            <a:r>
              <a:rPr lang="pt-PT" sz="3600" dirty="0">
                <a:solidFill>
                  <a:schemeClr val="accent1">
                    <a:lumMod val="60000"/>
                    <a:lumOff val="40000"/>
                  </a:schemeClr>
                </a:solidFill>
              </a:rPr>
              <a:t> (</a:t>
            </a:r>
            <a:r>
              <a:rPr lang="pt-PT" sz="3600" dirty="0" err="1">
                <a:solidFill>
                  <a:schemeClr val="accent1">
                    <a:lumMod val="60000"/>
                    <a:lumOff val="40000"/>
                  </a:schemeClr>
                </a:solidFill>
              </a:rPr>
              <a:t>continuation</a:t>
            </a:r>
            <a:r>
              <a:rPr lang="pt-PT" sz="3600" dirty="0">
                <a:solidFill>
                  <a:schemeClr val="accent1">
                    <a:lumMod val="60000"/>
                    <a:lumOff val="40000"/>
                  </a:schemeClr>
                </a:solidFill>
              </a:rPr>
              <a:t>)</a:t>
            </a:r>
          </a:p>
        </p:txBody>
      </p:sp>
      <p:sp>
        <p:nvSpPr>
          <p:cNvPr id="6" name="TextBox 5">
            <a:extLst>
              <a:ext uri="{FF2B5EF4-FFF2-40B4-BE49-F238E27FC236}">
                <a16:creationId xmlns:a16="http://schemas.microsoft.com/office/drawing/2014/main" id="{C4AAB273-A70C-9CF7-4CD5-ABEF9968AFC7}"/>
              </a:ext>
            </a:extLst>
          </p:cNvPr>
          <p:cNvSpPr txBox="1"/>
          <p:nvPr/>
        </p:nvSpPr>
        <p:spPr>
          <a:xfrm>
            <a:off x="766916" y="1964791"/>
            <a:ext cx="6096000" cy="607539"/>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Each node represents a structure, there being 3 different types, each with its own class and attributes: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B9024476-54ED-17E3-9C10-24F22490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83" y="4266020"/>
            <a:ext cx="5448772" cy="480102"/>
          </a:xfrm>
          <a:prstGeom prst="rect">
            <a:avLst/>
          </a:prstGeom>
        </p:spPr>
      </p:pic>
      <p:pic>
        <p:nvPicPr>
          <p:cNvPr id="22" name="Picture 21" descr="A screen shot of a computer&#10;&#10;Description automatically generated">
            <a:extLst>
              <a:ext uri="{FF2B5EF4-FFF2-40B4-BE49-F238E27FC236}">
                <a16:creationId xmlns:a16="http://schemas.microsoft.com/office/drawing/2014/main" id="{5F3232E1-2E61-70BB-4F7E-35FC4D619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183" y="4861723"/>
            <a:ext cx="5471634" cy="1127858"/>
          </a:xfrm>
          <a:prstGeom prst="rect">
            <a:avLst/>
          </a:prstGeom>
        </p:spPr>
      </p:pic>
      <p:sp>
        <p:nvSpPr>
          <p:cNvPr id="23" name="TextBox 22">
            <a:extLst>
              <a:ext uri="{FF2B5EF4-FFF2-40B4-BE49-F238E27FC236}">
                <a16:creationId xmlns:a16="http://schemas.microsoft.com/office/drawing/2014/main" id="{16B103EB-2E84-654A-51C3-A33E03350462}"/>
              </a:ext>
            </a:extLst>
          </p:cNvPr>
          <p:cNvSpPr txBox="1"/>
          <p:nvPr/>
        </p:nvSpPr>
        <p:spPr>
          <a:xfrm>
            <a:off x="1229032" y="3323303"/>
            <a:ext cx="2782529" cy="2123658"/>
          </a:xfrm>
          <a:prstGeom prst="rect">
            <a:avLst/>
          </a:prstGeom>
          <a:noFill/>
        </p:spPr>
        <p:txBody>
          <a:bodyPr wrap="square" rtlCol="0">
            <a:spAutoFit/>
          </a:bodyPr>
          <a:lstStyle/>
          <a:p>
            <a:r>
              <a:rPr lang="pt-PT" sz="1600" dirty="0" err="1"/>
              <a:t>Water</a:t>
            </a:r>
            <a:r>
              <a:rPr lang="pt-PT" sz="1600" dirty="0"/>
              <a:t> </a:t>
            </a:r>
            <a:r>
              <a:rPr lang="pt-PT" sz="1600" dirty="0" err="1"/>
              <a:t>Reservoir</a:t>
            </a:r>
            <a:r>
              <a:rPr lang="pt-PT" sz="1600" dirty="0"/>
              <a:t>:</a:t>
            </a:r>
          </a:p>
          <a:p>
            <a:endParaRPr lang="pt-PT" sz="1600" dirty="0"/>
          </a:p>
          <a:p>
            <a:endParaRPr lang="pt-PT" sz="1600" dirty="0"/>
          </a:p>
          <a:p>
            <a:endParaRPr lang="pt-PT" sz="1600" dirty="0"/>
          </a:p>
          <a:p>
            <a:r>
              <a:rPr lang="pt-PT" sz="1600" dirty="0" err="1"/>
              <a:t>Pumping</a:t>
            </a:r>
            <a:r>
              <a:rPr lang="pt-PT" sz="1600" dirty="0"/>
              <a:t> Station:</a:t>
            </a:r>
          </a:p>
          <a:p>
            <a:endParaRPr lang="pt-PT" sz="1600" dirty="0"/>
          </a:p>
          <a:p>
            <a:endParaRPr lang="pt-PT" sz="1600" dirty="0"/>
          </a:p>
          <a:p>
            <a:r>
              <a:rPr lang="pt-PT" sz="1600" dirty="0" err="1"/>
              <a:t>Delivery</a:t>
            </a:r>
            <a:r>
              <a:rPr lang="pt-PT" sz="1600" dirty="0"/>
              <a:t> Site:</a:t>
            </a:r>
          </a:p>
        </p:txBody>
      </p:sp>
      <p:pic>
        <p:nvPicPr>
          <p:cNvPr id="27" name="Picture 26" descr="A black screen with green text">
            <a:extLst>
              <a:ext uri="{FF2B5EF4-FFF2-40B4-BE49-F238E27FC236}">
                <a16:creationId xmlns:a16="http://schemas.microsoft.com/office/drawing/2014/main" id="{35758F21-F257-C866-2428-996087E44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183" y="2967651"/>
            <a:ext cx="6340389" cy="1143099"/>
          </a:xfrm>
          <a:prstGeom prst="rect">
            <a:avLst/>
          </a:prstGeom>
        </p:spPr>
      </p:pic>
    </p:spTree>
    <p:extLst>
      <p:ext uri="{BB962C8B-B14F-4D97-AF65-F5344CB8AC3E}">
        <p14:creationId xmlns:p14="http://schemas.microsoft.com/office/powerpoint/2010/main" val="150166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237FC6-AFC3-E150-61C6-32D4FD021106}"/>
              </a:ext>
            </a:extLst>
          </p:cNvPr>
          <p:cNvSpPr>
            <a:spLocks noGrp="1"/>
          </p:cNvSpPr>
          <p:nvPr>
            <p:ph type="title"/>
          </p:nvPr>
        </p:nvSpPr>
        <p:spPr>
          <a:xfrm>
            <a:off x="1603534" y="101642"/>
            <a:ext cx="8984931" cy="1400530"/>
          </a:xfrm>
        </p:spPr>
        <p:txBody>
          <a:bodyPr/>
          <a:lstStyle/>
          <a:p>
            <a:pPr algn="ctr"/>
            <a:r>
              <a:rPr lang="en-US" sz="3600" dirty="0">
                <a:solidFill>
                  <a:schemeClr val="accent1">
                    <a:lumMod val="60000"/>
                    <a:lumOff val="40000"/>
                  </a:schemeClr>
                </a:solidFill>
              </a:rPr>
              <a:t>Description of implemented functionalities and associated algorithms (and graphs)</a:t>
            </a:r>
            <a:endParaRPr lang="pt-PT" sz="3600" dirty="0">
              <a:solidFill>
                <a:schemeClr val="accent1">
                  <a:lumMod val="60000"/>
                  <a:lumOff val="40000"/>
                </a:schemeClr>
              </a:solidFill>
            </a:endParaRPr>
          </a:p>
        </p:txBody>
      </p:sp>
      <p:sp>
        <p:nvSpPr>
          <p:cNvPr id="10" name="TextBox 9">
            <a:extLst>
              <a:ext uri="{FF2B5EF4-FFF2-40B4-BE49-F238E27FC236}">
                <a16:creationId xmlns:a16="http://schemas.microsoft.com/office/drawing/2014/main" id="{6B852F40-13AA-3676-34CB-AF30236CD5C5}"/>
              </a:ext>
            </a:extLst>
          </p:cNvPr>
          <p:cNvSpPr txBox="1"/>
          <p:nvPr/>
        </p:nvSpPr>
        <p:spPr>
          <a:xfrm>
            <a:off x="134311" y="2630044"/>
            <a:ext cx="11921026" cy="97360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performs a Breadth-First Search (BFS) from a source water reservoir to a target delivery site. It finds all the paths from the source to the target in the graph. It also keeps track of the minimum flow along each path..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PT" sz="1600" dirty="0">
                <a:effectLst/>
                <a:latin typeface="Calibri" panose="020F0502020204030204" pitchFamily="34" charset="0"/>
                <a:ea typeface="Calibri" panose="020F0502020204030204" pitchFamily="34" charset="0"/>
                <a:cs typeface="Calibri" panose="020F0502020204030204" pitchFamily="34" charset="0"/>
              </a:rPr>
              <a:t>Time </a:t>
            </a:r>
            <a:r>
              <a:rPr lang="pt-PT" sz="1600" dirty="0" err="1">
                <a:effectLst/>
                <a:latin typeface="Calibri" panose="020F0502020204030204" pitchFamily="34" charset="0"/>
                <a:ea typeface="Calibri" panose="020F0502020204030204" pitchFamily="34" charset="0"/>
                <a:cs typeface="Calibri" panose="020F0502020204030204" pitchFamily="34" charset="0"/>
              </a:rPr>
              <a:t>complexity</a:t>
            </a:r>
            <a:r>
              <a:rPr lang="pt-PT" sz="1600" dirty="0">
                <a:effectLst/>
                <a:latin typeface="Calibri" panose="020F0502020204030204" pitchFamily="34" charset="0"/>
                <a:ea typeface="Calibri" panose="020F0502020204030204" pitchFamily="34" charset="0"/>
                <a:cs typeface="Calibri" panose="020F0502020204030204" pitchFamily="34" charset="0"/>
              </a:rPr>
              <a:t>: O(V+E)</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5088EFD1-D01E-09A0-CEAB-93EE573B6E06}"/>
              </a:ext>
            </a:extLst>
          </p:cNvPr>
          <p:cNvSpPr txBox="1"/>
          <p:nvPr/>
        </p:nvSpPr>
        <p:spPr>
          <a:xfrm>
            <a:off x="136662" y="4582445"/>
            <a:ext cx="11921027" cy="123707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implements the Edmonds-Karp algorithm to find the maximum flow from a source water reservoir to a target, or sink, delivery site. It </a:t>
            </a:r>
            <a:r>
              <a:rPr lang="en-US" sz="1600" dirty="0">
                <a:effectLst/>
                <a:latin typeface="Calibri" panose="020F0502020204030204" pitchFamily="34" charset="0"/>
                <a:ea typeface="Calibri" panose="020F0502020204030204" pitchFamily="34" charset="0"/>
                <a:cs typeface="Times New Roman" panose="02020603050405020304" pitchFamily="18" charset="0"/>
              </a:rPr>
              <a:t>creates a copy of the graph and then runs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bfs</a:t>
            </a:r>
            <a:r>
              <a:rPr lang="en-US" sz="1600" dirty="0">
                <a:effectLst/>
                <a:latin typeface="Calibri" panose="020F0502020204030204" pitchFamily="34" charset="0"/>
                <a:ea typeface="Calibri" panose="020F0502020204030204" pitchFamily="34" charset="0"/>
                <a:cs typeface="Times New Roman" panose="02020603050405020304" pitchFamily="18" charset="0"/>
              </a:rPr>
              <a:t>() function on it for each water reservoir. The maximum flow from each reservoir to the delivery site is added to the total flow.</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PT" sz="1600" dirty="0">
                <a:effectLst/>
                <a:latin typeface="Calibri" panose="020F0502020204030204" pitchFamily="34" charset="0"/>
                <a:ea typeface="Calibri" panose="020F0502020204030204" pitchFamily="34" charset="0"/>
                <a:cs typeface="Calibri" panose="020F0502020204030204" pitchFamily="34" charset="0"/>
              </a:rPr>
              <a:t>Time </a:t>
            </a:r>
            <a:r>
              <a:rPr lang="pt-PT" sz="1600" dirty="0" err="1">
                <a:effectLst/>
                <a:latin typeface="Calibri" panose="020F0502020204030204" pitchFamily="34" charset="0"/>
                <a:ea typeface="Calibri" panose="020F0502020204030204" pitchFamily="34" charset="0"/>
                <a:cs typeface="Calibri" panose="020F0502020204030204" pitchFamily="34" charset="0"/>
              </a:rPr>
              <a:t>complexity</a:t>
            </a:r>
            <a:r>
              <a:rPr lang="pt-PT"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O(V*E^2)</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26E354C0-BA06-4CED-9FF0-09E48B2377BD}"/>
              </a:ext>
            </a:extLst>
          </p:cNvPr>
          <p:cNvPicPr>
            <a:picLocks noChangeAspect="1"/>
          </p:cNvPicPr>
          <p:nvPr/>
        </p:nvPicPr>
        <p:blipFill>
          <a:blip r:embed="rId2"/>
          <a:stretch>
            <a:fillRect/>
          </a:stretch>
        </p:blipFill>
        <p:spPr>
          <a:xfrm>
            <a:off x="134310" y="2441797"/>
            <a:ext cx="11921025" cy="206832"/>
          </a:xfrm>
          <a:prstGeom prst="rect">
            <a:avLst/>
          </a:prstGeom>
        </p:spPr>
      </p:pic>
      <p:pic>
        <p:nvPicPr>
          <p:cNvPr id="6" name="Imagem 5">
            <a:extLst>
              <a:ext uri="{FF2B5EF4-FFF2-40B4-BE49-F238E27FC236}">
                <a16:creationId xmlns:a16="http://schemas.microsoft.com/office/drawing/2014/main" id="{CC7FDDFC-4F2A-4117-A887-A96DCB6FBD79}"/>
              </a:ext>
            </a:extLst>
          </p:cNvPr>
          <p:cNvPicPr>
            <a:picLocks noChangeAspect="1"/>
          </p:cNvPicPr>
          <p:nvPr/>
        </p:nvPicPr>
        <p:blipFill>
          <a:blip r:embed="rId3"/>
          <a:stretch>
            <a:fillRect/>
          </a:stretch>
        </p:blipFill>
        <p:spPr>
          <a:xfrm>
            <a:off x="134309" y="4337557"/>
            <a:ext cx="8264973" cy="244888"/>
          </a:xfrm>
          <a:prstGeom prst="rect">
            <a:avLst/>
          </a:prstGeom>
        </p:spPr>
      </p:pic>
    </p:spTree>
    <p:extLst>
      <p:ext uri="{BB962C8B-B14F-4D97-AF65-F5344CB8AC3E}">
        <p14:creationId xmlns:p14="http://schemas.microsoft.com/office/powerpoint/2010/main" val="325574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89613D-645B-AA39-8AC8-4923A80950D8}"/>
              </a:ext>
            </a:extLst>
          </p:cNvPr>
          <p:cNvSpPr>
            <a:spLocks noGrp="1"/>
          </p:cNvSpPr>
          <p:nvPr>
            <p:ph type="title"/>
          </p:nvPr>
        </p:nvSpPr>
        <p:spPr>
          <a:xfrm>
            <a:off x="1603534" y="101642"/>
            <a:ext cx="8984931" cy="1400530"/>
          </a:xfrm>
        </p:spPr>
        <p:txBody>
          <a:bodyPr/>
          <a:lstStyle/>
          <a:p>
            <a:pPr algn="ctr"/>
            <a:r>
              <a:rPr lang="en-US" sz="3600" dirty="0">
                <a:solidFill>
                  <a:schemeClr val="accent1">
                    <a:lumMod val="60000"/>
                    <a:lumOff val="40000"/>
                  </a:schemeClr>
                </a:solidFill>
              </a:rPr>
              <a:t>Description of implemented functionalities and associated algorithms (and graphs) - continuation</a:t>
            </a:r>
            <a:endParaRPr lang="pt-PT" sz="3600"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1BB5BA1B-1121-34F8-6DFD-682957D5F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85" y="2564529"/>
            <a:ext cx="8299574" cy="307391"/>
          </a:xfrm>
          <a:prstGeom prst="rect">
            <a:avLst/>
          </a:prstGeom>
        </p:spPr>
      </p:pic>
      <p:sp>
        <p:nvSpPr>
          <p:cNvPr id="9" name="TextBox 8">
            <a:extLst>
              <a:ext uri="{FF2B5EF4-FFF2-40B4-BE49-F238E27FC236}">
                <a16:creationId xmlns:a16="http://schemas.microsoft.com/office/drawing/2014/main" id="{4160D747-9C64-5A05-C8DB-0404727C5C42}"/>
              </a:ext>
            </a:extLst>
          </p:cNvPr>
          <p:cNvSpPr txBox="1"/>
          <p:nvPr/>
        </p:nvSpPr>
        <p:spPr>
          <a:xfrm>
            <a:off x="202882" y="2871920"/>
            <a:ext cx="11592233" cy="1500539"/>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calculates the maximum amount of water that can reach each city or a specific city using the Edmonds-Karp algorithm. It iterates over all source-sink pairs and calculates the maximum flow from the source to the sink (the sources being the water reservoirs and the sinks being the delivery sites, leaving the pumping stations as intermediate nodes). If the flow is greater than the current maximum flow for the sink, it updates the maximum flow.</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Time complexity: O(R*C*V*E^2)</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45316BB7-2192-4C94-2478-C70285251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 y="4646939"/>
            <a:ext cx="11582479" cy="324829"/>
          </a:xfrm>
          <a:prstGeom prst="rect">
            <a:avLst/>
          </a:prstGeom>
        </p:spPr>
      </p:pic>
      <p:sp>
        <p:nvSpPr>
          <p:cNvPr id="13" name="TextBox 12">
            <a:extLst>
              <a:ext uri="{FF2B5EF4-FFF2-40B4-BE49-F238E27FC236}">
                <a16:creationId xmlns:a16="http://schemas.microsoft.com/office/drawing/2014/main" id="{2A4356E1-C80D-59DB-693A-E8234710C143}"/>
              </a:ext>
            </a:extLst>
          </p:cNvPr>
          <p:cNvSpPr txBox="1"/>
          <p:nvPr/>
        </p:nvSpPr>
        <p:spPr>
          <a:xfrm>
            <a:off x="202882" y="5025585"/>
            <a:ext cx="12109747" cy="97360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simulates the rupture of each pipeline in the network and determines which cities would be affected by each rupture. It uses the Edmonds-Karp algorithm to calculate the maximum flow to each city after each pipeline rupture.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Time complexity: O(V*E^3)</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863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952D5-3F24-373E-D4E7-0F1494F5F771}"/>
              </a:ext>
            </a:extLst>
          </p:cNvPr>
          <p:cNvSpPr>
            <a:spLocks noGrp="1"/>
          </p:cNvSpPr>
          <p:nvPr>
            <p:ph type="title"/>
          </p:nvPr>
        </p:nvSpPr>
        <p:spPr>
          <a:xfrm>
            <a:off x="1603534" y="101642"/>
            <a:ext cx="8984931" cy="1400530"/>
          </a:xfrm>
        </p:spPr>
        <p:txBody>
          <a:bodyPr/>
          <a:lstStyle/>
          <a:p>
            <a:pPr algn="ctr"/>
            <a:r>
              <a:rPr lang="en-US" sz="3600" dirty="0">
                <a:solidFill>
                  <a:schemeClr val="accent1">
                    <a:lumMod val="60000"/>
                    <a:lumOff val="40000"/>
                  </a:schemeClr>
                </a:solidFill>
              </a:rPr>
              <a:t>Description of implemented functionalities and associated algorithms (and graphs) - continuation</a:t>
            </a:r>
            <a:endParaRPr lang="pt-PT" sz="36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0414C7A5-2F5B-E92A-3CDB-1160F3D34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06" y="2375057"/>
            <a:ext cx="7790660" cy="292150"/>
          </a:xfrm>
          <a:prstGeom prst="rect">
            <a:avLst/>
          </a:prstGeom>
        </p:spPr>
      </p:pic>
      <p:sp>
        <p:nvSpPr>
          <p:cNvPr id="8" name="TextBox 7">
            <a:extLst>
              <a:ext uri="{FF2B5EF4-FFF2-40B4-BE49-F238E27FC236}">
                <a16:creationId xmlns:a16="http://schemas.microsoft.com/office/drawing/2014/main" id="{6095427A-4717-82A1-FF2F-AB2079D5ACC8}"/>
              </a:ext>
            </a:extLst>
          </p:cNvPr>
          <p:cNvSpPr txBox="1"/>
          <p:nvPr/>
        </p:nvSpPr>
        <p:spPr>
          <a:xfrm>
            <a:off x="343890" y="2667207"/>
            <a:ext cx="10933710" cy="123707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calculates the water deficit for each city in the network. It iterates over all pipelines and adds their capacity to the total water supply for each city. Then it iterates over all cities and checks if the total water supply is less than the city's demand. If it is, the city and its water deficit are added to the list of cities with a deficit.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Time complexity: O(P+C)</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5CA3724-8259-F1B1-7D9A-9CF43B5A3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06" y="4230989"/>
            <a:ext cx="5146347" cy="321647"/>
          </a:xfrm>
          <a:prstGeom prst="rect">
            <a:avLst/>
          </a:prstGeom>
        </p:spPr>
      </p:pic>
      <p:sp>
        <p:nvSpPr>
          <p:cNvPr id="12" name="TextBox 11">
            <a:extLst>
              <a:ext uri="{FF2B5EF4-FFF2-40B4-BE49-F238E27FC236}">
                <a16:creationId xmlns:a16="http://schemas.microsoft.com/office/drawing/2014/main" id="{8C825982-6D77-456E-ABE8-08FD9B9CD762}"/>
              </a:ext>
            </a:extLst>
          </p:cNvPr>
          <p:cNvSpPr txBox="1"/>
          <p:nvPr/>
        </p:nvSpPr>
        <p:spPr>
          <a:xfrm>
            <a:off x="343890" y="4560430"/>
            <a:ext cx="11366090" cy="123707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balances the load across all pipelines in the network. It calculates the difference between the capacity and the flow of each pipeline and tries to minimize this difference. It does this by increasing the flow in pipelines with a flow less than the average flow until the total flow equals the total capacity or the pipeline's flow equals the average flow.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PT" sz="1600" dirty="0">
                <a:effectLst/>
                <a:latin typeface="Calibri" panose="020F0502020204030204" pitchFamily="34" charset="0"/>
                <a:ea typeface="Calibri" panose="020F0502020204030204" pitchFamily="34" charset="0"/>
                <a:cs typeface="Calibri" panose="020F0502020204030204" pitchFamily="34" charset="0"/>
              </a:rPr>
              <a:t>Time </a:t>
            </a:r>
            <a:r>
              <a:rPr lang="pt-PT" sz="1600" dirty="0" err="1">
                <a:effectLst/>
                <a:latin typeface="Calibri" panose="020F0502020204030204" pitchFamily="34" charset="0"/>
                <a:ea typeface="Calibri" panose="020F0502020204030204" pitchFamily="34" charset="0"/>
                <a:cs typeface="Calibri" panose="020F0502020204030204" pitchFamily="34" charset="0"/>
              </a:rPr>
              <a:t>complexity</a:t>
            </a:r>
            <a:r>
              <a:rPr lang="pt-PT"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O(R*C*V*E^2)</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856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656EF8-402E-66E2-FCAB-553C90BB51B9}"/>
              </a:ext>
            </a:extLst>
          </p:cNvPr>
          <p:cNvSpPr>
            <a:spLocks noGrp="1"/>
          </p:cNvSpPr>
          <p:nvPr>
            <p:ph type="title"/>
          </p:nvPr>
        </p:nvSpPr>
        <p:spPr>
          <a:xfrm>
            <a:off x="1603534" y="101642"/>
            <a:ext cx="8984931" cy="1400530"/>
          </a:xfrm>
        </p:spPr>
        <p:txBody>
          <a:bodyPr/>
          <a:lstStyle/>
          <a:p>
            <a:pPr algn="ctr"/>
            <a:r>
              <a:rPr lang="en-US" sz="3600" dirty="0">
                <a:solidFill>
                  <a:schemeClr val="accent1">
                    <a:lumMod val="60000"/>
                    <a:lumOff val="40000"/>
                  </a:schemeClr>
                </a:solidFill>
              </a:rPr>
              <a:t>Description of implemented functionalities and associated algorithms (and graphs) - continuation</a:t>
            </a:r>
            <a:endParaRPr lang="pt-PT" sz="36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4E6BD340-968C-D15D-7357-D7F6B605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0" y="2450712"/>
            <a:ext cx="9946228" cy="317058"/>
          </a:xfrm>
          <a:prstGeom prst="rect">
            <a:avLst/>
          </a:prstGeom>
        </p:spPr>
      </p:pic>
      <p:sp>
        <p:nvSpPr>
          <p:cNvPr id="8" name="TextBox 7">
            <a:extLst>
              <a:ext uri="{FF2B5EF4-FFF2-40B4-BE49-F238E27FC236}">
                <a16:creationId xmlns:a16="http://schemas.microsoft.com/office/drawing/2014/main" id="{83B91CBE-6E67-194B-C53B-CBF4395EA175}"/>
              </a:ext>
            </a:extLst>
          </p:cNvPr>
          <p:cNvSpPr txBox="1"/>
          <p:nvPr/>
        </p:nvSpPr>
        <p:spPr>
          <a:xfrm>
            <a:off x="275303" y="2762863"/>
            <a:ext cx="11701804" cy="97360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updates the water reservoirs in the graph. It iterates over the provided map of reservoirs and updates the corresponding reservoir in the graph.</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Time complexity: O(R)</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C04DECB-57AF-3FA2-F01D-26EA5B8BAAEB}"/>
              </a:ext>
            </a:extLst>
          </p:cNvPr>
          <p:cNvSpPr txBox="1"/>
          <p:nvPr/>
        </p:nvSpPr>
        <p:spPr>
          <a:xfrm>
            <a:off x="275302" y="4573081"/>
            <a:ext cx="11701805" cy="1237070"/>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This function calculates the water deficit for each city in the network after a specific water reservoir is removed. It first removes the specified reservoir from the graph. Then, for each city in the graph, it calculates the maximum flow to the city using the </a:t>
            </a:r>
            <a:r>
              <a:rPr lang="en-US" sz="1600" dirty="0" err="1">
                <a:effectLst/>
                <a:latin typeface="Calibri" panose="020F0502020204030204" pitchFamily="34" charset="0"/>
                <a:ea typeface="Calibri" panose="020F0502020204030204" pitchFamily="34" charset="0"/>
                <a:cs typeface="Calibri" panose="020F0502020204030204" pitchFamily="34" charset="0"/>
              </a:rPr>
              <a:t>maxFlow</a:t>
            </a:r>
            <a:r>
              <a:rPr lang="en-US" sz="1600" dirty="0">
                <a:effectLst/>
                <a:latin typeface="Calibri" panose="020F0502020204030204" pitchFamily="34" charset="0"/>
                <a:ea typeface="Calibri" panose="020F0502020204030204" pitchFamily="34" charset="0"/>
                <a:cs typeface="Calibri" panose="020F0502020204030204" pitchFamily="34" charset="0"/>
              </a:rPr>
              <a:t>() function. If the maximum flow is less than the city's demand, it adds the city and its water deficit to an unordered map of affected cities.</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Time complexity: O(C*V*E^2)</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B22ECD36-94DF-4FB4-9E3B-C7BCA4CB2631}"/>
              </a:ext>
            </a:extLst>
          </p:cNvPr>
          <p:cNvPicPr>
            <a:picLocks noChangeAspect="1"/>
          </p:cNvPicPr>
          <p:nvPr/>
        </p:nvPicPr>
        <p:blipFill>
          <a:blip r:embed="rId3"/>
          <a:stretch>
            <a:fillRect/>
          </a:stretch>
        </p:blipFill>
        <p:spPr>
          <a:xfrm>
            <a:off x="85332" y="4336330"/>
            <a:ext cx="11783013" cy="234396"/>
          </a:xfrm>
          <a:prstGeom prst="rect">
            <a:avLst/>
          </a:prstGeom>
        </p:spPr>
      </p:pic>
    </p:spTree>
    <p:extLst>
      <p:ext uri="{BB962C8B-B14F-4D97-AF65-F5344CB8AC3E}">
        <p14:creationId xmlns:p14="http://schemas.microsoft.com/office/powerpoint/2010/main" val="652255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369</TotalTime>
  <Words>1045</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Century Gothic</vt:lpstr>
      <vt:lpstr>Wingdings 3</vt:lpstr>
      <vt:lpstr>Ion</vt:lpstr>
      <vt:lpstr>Apresentação do PowerPoint</vt:lpstr>
      <vt:lpstr>Apresentação do PowerPoint</vt:lpstr>
      <vt:lpstr>Description of the reading of the datasets</vt:lpstr>
      <vt:lpstr>Description of the graph</vt:lpstr>
      <vt:lpstr>Description of the graph (continuation)</vt:lpstr>
      <vt:lpstr>Description of implemented functionalities and associated algorithms (and graphs)</vt:lpstr>
      <vt:lpstr>Description of implemented functionalities and associated algorithms (and graphs) - continuation</vt:lpstr>
      <vt:lpstr>Description of implemented functionalities and associated algorithms (and graphs) - continuation</vt:lpstr>
      <vt:lpstr>Description of implemented functionalities and associated algorithms (and graphs) - continuation</vt:lpstr>
      <vt:lpstr>Description of implemented functionalities and associated algorithms (and graphs) - continuation</vt:lpstr>
      <vt:lpstr>Apresentação do PowerPoint</vt:lpstr>
      <vt:lpstr>Apresentação do PowerPoint</vt:lpstr>
      <vt:lpstr>Main 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Santos (1180588)</dc:creator>
  <cp:lastModifiedBy>João Pedro Silva</cp:lastModifiedBy>
  <cp:revision>3</cp:revision>
  <dcterms:created xsi:type="dcterms:W3CDTF">2024-04-07T16:25:21Z</dcterms:created>
  <dcterms:modified xsi:type="dcterms:W3CDTF">2024-04-07T22:59:01Z</dcterms:modified>
</cp:coreProperties>
</file>