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218" r:id="rId3"/>
    <p:sldId id="2220" r:id="rId4"/>
    <p:sldId id="453" r:id="rId5"/>
    <p:sldId id="1578" r:id="rId6"/>
    <p:sldId id="436" r:id="rId7"/>
    <p:sldId id="437" r:id="rId8"/>
    <p:sldId id="2217" r:id="rId9"/>
    <p:sldId id="2214" r:id="rId10"/>
    <p:sldId id="2213" r:id="rId11"/>
    <p:sldId id="2211" r:id="rId12"/>
    <p:sldId id="2215" r:id="rId13"/>
    <p:sldId id="2216" r:id="rId14"/>
    <p:sldId id="2212" r:id="rId15"/>
    <p:sldId id="2221" r:id="rId16"/>
    <p:sldId id="221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Lean" initials="SL" lastIdx="1" clrIdx="0">
    <p:extLst>
      <p:ext uri="{19B8F6BF-5375-455C-9EA6-DF929625EA0E}">
        <p15:presenceInfo xmlns:p15="http://schemas.microsoft.com/office/powerpoint/2012/main" userId="S-1-5-21-1721254763-462695806-1538882281-4018931" providerId="AD"/>
      </p:ext>
    </p:extLst>
  </p:cmAuthor>
  <p:cmAuthor id="2" name="Sarah Lean" initials="SL [2]" lastIdx="1" clrIdx="1">
    <p:extLst>
      <p:ext uri="{19B8F6BF-5375-455C-9EA6-DF929625EA0E}">
        <p15:presenceInfo xmlns:p15="http://schemas.microsoft.com/office/powerpoint/2012/main" userId="S::salean@microsoft.com::60efe49c-fdb2-479d-bd36-260f4732f5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1D7ABF-A1BD-40FF-A123-E3ABEEBB3F55}" v="77" dt="2018-07-29T13:17:01.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65890" autoAdjust="0"/>
  </p:normalViewPr>
  <p:slideViewPr>
    <p:cSldViewPr snapToGrid="0">
      <p:cViewPr varScale="1">
        <p:scale>
          <a:sx n="68" d="100"/>
          <a:sy n="68" d="100"/>
        </p:scale>
        <p:origin x="447"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Lean" userId="60efe49c-fdb2-479d-bd36-260f4732f51a" providerId="ADAL" clId="{0815538A-81C1-4C66-A755-39DB4BB431A7}"/>
    <pc:docChg chg="custSel addSld delSld modSld sldOrd">
      <pc:chgData name="Sarah Lean" userId="60efe49c-fdb2-479d-bd36-260f4732f51a" providerId="ADAL" clId="{0815538A-81C1-4C66-A755-39DB4BB431A7}" dt="2018-07-25T11:14:46.786" v="294" actId="1076"/>
      <pc:docMkLst>
        <pc:docMk/>
      </pc:docMkLst>
      <pc:sldChg chg="delSp delAnim">
        <pc:chgData name="Sarah Lean" userId="60efe49c-fdb2-479d-bd36-260f4732f51a" providerId="ADAL" clId="{0815538A-81C1-4C66-A755-39DB4BB431A7}" dt="2018-07-24T11:15:42.231" v="3" actId="478"/>
        <pc:sldMkLst>
          <pc:docMk/>
          <pc:sldMk cId="1736798657" sldId="436"/>
        </pc:sldMkLst>
        <pc:picChg chg="del">
          <ac:chgData name="Sarah Lean" userId="60efe49c-fdb2-479d-bd36-260f4732f51a" providerId="ADAL" clId="{0815538A-81C1-4C66-A755-39DB4BB431A7}" dt="2018-07-24T11:15:42.231" v="3" actId="478"/>
          <ac:picMkLst>
            <pc:docMk/>
            <pc:sldMk cId="1736798657" sldId="436"/>
            <ac:picMk id="19" creationId="{C5ECA056-908F-6846-A9EC-E8D23F203580}"/>
          </ac:picMkLst>
        </pc:picChg>
        <pc:picChg chg="del">
          <ac:chgData name="Sarah Lean" userId="60efe49c-fdb2-479d-bd36-260f4732f51a" providerId="ADAL" clId="{0815538A-81C1-4C66-A755-39DB4BB431A7}" dt="2018-07-24T11:15:41.124" v="2" actId="478"/>
          <ac:picMkLst>
            <pc:docMk/>
            <pc:sldMk cId="1736798657" sldId="436"/>
            <ac:picMk id="20" creationId="{86D37D38-2807-8C42-8EFD-54FC9DDF12CF}"/>
          </ac:picMkLst>
        </pc:picChg>
      </pc:sldChg>
      <pc:sldChg chg="delSp delAnim">
        <pc:chgData name="Sarah Lean" userId="60efe49c-fdb2-479d-bd36-260f4732f51a" providerId="ADAL" clId="{0815538A-81C1-4C66-A755-39DB4BB431A7}" dt="2018-07-24T11:15:44.610" v="5" actId="478"/>
        <pc:sldMkLst>
          <pc:docMk/>
          <pc:sldMk cId="4247056446" sldId="437"/>
        </pc:sldMkLst>
        <pc:picChg chg="del">
          <ac:chgData name="Sarah Lean" userId="60efe49c-fdb2-479d-bd36-260f4732f51a" providerId="ADAL" clId="{0815538A-81C1-4C66-A755-39DB4BB431A7}" dt="2018-07-24T11:15:44.610" v="5" actId="478"/>
          <ac:picMkLst>
            <pc:docMk/>
            <pc:sldMk cId="4247056446" sldId="437"/>
            <ac:picMk id="22" creationId="{4D3B2BE2-E420-0E4D-AAB4-1812C641322A}"/>
          </ac:picMkLst>
        </pc:picChg>
        <pc:picChg chg="del">
          <ac:chgData name="Sarah Lean" userId="60efe49c-fdb2-479d-bd36-260f4732f51a" providerId="ADAL" clId="{0815538A-81C1-4C66-A755-39DB4BB431A7}" dt="2018-07-24T11:15:43.942" v="4" actId="478"/>
          <ac:picMkLst>
            <pc:docMk/>
            <pc:sldMk cId="4247056446" sldId="437"/>
            <ac:picMk id="25" creationId="{DA5BAFDA-D29B-404C-ADB1-6A58F0BF8227}"/>
          </ac:picMkLst>
        </pc:picChg>
      </pc:sldChg>
      <pc:sldChg chg="delSp delAnim">
        <pc:chgData name="Sarah Lean" userId="60efe49c-fdb2-479d-bd36-260f4732f51a" providerId="ADAL" clId="{0815538A-81C1-4C66-A755-39DB4BB431A7}" dt="2018-07-24T11:15:39.307" v="1" actId="478"/>
        <pc:sldMkLst>
          <pc:docMk/>
          <pc:sldMk cId="664787743" sldId="1578"/>
        </pc:sldMkLst>
        <pc:picChg chg="del">
          <ac:chgData name="Sarah Lean" userId="60efe49c-fdb2-479d-bd36-260f4732f51a" providerId="ADAL" clId="{0815538A-81C1-4C66-A755-39DB4BB431A7}" dt="2018-07-24T11:15:39.307" v="1" actId="478"/>
          <ac:picMkLst>
            <pc:docMk/>
            <pc:sldMk cId="664787743" sldId="1578"/>
            <ac:picMk id="35" creationId="{8E2978E6-68F4-1A4C-85C4-1E4D74063B4E}"/>
          </ac:picMkLst>
        </pc:picChg>
        <pc:picChg chg="del">
          <ac:chgData name="Sarah Lean" userId="60efe49c-fdb2-479d-bd36-260f4732f51a" providerId="ADAL" clId="{0815538A-81C1-4C66-A755-39DB4BB431A7}" dt="2018-07-24T11:15:38.697" v="0" actId="478"/>
          <ac:picMkLst>
            <pc:docMk/>
            <pc:sldMk cId="664787743" sldId="1578"/>
            <ac:picMk id="36" creationId="{40A4A25A-D12D-EE4B-9395-2855E5D99C40}"/>
          </ac:picMkLst>
        </pc:picChg>
      </pc:sldChg>
      <pc:sldChg chg="modSp">
        <pc:chgData name="Sarah Lean" userId="60efe49c-fdb2-479d-bd36-260f4732f51a" providerId="ADAL" clId="{0815538A-81C1-4C66-A755-39DB4BB431A7}" dt="2018-07-24T14:43:51.183" v="237" actId="20577"/>
        <pc:sldMkLst>
          <pc:docMk/>
          <pc:sldMk cId="3073114087" sldId="2211"/>
        </pc:sldMkLst>
        <pc:spChg chg="mod">
          <ac:chgData name="Sarah Lean" userId="60efe49c-fdb2-479d-bd36-260f4732f51a" providerId="ADAL" clId="{0815538A-81C1-4C66-A755-39DB4BB431A7}" dt="2018-07-24T14:43:51.183" v="237" actId="20577"/>
          <ac:spMkLst>
            <pc:docMk/>
            <pc:sldMk cId="3073114087" sldId="2211"/>
            <ac:spMk id="2" creationId="{F4F2E7A0-9F39-4283-AA15-CF9F19704565}"/>
          </ac:spMkLst>
        </pc:spChg>
      </pc:sldChg>
      <pc:sldChg chg="addSp modSp add modTransition modAnim addCm delCm modNotesTx">
        <pc:chgData name="Sarah Lean" userId="60efe49c-fdb2-479d-bd36-260f4732f51a" providerId="ADAL" clId="{0815538A-81C1-4C66-A755-39DB4BB431A7}" dt="2018-07-24T11:50:53.625" v="229"/>
        <pc:sldMkLst>
          <pc:docMk/>
          <pc:sldMk cId="2286621639" sldId="2217"/>
        </pc:sldMkLst>
        <pc:spChg chg="mod">
          <ac:chgData name="Sarah Lean" userId="60efe49c-fdb2-479d-bd36-260f4732f51a" providerId="ADAL" clId="{0815538A-81C1-4C66-A755-39DB4BB431A7}" dt="2018-07-24T11:16:19.614" v="26" actId="20577"/>
          <ac:spMkLst>
            <pc:docMk/>
            <pc:sldMk cId="2286621639" sldId="2217"/>
            <ac:spMk id="2" creationId="{A879C45D-B116-4C80-836B-1FD26E11D56D}"/>
          </ac:spMkLst>
        </pc:spChg>
        <pc:spChg chg="add mod">
          <ac:chgData name="Sarah Lean" userId="60efe49c-fdb2-479d-bd36-260f4732f51a" providerId="ADAL" clId="{0815538A-81C1-4C66-A755-39DB4BB431A7}" dt="2018-07-24T11:24:59.871" v="71" actId="1076"/>
          <ac:spMkLst>
            <pc:docMk/>
            <pc:sldMk cId="2286621639" sldId="2217"/>
            <ac:spMk id="13" creationId="{063A7E60-5AC3-479E-AC94-368853AAA565}"/>
          </ac:spMkLst>
        </pc:spChg>
        <pc:spChg chg="add mod">
          <ac:chgData name="Sarah Lean" userId="60efe49c-fdb2-479d-bd36-260f4732f51a" providerId="ADAL" clId="{0815538A-81C1-4C66-A755-39DB4BB431A7}" dt="2018-07-24T11:25:22.964" v="97" actId="1076"/>
          <ac:spMkLst>
            <pc:docMk/>
            <pc:sldMk cId="2286621639" sldId="2217"/>
            <ac:spMk id="14" creationId="{53A7CB7C-271E-4CD0-996F-F8068727B00E}"/>
          </ac:spMkLst>
        </pc:spChg>
        <pc:spChg chg="add mod">
          <ac:chgData name="Sarah Lean" userId="60efe49c-fdb2-479d-bd36-260f4732f51a" providerId="ADAL" clId="{0815538A-81C1-4C66-A755-39DB4BB431A7}" dt="2018-07-24T11:25:46.457" v="108" actId="1076"/>
          <ac:spMkLst>
            <pc:docMk/>
            <pc:sldMk cId="2286621639" sldId="2217"/>
            <ac:spMk id="15" creationId="{F002F260-8086-484D-B600-ED9C44A9037E}"/>
          </ac:spMkLst>
        </pc:spChg>
        <pc:spChg chg="add mod">
          <ac:chgData name="Sarah Lean" userId="60efe49c-fdb2-479d-bd36-260f4732f51a" providerId="ADAL" clId="{0815538A-81C1-4C66-A755-39DB4BB431A7}" dt="2018-07-24T11:26:03.311" v="124" actId="1076"/>
          <ac:spMkLst>
            <pc:docMk/>
            <pc:sldMk cId="2286621639" sldId="2217"/>
            <ac:spMk id="16" creationId="{A29C0670-DC2D-4B9E-BB84-98C94BC6A9F1}"/>
          </ac:spMkLst>
        </pc:spChg>
        <pc:spChg chg="add mod">
          <ac:chgData name="Sarah Lean" userId="60efe49c-fdb2-479d-bd36-260f4732f51a" providerId="ADAL" clId="{0815538A-81C1-4C66-A755-39DB4BB431A7}" dt="2018-07-24T11:26:29.663" v="137" actId="1076"/>
          <ac:spMkLst>
            <pc:docMk/>
            <pc:sldMk cId="2286621639" sldId="2217"/>
            <ac:spMk id="17" creationId="{F5A17CB7-DCEB-42A4-BE69-186704AFF6F9}"/>
          </ac:spMkLst>
        </pc:spChg>
        <pc:picChg chg="add mod">
          <ac:chgData name="Sarah Lean" userId="60efe49c-fdb2-479d-bd36-260f4732f51a" providerId="ADAL" clId="{0815538A-81C1-4C66-A755-39DB4BB431A7}" dt="2018-07-24T11:21:48.476" v="30" actId="207"/>
          <ac:picMkLst>
            <pc:docMk/>
            <pc:sldMk cId="2286621639" sldId="2217"/>
            <ac:picMk id="4" creationId="{86D13DDD-9392-4F59-B129-988D6D3D5FAB}"/>
          </ac:picMkLst>
        </pc:picChg>
        <pc:picChg chg="add mod">
          <ac:chgData name="Sarah Lean" userId="60efe49c-fdb2-479d-bd36-260f4732f51a" providerId="ADAL" clId="{0815538A-81C1-4C66-A755-39DB4BB431A7}" dt="2018-07-24T11:22:22.559" v="34" actId="207"/>
          <ac:picMkLst>
            <pc:docMk/>
            <pc:sldMk cId="2286621639" sldId="2217"/>
            <ac:picMk id="6" creationId="{35755AFE-6414-4123-8C7F-C7FE9556CDC9}"/>
          </ac:picMkLst>
        </pc:picChg>
        <pc:picChg chg="add mod">
          <ac:chgData name="Sarah Lean" userId="60efe49c-fdb2-479d-bd36-260f4732f51a" providerId="ADAL" clId="{0815538A-81C1-4C66-A755-39DB4BB431A7}" dt="2018-07-24T11:23:06.607" v="39" actId="207"/>
          <ac:picMkLst>
            <pc:docMk/>
            <pc:sldMk cId="2286621639" sldId="2217"/>
            <ac:picMk id="8" creationId="{085C7043-962D-4F07-812F-C39C52F60A8B}"/>
          </ac:picMkLst>
        </pc:picChg>
        <pc:picChg chg="add mod">
          <ac:chgData name="Sarah Lean" userId="60efe49c-fdb2-479d-bd36-260f4732f51a" providerId="ADAL" clId="{0815538A-81C1-4C66-A755-39DB4BB431A7}" dt="2018-07-24T11:23:54.788" v="44" actId="207"/>
          <ac:picMkLst>
            <pc:docMk/>
            <pc:sldMk cId="2286621639" sldId="2217"/>
            <ac:picMk id="10" creationId="{919DBBFA-AB37-421C-9BC6-DA858D88812A}"/>
          </ac:picMkLst>
        </pc:picChg>
        <pc:picChg chg="add mod">
          <ac:chgData name="Sarah Lean" userId="60efe49c-fdb2-479d-bd36-260f4732f51a" providerId="ADAL" clId="{0815538A-81C1-4C66-A755-39DB4BB431A7}" dt="2018-07-24T11:24:34.812" v="48" actId="207"/>
          <ac:picMkLst>
            <pc:docMk/>
            <pc:sldMk cId="2286621639" sldId="2217"/>
            <ac:picMk id="12" creationId="{7132C93C-8BF9-4884-93F8-7489A6972EFA}"/>
          </ac:picMkLst>
        </pc:picChg>
      </pc:sldChg>
      <pc:sldChg chg="add">
        <pc:chgData name="Sarah Lean" userId="60efe49c-fdb2-479d-bd36-260f4732f51a" providerId="ADAL" clId="{0815538A-81C1-4C66-A755-39DB4BB431A7}" dt="2018-07-24T14:04:26.807" v="230"/>
        <pc:sldMkLst>
          <pc:docMk/>
          <pc:sldMk cId="418023521" sldId="2218"/>
        </pc:sldMkLst>
      </pc:sldChg>
      <pc:sldChg chg="addSp modSp add">
        <pc:chgData name="Sarah Lean" userId="60efe49c-fdb2-479d-bd36-260f4732f51a" providerId="ADAL" clId="{0815538A-81C1-4C66-A755-39DB4BB431A7}" dt="2018-07-25T11:14:46.786" v="294" actId="1076"/>
        <pc:sldMkLst>
          <pc:docMk/>
          <pc:sldMk cId="2114512462" sldId="2219"/>
        </pc:sldMkLst>
        <pc:spChg chg="mod">
          <ac:chgData name="Sarah Lean" userId="60efe49c-fdb2-479d-bd36-260f4732f51a" providerId="ADAL" clId="{0815538A-81C1-4C66-A755-39DB4BB431A7}" dt="2018-07-25T11:14:18.295" v="246" actId="20577"/>
          <ac:spMkLst>
            <pc:docMk/>
            <pc:sldMk cId="2114512462" sldId="2219"/>
            <ac:spMk id="2" creationId="{28CDEAC9-39A1-4ADB-8551-F8051773FF35}"/>
          </ac:spMkLst>
        </pc:spChg>
        <pc:spChg chg="add mod">
          <ac:chgData name="Sarah Lean" userId="60efe49c-fdb2-479d-bd36-260f4732f51a" providerId="ADAL" clId="{0815538A-81C1-4C66-A755-39DB4BB431A7}" dt="2018-07-25T11:14:46.786" v="294" actId="1076"/>
          <ac:spMkLst>
            <pc:docMk/>
            <pc:sldMk cId="2114512462" sldId="2219"/>
            <ac:spMk id="3" creationId="{A1250373-E426-4787-A0F6-C5B3FC081565}"/>
          </ac:spMkLst>
        </pc:spChg>
      </pc:sldChg>
    </pc:docChg>
  </pc:docChgLst>
  <pc:docChgLst>
    <pc:chgData name="Sarah Lean" userId="60efe49c-fdb2-479d-bd36-260f4732f51a" providerId="ADAL" clId="{6C1D7ABF-A1BD-40FF-A123-E3ABEEBB3F55}"/>
    <pc:docChg chg="addSld modSld sldOrd">
      <pc:chgData name="Sarah Lean" userId="60efe49c-fdb2-479d-bd36-260f4732f51a" providerId="ADAL" clId="{6C1D7ABF-A1BD-40FF-A123-E3ABEEBB3F55}" dt="2018-07-29T13:17:01.072" v="76"/>
      <pc:docMkLst>
        <pc:docMk/>
      </pc:docMkLst>
      <pc:sldChg chg="modSp add">
        <pc:chgData name="Sarah Lean" userId="60efe49c-fdb2-479d-bd36-260f4732f51a" providerId="ADAL" clId="{6C1D7ABF-A1BD-40FF-A123-E3ABEEBB3F55}" dt="2018-07-29T12:47:12.659" v="66" actId="20577"/>
        <pc:sldMkLst>
          <pc:docMk/>
          <pc:sldMk cId="3091314370" sldId="2220"/>
        </pc:sldMkLst>
        <pc:spChg chg="mod">
          <ac:chgData name="Sarah Lean" userId="60efe49c-fdb2-479d-bd36-260f4732f51a" providerId="ADAL" clId="{6C1D7ABF-A1BD-40FF-A123-E3ABEEBB3F55}" dt="2018-07-29T12:46:55.072" v="11" actId="20577"/>
          <ac:spMkLst>
            <pc:docMk/>
            <pc:sldMk cId="3091314370" sldId="2220"/>
            <ac:spMk id="2" creationId="{44CB9039-0799-4B3A-BF40-087B13E5390F}"/>
          </ac:spMkLst>
        </pc:spChg>
        <pc:spChg chg="mod">
          <ac:chgData name="Sarah Lean" userId="60efe49c-fdb2-479d-bd36-260f4732f51a" providerId="ADAL" clId="{6C1D7ABF-A1BD-40FF-A123-E3ABEEBB3F55}" dt="2018-07-29T12:47:12.659" v="66" actId="20577"/>
          <ac:spMkLst>
            <pc:docMk/>
            <pc:sldMk cId="3091314370" sldId="2220"/>
            <ac:spMk id="3" creationId="{06AA14A3-F47F-41B3-89F3-33C52F1B7CBA}"/>
          </ac:spMkLst>
        </pc:spChg>
      </pc:sldChg>
      <pc:sldChg chg="addSp delSp modSp add ord modTransition">
        <pc:chgData name="Sarah Lean" userId="60efe49c-fdb2-479d-bd36-260f4732f51a" providerId="ADAL" clId="{6C1D7ABF-A1BD-40FF-A123-E3ABEEBB3F55}" dt="2018-07-29T13:17:01.072" v="76"/>
        <pc:sldMkLst>
          <pc:docMk/>
          <pc:sldMk cId="1373201641" sldId="2221"/>
        </pc:sldMkLst>
        <pc:spChg chg="del">
          <ac:chgData name="Sarah Lean" userId="60efe49c-fdb2-479d-bd36-260f4732f51a" providerId="ADAL" clId="{6C1D7ABF-A1BD-40FF-A123-E3ABEEBB3F55}" dt="2018-07-29T13:14:17.831" v="68"/>
          <ac:spMkLst>
            <pc:docMk/>
            <pc:sldMk cId="1373201641" sldId="2221"/>
            <ac:spMk id="2" creationId="{A6A72601-5878-432B-88B4-73E5D3FB8C99}"/>
          </ac:spMkLst>
        </pc:spChg>
        <pc:spChg chg="add mod">
          <ac:chgData name="Sarah Lean" userId="60efe49c-fdb2-479d-bd36-260f4732f51a" providerId="ADAL" clId="{6C1D7ABF-A1BD-40FF-A123-E3ABEEBB3F55}" dt="2018-07-29T13:14:26.495" v="75" actId="403"/>
          <ac:spMkLst>
            <pc:docMk/>
            <pc:sldMk cId="1373201641" sldId="2221"/>
            <ac:spMk id="3" creationId="{51C9B65F-5C84-452D-8F57-AE6E495E14B8}"/>
          </ac:spMkLst>
        </pc:spChg>
        <pc:spChg chg="add mod">
          <ac:chgData name="Sarah Lean" userId="60efe49c-fdb2-479d-bd36-260f4732f51a" providerId="ADAL" clId="{6C1D7ABF-A1BD-40FF-A123-E3ABEEBB3F55}" dt="2018-07-29T13:14:17.831" v="68"/>
          <ac:spMkLst>
            <pc:docMk/>
            <pc:sldMk cId="1373201641" sldId="2221"/>
            <ac:spMk id="4" creationId="{961E0CC7-7819-4DE7-A795-6B8A9BFE74AD}"/>
          </ac:spMkLst>
        </pc:spChg>
      </pc:sldChg>
    </pc:docChg>
  </pc:docChgLst>
  <pc:docChgLst>
    <pc:chgData name="Sarah Lean" userId="60efe49c-fdb2-479d-bd36-260f4732f51a" providerId="ADAL" clId="{83DA60E7-4385-4208-B56A-E691E4ADEDD2}"/>
    <pc:docChg chg="undo custSel addSld delSld modSld sldOrd">
      <pc:chgData name="Sarah Lean" userId="60efe49c-fdb2-479d-bd36-260f4732f51a" providerId="ADAL" clId="{83DA60E7-4385-4208-B56A-E691E4ADEDD2}" dt="2018-07-24T11:13:33.299" v="4664" actId="478"/>
      <pc:docMkLst>
        <pc:docMk/>
      </pc:docMkLst>
      <pc:sldChg chg="addSp delSp addAnim delAnim">
        <pc:chgData name="Sarah Lean" userId="60efe49c-fdb2-479d-bd36-260f4732f51a" providerId="ADAL" clId="{83DA60E7-4385-4208-B56A-E691E4ADEDD2}" dt="2018-07-24T11:13:32.990" v="4662" actId="478"/>
        <pc:sldMkLst>
          <pc:docMk/>
          <pc:sldMk cId="1736798657" sldId="436"/>
        </pc:sldMkLst>
        <pc:picChg chg="add del">
          <ac:chgData name="Sarah Lean" userId="60efe49c-fdb2-479d-bd36-260f4732f51a" providerId="ADAL" clId="{83DA60E7-4385-4208-B56A-E691E4ADEDD2}" dt="2018-07-24T11:12:02.849" v="4648" actId="478"/>
          <ac:picMkLst>
            <pc:docMk/>
            <pc:sldMk cId="1736798657" sldId="436"/>
            <ac:picMk id="18" creationId="{849A0D26-3F22-D34C-A429-362DD22A3838}"/>
          </ac:picMkLst>
        </pc:picChg>
        <pc:picChg chg="add del">
          <ac:chgData name="Sarah Lean" userId="60efe49c-fdb2-479d-bd36-260f4732f51a" providerId="ADAL" clId="{83DA60E7-4385-4208-B56A-E691E4ADEDD2}" dt="2018-07-24T11:13:32.777" v="4661" actId="478"/>
          <ac:picMkLst>
            <pc:docMk/>
            <pc:sldMk cId="1736798657" sldId="436"/>
            <ac:picMk id="19" creationId="{C5ECA056-908F-6846-A9EC-E8D23F203580}"/>
          </ac:picMkLst>
        </pc:picChg>
        <pc:picChg chg="add del">
          <ac:chgData name="Sarah Lean" userId="60efe49c-fdb2-479d-bd36-260f4732f51a" providerId="ADAL" clId="{83DA60E7-4385-4208-B56A-E691E4ADEDD2}" dt="2018-07-24T11:13:32.990" v="4662" actId="478"/>
          <ac:picMkLst>
            <pc:docMk/>
            <pc:sldMk cId="1736798657" sldId="436"/>
            <ac:picMk id="20" creationId="{86D37D38-2807-8C42-8EFD-54FC9DDF12CF}"/>
          </ac:picMkLst>
        </pc:picChg>
      </pc:sldChg>
      <pc:sldChg chg="addSp delSp addAnim delAnim">
        <pc:chgData name="Sarah Lean" userId="60efe49c-fdb2-479d-bd36-260f4732f51a" providerId="ADAL" clId="{83DA60E7-4385-4208-B56A-E691E4ADEDD2}" dt="2018-07-24T11:13:32.603" v="4660" actId="478"/>
        <pc:sldMkLst>
          <pc:docMk/>
          <pc:sldMk cId="4247056446" sldId="437"/>
        </pc:sldMkLst>
        <pc:picChg chg="add del">
          <ac:chgData name="Sarah Lean" userId="60efe49c-fdb2-479d-bd36-260f4732f51a" providerId="ADAL" clId="{83DA60E7-4385-4208-B56A-E691E4ADEDD2}" dt="2018-07-24T11:12:08.252" v="4652" actId="478"/>
          <ac:picMkLst>
            <pc:docMk/>
            <pc:sldMk cId="4247056446" sldId="437"/>
            <ac:picMk id="21" creationId="{700E9A08-891B-0C46-9B80-8CC80437CCC1}"/>
          </ac:picMkLst>
        </pc:picChg>
        <pc:picChg chg="add del">
          <ac:chgData name="Sarah Lean" userId="60efe49c-fdb2-479d-bd36-260f4732f51a" providerId="ADAL" clId="{83DA60E7-4385-4208-B56A-E691E4ADEDD2}" dt="2018-07-24T11:13:32.424" v="4659" actId="478"/>
          <ac:picMkLst>
            <pc:docMk/>
            <pc:sldMk cId="4247056446" sldId="437"/>
            <ac:picMk id="22" creationId="{4D3B2BE2-E420-0E4D-AAB4-1812C641322A}"/>
          </ac:picMkLst>
        </pc:picChg>
        <pc:picChg chg="add del">
          <ac:chgData name="Sarah Lean" userId="60efe49c-fdb2-479d-bd36-260f4732f51a" providerId="ADAL" clId="{83DA60E7-4385-4208-B56A-E691E4ADEDD2}" dt="2018-07-24T11:13:32.603" v="4660" actId="478"/>
          <ac:picMkLst>
            <pc:docMk/>
            <pc:sldMk cId="4247056446" sldId="437"/>
            <ac:picMk id="25" creationId="{DA5BAFDA-D29B-404C-ADB1-6A58F0BF8227}"/>
          </ac:picMkLst>
        </pc:picChg>
      </pc:sldChg>
      <pc:sldChg chg="addSp delSp modSp addAnim delAnim">
        <pc:chgData name="Sarah Lean" userId="60efe49c-fdb2-479d-bd36-260f4732f51a" providerId="ADAL" clId="{83DA60E7-4385-4208-B56A-E691E4ADEDD2}" dt="2018-07-24T11:13:33.299" v="4664" actId="478"/>
        <pc:sldMkLst>
          <pc:docMk/>
          <pc:sldMk cId="664787743" sldId="1578"/>
        </pc:sldMkLst>
        <pc:picChg chg="add del">
          <ac:chgData name="Sarah Lean" userId="60efe49c-fdb2-479d-bd36-260f4732f51a" providerId="ADAL" clId="{83DA60E7-4385-4208-B56A-E691E4ADEDD2}" dt="2018-07-24T11:11:57.231" v="4644" actId="478"/>
          <ac:picMkLst>
            <pc:docMk/>
            <pc:sldMk cId="664787743" sldId="1578"/>
            <ac:picMk id="34" creationId="{6CEEECC1-DA6F-9A44-983C-15F105ED4A01}"/>
          </ac:picMkLst>
        </pc:picChg>
        <pc:picChg chg="add del">
          <ac:chgData name="Sarah Lean" userId="60efe49c-fdb2-479d-bd36-260f4732f51a" providerId="ADAL" clId="{83DA60E7-4385-4208-B56A-E691E4ADEDD2}" dt="2018-07-24T11:13:33.102" v="4663" actId="478"/>
          <ac:picMkLst>
            <pc:docMk/>
            <pc:sldMk cId="664787743" sldId="1578"/>
            <ac:picMk id="35" creationId="{8E2978E6-68F4-1A4C-85C4-1E4D74063B4E}"/>
          </ac:picMkLst>
        </pc:picChg>
        <pc:picChg chg="add del mod">
          <ac:chgData name="Sarah Lean" userId="60efe49c-fdb2-479d-bd36-260f4732f51a" providerId="ADAL" clId="{83DA60E7-4385-4208-B56A-E691E4ADEDD2}" dt="2018-07-24T11:13:33.299" v="4664" actId="478"/>
          <ac:picMkLst>
            <pc:docMk/>
            <pc:sldMk cId="664787743" sldId="1578"/>
            <ac:picMk id="36" creationId="{40A4A25A-D12D-EE4B-9395-2855E5D99C40}"/>
          </ac:picMkLst>
        </pc:picChg>
      </pc:sldChg>
      <pc:sldChg chg="addSp delSp modSp modNotesTx">
        <pc:chgData name="Sarah Lean" userId="60efe49c-fdb2-479d-bd36-260f4732f51a" providerId="ADAL" clId="{83DA60E7-4385-4208-B56A-E691E4ADEDD2}" dt="2018-07-03T09:40:14.575" v="3539" actId="20577"/>
        <pc:sldMkLst>
          <pc:docMk/>
          <pc:sldMk cId="3073114087" sldId="2211"/>
        </pc:sldMkLst>
        <pc:spChg chg="mod">
          <ac:chgData name="Sarah Lean" userId="60efe49c-fdb2-479d-bd36-260f4732f51a" providerId="ADAL" clId="{83DA60E7-4385-4208-B56A-E691E4ADEDD2}" dt="2018-06-25T10:49:17.888" v="17" actId="20577"/>
          <ac:spMkLst>
            <pc:docMk/>
            <pc:sldMk cId="3073114087" sldId="2211"/>
            <ac:spMk id="2" creationId="{F4F2E7A0-9F39-4283-AA15-CF9F19704565}"/>
          </ac:spMkLst>
        </pc:spChg>
        <pc:spChg chg="add mod">
          <ac:chgData name="Sarah Lean" userId="60efe49c-fdb2-479d-bd36-260f4732f51a" providerId="ADAL" clId="{83DA60E7-4385-4208-B56A-E691E4ADEDD2}" dt="2018-06-25T10:50:37.048" v="25" actId="403"/>
          <ac:spMkLst>
            <pc:docMk/>
            <pc:sldMk cId="3073114087" sldId="2211"/>
            <ac:spMk id="16" creationId="{BFCFA475-1BF7-4176-B631-8C69D6C3EB10}"/>
          </ac:spMkLst>
        </pc:spChg>
        <pc:grpChg chg="del">
          <ac:chgData name="Sarah Lean" userId="60efe49c-fdb2-479d-bd36-260f4732f51a" providerId="ADAL" clId="{83DA60E7-4385-4208-B56A-E691E4ADEDD2}" dt="2018-06-25T10:49:27.692" v="21" actId="478"/>
          <ac:grpSpMkLst>
            <pc:docMk/>
            <pc:sldMk cId="3073114087" sldId="2211"/>
            <ac:grpSpMk id="3" creationId="{10DA57A3-2E82-44E6-A714-DC67CC41D54A}"/>
          </ac:grpSpMkLst>
        </pc:grpChg>
        <pc:grpChg chg="del">
          <ac:chgData name="Sarah Lean" userId="60efe49c-fdb2-479d-bd36-260f4732f51a" providerId="ADAL" clId="{83DA60E7-4385-4208-B56A-E691E4ADEDD2}" dt="2018-06-25T10:49:20.224" v="18" actId="478"/>
          <ac:grpSpMkLst>
            <pc:docMk/>
            <pc:sldMk cId="3073114087" sldId="2211"/>
            <ac:grpSpMk id="18" creationId="{A14B15CF-F189-4CDE-89E4-36FF5CB97625}"/>
          </ac:grpSpMkLst>
        </pc:grpChg>
      </pc:sldChg>
      <pc:sldChg chg="addSp delSp modSp add modTransition">
        <pc:chgData name="Sarah Lean" userId="60efe49c-fdb2-479d-bd36-260f4732f51a" providerId="ADAL" clId="{83DA60E7-4385-4208-B56A-E691E4ADEDD2}" dt="2018-06-25T11:39:34.368" v="941" actId="20577"/>
        <pc:sldMkLst>
          <pc:docMk/>
          <pc:sldMk cId="254187257" sldId="2212"/>
        </pc:sldMkLst>
        <pc:spChg chg="del">
          <ac:chgData name="Sarah Lean" userId="60efe49c-fdb2-479d-bd36-260f4732f51a" providerId="ADAL" clId="{83DA60E7-4385-4208-B56A-E691E4ADEDD2}" dt="2018-06-25T10:51:05.433" v="28" actId="20577"/>
          <ac:spMkLst>
            <pc:docMk/>
            <pc:sldMk cId="254187257" sldId="2212"/>
            <ac:spMk id="2" creationId="{6F1A7ED9-C92E-4A0B-B29D-3A37065F5FE0}"/>
          </ac:spMkLst>
        </pc:spChg>
        <pc:spChg chg="add mod">
          <ac:chgData name="Sarah Lean" userId="60efe49c-fdb2-479d-bd36-260f4732f51a" providerId="ADAL" clId="{83DA60E7-4385-4208-B56A-E691E4ADEDD2}" dt="2018-06-25T10:55:31.731" v="279" actId="20577"/>
          <ac:spMkLst>
            <pc:docMk/>
            <pc:sldMk cId="254187257" sldId="2212"/>
            <ac:spMk id="3" creationId="{5D28B5C9-E4E1-4A66-AA85-59EEBD558426}"/>
          </ac:spMkLst>
        </pc:spChg>
        <pc:spChg chg="add mod">
          <ac:chgData name="Sarah Lean" userId="60efe49c-fdb2-479d-bd36-260f4732f51a" providerId="ADAL" clId="{83DA60E7-4385-4208-B56A-E691E4ADEDD2}" dt="2018-06-25T11:39:34.368" v="941" actId="20577"/>
          <ac:spMkLst>
            <pc:docMk/>
            <pc:sldMk cId="254187257" sldId="2212"/>
            <ac:spMk id="4" creationId="{796A5707-168E-427D-A1CA-8D732DD37583}"/>
          </ac:spMkLst>
        </pc:spChg>
      </pc:sldChg>
      <pc:sldChg chg="addSp delSp modSp add modTransition addCm delCm modNotesTx">
        <pc:chgData name="Sarah Lean" userId="60efe49c-fdb2-479d-bd36-260f4732f51a" providerId="ADAL" clId="{83DA60E7-4385-4208-B56A-E691E4ADEDD2}" dt="2018-07-03T09:40:07.055" v="3538" actId="20577"/>
        <pc:sldMkLst>
          <pc:docMk/>
          <pc:sldMk cId="2760333164" sldId="2213"/>
        </pc:sldMkLst>
        <pc:spChg chg="del">
          <ac:chgData name="Sarah Lean" userId="60efe49c-fdb2-479d-bd36-260f4732f51a" providerId="ADAL" clId="{83DA60E7-4385-4208-B56A-E691E4ADEDD2}" dt="2018-06-25T11:01:06.577" v="281" actId="20577"/>
          <ac:spMkLst>
            <pc:docMk/>
            <pc:sldMk cId="2760333164" sldId="2213"/>
            <ac:spMk id="2" creationId="{3EBAF22F-090D-48DE-8D4D-87DF306248F8}"/>
          </ac:spMkLst>
        </pc:spChg>
        <pc:spChg chg="add mod">
          <ac:chgData name="Sarah Lean" userId="60efe49c-fdb2-479d-bd36-260f4732f51a" providerId="ADAL" clId="{83DA60E7-4385-4208-B56A-E691E4ADEDD2}" dt="2018-06-25T11:28:44.412" v="744" actId="20577"/>
          <ac:spMkLst>
            <pc:docMk/>
            <pc:sldMk cId="2760333164" sldId="2213"/>
            <ac:spMk id="3" creationId="{F9FC0B31-B79E-4D44-8CC9-D800487BC596}"/>
          </ac:spMkLst>
        </pc:spChg>
        <pc:spChg chg="add mod">
          <ac:chgData name="Sarah Lean" userId="60efe49c-fdb2-479d-bd36-260f4732f51a" providerId="ADAL" clId="{83DA60E7-4385-4208-B56A-E691E4ADEDD2}" dt="2018-06-25T15:08:25.583" v="3105" actId="20577"/>
          <ac:spMkLst>
            <pc:docMk/>
            <pc:sldMk cId="2760333164" sldId="2213"/>
            <ac:spMk id="4" creationId="{9E523BCF-4706-4958-A7D9-05EF47199AF6}"/>
          </ac:spMkLst>
        </pc:spChg>
      </pc:sldChg>
      <pc:sldChg chg="addSp delSp modSp add ord modTransition">
        <pc:chgData name="Sarah Lean" userId="60efe49c-fdb2-479d-bd36-260f4732f51a" providerId="ADAL" clId="{83DA60E7-4385-4208-B56A-E691E4ADEDD2}" dt="2018-06-25T12:58:51.817" v="1504" actId="20577"/>
        <pc:sldMkLst>
          <pc:docMk/>
          <pc:sldMk cId="4143250077" sldId="2214"/>
        </pc:sldMkLst>
        <pc:spChg chg="del">
          <ac:chgData name="Sarah Lean" userId="60efe49c-fdb2-479d-bd36-260f4732f51a" providerId="ADAL" clId="{83DA60E7-4385-4208-B56A-E691E4ADEDD2}" dt="2018-06-25T12:51:46.748" v="944" actId="20577"/>
          <ac:spMkLst>
            <pc:docMk/>
            <pc:sldMk cId="4143250077" sldId="2214"/>
            <ac:spMk id="2" creationId="{C9F13E58-8AE3-46DB-AB06-977287318F8E}"/>
          </ac:spMkLst>
        </pc:spChg>
        <pc:spChg chg="add mod">
          <ac:chgData name="Sarah Lean" userId="60efe49c-fdb2-479d-bd36-260f4732f51a" providerId="ADAL" clId="{83DA60E7-4385-4208-B56A-E691E4ADEDD2}" dt="2018-06-25T12:58:51.817" v="1504" actId="20577"/>
          <ac:spMkLst>
            <pc:docMk/>
            <pc:sldMk cId="4143250077" sldId="2214"/>
            <ac:spMk id="3" creationId="{0B71711E-6DB3-4CC7-A857-09BCEEB7BD2A}"/>
          </ac:spMkLst>
        </pc:spChg>
        <pc:spChg chg="add mod">
          <ac:chgData name="Sarah Lean" userId="60efe49c-fdb2-479d-bd36-260f4732f51a" providerId="ADAL" clId="{83DA60E7-4385-4208-B56A-E691E4ADEDD2}" dt="2018-06-25T12:58:23.409" v="1429" actId="20577"/>
          <ac:spMkLst>
            <pc:docMk/>
            <pc:sldMk cId="4143250077" sldId="2214"/>
            <ac:spMk id="4" creationId="{ABFED181-1B2F-4074-BA1D-CC1121ED7DC8}"/>
          </ac:spMkLst>
        </pc:spChg>
      </pc:sldChg>
      <pc:sldChg chg="addSp delSp modSp add modTransition modNotesTx">
        <pc:chgData name="Sarah Lean" userId="60efe49c-fdb2-479d-bd36-260f4732f51a" providerId="ADAL" clId="{83DA60E7-4385-4208-B56A-E691E4ADEDD2}" dt="2018-07-03T09:45:26.362" v="4328" actId="20577"/>
        <pc:sldMkLst>
          <pc:docMk/>
          <pc:sldMk cId="272720833" sldId="2215"/>
        </pc:sldMkLst>
        <pc:spChg chg="del">
          <ac:chgData name="Sarah Lean" userId="60efe49c-fdb2-479d-bd36-260f4732f51a" providerId="ADAL" clId="{83DA60E7-4385-4208-B56A-E691E4ADEDD2}" dt="2018-06-25T13:00:00.334" v="1506" actId="20577"/>
          <ac:spMkLst>
            <pc:docMk/>
            <pc:sldMk cId="272720833" sldId="2215"/>
            <ac:spMk id="2" creationId="{0C2176B2-3826-453A-AFA5-61348708AD18}"/>
          </ac:spMkLst>
        </pc:spChg>
        <pc:spChg chg="add mod">
          <ac:chgData name="Sarah Lean" userId="60efe49c-fdb2-479d-bd36-260f4732f51a" providerId="ADAL" clId="{83DA60E7-4385-4208-B56A-E691E4ADEDD2}" dt="2018-06-25T13:13:05.655" v="1932" actId="20577"/>
          <ac:spMkLst>
            <pc:docMk/>
            <pc:sldMk cId="272720833" sldId="2215"/>
            <ac:spMk id="3" creationId="{9C90F91A-68D7-4318-853A-04B0D147F524}"/>
          </ac:spMkLst>
        </pc:spChg>
        <pc:spChg chg="add mod">
          <ac:chgData name="Sarah Lean" userId="60efe49c-fdb2-479d-bd36-260f4732f51a" providerId="ADAL" clId="{83DA60E7-4385-4208-B56A-E691E4ADEDD2}" dt="2018-07-02T13:31:14.423" v="3141" actId="20577"/>
          <ac:spMkLst>
            <pc:docMk/>
            <pc:sldMk cId="272720833" sldId="2215"/>
            <ac:spMk id="4" creationId="{909AC821-E17F-4B3C-ABE5-0810C9E5FC82}"/>
          </ac:spMkLst>
        </pc:spChg>
      </pc:sldChg>
      <pc:sldChg chg="addSp delSp modSp add modTransition modNotesTx">
        <pc:chgData name="Sarah Lean" userId="60efe49c-fdb2-479d-bd36-260f4732f51a" providerId="ADAL" clId="{83DA60E7-4385-4208-B56A-E691E4ADEDD2}" dt="2018-07-03T15:26:43.646" v="4567" actId="14100"/>
        <pc:sldMkLst>
          <pc:docMk/>
          <pc:sldMk cId="2178618986" sldId="2216"/>
        </pc:sldMkLst>
        <pc:spChg chg="del">
          <ac:chgData name="Sarah Lean" userId="60efe49c-fdb2-479d-bd36-260f4732f51a" providerId="ADAL" clId="{83DA60E7-4385-4208-B56A-E691E4ADEDD2}" dt="2018-06-25T14:38:53.909" v="2282" actId="20577"/>
          <ac:spMkLst>
            <pc:docMk/>
            <pc:sldMk cId="2178618986" sldId="2216"/>
            <ac:spMk id="2" creationId="{4A80FA31-F9B3-412C-A834-E7EB5ED36AD6}"/>
          </ac:spMkLst>
        </pc:spChg>
        <pc:spChg chg="add mod">
          <ac:chgData name="Sarah Lean" userId="60efe49c-fdb2-479d-bd36-260f4732f51a" providerId="ADAL" clId="{83DA60E7-4385-4208-B56A-E691E4ADEDD2}" dt="2018-06-25T14:58:24.521" v="2968" actId="20577"/>
          <ac:spMkLst>
            <pc:docMk/>
            <pc:sldMk cId="2178618986" sldId="2216"/>
            <ac:spMk id="3" creationId="{C4D8F8BD-D413-4315-B749-911671D8AF83}"/>
          </ac:spMkLst>
        </pc:spChg>
        <pc:spChg chg="add mod">
          <ac:chgData name="Sarah Lean" userId="60efe49c-fdb2-479d-bd36-260f4732f51a" providerId="ADAL" clId="{83DA60E7-4385-4208-B56A-E691E4ADEDD2}" dt="2018-06-25T14:55:15.511" v="2924" actId="20577"/>
          <ac:spMkLst>
            <pc:docMk/>
            <pc:sldMk cId="2178618986" sldId="2216"/>
            <ac:spMk id="4" creationId="{169877BE-8C17-418C-863A-D85BDCFC2709}"/>
          </ac:spMkLst>
        </pc:spChg>
        <pc:picChg chg="add mod">
          <ac:chgData name="Sarah Lean" userId="60efe49c-fdb2-479d-bd36-260f4732f51a" providerId="ADAL" clId="{83DA60E7-4385-4208-B56A-E691E4ADEDD2}" dt="2018-07-03T15:26:43.646" v="4567" actId="14100"/>
          <ac:picMkLst>
            <pc:docMk/>
            <pc:sldMk cId="2178618986" sldId="2216"/>
            <ac:picMk id="6" creationId="{E2C3E3E1-794C-4DD3-ADA3-EC8103A8F09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160F6D-E975-41E8-8142-C60D5600DC92}" type="datetimeFigureOut">
              <a:rPr lang="en-GB" smtClean="0"/>
              <a:t>29/07/2018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1E963-671D-4511-806F-41DFDD7C81BF}" type="slidenum">
              <a:rPr lang="en-GB" smtClean="0"/>
              <a:t>‹#›</a:t>
            </a:fld>
            <a:endParaRPr lang="en-GB"/>
          </a:p>
        </p:txBody>
      </p:sp>
    </p:spTree>
    <p:extLst>
      <p:ext uri="{BB962C8B-B14F-4D97-AF65-F5344CB8AC3E}">
        <p14:creationId xmlns:p14="http://schemas.microsoft.com/office/powerpoint/2010/main" val="986349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b="1" dirty="0">
                <a:solidFill>
                  <a:srgbClr val="595959"/>
                </a:solidFill>
                <a:latin typeface="Segoe UI" panose="020B0502040204020203" pitchFamily="34" charset="0"/>
                <a:ea typeface="Calibri" panose="020F0502020204030204" pitchFamily="34" charset="0"/>
                <a:cs typeface="Times New Roman" panose="02020603050405020304" pitchFamily="18" charset="0"/>
              </a:rPr>
              <a:t>With Azure Cost Management, you can:</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With Azure Cost Management, you can now manage cloud spend in three main ways: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Monitor cloud spend</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Drive organizational accountability</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Optimize cloud efficiency</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…across your entire multi-cloud environment.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dirty="0">
                <a:solidFill>
                  <a:srgbClr val="595959"/>
                </a:solidFill>
                <a:latin typeface="Segoe UI" panose="020B0502040204020203" pitchFamily="34" charset="0"/>
                <a:ea typeface="Calibri" panose="020F0502020204030204" pitchFamily="34" charset="0"/>
                <a:cs typeface="Segoe UI" panose="020B0502040204020203" pitchFamily="34" charset="0"/>
              </a:rPr>
              <a:t>Let’s unpack each one of these, starting with monitoring your cloud spend.</a:t>
            </a:r>
            <a:endParaRPr lang="en-US" sz="1100" dirty="0">
              <a:latin typeface="Calibri" panose="020F0502020204030204" pitchFamily="34" charset="0"/>
              <a:ea typeface="Calibri" panose="020F0502020204030204" pitchFamily="34" charset="0"/>
              <a:cs typeface="Segoe UI" panose="020B0502040204020203" pitchFamily="34" charset="0"/>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BA5C779-C7A8-4D8F-8CF3-533D36856DB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7/29/2018 1:46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47489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Cost-Effective Sizing Recommendation – Optimizer &gt; Sizing Optimization &gt; Cost-Effective Sizing Recommendations</a:t>
            </a:r>
          </a:p>
          <a:p>
            <a:endParaRPr lang="en-GB" dirty="0"/>
          </a:p>
          <a:p>
            <a:r>
              <a:rPr lang="en-GB" dirty="0"/>
              <a:t>Instances – Highest CPU – Optimizer &gt; Sizing Optimization &gt; Instances-Highest CPU</a:t>
            </a:r>
          </a:p>
        </p:txBody>
      </p:sp>
      <p:sp>
        <p:nvSpPr>
          <p:cNvPr id="4" name="Slide Number Placeholder 3"/>
          <p:cNvSpPr>
            <a:spLocks noGrp="1"/>
          </p:cNvSpPr>
          <p:nvPr>
            <p:ph type="sldNum" sz="quarter" idx="10"/>
          </p:nvPr>
        </p:nvSpPr>
        <p:spPr/>
        <p:txBody>
          <a:bodyPr/>
          <a:lstStyle/>
          <a:p>
            <a:fld id="{28A1E963-671D-4511-806F-41DFDD7C81BF}" type="slidenum">
              <a:rPr lang="en-GB" smtClean="0"/>
              <a:t>13</a:t>
            </a:fld>
            <a:endParaRPr lang="en-GB"/>
          </a:p>
        </p:txBody>
      </p:sp>
    </p:spTree>
    <p:extLst>
      <p:ext uri="{BB962C8B-B14F-4D97-AF65-F5344CB8AC3E}">
        <p14:creationId xmlns:p14="http://schemas.microsoft.com/office/powerpoint/2010/main" val="1412484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A1E963-671D-4511-806F-41DFDD7C81BF}" type="slidenum">
              <a:rPr lang="en-GB" smtClean="0"/>
              <a:t>14</a:t>
            </a:fld>
            <a:endParaRPr lang="en-GB"/>
          </a:p>
        </p:txBody>
      </p:sp>
    </p:spTree>
    <p:extLst>
      <p:ext uri="{BB962C8B-B14F-4D97-AF65-F5344CB8AC3E}">
        <p14:creationId xmlns:p14="http://schemas.microsoft.com/office/powerpoint/2010/main" val="372426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A1E963-671D-4511-806F-41DFDD7C81BF}" type="slidenum">
              <a:rPr lang="en-GB" smtClean="0"/>
              <a:t>15</a:t>
            </a:fld>
            <a:endParaRPr lang="en-GB"/>
          </a:p>
        </p:txBody>
      </p:sp>
    </p:spTree>
    <p:extLst>
      <p:ext uri="{BB962C8B-B14F-4D97-AF65-F5344CB8AC3E}">
        <p14:creationId xmlns:p14="http://schemas.microsoft.com/office/powerpoint/2010/main" val="3019242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b="1" dirty="0">
                <a:solidFill>
                  <a:srgbClr val="595959"/>
                </a:solidFill>
                <a:latin typeface="Segoe UI" panose="020B0502040204020203" pitchFamily="34" charset="0"/>
                <a:ea typeface="Calibri" panose="020F0502020204030204" pitchFamily="34" charset="0"/>
                <a:cs typeface="Times New Roman" panose="02020603050405020304" pitchFamily="18" charset="0"/>
              </a:rPr>
              <a:t>Monitor cloud spend</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600"/>
              </a:spcAft>
              <a:buFont typeface="Symbol" panose="05050102010706020507" pitchFamily="18" charset="2"/>
              <a:buChar char=""/>
              <a:tabLst>
                <a:tab pos="486410" algn="l"/>
              </a:tabLst>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With Azure Cost Management, you can gain access to rich operational and financial insights: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558800" lvl="1" indent="-219075">
              <a:lnSpc>
                <a:spcPct val="115000"/>
              </a:lnSpc>
              <a:spcAft>
                <a:spcPts val="600"/>
              </a:spcAft>
              <a:buFont typeface="Symbol" panose="05050102010706020507" pitchFamily="18" charset="2"/>
              <a:buChar char=""/>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Monitor resource usage and costs on a daily or monthly basis and track the trends across all your clouds in any way you want (by resource types, by business units, by projects, etc.)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558800" lvl="1" indent="-219075">
              <a:lnSpc>
                <a:spcPct val="115000"/>
              </a:lnSpc>
              <a:spcAft>
                <a:spcPts val="600"/>
              </a:spcAft>
              <a:buFont typeface="Symbol" panose="05050102010706020507" pitchFamily="18" charset="2"/>
              <a:buChar char=""/>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Detect usage and spending anomalies, which could be a good thing (for example, a spike in customer demand after a holiday) or an anomaly that requires immediate investigation. You can also detect usage inefficiencies and take actions to address them.</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558800" lvl="1" indent="-219075">
              <a:lnSpc>
                <a:spcPct val="115000"/>
              </a:lnSpc>
              <a:spcAft>
                <a:spcPts val="600"/>
              </a:spcAft>
              <a:buFont typeface="Symbol" panose="05050102010706020507" pitchFamily="18" charset="2"/>
              <a:buChar char=""/>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And forecast future spend more accurately based on historical data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600"/>
              </a:spcAft>
              <a:buFont typeface="Symbol" panose="05050102010706020507" pitchFamily="18" charset="2"/>
              <a:buChar char=""/>
              <a:tabLst>
                <a:tab pos="486410" algn="l"/>
              </a:tabLst>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All these insights are visualized in intuitive dashboards. One </a:t>
            </a:r>
            <a:r>
              <a:rPr lang="en-US" b="1" dirty="0">
                <a:solidFill>
                  <a:srgbClr val="595959"/>
                </a:solidFill>
                <a:latin typeface="Segoe UI" panose="020B0502040204020203" pitchFamily="34" charset="0"/>
                <a:ea typeface="Calibri" panose="020F0502020204030204" pitchFamily="34" charset="0"/>
                <a:cs typeface="Times New Roman" panose="02020603050405020304" pitchFamily="18" charset="0"/>
              </a:rPr>
              <a:t>key advantage </a:t>
            </a: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of Azure Cost Management is that you can see your cloud usage and spend from different clouds in one single, unified view. You can also customize the dashboards based on roles.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600"/>
              </a:spcAft>
              <a:buFont typeface="Symbol" panose="05050102010706020507" pitchFamily="18" charset="2"/>
              <a:buChar char=""/>
              <a:tabLst>
                <a:tab pos="486410" algn="l"/>
              </a:tabLst>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The screenshot you are looking at shows a management dashboard that has everything managers need to know about their cloud usage and spend.</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600"/>
              </a:spcAft>
              <a:buFont typeface="Symbol" panose="05050102010706020507" pitchFamily="18" charset="2"/>
              <a:buChar char=""/>
              <a:tabLst>
                <a:tab pos="486410" algn="l"/>
              </a:tabLst>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Next, we can easily see how actual cloud expenses are lining up to your budget, in this case, a month by month view.</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600"/>
              </a:spcAft>
              <a:buFont typeface="Symbol" panose="05050102010706020507" pitchFamily="18" charset="2"/>
              <a:buChar char=""/>
              <a:tabLst>
                <a:tab pos="486410" algn="l"/>
              </a:tabLst>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You can also dive deeper to look at daily costs and detect any spikes on a specific point in time—really helpful in locating anomalies. In this case, you have a huge cost spike on August 15. You better look into what caused it.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BA5C779-C7A8-4D8F-8CF3-533D36856DB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7/29/2018 1:46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38845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b="1" dirty="0">
                <a:solidFill>
                  <a:srgbClr val="595959"/>
                </a:solidFill>
                <a:latin typeface="Segoe UI" panose="020B0502040204020203" pitchFamily="34" charset="0"/>
                <a:ea typeface="Calibri" panose="020F0502020204030204" pitchFamily="34" charset="0"/>
                <a:cs typeface="Times New Roman" panose="02020603050405020304" pitchFamily="18" charset="0"/>
              </a:rPr>
              <a:t>Drive organizational accountability</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600"/>
              </a:spcAft>
              <a:buFont typeface="Symbol" panose="05050102010706020507" pitchFamily="18" charset="2"/>
              <a:buChar char=""/>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The next ability is driving organizational accountability.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600"/>
              </a:spcAft>
              <a:buFont typeface="Symbol" panose="05050102010706020507" pitchFamily="18" charset="2"/>
              <a:buChar char=""/>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Accountability is a difficult thing to track or drive in any organization, but Azure Cost Management helps you drive accountability by enabling visibility at the most granular level and enforcing compliance with governance policies, alerts, and notifications.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600"/>
              </a:spcAft>
              <a:buFont typeface="Symbol" panose="05050102010706020507" pitchFamily="18" charset="2"/>
              <a:buChar char=""/>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Allocate usage and costs to business units and projects using resource tags.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600"/>
              </a:spcAft>
              <a:buFont typeface="Symbol" panose="05050102010706020507" pitchFamily="18" charset="2"/>
              <a:buChar char=""/>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Produce chargeback and </a:t>
            </a:r>
            <a:r>
              <a:rPr lang="en-US" dirty="0" err="1">
                <a:solidFill>
                  <a:srgbClr val="595959"/>
                </a:solidFill>
                <a:latin typeface="Segoe UI" panose="020B0502040204020203" pitchFamily="34" charset="0"/>
                <a:ea typeface="Calibri" panose="020F0502020204030204" pitchFamily="34" charset="0"/>
                <a:cs typeface="Times New Roman" panose="02020603050405020304" pitchFamily="18" charset="0"/>
              </a:rPr>
              <a:t>showback</a:t>
            </a: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 reports.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600"/>
              </a:spcAft>
              <a:buFont typeface="Symbol" panose="05050102010706020507" pitchFamily="18" charset="2"/>
              <a:buChar char=""/>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Empower teams to better manage their cloud spend by giving individuals access to data and insights with Role-Based Access Control.</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600"/>
              </a:spcAft>
              <a:buFont typeface="Symbol" panose="05050102010706020507" pitchFamily="18" charset="2"/>
              <a:buChar char=""/>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Set custom thresholds of spending vs. budget and alert stakeholders through automated notifications when they are at risk of overspending. You can also automatically alert stakeholders of usage and spending anomalies.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600"/>
              </a:spcAft>
              <a:buFont typeface="Symbol" panose="05050102010706020507" pitchFamily="18" charset="2"/>
              <a:buChar char=""/>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The screenshot shows cost allocation by workload and usage types so you can get visibility into who is using cloud resources for what purposes and the cost for each area. In this case, production is using the majority of cloud resources compared to R&amp;D, Integration and DevOps, which is expected</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600"/>
              </a:spcAft>
              <a:buFont typeface="Symbol" panose="05050102010706020507" pitchFamily="18" charset="2"/>
              <a:buChar char=""/>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Next is a chargeback report you can produce on a regular basis and email to stakeholders.</a:t>
            </a:r>
            <a:endParaRPr 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600"/>
              </a:spcAft>
              <a:buFont typeface="Symbol" panose="05050102010706020507" pitchFamily="18" charset="2"/>
              <a:buChar char=""/>
            </a:pPr>
            <a:r>
              <a:rPr lang="en-US" dirty="0">
                <a:solidFill>
                  <a:srgbClr val="595959"/>
                </a:solidFill>
                <a:latin typeface="Segoe UI" panose="020B0502040204020203" pitchFamily="34" charset="0"/>
                <a:ea typeface="Calibri" panose="020F0502020204030204" pitchFamily="34" charset="0"/>
              </a:rPr>
              <a:t>And finally, you can’t have your people keep checking on everything manually all the time, so there is an alert and notification system that allows you to set custom thresholds and policies and automatically send alerts &amp; notifications to key stakeholders.</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BA5C779-C7A8-4D8F-8CF3-533D36856DB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7/29/2018 1:46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33198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b="1" dirty="0">
                <a:solidFill>
                  <a:srgbClr val="595959"/>
                </a:solidFill>
                <a:latin typeface="Segoe UI" panose="020B0502040204020203" pitchFamily="34" charset="0"/>
                <a:ea typeface="Calibri" panose="020F0502020204030204" pitchFamily="34" charset="0"/>
                <a:cs typeface="Times New Roman" panose="02020603050405020304" pitchFamily="18" charset="0"/>
              </a:rPr>
              <a:t>Optimize cloud efficiency</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Finally, there’s optimizing cloud efficiency to improve ROI. There are three main ways Azure Cost Management lets you optimize cloud efficiency:</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571500" marR="0" lvl="0" indent="-228600">
              <a:lnSpc>
                <a:spcPct val="115000"/>
              </a:lnSpc>
              <a:spcBef>
                <a:spcPts val="0"/>
              </a:spcBef>
              <a:spcAft>
                <a:spcPts val="0"/>
              </a:spcAft>
              <a:buFont typeface="Symbol" panose="05050102010706020507" pitchFamily="18" charset="2"/>
              <a:buChar char=""/>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Increase resource utilization with virtual machine right-sizing. The tool tracks VM utilization, makes actionable recommendations on right-sizing and provides estimated cost savings. Right-sizing recommendations are made by types: general purpose, compute optimized, memory optimized or graphic optimized.</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571500" marR="0" lvl="0" indent="-228600">
              <a:lnSpc>
                <a:spcPct val="115000"/>
              </a:lnSpc>
              <a:spcBef>
                <a:spcPts val="0"/>
              </a:spcBef>
              <a:spcAft>
                <a:spcPts val="0"/>
              </a:spcAft>
              <a:buFont typeface="Symbol" panose="05050102010706020507" pitchFamily="18" charset="2"/>
              <a:buChar char=""/>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Azure Cost Management also detects idle resources such as unattached disks and unused memory, and makes recommendations to turn those off so you can eliminate waste.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571500" marR="0" lvl="0" indent="-228600">
              <a:lnSpc>
                <a:spcPct val="115000"/>
              </a:lnSpc>
              <a:spcBef>
                <a:spcPts val="0"/>
              </a:spcBef>
              <a:spcAft>
                <a:spcPts val="0"/>
              </a:spcAft>
              <a:buFont typeface="Symbol" panose="05050102010706020507" pitchFamily="18" charset="2"/>
              <a:buChar char=""/>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Azure Cost Management offers another cool capability – helping you optimize virtual machine reserved instance purchases so you can maximize the cost savings. The service currently support AWS reserved instance management and will support optimizing Azure virtual machine reserved instances once it becomes available.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The screenshot here shows VM efficiency - </a:t>
            </a:r>
            <a:r>
              <a:rPr lang="en-US" dirty="0">
                <a:latin typeface="Segoe UI" panose="020B0502040204020203" pitchFamily="34" charset="0"/>
                <a:ea typeface="Calibri" panose="020F0502020204030204" pitchFamily="34" charset="0"/>
                <a:cs typeface="Times New Roman" panose="02020603050405020304" pitchFamily="18" charset="0"/>
              </a:rPr>
              <a:t>you can see a view across all IaaS instances and their CPU utilization.</a:t>
            </a:r>
            <a:r>
              <a:rPr lang="en-US" sz="1100" dirty="0">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15000"/>
              </a:lnSpc>
              <a:spcBef>
                <a:spcPts val="0"/>
              </a:spcBef>
              <a:spcAft>
                <a:spcPts val="0"/>
              </a:spcAft>
              <a:buFont typeface="Symbol" panose="05050102010706020507" pitchFamily="18" charset="2"/>
              <a:buChar char=""/>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Next screenshot: sizing recommendations – you can see a list of sizing recommendations for your VM instances including what size is recommended based on the usage and the potential cost savings. You can double click on each line item to get more details.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Next screenshot: You see a list of unattached disks detected by the tool so you can turn them off and reduce waste.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Next screenshot: reserved instance purchase impact. Here you can see the cost of AWS workloads for a pay-as-you-go pricing shown in the blue bar and the cost if I pre-purchased a reservation with the green bar. I can save $5,734 of the cost by purchasing reserved instances up front.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BA5C779-C7A8-4D8F-8CF3-533D36856DB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7/29/2018 1:46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10450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Whenever you start with a new piece of software or tool there are always certain things that you need to do to get it operational, I refer to these tasks as the building blocks.  To get the most out of Cost Management the things I recommend you spend some time on at the start is:</a:t>
            </a:r>
            <a:endParaRPr lang="en-GB" dirty="0"/>
          </a:p>
          <a:p>
            <a:endParaRPr lang="en-GB" dirty="0"/>
          </a:p>
          <a:p>
            <a:r>
              <a:rPr lang="en-GB" dirty="0"/>
              <a:t>User Management</a:t>
            </a:r>
          </a:p>
          <a:p>
            <a:r>
              <a:rPr lang="en-GB" dirty="0"/>
              <a:t>Cloud Accounts</a:t>
            </a:r>
          </a:p>
          <a:p>
            <a:r>
              <a:rPr lang="en-GB" dirty="0"/>
              <a:t>Cost Entities</a:t>
            </a:r>
          </a:p>
          <a:p>
            <a:r>
              <a:rPr lang="en-GB" dirty="0"/>
              <a:t>Cost Model</a:t>
            </a:r>
          </a:p>
          <a:p>
            <a:r>
              <a:rPr lang="en-GB" dirty="0"/>
              <a:t>Budget</a:t>
            </a:r>
          </a:p>
        </p:txBody>
      </p:sp>
      <p:sp>
        <p:nvSpPr>
          <p:cNvPr id="4" name="Slide Number Placeholder 3"/>
          <p:cNvSpPr>
            <a:spLocks noGrp="1"/>
          </p:cNvSpPr>
          <p:nvPr>
            <p:ph type="sldNum" sz="quarter" idx="10"/>
          </p:nvPr>
        </p:nvSpPr>
        <p:spPr/>
        <p:txBody>
          <a:bodyPr/>
          <a:lstStyle/>
          <a:p>
            <a:fld id="{28A1E963-671D-4511-806F-41DFDD7C81BF}" type="slidenum">
              <a:rPr lang="en-GB" smtClean="0"/>
              <a:t>8</a:t>
            </a:fld>
            <a:endParaRPr lang="en-GB"/>
          </a:p>
        </p:txBody>
      </p:sp>
    </p:spTree>
    <p:extLst>
      <p:ext uri="{BB962C8B-B14F-4D97-AF65-F5344CB8AC3E}">
        <p14:creationId xmlns:p14="http://schemas.microsoft.com/office/powerpoint/2010/main" val="2834865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A1E963-671D-4511-806F-41DFDD7C81BF}" type="slidenum">
              <a:rPr lang="en-GB" smtClean="0"/>
              <a:t>9</a:t>
            </a:fld>
            <a:endParaRPr lang="en-GB"/>
          </a:p>
        </p:txBody>
      </p:sp>
    </p:spTree>
    <p:extLst>
      <p:ext uri="{BB962C8B-B14F-4D97-AF65-F5344CB8AC3E}">
        <p14:creationId xmlns:p14="http://schemas.microsoft.com/office/powerpoint/2010/main" val="558155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Without a relevant cost model you won’t be able to create reports based on Tags assigned within Azure</a:t>
            </a:r>
          </a:p>
        </p:txBody>
      </p:sp>
      <p:sp>
        <p:nvSpPr>
          <p:cNvPr id="4" name="Slide Number Placeholder 3"/>
          <p:cNvSpPr>
            <a:spLocks noGrp="1"/>
          </p:cNvSpPr>
          <p:nvPr>
            <p:ph type="sldNum" sz="quarter" idx="10"/>
          </p:nvPr>
        </p:nvSpPr>
        <p:spPr/>
        <p:txBody>
          <a:bodyPr/>
          <a:lstStyle/>
          <a:p>
            <a:fld id="{28A1E963-671D-4511-806F-41DFDD7C81BF}" type="slidenum">
              <a:rPr lang="en-GB" smtClean="0"/>
              <a:t>10</a:t>
            </a:fld>
            <a:endParaRPr lang="en-GB"/>
          </a:p>
        </p:txBody>
      </p:sp>
    </p:spTree>
    <p:extLst>
      <p:ext uri="{BB962C8B-B14F-4D97-AF65-F5344CB8AC3E}">
        <p14:creationId xmlns:p14="http://schemas.microsoft.com/office/powerpoint/2010/main" val="705299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D00E60-4F94-4CEC-A663-EF88E7844A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1267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Actual Cost Analysis Report – Costs &gt; Cost Analysis &gt; Actual Cost Analysis</a:t>
            </a:r>
          </a:p>
          <a:p>
            <a:endParaRPr lang="en-GB" dirty="0"/>
          </a:p>
          <a:p>
            <a:endParaRPr lang="en-GB" dirty="0"/>
          </a:p>
          <a:p>
            <a:r>
              <a:rPr lang="en-GB" dirty="0"/>
              <a:t>Actual Cost Over Time – Costs &gt; Cost Analysis &gt; Actual Cost over Time</a:t>
            </a:r>
          </a:p>
          <a:p>
            <a:endParaRPr lang="en-GB" dirty="0"/>
          </a:p>
          <a:p>
            <a:r>
              <a:rPr lang="en-GB" dirty="0"/>
              <a:t>Azure Resource Explorer – Resources &gt; Resources &gt; Azure Resource Explorer. </a:t>
            </a:r>
          </a:p>
          <a:p>
            <a:endParaRPr lang="en-GB" dirty="0"/>
          </a:p>
          <a:p>
            <a:r>
              <a:rPr lang="en-GB" dirty="0"/>
              <a:t>To use the Azure Resource Explorer report to identify untagged resources, do the following: </a:t>
            </a:r>
          </a:p>
          <a:p>
            <a:pPr marL="171450" indent="-171450">
              <a:buFont typeface="Arial" panose="020B0604020202020204" pitchFamily="34" charset="0"/>
              <a:buChar char="•"/>
            </a:pPr>
            <a:r>
              <a:rPr lang="en-GB" dirty="0"/>
              <a:t>Load the report</a:t>
            </a:r>
          </a:p>
          <a:p>
            <a:pPr marL="171450" indent="-171450">
              <a:buFont typeface="Arial" panose="020B0604020202020204" pitchFamily="34" charset="0"/>
              <a:buChar char="•"/>
            </a:pPr>
            <a:r>
              <a:rPr lang="en-GB" dirty="0"/>
              <a:t>Click on Add within the Tags section on the left</a:t>
            </a:r>
          </a:p>
          <a:p>
            <a:pPr marL="171450" indent="-171450">
              <a:buFont typeface="Arial" panose="020B0604020202020204" pitchFamily="34" charset="0"/>
              <a:buChar char="•"/>
            </a:pPr>
            <a:r>
              <a:rPr lang="en-GB" dirty="0"/>
              <a:t>Select the tag you wish to check is missing</a:t>
            </a:r>
          </a:p>
          <a:p>
            <a:pPr marL="171450" indent="-171450">
              <a:buFont typeface="Arial" panose="020B0604020202020204" pitchFamily="34" charset="0"/>
              <a:buChar char="•"/>
            </a:pPr>
            <a:r>
              <a:rPr lang="en-GB" dirty="0"/>
              <a:t>Click on the Exclude Tag Filters click button</a:t>
            </a:r>
          </a:p>
          <a:p>
            <a:pPr marL="171450" indent="-171450">
              <a:buFont typeface="Arial" panose="020B0604020202020204" pitchFamily="34" charset="0"/>
              <a:buChar char="•"/>
            </a:pPr>
            <a:r>
              <a:rPr lang="en-GB" dirty="0"/>
              <a:t>The report generated should now show you the resources within Azure that are missing that tag</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Compute Instance over Time – Resources &gt; Compute &gt; Instances over Time</a:t>
            </a:r>
          </a:p>
        </p:txBody>
      </p:sp>
      <p:sp>
        <p:nvSpPr>
          <p:cNvPr id="4" name="Slide Number Placeholder 3"/>
          <p:cNvSpPr>
            <a:spLocks noGrp="1"/>
          </p:cNvSpPr>
          <p:nvPr>
            <p:ph type="sldNum" sz="quarter" idx="10"/>
          </p:nvPr>
        </p:nvSpPr>
        <p:spPr/>
        <p:txBody>
          <a:bodyPr/>
          <a:lstStyle/>
          <a:p>
            <a:fld id="{28A1E963-671D-4511-806F-41DFDD7C81BF}" type="slidenum">
              <a:rPr lang="en-GB" smtClean="0"/>
              <a:t>12</a:t>
            </a:fld>
            <a:endParaRPr lang="en-GB"/>
          </a:p>
        </p:txBody>
      </p:sp>
    </p:spTree>
    <p:extLst>
      <p:ext uri="{BB962C8B-B14F-4D97-AF65-F5344CB8AC3E}">
        <p14:creationId xmlns:p14="http://schemas.microsoft.com/office/powerpoint/2010/main" val="1980282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823355-D825-4FA5-A82B-43F3906B6A51}" type="datetimeFigureOut">
              <a:rPr lang="en-GB" smtClean="0"/>
              <a:t>29/07/2018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F191D7-08D9-450A-9C21-60A581113191}" type="slidenum">
              <a:rPr lang="en-GB" smtClean="0"/>
              <a:t>‹#›</a:t>
            </a:fld>
            <a:endParaRPr lang="en-GB"/>
          </a:p>
        </p:txBody>
      </p:sp>
    </p:spTree>
    <p:extLst>
      <p:ext uri="{BB962C8B-B14F-4D97-AF65-F5344CB8AC3E}">
        <p14:creationId xmlns:p14="http://schemas.microsoft.com/office/powerpoint/2010/main" val="2393400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23355-D825-4FA5-A82B-43F3906B6A51}" type="datetimeFigureOut">
              <a:rPr lang="en-GB" smtClean="0"/>
              <a:t>29/07/2018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F191D7-08D9-450A-9C21-60A581113191}" type="slidenum">
              <a:rPr lang="en-GB" smtClean="0"/>
              <a:t>‹#›</a:t>
            </a:fld>
            <a:endParaRPr lang="en-GB"/>
          </a:p>
        </p:txBody>
      </p:sp>
    </p:spTree>
    <p:extLst>
      <p:ext uri="{BB962C8B-B14F-4D97-AF65-F5344CB8AC3E}">
        <p14:creationId xmlns:p14="http://schemas.microsoft.com/office/powerpoint/2010/main" val="3555377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23355-D825-4FA5-A82B-43F3906B6A51}" type="datetimeFigureOut">
              <a:rPr lang="en-GB" smtClean="0"/>
              <a:t>29/07/2018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F191D7-08D9-450A-9C21-60A581113191}" type="slidenum">
              <a:rPr lang="en-GB" smtClean="0"/>
              <a:t>‹#›</a:t>
            </a:fld>
            <a:endParaRPr lang="en-GB"/>
          </a:p>
        </p:txBody>
      </p:sp>
    </p:spTree>
    <p:extLst>
      <p:ext uri="{BB962C8B-B14F-4D97-AF65-F5344CB8AC3E}">
        <p14:creationId xmlns:p14="http://schemas.microsoft.com/office/powerpoint/2010/main" val="1931422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4" name="Rectangle 3"/>
          <p:cNvSpPr/>
          <p:nvPr userDrawn="1"/>
        </p:nvSpPr>
        <p:spPr bwMode="auto">
          <a:xfrm>
            <a:off x="0" y="0"/>
            <a:ext cx="12192000" cy="1463040"/>
          </a:xfrm>
          <a:prstGeom prst="rect">
            <a:avLst/>
          </a:prstGeom>
          <a:solidFill>
            <a:schemeClr val="accent5">
              <a:lumMod val="75000"/>
            </a:schemeClr>
          </a:solidFill>
          <a:ln>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itle 1"/>
          <p:cNvSpPr>
            <a:spLocks noGrp="1"/>
          </p:cNvSpPr>
          <p:nvPr>
            <p:ph type="title"/>
          </p:nvPr>
        </p:nvSpPr>
        <p:spPr>
          <a:xfrm>
            <a:off x="269240" y="354826"/>
            <a:ext cx="11655840" cy="899665"/>
          </a:xfrm>
        </p:spPr>
        <p:txBody>
          <a:bodyPr/>
          <a:lstStyle>
            <a:lvl1pPr>
              <a:defRPr sz="4000" spc="-50"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326767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23355-D825-4FA5-A82B-43F3906B6A51}" type="datetimeFigureOut">
              <a:rPr lang="en-GB" smtClean="0"/>
              <a:t>29/07/2018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F191D7-08D9-450A-9C21-60A581113191}" type="slidenum">
              <a:rPr lang="en-GB" smtClean="0"/>
              <a:t>‹#›</a:t>
            </a:fld>
            <a:endParaRPr lang="en-GB"/>
          </a:p>
        </p:txBody>
      </p:sp>
    </p:spTree>
    <p:extLst>
      <p:ext uri="{BB962C8B-B14F-4D97-AF65-F5344CB8AC3E}">
        <p14:creationId xmlns:p14="http://schemas.microsoft.com/office/powerpoint/2010/main" val="334126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823355-D825-4FA5-A82B-43F3906B6A51}" type="datetimeFigureOut">
              <a:rPr lang="en-GB" smtClean="0"/>
              <a:t>29/07/2018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F191D7-08D9-450A-9C21-60A581113191}" type="slidenum">
              <a:rPr lang="en-GB" smtClean="0"/>
              <a:t>‹#›</a:t>
            </a:fld>
            <a:endParaRPr lang="en-GB"/>
          </a:p>
        </p:txBody>
      </p:sp>
    </p:spTree>
    <p:extLst>
      <p:ext uri="{BB962C8B-B14F-4D97-AF65-F5344CB8AC3E}">
        <p14:creationId xmlns:p14="http://schemas.microsoft.com/office/powerpoint/2010/main" val="3983027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823355-D825-4FA5-A82B-43F3906B6A51}" type="datetimeFigureOut">
              <a:rPr lang="en-GB" smtClean="0"/>
              <a:t>29/07/2018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F191D7-08D9-450A-9C21-60A581113191}" type="slidenum">
              <a:rPr lang="en-GB" smtClean="0"/>
              <a:t>‹#›</a:t>
            </a:fld>
            <a:endParaRPr lang="en-GB"/>
          </a:p>
        </p:txBody>
      </p:sp>
    </p:spTree>
    <p:extLst>
      <p:ext uri="{BB962C8B-B14F-4D97-AF65-F5344CB8AC3E}">
        <p14:creationId xmlns:p14="http://schemas.microsoft.com/office/powerpoint/2010/main" val="15020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823355-D825-4FA5-A82B-43F3906B6A51}" type="datetimeFigureOut">
              <a:rPr lang="en-GB" smtClean="0"/>
              <a:t>29/07/2018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EF191D7-08D9-450A-9C21-60A581113191}" type="slidenum">
              <a:rPr lang="en-GB" smtClean="0"/>
              <a:t>‹#›</a:t>
            </a:fld>
            <a:endParaRPr lang="en-GB"/>
          </a:p>
        </p:txBody>
      </p:sp>
    </p:spTree>
    <p:extLst>
      <p:ext uri="{BB962C8B-B14F-4D97-AF65-F5344CB8AC3E}">
        <p14:creationId xmlns:p14="http://schemas.microsoft.com/office/powerpoint/2010/main" val="2469390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823355-D825-4FA5-A82B-43F3906B6A51}" type="datetimeFigureOut">
              <a:rPr lang="en-GB" smtClean="0"/>
              <a:t>29/07/2018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F191D7-08D9-450A-9C21-60A581113191}" type="slidenum">
              <a:rPr lang="en-GB" smtClean="0"/>
              <a:t>‹#›</a:t>
            </a:fld>
            <a:endParaRPr lang="en-GB"/>
          </a:p>
        </p:txBody>
      </p:sp>
    </p:spTree>
    <p:extLst>
      <p:ext uri="{BB962C8B-B14F-4D97-AF65-F5344CB8AC3E}">
        <p14:creationId xmlns:p14="http://schemas.microsoft.com/office/powerpoint/2010/main" val="46518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823355-D825-4FA5-A82B-43F3906B6A51}" type="datetimeFigureOut">
              <a:rPr lang="en-GB" smtClean="0"/>
              <a:t>29/07/2018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EF191D7-08D9-450A-9C21-60A581113191}" type="slidenum">
              <a:rPr lang="en-GB" smtClean="0"/>
              <a:t>‹#›</a:t>
            </a:fld>
            <a:endParaRPr lang="en-GB"/>
          </a:p>
        </p:txBody>
      </p:sp>
    </p:spTree>
    <p:extLst>
      <p:ext uri="{BB962C8B-B14F-4D97-AF65-F5344CB8AC3E}">
        <p14:creationId xmlns:p14="http://schemas.microsoft.com/office/powerpoint/2010/main" val="2830806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823355-D825-4FA5-A82B-43F3906B6A51}" type="datetimeFigureOut">
              <a:rPr lang="en-GB" smtClean="0"/>
              <a:t>29/07/2018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F191D7-08D9-450A-9C21-60A581113191}" type="slidenum">
              <a:rPr lang="en-GB" smtClean="0"/>
              <a:t>‹#›</a:t>
            </a:fld>
            <a:endParaRPr lang="en-GB"/>
          </a:p>
        </p:txBody>
      </p:sp>
    </p:spTree>
    <p:extLst>
      <p:ext uri="{BB962C8B-B14F-4D97-AF65-F5344CB8AC3E}">
        <p14:creationId xmlns:p14="http://schemas.microsoft.com/office/powerpoint/2010/main" val="269653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823355-D825-4FA5-A82B-43F3906B6A51}" type="datetimeFigureOut">
              <a:rPr lang="en-GB" smtClean="0"/>
              <a:t>29/07/2018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F191D7-08D9-450A-9C21-60A581113191}" type="slidenum">
              <a:rPr lang="en-GB" smtClean="0"/>
              <a:t>‹#›</a:t>
            </a:fld>
            <a:endParaRPr lang="en-GB"/>
          </a:p>
        </p:txBody>
      </p:sp>
    </p:spTree>
    <p:extLst>
      <p:ext uri="{BB962C8B-B14F-4D97-AF65-F5344CB8AC3E}">
        <p14:creationId xmlns:p14="http://schemas.microsoft.com/office/powerpoint/2010/main" val="1617773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23355-D825-4FA5-A82B-43F3906B6A51}" type="datetimeFigureOut">
              <a:rPr lang="en-GB" smtClean="0"/>
              <a:t>29/07/2018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191D7-08D9-450A-9C21-60A581113191}" type="slidenum">
              <a:rPr lang="en-GB" smtClean="0"/>
              <a:t>‹#›</a:t>
            </a:fld>
            <a:endParaRPr lang="en-GB"/>
          </a:p>
        </p:txBody>
      </p:sp>
    </p:spTree>
    <p:extLst>
      <p:ext uri="{BB962C8B-B14F-4D97-AF65-F5344CB8AC3E}">
        <p14:creationId xmlns:p14="http://schemas.microsoft.com/office/powerpoint/2010/main" val="38090514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rah.Lean@Microsoft.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techielass.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AA7A56-D8FF-4EAB-B080-F3BA3AD41643}"/>
              </a:ext>
            </a:extLst>
          </p:cNvPr>
          <p:cNvPicPr>
            <a:picLocks noChangeAspect="1"/>
          </p:cNvPicPr>
          <p:nvPr/>
        </p:nvPicPr>
        <p:blipFill>
          <a:blip r:embed="rId2"/>
          <a:stretch>
            <a:fillRect/>
          </a:stretch>
        </p:blipFill>
        <p:spPr>
          <a:xfrm>
            <a:off x="249382" y="212237"/>
            <a:ext cx="2849995" cy="910126"/>
          </a:xfrm>
          <a:prstGeom prst="rect">
            <a:avLst/>
          </a:prstGeom>
        </p:spPr>
      </p:pic>
      <p:sp>
        <p:nvSpPr>
          <p:cNvPr id="2" name="Title 1">
            <a:extLst>
              <a:ext uri="{FF2B5EF4-FFF2-40B4-BE49-F238E27FC236}">
                <a16:creationId xmlns:a16="http://schemas.microsoft.com/office/drawing/2014/main" id="{DD6261D3-34E1-4BF8-AE64-4510C2779277}"/>
              </a:ext>
            </a:extLst>
          </p:cNvPr>
          <p:cNvSpPr>
            <a:spLocks noGrp="1"/>
          </p:cNvSpPr>
          <p:nvPr>
            <p:ph type="ctrTitle"/>
          </p:nvPr>
        </p:nvSpPr>
        <p:spPr>
          <a:xfrm>
            <a:off x="407318" y="1597270"/>
            <a:ext cx="6327590" cy="2716823"/>
          </a:xfrm>
        </p:spPr>
        <p:txBody>
          <a:bodyPr>
            <a:normAutofit/>
          </a:bodyPr>
          <a:lstStyle/>
          <a:p>
            <a:r>
              <a:rPr lang="en-GB" dirty="0"/>
              <a:t>Azure Cost Management by Cloudyn</a:t>
            </a:r>
          </a:p>
        </p:txBody>
      </p:sp>
      <p:sp>
        <p:nvSpPr>
          <p:cNvPr id="3" name="Subtitle 2">
            <a:extLst>
              <a:ext uri="{FF2B5EF4-FFF2-40B4-BE49-F238E27FC236}">
                <a16:creationId xmlns:a16="http://schemas.microsoft.com/office/drawing/2014/main" id="{3959A1E1-5797-4A3A-AC9C-69A06277967F}"/>
              </a:ext>
            </a:extLst>
          </p:cNvPr>
          <p:cNvSpPr>
            <a:spLocks noGrp="1"/>
          </p:cNvSpPr>
          <p:nvPr>
            <p:ph type="subTitle" idx="1"/>
          </p:nvPr>
        </p:nvSpPr>
        <p:spPr>
          <a:xfrm>
            <a:off x="521677" y="4789000"/>
            <a:ext cx="9144000" cy="1655762"/>
          </a:xfrm>
        </p:spPr>
        <p:txBody>
          <a:bodyPr>
            <a:normAutofit lnSpcReduction="10000"/>
          </a:bodyPr>
          <a:lstStyle/>
          <a:p>
            <a:pPr algn="l"/>
            <a:r>
              <a:rPr lang="en-GB" dirty="0"/>
              <a:t>Sarah Lean</a:t>
            </a:r>
          </a:p>
          <a:p>
            <a:pPr algn="l"/>
            <a:r>
              <a:rPr lang="en-GB" dirty="0"/>
              <a:t>Cloud Solution Architect</a:t>
            </a:r>
          </a:p>
          <a:p>
            <a:pPr algn="l"/>
            <a:r>
              <a:rPr lang="en-GB" dirty="0">
                <a:hlinkClick r:id="rId3"/>
              </a:rPr>
              <a:t>Sarah.Lean@Microsoft.com</a:t>
            </a:r>
            <a:endParaRPr lang="en-GB" dirty="0"/>
          </a:p>
          <a:p>
            <a:pPr algn="l"/>
            <a:r>
              <a:rPr lang="en-GB" dirty="0"/>
              <a:t>@</a:t>
            </a:r>
            <a:r>
              <a:rPr lang="en-GB" dirty="0" err="1"/>
              <a:t>TechieLass</a:t>
            </a:r>
            <a:endParaRPr lang="en-GB" dirty="0"/>
          </a:p>
        </p:txBody>
      </p:sp>
      <p:pic>
        <p:nvPicPr>
          <p:cNvPr id="6" name="Picture 5">
            <a:extLst>
              <a:ext uri="{FF2B5EF4-FFF2-40B4-BE49-F238E27FC236}">
                <a16:creationId xmlns:a16="http://schemas.microsoft.com/office/drawing/2014/main" id="{688CA6EF-33B0-4E0E-80B5-DBD7524838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4145" y="822922"/>
            <a:ext cx="4940537" cy="4485624"/>
          </a:xfrm>
          <a:prstGeom prst="rect">
            <a:avLst/>
          </a:prstGeom>
        </p:spPr>
      </p:pic>
    </p:spTree>
    <p:extLst>
      <p:ext uri="{BB962C8B-B14F-4D97-AF65-F5344CB8AC3E}">
        <p14:creationId xmlns:p14="http://schemas.microsoft.com/office/powerpoint/2010/main" val="1361484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FC0B31-B79E-4D44-8CC9-D800487BC596}"/>
              </a:ext>
            </a:extLst>
          </p:cNvPr>
          <p:cNvSpPr>
            <a:spLocks noGrp="1"/>
          </p:cNvSpPr>
          <p:nvPr>
            <p:ph type="title"/>
          </p:nvPr>
        </p:nvSpPr>
        <p:spPr/>
        <p:txBody>
          <a:bodyPr/>
          <a:lstStyle/>
          <a:p>
            <a:r>
              <a:rPr lang="en-GB" dirty="0"/>
              <a:t>Cost Models</a:t>
            </a:r>
          </a:p>
        </p:txBody>
      </p:sp>
      <p:sp>
        <p:nvSpPr>
          <p:cNvPr id="4" name="TextBox 3">
            <a:extLst>
              <a:ext uri="{FF2B5EF4-FFF2-40B4-BE49-F238E27FC236}">
                <a16:creationId xmlns:a16="http://schemas.microsoft.com/office/drawing/2014/main" id="{9E523BCF-4706-4958-A7D9-05EF47199AF6}"/>
              </a:ext>
            </a:extLst>
          </p:cNvPr>
          <p:cNvSpPr txBox="1"/>
          <p:nvPr/>
        </p:nvSpPr>
        <p:spPr>
          <a:xfrm>
            <a:off x="369276" y="1776046"/>
            <a:ext cx="11555803" cy="4154984"/>
          </a:xfrm>
          <a:prstGeom prst="rect">
            <a:avLst/>
          </a:prstGeom>
          <a:noFill/>
        </p:spPr>
        <p:txBody>
          <a:bodyPr wrap="square" rtlCol="0">
            <a:spAutoFit/>
          </a:bodyPr>
          <a:lstStyle/>
          <a:p>
            <a:pPr marL="285750" indent="-285750">
              <a:buFont typeface="Arial" panose="020B0604020202020204" pitchFamily="34" charset="0"/>
              <a:buChar char="•"/>
            </a:pPr>
            <a:r>
              <a:rPr lang="en-GB" sz="2400" dirty="0"/>
              <a:t>Cost Modelling allows you to segment data using tags</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It allows you to report on tags that are meaningful</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Setting up a cost model can help an organisation charge back costs to other departments, etc</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General advise is to ignore uncategorised section within Cost Models</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Not all reports use the Cost Model</a:t>
            </a: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2760333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E7A0-9F39-4283-AA15-CF9F19704565}"/>
              </a:ext>
            </a:extLst>
          </p:cNvPr>
          <p:cNvSpPr>
            <a:spLocks noGrp="1"/>
          </p:cNvSpPr>
          <p:nvPr>
            <p:ph type="title"/>
          </p:nvPr>
        </p:nvSpPr>
        <p:spPr/>
        <p:txBody>
          <a:bodyPr>
            <a:noAutofit/>
          </a:bodyPr>
          <a:lstStyle/>
          <a:p>
            <a:r>
              <a:rPr lang="en-US" sz="4800" dirty="0"/>
              <a:t>Budget</a:t>
            </a:r>
          </a:p>
        </p:txBody>
      </p:sp>
      <p:sp>
        <p:nvSpPr>
          <p:cNvPr id="16" name="TextBox 15">
            <a:extLst>
              <a:ext uri="{FF2B5EF4-FFF2-40B4-BE49-F238E27FC236}">
                <a16:creationId xmlns:a16="http://schemas.microsoft.com/office/drawing/2014/main" id="{BFCFA475-1BF7-4176-B631-8C69D6C3EB10}"/>
              </a:ext>
            </a:extLst>
          </p:cNvPr>
          <p:cNvSpPr txBox="1"/>
          <p:nvPr/>
        </p:nvSpPr>
        <p:spPr>
          <a:xfrm>
            <a:off x="468923" y="1951892"/>
            <a:ext cx="10325100" cy="3046988"/>
          </a:xfrm>
          <a:prstGeom prst="rect">
            <a:avLst/>
          </a:prstGeom>
          <a:noFill/>
        </p:spPr>
        <p:txBody>
          <a:bodyPr wrap="square" rtlCol="0">
            <a:spAutoFit/>
          </a:bodyPr>
          <a:lstStyle/>
          <a:p>
            <a:pPr marL="285750" indent="-285750">
              <a:buFont typeface="Arial" panose="020B0604020202020204" pitchFamily="34" charset="0"/>
              <a:buChar char="•"/>
            </a:pPr>
            <a:r>
              <a:rPr lang="en-GB" sz="2400" dirty="0"/>
              <a:t>Budgets can be assigned against the cost entity structure</a:t>
            </a:r>
            <a:br>
              <a:rPr lang="en-GB" sz="2400" dirty="0"/>
            </a:br>
            <a:endParaRPr lang="en-GB" sz="2400" dirty="0"/>
          </a:p>
          <a:p>
            <a:pPr marL="285750" indent="-285750">
              <a:buFont typeface="Arial" panose="020B0604020202020204" pitchFamily="34" charset="0"/>
              <a:buChar char="•"/>
            </a:pPr>
            <a:r>
              <a:rPr lang="en-GB" sz="2400" dirty="0"/>
              <a:t>Threshold alerts can be set up against budgets</a:t>
            </a:r>
            <a:br>
              <a:rPr lang="en-GB" sz="2400" dirty="0"/>
            </a:br>
            <a:endParaRPr lang="en-GB" sz="2400" dirty="0"/>
          </a:p>
          <a:p>
            <a:pPr marL="285750" indent="-285750">
              <a:buFont typeface="Arial" panose="020B0604020202020204" pitchFamily="34" charset="0"/>
              <a:buChar char="•"/>
            </a:pPr>
            <a:r>
              <a:rPr lang="en-GB" sz="2400" dirty="0"/>
              <a:t>Costs vs Budget reports can be drawn</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Reporting can be done at an overall level or cost entity level</a:t>
            </a: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307311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90F91A-68D7-4318-853A-04B0D147F524}"/>
              </a:ext>
            </a:extLst>
          </p:cNvPr>
          <p:cNvSpPr>
            <a:spLocks noGrp="1"/>
          </p:cNvSpPr>
          <p:nvPr>
            <p:ph type="title"/>
          </p:nvPr>
        </p:nvSpPr>
        <p:spPr/>
        <p:txBody>
          <a:bodyPr/>
          <a:lstStyle/>
          <a:p>
            <a:r>
              <a:rPr lang="en-GB" dirty="0"/>
              <a:t>Reports</a:t>
            </a:r>
          </a:p>
        </p:txBody>
      </p:sp>
      <p:sp>
        <p:nvSpPr>
          <p:cNvPr id="4" name="TextBox 3">
            <a:extLst>
              <a:ext uri="{FF2B5EF4-FFF2-40B4-BE49-F238E27FC236}">
                <a16:creationId xmlns:a16="http://schemas.microsoft.com/office/drawing/2014/main" id="{909AC821-E17F-4B3C-ABE5-0810C9E5FC82}"/>
              </a:ext>
            </a:extLst>
          </p:cNvPr>
          <p:cNvSpPr txBox="1"/>
          <p:nvPr/>
        </p:nvSpPr>
        <p:spPr>
          <a:xfrm>
            <a:off x="269240" y="1661746"/>
            <a:ext cx="11556414" cy="6001643"/>
          </a:xfrm>
          <a:prstGeom prst="rect">
            <a:avLst/>
          </a:prstGeom>
          <a:noFill/>
        </p:spPr>
        <p:txBody>
          <a:bodyPr wrap="square" rtlCol="0">
            <a:spAutoFit/>
          </a:bodyPr>
          <a:lstStyle/>
          <a:p>
            <a:pPr marL="342900" indent="-342900">
              <a:buFont typeface="Arial" panose="020B0604020202020204" pitchFamily="34" charset="0"/>
              <a:buChar char="•"/>
            </a:pPr>
            <a:r>
              <a:rPr lang="en-GB" sz="2400" dirty="0"/>
              <a:t>Actual Cost Analysis Report is the data that comes out of Azure Billing without any additional information on top of it (Raw Billing Data)</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Actual Cost Over Time report is good to understand trends for cost entities</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Azure Resource Explorer Report is great for identifying untagged resources</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Azure Resource Explorer Report is also great at identifying which resource caused a spike in consumption</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The Compute Instance over Time report can show used and unused Reserved Instances</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p:txBody>
      </p:sp>
    </p:spTree>
    <p:extLst>
      <p:ext uri="{BB962C8B-B14F-4D97-AF65-F5344CB8AC3E}">
        <p14:creationId xmlns:p14="http://schemas.microsoft.com/office/powerpoint/2010/main" val="27272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D8F8BD-D413-4315-B749-911671D8AF83}"/>
              </a:ext>
            </a:extLst>
          </p:cNvPr>
          <p:cNvSpPr>
            <a:spLocks noGrp="1"/>
          </p:cNvSpPr>
          <p:nvPr>
            <p:ph type="title"/>
          </p:nvPr>
        </p:nvSpPr>
        <p:spPr/>
        <p:txBody>
          <a:bodyPr/>
          <a:lstStyle/>
          <a:p>
            <a:r>
              <a:rPr lang="en-GB" dirty="0"/>
              <a:t>Optimisation Features</a:t>
            </a:r>
          </a:p>
        </p:txBody>
      </p:sp>
      <p:sp>
        <p:nvSpPr>
          <p:cNvPr id="4" name="TextBox 3">
            <a:extLst>
              <a:ext uri="{FF2B5EF4-FFF2-40B4-BE49-F238E27FC236}">
                <a16:creationId xmlns:a16="http://schemas.microsoft.com/office/drawing/2014/main" id="{169877BE-8C17-418C-863A-D85BDCFC2709}"/>
              </a:ext>
            </a:extLst>
          </p:cNvPr>
          <p:cNvSpPr txBox="1"/>
          <p:nvPr/>
        </p:nvSpPr>
        <p:spPr>
          <a:xfrm>
            <a:off x="269240" y="1573822"/>
            <a:ext cx="11538829" cy="6340197"/>
          </a:xfrm>
          <a:prstGeom prst="rect">
            <a:avLst/>
          </a:prstGeom>
          <a:noFill/>
        </p:spPr>
        <p:txBody>
          <a:bodyPr wrap="square" rtlCol="0">
            <a:spAutoFit/>
          </a:bodyPr>
          <a:lstStyle/>
          <a:p>
            <a:pPr marL="285750" indent="-285750">
              <a:buFont typeface="Arial" panose="020B0604020202020204" pitchFamily="34" charset="0"/>
              <a:buChar char="•"/>
            </a:pPr>
            <a:r>
              <a:rPr lang="en-GB" sz="2200" dirty="0"/>
              <a:t>Certain reports are designed for AWS only and certain reports are designed for Azure</a:t>
            </a:r>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r>
              <a:rPr lang="en-GB" sz="2200" dirty="0"/>
              <a:t>Cost-Effective Sizing Recommendation Report will show you over provisioned Virtual Machines</a:t>
            </a:r>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r>
              <a:rPr lang="en-GB" sz="2200" dirty="0"/>
              <a:t>Sizing recommendations will only give you one step down</a:t>
            </a:r>
          </a:p>
          <a:p>
            <a:pPr marL="285750" indent="-28575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Sizing thresholds can be customized to suit needs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The Instances – Highest CPU report can potentially identify virtual machines that need to be sized up</a:t>
            </a:r>
          </a:p>
          <a:p>
            <a:pPr marL="342900" indent="-342900">
              <a:buFont typeface="Arial" panose="020B0604020202020204" pitchFamily="34" charset="0"/>
              <a:buChar char="•"/>
            </a:pPr>
            <a:endParaRPr lang="en-GB" sz="2200" dirty="0"/>
          </a:p>
          <a:p>
            <a:r>
              <a:rPr lang="en-GB" sz="2200" dirty="0"/>
              <a:t>     All recommendations are guidelines and should be further investigated before actioned</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endParaRPr lang="en-GB" sz="2400" dirty="0"/>
          </a:p>
        </p:txBody>
      </p:sp>
      <p:pic>
        <p:nvPicPr>
          <p:cNvPr id="6" name="Graphic 5" descr="Warning">
            <a:extLst>
              <a:ext uri="{FF2B5EF4-FFF2-40B4-BE49-F238E27FC236}">
                <a16:creationId xmlns:a16="http://schemas.microsoft.com/office/drawing/2014/main" id="{E2C3E3E1-794C-4DD3-ADA3-EC8103A8F0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1707" y="5512777"/>
            <a:ext cx="536331" cy="536331"/>
          </a:xfrm>
          <a:prstGeom prst="rect">
            <a:avLst/>
          </a:prstGeom>
        </p:spPr>
      </p:pic>
    </p:spTree>
    <p:extLst>
      <p:ext uri="{BB962C8B-B14F-4D97-AF65-F5344CB8AC3E}">
        <p14:creationId xmlns:p14="http://schemas.microsoft.com/office/powerpoint/2010/main" val="2178618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28B5C9-E4E1-4A66-AA85-59EEBD558426}"/>
              </a:ext>
            </a:extLst>
          </p:cNvPr>
          <p:cNvSpPr>
            <a:spLocks noGrp="1"/>
          </p:cNvSpPr>
          <p:nvPr>
            <p:ph type="title"/>
          </p:nvPr>
        </p:nvSpPr>
        <p:spPr/>
        <p:txBody>
          <a:bodyPr/>
          <a:lstStyle/>
          <a:p>
            <a:r>
              <a:rPr lang="en-GB" dirty="0"/>
              <a:t>Alert Management</a:t>
            </a:r>
          </a:p>
        </p:txBody>
      </p:sp>
      <p:sp>
        <p:nvSpPr>
          <p:cNvPr id="4" name="TextBox 3">
            <a:extLst>
              <a:ext uri="{FF2B5EF4-FFF2-40B4-BE49-F238E27FC236}">
                <a16:creationId xmlns:a16="http://schemas.microsoft.com/office/drawing/2014/main" id="{796A5707-168E-427D-A1CA-8D732DD37583}"/>
              </a:ext>
            </a:extLst>
          </p:cNvPr>
          <p:cNvSpPr txBox="1"/>
          <p:nvPr/>
        </p:nvSpPr>
        <p:spPr>
          <a:xfrm>
            <a:off x="269240" y="1644162"/>
            <a:ext cx="11275060" cy="2308324"/>
          </a:xfrm>
          <a:prstGeom prst="rect">
            <a:avLst/>
          </a:prstGeom>
          <a:noFill/>
        </p:spPr>
        <p:txBody>
          <a:bodyPr wrap="square" rtlCol="0">
            <a:spAutoFit/>
          </a:bodyPr>
          <a:lstStyle/>
          <a:p>
            <a:pPr marL="285750" indent="-285750">
              <a:buFont typeface="Arial" panose="020B0604020202020204" pitchFamily="34" charset="0"/>
              <a:buChar char="•"/>
            </a:pPr>
            <a:r>
              <a:rPr lang="en-GB" sz="2400" dirty="0"/>
              <a:t>Every cost report allows you to create an alert</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Two types of alerts are available, threshold or recurring</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Top level alerts can be created for Company wide notifications </a:t>
            </a: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25418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C9B65F-5C84-452D-8F57-AE6E495E14B8}"/>
              </a:ext>
            </a:extLst>
          </p:cNvPr>
          <p:cNvSpPr>
            <a:spLocks noGrp="1"/>
          </p:cNvSpPr>
          <p:nvPr>
            <p:ph type="ctrTitle"/>
          </p:nvPr>
        </p:nvSpPr>
        <p:spPr/>
        <p:txBody>
          <a:bodyPr>
            <a:normAutofit/>
          </a:bodyPr>
          <a:lstStyle/>
          <a:p>
            <a:r>
              <a:rPr lang="en-GB" sz="7200" dirty="0"/>
              <a:t>Q &amp; A</a:t>
            </a:r>
          </a:p>
        </p:txBody>
      </p:sp>
      <p:sp>
        <p:nvSpPr>
          <p:cNvPr id="4" name="Subtitle 3">
            <a:extLst>
              <a:ext uri="{FF2B5EF4-FFF2-40B4-BE49-F238E27FC236}">
                <a16:creationId xmlns:a16="http://schemas.microsoft.com/office/drawing/2014/main" id="{961E0CC7-7819-4DE7-A795-6B8A9BFE74A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373201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DEAC9-39A1-4ADB-8551-F8051773FF35}"/>
              </a:ext>
            </a:extLst>
          </p:cNvPr>
          <p:cNvSpPr>
            <a:spLocks noGrp="1"/>
          </p:cNvSpPr>
          <p:nvPr>
            <p:ph type="title"/>
          </p:nvPr>
        </p:nvSpPr>
        <p:spPr/>
        <p:txBody>
          <a:bodyPr/>
          <a:lstStyle/>
          <a:p>
            <a:r>
              <a:rPr lang="en-GB" dirty="0"/>
              <a:t>Feedback</a:t>
            </a:r>
          </a:p>
        </p:txBody>
      </p:sp>
      <p:sp>
        <p:nvSpPr>
          <p:cNvPr id="3" name="TextBox 2">
            <a:extLst>
              <a:ext uri="{FF2B5EF4-FFF2-40B4-BE49-F238E27FC236}">
                <a16:creationId xmlns:a16="http://schemas.microsoft.com/office/drawing/2014/main" id="{A1250373-E426-4787-A0F6-C5B3FC081565}"/>
              </a:ext>
            </a:extLst>
          </p:cNvPr>
          <p:cNvSpPr txBox="1"/>
          <p:nvPr/>
        </p:nvSpPr>
        <p:spPr>
          <a:xfrm>
            <a:off x="269240" y="2828835"/>
            <a:ext cx="11765877" cy="1200329"/>
          </a:xfrm>
          <a:prstGeom prst="rect">
            <a:avLst/>
          </a:prstGeom>
          <a:noFill/>
        </p:spPr>
        <p:txBody>
          <a:bodyPr wrap="square" rtlCol="0">
            <a:spAutoFit/>
          </a:bodyPr>
          <a:lstStyle/>
          <a:p>
            <a:r>
              <a:rPr lang="en-GB" sz="7200" dirty="0"/>
              <a:t>https://aka.ms/sarahfeedback</a:t>
            </a:r>
          </a:p>
        </p:txBody>
      </p:sp>
    </p:spTree>
    <p:extLst>
      <p:ext uri="{BB962C8B-B14F-4D97-AF65-F5344CB8AC3E}">
        <p14:creationId xmlns:p14="http://schemas.microsoft.com/office/powerpoint/2010/main" val="211451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72CEF-89AF-4400-88EE-C2A6B9A4EC6C}"/>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endParaRPr lang="en-GB" sz="3200">
              <a:solidFill>
                <a:srgbClr val="262626"/>
              </a:solidFill>
            </a:endParaRPr>
          </a:p>
        </p:txBody>
      </p:sp>
      <p:sp>
        <p:nvSpPr>
          <p:cNvPr id="3" name="Content Placeholder 2">
            <a:extLst>
              <a:ext uri="{FF2B5EF4-FFF2-40B4-BE49-F238E27FC236}">
                <a16:creationId xmlns:a16="http://schemas.microsoft.com/office/drawing/2014/main" id="{6F713BBC-36B7-4E8C-9099-255F17893E29}"/>
              </a:ext>
            </a:extLst>
          </p:cNvPr>
          <p:cNvSpPr>
            <a:spLocks noGrp="1"/>
          </p:cNvSpPr>
          <p:nvPr>
            <p:ph idx="1"/>
          </p:nvPr>
        </p:nvSpPr>
        <p:spPr>
          <a:xfrm>
            <a:off x="6945746" y="443346"/>
            <a:ext cx="5975927" cy="5809672"/>
          </a:xfrm>
        </p:spPr>
        <p:txBody>
          <a:bodyPr anchor="ctr">
            <a:normAutofit lnSpcReduction="10000"/>
          </a:bodyPr>
          <a:lstStyle/>
          <a:p>
            <a:pPr marL="0" indent="0">
              <a:buNone/>
            </a:pPr>
            <a:r>
              <a:rPr lang="en-GB" sz="3600" dirty="0"/>
              <a:t>Sarah Lean</a:t>
            </a:r>
          </a:p>
          <a:p>
            <a:pPr marL="0" indent="0">
              <a:buNone/>
            </a:pPr>
            <a:r>
              <a:rPr lang="en-GB" sz="2400" dirty="0"/>
              <a:t>Cloud Solution Architect</a:t>
            </a:r>
          </a:p>
          <a:p>
            <a:pPr marL="0" indent="0">
              <a:buNone/>
            </a:pPr>
            <a:r>
              <a:rPr lang="en-GB" sz="2400" dirty="0"/>
              <a:t>Microsoft</a:t>
            </a:r>
          </a:p>
          <a:p>
            <a:pPr marL="0" indent="0">
              <a:buNone/>
            </a:pPr>
            <a:endParaRPr lang="en-GB" sz="2400" dirty="0"/>
          </a:p>
          <a:p>
            <a:r>
              <a:rPr lang="en-GB" sz="2400" dirty="0"/>
              <a:t>IT Admin since 2005</a:t>
            </a:r>
          </a:p>
          <a:p>
            <a:r>
              <a:rPr lang="en-GB" sz="2400" dirty="0"/>
              <a:t>Blogger </a:t>
            </a:r>
          </a:p>
          <a:p>
            <a:r>
              <a:rPr lang="en-GB" sz="2400" dirty="0"/>
              <a:t>Geek</a:t>
            </a:r>
          </a:p>
          <a:p>
            <a:r>
              <a:rPr lang="en-GB" sz="2400" dirty="0"/>
              <a:t>Glasgow Azure User Group Founder</a:t>
            </a:r>
          </a:p>
          <a:p>
            <a:r>
              <a:rPr lang="en-GB" sz="2400" dirty="0"/>
              <a:t>Photographer</a:t>
            </a:r>
          </a:p>
          <a:p>
            <a:pPr marL="0" indent="0">
              <a:buNone/>
            </a:pPr>
            <a:endParaRPr lang="en-GB" sz="2400" dirty="0"/>
          </a:p>
          <a:p>
            <a:pPr marL="0" indent="0">
              <a:buNone/>
            </a:pPr>
            <a:endParaRPr lang="en-GB" sz="2400" dirty="0"/>
          </a:p>
          <a:p>
            <a:pPr marL="0" indent="0">
              <a:buNone/>
            </a:pPr>
            <a:r>
              <a:rPr lang="en-GB" sz="2400" dirty="0">
                <a:hlinkClick r:id="rId2"/>
              </a:rPr>
              <a:t>www.techielass.com</a:t>
            </a:r>
            <a:endParaRPr lang="en-GB" sz="2400" dirty="0"/>
          </a:p>
          <a:p>
            <a:pPr marL="0" indent="0">
              <a:buNone/>
            </a:pPr>
            <a:r>
              <a:rPr lang="en-GB" sz="2400" dirty="0"/>
              <a:t>@</a:t>
            </a:r>
            <a:r>
              <a:rPr lang="en-GB" sz="2400" dirty="0" err="1"/>
              <a:t>TechieLass</a:t>
            </a:r>
            <a:endParaRPr lang="en-GB" sz="2400" dirty="0"/>
          </a:p>
          <a:p>
            <a:endParaRPr lang="en-GB" sz="2400" dirty="0"/>
          </a:p>
        </p:txBody>
      </p:sp>
      <p:pic>
        <p:nvPicPr>
          <p:cNvPr id="6" name="Picture 5">
            <a:extLst>
              <a:ext uri="{FF2B5EF4-FFF2-40B4-BE49-F238E27FC236}">
                <a16:creationId xmlns:a16="http://schemas.microsoft.com/office/drawing/2014/main" id="{B19027F4-0E24-4EBA-B88D-AB9D83CCCC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516688" cy="6858000"/>
          </a:xfrm>
          <a:prstGeom prst="rect">
            <a:avLst/>
          </a:prstGeom>
        </p:spPr>
      </p:pic>
    </p:spTree>
    <p:extLst>
      <p:ext uri="{BB962C8B-B14F-4D97-AF65-F5344CB8AC3E}">
        <p14:creationId xmlns:p14="http://schemas.microsoft.com/office/powerpoint/2010/main" val="41802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9039-0799-4B3A-BF40-087B13E5390F}"/>
              </a:ext>
            </a:extLst>
          </p:cNvPr>
          <p:cNvSpPr>
            <a:spLocks noGrp="1"/>
          </p:cNvSpPr>
          <p:nvPr>
            <p:ph type="title"/>
          </p:nvPr>
        </p:nvSpPr>
        <p:spPr/>
        <p:txBody>
          <a:bodyPr/>
          <a:lstStyle/>
          <a:p>
            <a:r>
              <a:rPr lang="en-GB" dirty="0"/>
              <a:t>Objectives	</a:t>
            </a:r>
          </a:p>
        </p:txBody>
      </p:sp>
      <p:sp>
        <p:nvSpPr>
          <p:cNvPr id="3" name="Content Placeholder 2">
            <a:extLst>
              <a:ext uri="{FF2B5EF4-FFF2-40B4-BE49-F238E27FC236}">
                <a16:creationId xmlns:a16="http://schemas.microsoft.com/office/drawing/2014/main" id="{06AA14A3-F47F-41B3-89F3-33C52F1B7CBA}"/>
              </a:ext>
            </a:extLst>
          </p:cNvPr>
          <p:cNvSpPr>
            <a:spLocks noGrp="1"/>
          </p:cNvSpPr>
          <p:nvPr>
            <p:ph idx="1"/>
          </p:nvPr>
        </p:nvSpPr>
        <p:spPr/>
        <p:txBody>
          <a:bodyPr>
            <a:normAutofit/>
          </a:bodyPr>
          <a:lstStyle/>
          <a:p>
            <a:r>
              <a:rPr lang="en-GB" sz="3600" dirty="0"/>
              <a:t>What is Azure Cost Management</a:t>
            </a:r>
          </a:p>
          <a:p>
            <a:endParaRPr lang="en-GB" sz="3600" dirty="0"/>
          </a:p>
          <a:p>
            <a:r>
              <a:rPr lang="en-GB" sz="3600" dirty="0"/>
              <a:t>Get the best out of it</a:t>
            </a:r>
          </a:p>
        </p:txBody>
      </p:sp>
    </p:spTree>
    <p:extLst>
      <p:ext uri="{BB962C8B-B14F-4D97-AF65-F5344CB8AC3E}">
        <p14:creationId xmlns:p14="http://schemas.microsoft.com/office/powerpoint/2010/main" val="309131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5CD584C-1B70-40F9-B463-A5671A3C5BC3}"/>
              </a:ext>
            </a:extLst>
          </p:cNvPr>
          <p:cNvSpPr/>
          <p:nvPr/>
        </p:nvSpPr>
        <p:spPr bwMode="auto">
          <a:xfrm>
            <a:off x="8490033" y="3460728"/>
            <a:ext cx="3401136" cy="61435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13751" fontAlgn="base">
              <a:lnSpc>
                <a:spcPts val="2372"/>
              </a:lnSpc>
              <a:defRPr/>
            </a:pPr>
            <a:r>
              <a:rPr lang="en-US" sz="2353" kern="0" dirty="0">
                <a:solidFill>
                  <a:schemeClr val="bg1"/>
                </a:solidFill>
                <a:latin typeface="Segoe UI Semibold" panose="020B0502040204020203" pitchFamily="34" charset="0"/>
                <a:ea typeface="Segoe UI" charset="0"/>
                <a:cs typeface="Segoe UI Semibold" panose="020B0502040204020203" pitchFamily="34" charset="0"/>
              </a:rPr>
              <a:t>Optimize cloud</a:t>
            </a:r>
          </a:p>
          <a:p>
            <a:pPr algn="ctr" defTabSz="913751" fontAlgn="base">
              <a:lnSpc>
                <a:spcPts val="2372"/>
              </a:lnSpc>
              <a:defRPr/>
            </a:pPr>
            <a:r>
              <a:rPr lang="en-US" sz="2353" kern="0" dirty="0">
                <a:solidFill>
                  <a:schemeClr val="bg1"/>
                </a:solidFill>
                <a:latin typeface="Segoe UI Semibold" panose="020B0502040204020203" pitchFamily="34" charset="0"/>
                <a:ea typeface="Segoe UI" charset="0"/>
                <a:cs typeface="Segoe UI Semibold" panose="020B0502040204020203" pitchFamily="34" charset="0"/>
              </a:rPr>
              <a:t>efficiency</a:t>
            </a:r>
          </a:p>
        </p:txBody>
      </p:sp>
      <p:sp>
        <p:nvSpPr>
          <p:cNvPr id="18" name="Rectangle 17">
            <a:extLst>
              <a:ext uri="{FF2B5EF4-FFF2-40B4-BE49-F238E27FC236}">
                <a16:creationId xmlns:a16="http://schemas.microsoft.com/office/drawing/2014/main" id="{46C440FA-AFC4-48F9-828C-5FCBD4E9DEEE}"/>
              </a:ext>
            </a:extLst>
          </p:cNvPr>
          <p:cNvSpPr/>
          <p:nvPr/>
        </p:nvSpPr>
        <p:spPr bwMode="auto">
          <a:xfrm>
            <a:off x="529830" y="3460728"/>
            <a:ext cx="2992837" cy="87944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14367">
              <a:lnSpc>
                <a:spcPts val="2372"/>
              </a:lnSpc>
              <a:defRPr/>
            </a:pPr>
            <a:r>
              <a:rPr lang="en-US" sz="2353" kern="0" dirty="0">
                <a:solidFill>
                  <a:schemeClr val="bg1"/>
                </a:solidFill>
                <a:latin typeface="Segoe UI Semibold" panose="020B0502040204020203" pitchFamily="34" charset="0"/>
                <a:ea typeface="Segoe UI" charset="0"/>
                <a:cs typeface="Segoe UI Semibold" panose="020B0502040204020203" pitchFamily="34" charset="0"/>
              </a:rPr>
              <a:t>Monitor cloud</a:t>
            </a:r>
          </a:p>
          <a:p>
            <a:pPr algn="ctr" defTabSz="914367">
              <a:lnSpc>
                <a:spcPts val="2372"/>
              </a:lnSpc>
              <a:defRPr/>
            </a:pPr>
            <a:r>
              <a:rPr lang="en-US" sz="2353" kern="0" dirty="0">
                <a:solidFill>
                  <a:schemeClr val="bg1"/>
                </a:solidFill>
                <a:latin typeface="Segoe UI Semibold" panose="020B0502040204020203" pitchFamily="34" charset="0"/>
                <a:ea typeface="Segoe UI" charset="0"/>
                <a:cs typeface="Segoe UI Semibold" panose="020B0502040204020203" pitchFamily="34" charset="0"/>
              </a:rPr>
              <a:t>spend</a:t>
            </a:r>
          </a:p>
          <a:p>
            <a:pPr algn="ctr" defTabSz="914367">
              <a:lnSpc>
                <a:spcPts val="2372"/>
              </a:lnSpc>
              <a:defRPr/>
            </a:pPr>
            <a:endParaRPr lang="en-US" sz="2353" dirty="0">
              <a:solidFill>
                <a:srgbClr val="001F50"/>
              </a:solidFill>
              <a:latin typeface="Segoe UI Semibold" panose="020B0502040204020203" pitchFamily="34" charset="0"/>
              <a:ea typeface="Segoe UI" charset="0"/>
              <a:cs typeface="Segoe UI Semibold" panose="020B0502040204020203" pitchFamily="34" charset="0"/>
            </a:endParaRPr>
          </a:p>
        </p:txBody>
      </p:sp>
      <p:sp>
        <p:nvSpPr>
          <p:cNvPr id="19" name="Rectangle 18">
            <a:extLst>
              <a:ext uri="{FF2B5EF4-FFF2-40B4-BE49-F238E27FC236}">
                <a16:creationId xmlns:a16="http://schemas.microsoft.com/office/drawing/2014/main" id="{E301A544-7F50-4AD2-B549-8251AEF8CA7E}"/>
              </a:ext>
            </a:extLst>
          </p:cNvPr>
          <p:cNvSpPr/>
          <p:nvPr/>
        </p:nvSpPr>
        <p:spPr bwMode="auto">
          <a:xfrm>
            <a:off x="4066794" y="3460728"/>
            <a:ext cx="3990222" cy="5705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13751" fontAlgn="base">
              <a:lnSpc>
                <a:spcPts val="2372"/>
              </a:lnSpc>
              <a:defRPr/>
            </a:pPr>
            <a:r>
              <a:rPr lang="en-US" sz="2353" kern="0" dirty="0">
                <a:solidFill>
                  <a:schemeClr val="bg1"/>
                </a:solidFill>
                <a:latin typeface="Segoe UI Semibold" panose="020B0502040204020203" pitchFamily="34" charset="0"/>
                <a:ea typeface="Segoe UI" charset="0"/>
                <a:cs typeface="Segoe UI Semibold" panose="020B0502040204020203" pitchFamily="34" charset="0"/>
              </a:rPr>
              <a:t>Drive organizational</a:t>
            </a:r>
          </a:p>
          <a:p>
            <a:pPr algn="ctr" defTabSz="913751" fontAlgn="base">
              <a:lnSpc>
                <a:spcPts val="2372"/>
              </a:lnSpc>
              <a:defRPr/>
            </a:pPr>
            <a:r>
              <a:rPr lang="en-US" sz="2353" kern="0" dirty="0">
                <a:solidFill>
                  <a:schemeClr val="bg1"/>
                </a:solidFill>
                <a:latin typeface="Segoe UI Semibold" panose="020B0502040204020203" pitchFamily="34" charset="0"/>
                <a:ea typeface="Segoe UI" charset="0"/>
                <a:cs typeface="Segoe UI Semibold" panose="020B0502040204020203" pitchFamily="34" charset="0"/>
              </a:rPr>
              <a:t>accountability</a:t>
            </a:r>
          </a:p>
        </p:txBody>
      </p:sp>
      <p:sp>
        <p:nvSpPr>
          <p:cNvPr id="38" name="Title 2">
            <a:extLst>
              <a:ext uri="{FF2B5EF4-FFF2-40B4-BE49-F238E27FC236}">
                <a16:creationId xmlns:a16="http://schemas.microsoft.com/office/drawing/2014/main" id="{FC00C819-9A01-40B7-8EFE-C1C5C45D3497}"/>
              </a:ext>
            </a:extLst>
          </p:cNvPr>
          <p:cNvSpPr>
            <a:spLocks noGrp="1"/>
          </p:cNvSpPr>
          <p:nvPr>
            <p:ph type="title"/>
          </p:nvPr>
        </p:nvSpPr>
        <p:spPr/>
        <p:txBody>
          <a:bodyPr/>
          <a:lstStyle/>
          <a:p>
            <a:r>
              <a:rPr lang="en-US" dirty="0">
                <a:solidFill>
                  <a:srgbClr val="00B0F0"/>
                </a:solidFill>
              </a:rPr>
              <a:t>With Cost Management, you can:</a:t>
            </a:r>
          </a:p>
        </p:txBody>
      </p:sp>
      <p:sp>
        <p:nvSpPr>
          <p:cNvPr id="168" name="circle" title="Icon of a circle with three smaller circles on it">
            <a:extLst>
              <a:ext uri="{FF2B5EF4-FFF2-40B4-BE49-F238E27FC236}">
                <a16:creationId xmlns:a16="http://schemas.microsoft.com/office/drawing/2014/main" id="{73692B88-C1AE-AC43-B89F-FC6A951B99CA}"/>
              </a:ext>
            </a:extLst>
          </p:cNvPr>
          <p:cNvSpPr>
            <a:spLocks noChangeAspect="1" noEditPoints="1"/>
          </p:cNvSpPr>
          <p:nvPr/>
        </p:nvSpPr>
        <p:spPr bwMode="auto">
          <a:xfrm>
            <a:off x="5730170" y="2415850"/>
            <a:ext cx="669407" cy="680524"/>
          </a:xfrm>
          <a:custGeom>
            <a:avLst/>
            <a:gdLst>
              <a:gd name="T0" fmla="*/ 26 w 340"/>
              <a:gd name="T1" fmla="*/ 224 h 345"/>
              <a:gd name="T2" fmla="*/ 23 w 340"/>
              <a:gd name="T3" fmla="*/ 198 h 345"/>
              <a:gd name="T4" fmla="*/ 119 w 340"/>
              <a:gd name="T5" fmla="*/ 59 h 345"/>
              <a:gd name="T6" fmla="*/ 77 w 340"/>
              <a:gd name="T7" fmla="*/ 312 h 345"/>
              <a:gd name="T8" fmla="*/ 170 w 340"/>
              <a:gd name="T9" fmla="*/ 345 h 345"/>
              <a:gd name="T10" fmla="*/ 262 w 340"/>
              <a:gd name="T11" fmla="*/ 312 h 345"/>
              <a:gd name="T12" fmla="*/ 314 w 340"/>
              <a:gd name="T13" fmla="*/ 224 h 345"/>
              <a:gd name="T14" fmla="*/ 317 w 340"/>
              <a:gd name="T15" fmla="*/ 198 h 345"/>
              <a:gd name="T16" fmla="*/ 220 w 340"/>
              <a:gd name="T17" fmla="*/ 60 h 345"/>
              <a:gd name="T18" fmla="*/ 170 w 340"/>
              <a:gd name="T19" fmla="*/ 102 h 345"/>
              <a:gd name="T20" fmla="*/ 221 w 340"/>
              <a:gd name="T21" fmla="*/ 51 h 345"/>
              <a:gd name="T22" fmla="*/ 170 w 340"/>
              <a:gd name="T23" fmla="*/ 0 h 345"/>
              <a:gd name="T24" fmla="*/ 119 w 340"/>
              <a:gd name="T25" fmla="*/ 51 h 345"/>
              <a:gd name="T26" fmla="*/ 170 w 340"/>
              <a:gd name="T27" fmla="*/ 102 h 345"/>
              <a:gd name="T28" fmla="*/ 51 w 340"/>
              <a:gd name="T29" fmla="*/ 319 h 345"/>
              <a:gd name="T30" fmla="*/ 102 w 340"/>
              <a:gd name="T31" fmla="*/ 268 h 345"/>
              <a:gd name="T32" fmla="*/ 51 w 340"/>
              <a:gd name="T33" fmla="*/ 217 h 345"/>
              <a:gd name="T34" fmla="*/ 0 w 340"/>
              <a:gd name="T35" fmla="*/ 268 h 345"/>
              <a:gd name="T36" fmla="*/ 51 w 340"/>
              <a:gd name="T37" fmla="*/ 319 h 345"/>
              <a:gd name="T38" fmla="*/ 289 w 340"/>
              <a:gd name="T39" fmla="*/ 319 h 345"/>
              <a:gd name="T40" fmla="*/ 340 w 340"/>
              <a:gd name="T41" fmla="*/ 268 h 345"/>
              <a:gd name="T42" fmla="*/ 289 w 340"/>
              <a:gd name="T43" fmla="*/ 217 h 345"/>
              <a:gd name="T44" fmla="*/ 238 w 340"/>
              <a:gd name="T45" fmla="*/ 268 h 345"/>
              <a:gd name="T46" fmla="*/ 289 w 340"/>
              <a:gd name="T47" fmla="*/ 319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345">
                <a:moveTo>
                  <a:pt x="26" y="224"/>
                </a:moveTo>
                <a:cubicBezTo>
                  <a:pt x="24" y="215"/>
                  <a:pt x="23" y="208"/>
                  <a:pt x="23" y="198"/>
                </a:cubicBezTo>
                <a:cubicBezTo>
                  <a:pt x="23" y="136"/>
                  <a:pt x="65" y="81"/>
                  <a:pt x="119" y="59"/>
                </a:cubicBezTo>
                <a:moveTo>
                  <a:pt x="77" y="312"/>
                </a:moveTo>
                <a:cubicBezTo>
                  <a:pt x="103" y="334"/>
                  <a:pt x="134" y="345"/>
                  <a:pt x="170" y="345"/>
                </a:cubicBezTo>
                <a:cubicBezTo>
                  <a:pt x="207" y="345"/>
                  <a:pt x="236" y="334"/>
                  <a:pt x="262" y="312"/>
                </a:cubicBezTo>
                <a:moveTo>
                  <a:pt x="314" y="224"/>
                </a:moveTo>
                <a:cubicBezTo>
                  <a:pt x="316" y="214"/>
                  <a:pt x="317" y="208"/>
                  <a:pt x="317" y="198"/>
                </a:cubicBezTo>
                <a:cubicBezTo>
                  <a:pt x="317" y="134"/>
                  <a:pt x="277" y="80"/>
                  <a:pt x="220" y="60"/>
                </a:cubicBezTo>
                <a:moveTo>
                  <a:pt x="170" y="102"/>
                </a:moveTo>
                <a:cubicBezTo>
                  <a:pt x="198" y="102"/>
                  <a:pt x="221" y="79"/>
                  <a:pt x="221" y="51"/>
                </a:cubicBezTo>
                <a:cubicBezTo>
                  <a:pt x="221" y="23"/>
                  <a:pt x="198" y="0"/>
                  <a:pt x="170" y="0"/>
                </a:cubicBezTo>
                <a:cubicBezTo>
                  <a:pt x="142" y="0"/>
                  <a:pt x="119" y="23"/>
                  <a:pt x="119" y="51"/>
                </a:cubicBezTo>
                <a:cubicBezTo>
                  <a:pt x="119" y="79"/>
                  <a:pt x="142" y="102"/>
                  <a:pt x="170" y="102"/>
                </a:cubicBezTo>
                <a:close/>
                <a:moveTo>
                  <a:pt x="51" y="319"/>
                </a:moveTo>
                <a:cubicBezTo>
                  <a:pt x="79" y="319"/>
                  <a:pt x="102" y="297"/>
                  <a:pt x="102" y="268"/>
                </a:cubicBezTo>
                <a:cubicBezTo>
                  <a:pt x="102" y="240"/>
                  <a:pt x="79" y="217"/>
                  <a:pt x="51" y="217"/>
                </a:cubicBezTo>
                <a:cubicBezTo>
                  <a:pt x="23" y="217"/>
                  <a:pt x="0" y="240"/>
                  <a:pt x="0" y="268"/>
                </a:cubicBezTo>
                <a:cubicBezTo>
                  <a:pt x="0" y="297"/>
                  <a:pt x="23" y="319"/>
                  <a:pt x="51" y="319"/>
                </a:cubicBezTo>
                <a:close/>
                <a:moveTo>
                  <a:pt x="289" y="319"/>
                </a:moveTo>
                <a:cubicBezTo>
                  <a:pt x="317" y="319"/>
                  <a:pt x="340" y="297"/>
                  <a:pt x="340" y="268"/>
                </a:cubicBezTo>
                <a:cubicBezTo>
                  <a:pt x="340" y="240"/>
                  <a:pt x="317" y="217"/>
                  <a:pt x="289" y="217"/>
                </a:cubicBezTo>
                <a:cubicBezTo>
                  <a:pt x="261" y="217"/>
                  <a:pt x="238" y="240"/>
                  <a:pt x="238" y="268"/>
                </a:cubicBezTo>
                <a:cubicBezTo>
                  <a:pt x="238" y="297"/>
                  <a:pt x="261" y="319"/>
                  <a:pt x="289" y="319"/>
                </a:cubicBezTo>
                <a:close/>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sp>
        <p:nvSpPr>
          <p:cNvPr id="169" name="cloud_2" title="Icon of a cloud made of two arrows pointing towards eachother">
            <a:extLst>
              <a:ext uri="{FF2B5EF4-FFF2-40B4-BE49-F238E27FC236}">
                <a16:creationId xmlns:a16="http://schemas.microsoft.com/office/drawing/2014/main" id="{E74C3948-BDD4-BE49-AE4D-A7677B727323}"/>
              </a:ext>
            </a:extLst>
          </p:cNvPr>
          <p:cNvSpPr>
            <a:spLocks noChangeAspect="1" noEditPoints="1"/>
          </p:cNvSpPr>
          <p:nvPr/>
        </p:nvSpPr>
        <p:spPr bwMode="auto">
          <a:xfrm>
            <a:off x="9780216" y="2463246"/>
            <a:ext cx="1014997" cy="585731"/>
          </a:xfrm>
          <a:custGeom>
            <a:avLst/>
            <a:gdLst>
              <a:gd name="T0" fmla="*/ 138 w 349"/>
              <a:gd name="T1" fmla="*/ 181 h 200"/>
              <a:gd name="T2" fmla="*/ 49 w 349"/>
              <a:gd name="T3" fmla="*/ 181 h 200"/>
              <a:gd name="T4" fmla="*/ 0 w 349"/>
              <a:gd name="T5" fmla="*/ 132 h 200"/>
              <a:gd name="T6" fmla="*/ 49 w 349"/>
              <a:gd name="T7" fmla="*/ 84 h 200"/>
              <a:gd name="T8" fmla="*/ 59 w 349"/>
              <a:gd name="T9" fmla="*/ 85 h 200"/>
              <a:gd name="T10" fmla="*/ 148 w 349"/>
              <a:gd name="T11" fmla="*/ 0 h 200"/>
              <a:gd name="T12" fmla="*/ 234 w 349"/>
              <a:gd name="T13" fmla="*/ 68 h 200"/>
              <a:gd name="T14" fmla="*/ 282 w 349"/>
              <a:gd name="T15" fmla="*/ 47 h 200"/>
              <a:gd name="T16" fmla="*/ 349 w 349"/>
              <a:gd name="T17" fmla="*/ 114 h 200"/>
              <a:gd name="T18" fmla="*/ 282 w 349"/>
              <a:gd name="T19" fmla="*/ 180 h 200"/>
              <a:gd name="T20" fmla="*/ 282 w 349"/>
              <a:gd name="T21" fmla="*/ 180 h 200"/>
              <a:gd name="T22" fmla="*/ 206 w 349"/>
              <a:gd name="T23" fmla="*/ 180 h 200"/>
              <a:gd name="T24" fmla="*/ 119 w 349"/>
              <a:gd name="T25" fmla="*/ 200 h 200"/>
              <a:gd name="T26" fmla="*/ 138 w 349"/>
              <a:gd name="T27" fmla="*/ 181 h 200"/>
              <a:gd name="T28" fmla="*/ 119 w 349"/>
              <a:gd name="T29" fmla="*/ 161 h 200"/>
              <a:gd name="T30" fmla="*/ 225 w 349"/>
              <a:gd name="T31" fmla="*/ 161 h 200"/>
              <a:gd name="T32" fmla="*/ 206 w 349"/>
              <a:gd name="T33" fmla="*/ 180 h 200"/>
              <a:gd name="T34" fmla="*/ 225 w 349"/>
              <a:gd name="T3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9" h="200">
                <a:moveTo>
                  <a:pt x="138" y="181"/>
                </a:moveTo>
                <a:cubicBezTo>
                  <a:pt x="49" y="181"/>
                  <a:pt x="49" y="181"/>
                  <a:pt x="49" y="181"/>
                </a:cubicBezTo>
                <a:cubicBezTo>
                  <a:pt x="22" y="181"/>
                  <a:pt x="0" y="159"/>
                  <a:pt x="0" y="132"/>
                </a:cubicBezTo>
                <a:cubicBezTo>
                  <a:pt x="0" y="105"/>
                  <a:pt x="22" y="84"/>
                  <a:pt x="49" y="84"/>
                </a:cubicBezTo>
                <a:cubicBezTo>
                  <a:pt x="52" y="84"/>
                  <a:pt x="56" y="84"/>
                  <a:pt x="59" y="85"/>
                </a:cubicBezTo>
                <a:cubicBezTo>
                  <a:pt x="61" y="38"/>
                  <a:pt x="100" y="0"/>
                  <a:pt x="148" y="0"/>
                </a:cubicBezTo>
                <a:cubicBezTo>
                  <a:pt x="189" y="0"/>
                  <a:pt x="224" y="29"/>
                  <a:pt x="234" y="68"/>
                </a:cubicBezTo>
                <a:cubicBezTo>
                  <a:pt x="246" y="55"/>
                  <a:pt x="263" y="47"/>
                  <a:pt x="282" y="47"/>
                </a:cubicBezTo>
                <a:cubicBezTo>
                  <a:pt x="319" y="47"/>
                  <a:pt x="349" y="77"/>
                  <a:pt x="349" y="114"/>
                </a:cubicBezTo>
                <a:cubicBezTo>
                  <a:pt x="349" y="151"/>
                  <a:pt x="319" y="180"/>
                  <a:pt x="282" y="180"/>
                </a:cubicBezTo>
                <a:cubicBezTo>
                  <a:pt x="282" y="180"/>
                  <a:pt x="282" y="180"/>
                  <a:pt x="282" y="180"/>
                </a:cubicBezTo>
                <a:cubicBezTo>
                  <a:pt x="206" y="180"/>
                  <a:pt x="206" y="180"/>
                  <a:pt x="206" y="180"/>
                </a:cubicBezTo>
                <a:moveTo>
                  <a:pt x="119" y="200"/>
                </a:moveTo>
                <a:cubicBezTo>
                  <a:pt x="138" y="181"/>
                  <a:pt x="138" y="181"/>
                  <a:pt x="138" y="181"/>
                </a:cubicBezTo>
                <a:cubicBezTo>
                  <a:pt x="119" y="161"/>
                  <a:pt x="119" y="161"/>
                  <a:pt x="119" y="161"/>
                </a:cubicBezTo>
                <a:moveTo>
                  <a:pt x="225" y="161"/>
                </a:moveTo>
                <a:cubicBezTo>
                  <a:pt x="206" y="180"/>
                  <a:pt x="206" y="180"/>
                  <a:pt x="206" y="180"/>
                </a:cubicBezTo>
                <a:cubicBezTo>
                  <a:pt x="225" y="200"/>
                  <a:pt x="225" y="200"/>
                  <a:pt x="225" y="200"/>
                </a:cubicBezTo>
              </a:path>
            </a:pathLst>
          </a:custGeom>
          <a:noFill/>
          <a:ln w="15875" cap="sq">
            <a:solidFill>
              <a:schemeClr val="tx2"/>
            </a:solidFill>
            <a:prstDash val="solid"/>
            <a:miter lim="800000"/>
            <a:headEnd/>
            <a:tailEnd/>
          </a:ln>
          <a:extLst/>
        </p:spPr>
        <p:txBody>
          <a:bodyPr vert="horz" wrap="square" lIns="89642" tIns="44821" rIns="89642" bIns="44821"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33" name="Rectangle 32">
            <a:extLst>
              <a:ext uri="{FF2B5EF4-FFF2-40B4-BE49-F238E27FC236}">
                <a16:creationId xmlns:a16="http://schemas.microsoft.com/office/drawing/2014/main" id="{F248A988-8D44-2B40-92C8-DC9387051AF0}"/>
              </a:ext>
            </a:extLst>
          </p:cNvPr>
          <p:cNvSpPr/>
          <p:nvPr/>
        </p:nvSpPr>
        <p:spPr bwMode="auto">
          <a:xfrm>
            <a:off x="544258" y="5252424"/>
            <a:ext cx="11189303" cy="11431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268927" rIns="179259" bIns="358570" numCol="1" spcCol="0" rtlCol="0" fromWordArt="0" anchor="ctr" anchorCtr="0" forceAA="0" compatLnSpc="1">
            <a:prstTxWarp prst="textNoShape">
              <a:avLst/>
            </a:prstTxWarp>
            <a:spAutoFit/>
          </a:bodyPr>
          <a:lstStyle/>
          <a:p>
            <a:pPr algn="ctr">
              <a:lnSpc>
                <a:spcPts val="4255"/>
              </a:lnSpc>
              <a:spcAft>
                <a:spcPts val="588"/>
              </a:spcAft>
            </a:pPr>
            <a:r>
              <a:rPr lang="en-US" sz="3137" dirty="0">
                <a:solidFill>
                  <a:schemeClr val="accent3"/>
                </a:solidFill>
              </a:rPr>
              <a:t>Across your multi-cloud environment</a:t>
            </a:r>
          </a:p>
        </p:txBody>
      </p:sp>
      <p:grpSp>
        <p:nvGrpSpPr>
          <p:cNvPr id="3" name="Group 2">
            <a:extLst>
              <a:ext uri="{FF2B5EF4-FFF2-40B4-BE49-F238E27FC236}">
                <a16:creationId xmlns:a16="http://schemas.microsoft.com/office/drawing/2014/main" id="{47567DEA-0E5D-E548-8FF3-F2554D829BC7}"/>
              </a:ext>
            </a:extLst>
          </p:cNvPr>
          <p:cNvGrpSpPr/>
          <p:nvPr/>
        </p:nvGrpSpPr>
        <p:grpSpPr>
          <a:xfrm>
            <a:off x="1542982" y="2440265"/>
            <a:ext cx="965367" cy="636841"/>
            <a:chOff x="1573921" y="2488700"/>
            <a:chExt cx="984725" cy="649611"/>
          </a:xfrm>
        </p:grpSpPr>
        <p:sp>
          <p:nvSpPr>
            <p:cNvPr id="11" name="money_2" title="Icon of a dollar sign with an arrow around it pointing clockwise">
              <a:extLst>
                <a:ext uri="{FF2B5EF4-FFF2-40B4-BE49-F238E27FC236}">
                  <a16:creationId xmlns:a16="http://schemas.microsoft.com/office/drawing/2014/main" id="{AFADD3D1-C0EF-D248-ABF1-DA21F3B3007C}"/>
                </a:ext>
              </a:extLst>
            </p:cNvPr>
            <p:cNvSpPr>
              <a:spLocks noChangeAspect="1" noEditPoints="1"/>
            </p:cNvSpPr>
            <p:nvPr/>
          </p:nvSpPr>
          <p:spPr bwMode="auto">
            <a:xfrm>
              <a:off x="2154763" y="2712465"/>
              <a:ext cx="403883" cy="425846"/>
            </a:xfrm>
            <a:custGeom>
              <a:avLst/>
              <a:gdLst>
                <a:gd name="T0" fmla="*/ 307 w 307"/>
                <a:gd name="T1" fmla="*/ 163 h 326"/>
                <a:gd name="T2" fmla="*/ 282 w 307"/>
                <a:gd name="T3" fmla="*/ 244 h 326"/>
                <a:gd name="T4" fmla="*/ 82 w 307"/>
                <a:gd name="T5" fmla="*/ 281 h 326"/>
                <a:gd name="T6" fmla="*/ 45 w 307"/>
                <a:gd name="T7" fmla="*/ 82 h 326"/>
                <a:gd name="T8" fmla="*/ 245 w 307"/>
                <a:gd name="T9" fmla="*/ 45 h 326"/>
                <a:gd name="T10" fmla="*/ 297 w 307"/>
                <a:gd name="T11" fmla="*/ 110 h 326"/>
                <a:gd name="T12" fmla="*/ 257 w 307"/>
                <a:gd name="T13" fmla="*/ 99 h 326"/>
                <a:gd name="T14" fmla="*/ 297 w 307"/>
                <a:gd name="T15" fmla="*/ 109 h 326"/>
                <a:gd name="T16" fmla="*/ 307 w 307"/>
                <a:gd name="T17" fmla="*/ 70 h 326"/>
                <a:gd name="T18" fmla="*/ 126 w 307"/>
                <a:gd name="T19" fmla="*/ 199 h 326"/>
                <a:gd name="T20" fmla="*/ 182 w 307"/>
                <a:gd name="T21" fmla="*/ 199 h 326"/>
                <a:gd name="T22" fmla="*/ 202 w 307"/>
                <a:gd name="T23" fmla="*/ 179 h 326"/>
                <a:gd name="T24" fmla="*/ 182 w 307"/>
                <a:gd name="T25" fmla="*/ 158 h 326"/>
                <a:gd name="T26" fmla="*/ 147 w 307"/>
                <a:gd name="T27" fmla="*/ 158 h 326"/>
                <a:gd name="T28" fmla="*/ 126 w 307"/>
                <a:gd name="T29" fmla="*/ 137 h 326"/>
                <a:gd name="T30" fmla="*/ 147 w 307"/>
                <a:gd name="T31" fmla="*/ 117 h 326"/>
                <a:gd name="T32" fmla="*/ 201 w 307"/>
                <a:gd name="T33" fmla="*/ 117 h 326"/>
                <a:gd name="T34" fmla="*/ 164 w 307"/>
                <a:gd name="T35" fmla="*/ 88 h 326"/>
                <a:gd name="T36" fmla="*/ 164 w 307"/>
                <a:gd name="T37" fmla="*/ 2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 h="326">
                  <a:moveTo>
                    <a:pt x="307" y="163"/>
                  </a:moveTo>
                  <a:cubicBezTo>
                    <a:pt x="307" y="191"/>
                    <a:pt x="299" y="219"/>
                    <a:pt x="282" y="244"/>
                  </a:cubicBezTo>
                  <a:cubicBezTo>
                    <a:pt x="237" y="310"/>
                    <a:pt x="148" y="326"/>
                    <a:pt x="82" y="281"/>
                  </a:cubicBezTo>
                  <a:cubicBezTo>
                    <a:pt x="17" y="236"/>
                    <a:pt x="0" y="147"/>
                    <a:pt x="45" y="82"/>
                  </a:cubicBezTo>
                  <a:cubicBezTo>
                    <a:pt x="90" y="16"/>
                    <a:pt x="179" y="0"/>
                    <a:pt x="245" y="45"/>
                  </a:cubicBezTo>
                  <a:cubicBezTo>
                    <a:pt x="269" y="61"/>
                    <a:pt x="287" y="84"/>
                    <a:pt x="297" y="110"/>
                  </a:cubicBezTo>
                  <a:moveTo>
                    <a:pt x="257" y="99"/>
                  </a:moveTo>
                  <a:cubicBezTo>
                    <a:pt x="297" y="109"/>
                    <a:pt x="297" y="109"/>
                    <a:pt x="297" y="109"/>
                  </a:cubicBezTo>
                  <a:cubicBezTo>
                    <a:pt x="307" y="70"/>
                    <a:pt x="307" y="70"/>
                    <a:pt x="307" y="70"/>
                  </a:cubicBezTo>
                  <a:moveTo>
                    <a:pt x="126" y="199"/>
                  </a:moveTo>
                  <a:cubicBezTo>
                    <a:pt x="182" y="199"/>
                    <a:pt x="182" y="199"/>
                    <a:pt x="182" y="199"/>
                  </a:cubicBezTo>
                  <a:cubicBezTo>
                    <a:pt x="193" y="199"/>
                    <a:pt x="202" y="190"/>
                    <a:pt x="202" y="179"/>
                  </a:cubicBezTo>
                  <a:cubicBezTo>
                    <a:pt x="202" y="168"/>
                    <a:pt x="193" y="158"/>
                    <a:pt x="182" y="158"/>
                  </a:cubicBezTo>
                  <a:cubicBezTo>
                    <a:pt x="147" y="158"/>
                    <a:pt x="147" y="158"/>
                    <a:pt x="147" y="158"/>
                  </a:cubicBezTo>
                  <a:cubicBezTo>
                    <a:pt x="136" y="158"/>
                    <a:pt x="126" y="148"/>
                    <a:pt x="126" y="137"/>
                  </a:cubicBezTo>
                  <a:cubicBezTo>
                    <a:pt x="126" y="126"/>
                    <a:pt x="136" y="117"/>
                    <a:pt x="147" y="117"/>
                  </a:cubicBezTo>
                  <a:cubicBezTo>
                    <a:pt x="201" y="117"/>
                    <a:pt x="201" y="117"/>
                    <a:pt x="201" y="117"/>
                  </a:cubicBezTo>
                  <a:moveTo>
                    <a:pt x="164" y="88"/>
                  </a:moveTo>
                  <a:cubicBezTo>
                    <a:pt x="164" y="226"/>
                    <a:pt x="164" y="226"/>
                    <a:pt x="164" y="226"/>
                  </a:cubicBezTo>
                </a:path>
              </a:pathLst>
            </a:custGeom>
            <a:noFill/>
            <a:ln w="15875" cap="flat">
              <a:solidFill>
                <a:schemeClr val="tx2"/>
              </a:solidFill>
              <a:prstDash val="solid"/>
              <a:miter lim="800000"/>
              <a:headEnd/>
              <a:tailEnd/>
            </a:ln>
            <a:extLst/>
          </p:spPr>
          <p:txBody>
            <a:bodyPr vert="horz" wrap="square" lIns="89642" tIns="44821" rIns="89642" bIns="44821" numCol="1" anchor="t" anchorCtr="0" compatLnSpc="1">
              <a:prstTxWarp prst="textNoShape">
                <a:avLst/>
              </a:prstTxWarp>
            </a:bodyPr>
            <a:lstStyle/>
            <a:p>
              <a:endParaRPr lang="en-US" sz="1765" dirty="0">
                <a:gradFill>
                  <a:gsLst>
                    <a:gs pos="0">
                      <a:srgbClr val="505050"/>
                    </a:gs>
                    <a:gs pos="100000">
                      <a:srgbClr val="505050"/>
                    </a:gs>
                  </a:gsLst>
                  <a:lin ang="5400000" scaled="1"/>
                </a:gradFill>
              </a:endParaRPr>
            </a:p>
          </p:txBody>
        </p:sp>
        <p:sp>
          <p:nvSpPr>
            <p:cNvPr id="13" name="cloud" title="Icon of a cloud">
              <a:extLst>
                <a:ext uri="{FF2B5EF4-FFF2-40B4-BE49-F238E27FC236}">
                  <a16:creationId xmlns:a16="http://schemas.microsoft.com/office/drawing/2014/main" id="{7778A22A-59A5-9947-BE4B-7700917DF248}"/>
                </a:ext>
              </a:extLst>
            </p:cNvPr>
            <p:cNvSpPr>
              <a:spLocks noChangeAspect="1"/>
            </p:cNvSpPr>
            <p:nvPr/>
          </p:nvSpPr>
          <p:spPr bwMode="auto">
            <a:xfrm>
              <a:off x="1573921" y="2488700"/>
              <a:ext cx="789789" cy="622708"/>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 name="connsiteX0" fmla="*/ 8169 w 8169"/>
                <a:gd name="connsiteY0" fmla="*/ 9954 h 10000"/>
                <a:gd name="connsiteX1" fmla="*/ 8169 w 8169"/>
                <a:gd name="connsiteY1" fmla="*/ 10000 h 10000"/>
                <a:gd name="connsiteX2" fmla="*/ 2558 w 8169"/>
                <a:gd name="connsiteY2" fmla="*/ 10000 h 10000"/>
                <a:gd name="connsiteX3" fmla="*/ 2558 w 8169"/>
                <a:gd name="connsiteY3" fmla="*/ 10000 h 10000"/>
                <a:gd name="connsiteX4" fmla="*/ 2500 w 8169"/>
                <a:gd name="connsiteY4" fmla="*/ 10000 h 10000"/>
                <a:gd name="connsiteX5" fmla="*/ 0 w 8169"/>
                <a:gd name="connsiteY5" fmla="*/ 5991 h 10000"/>
                <a:gd name="connsiteX6" fmla="*/ 2500 w 8169"/>
                <a:gd name="connsiteY6" fmla="*/ 2028 h 10000"/>
                <a:gd name="connsiteX7" fmla="*/ 3023 w 8169"/>
                <a:gd name="connsiteY7" fmla="*/ 2074 h 10000"/>
                <a:gd name="connsiteX8" fmla="*/ 5349 w 8169"/>
                <a:gd name="connsiteY8" fmla="*/ 0 h 10000"/>
                <a:gd name="connsiteX9" fmla="*/ 8081 w 8169"/>
                <a:gd name="connsiteY9" fmla="*/ 3917 h 10000"/>
                <a:gd name="connsiteX10" fmla="*/ 8081 w 8169"/>
                <a:gd name="connsiteY10" fmla="*/ 3917 h 10000"/>
                <a:gd name="connsiteX11" fmla="*/ 8169 w 8169"/>
                <a:gd name="connsiteY11" fmla="*/ 9954 h 10000"/>
                <a:gd name="connsiteX0" fmla="*/ 10000 w 11145"/>
                <a:gd name="connsiteY0" fmla="*/ 9954 h 11423"/>
                <a:gd name="connsiteX1" fmla="*/ 10000 w 11145"/>
                <a:gd name="connsiteY1" fmla="*/ 10000 h 11423"/>
                <a:gd name="connsiteX2" fmla="*/ 3131 w 11145"/>
                <a:gd name="connsiteY2" fmla="*/ 10000 h 11423"/>
                <a:gd name="connsiteX3" fmla="*/ 3131 w 11145"/>
                <a:gd name="connsiteY3" fmla="*/ 10000 h 11423"/>
                <a:gd name="connsiteX4" fmla="*/ 3060 w 11145"/>
                <a:gd name="connsiteY4" fmla="*/ 10000 h 11423"/>
                <a:gd name="connsiteX5" fmla="*/ 0 w 11145"/>
                <a:gd name="connsiteY5" fmla="*/ 5991 h 11423"/>
                <a:gd name="connsiteX6" fmla="*/ 3060 w 11145"/>
                <a:gd name="connsiteY6" fmla="*/ 2028 h 11423"/>
                <a:gd name="connsiteX7" fmla="*/ 3701 w 11145"/>
                <a:gd name="connsiteY7" fmla="*/ 2074 h 11423"/>
                <a:gd name="connsiteX8" fmla="*/ 6548 w 11145"/>
                <a:gd name="connsiteY8" fmla="*/ 0 h 11423"/>
                <a:gd name="connsiteX9" fmla="*/ 9892 w 11145"/>
                <a:gd name="connsiteY9" fmla="*/ 3917 h 11423"/>
                <a:gd name="connsiteX10" fmla="*/ 9892 w 11145"/>
                <a:gd name="connsiteY10" fmla="*/ 3917 h 11423"/>
                <a:gd name="connsiteX11" fmla="*/ 11145 w 11145"/>
                <a:gd name="connsiteY11" fmla="*/ 11423 h 11423"/>
                <a:gd name="connsiteX0" fmla="*/ 10000 w 10000"/>
                <a:gd name="connsiteY0" fmla="*/ 9954 h 10000"/>
                <a:gd name="connsiteX1" fmla="*/ 10000 w 10000"/>
                <a:gd name="connsiteY1" fmla="*/ 10000 h 10000"/>
                <a:gd name="connsiteX2" fmla="*/ 3131 w 10000"/>
                <a:gd name="connsiteY2" fmla="*/ 10000 h 10000"/>
                <a:gd name="connsiteX3" fmla="*/ 3131 w 10000"/>
                <a:gd name="connsiteY3" fmla="*/ 10000 h 10000"/>
                <a:gd name="connsiteX4" fmla="*/ 3060 w 10000"/>
                <a:gd name="connsiteY4" fmla="*/ 10000 h 10000"/>
                <a:gd name="connsiteX5" fmla="*/ 0 w 10000"/>
                <a:gd name="connsiteY5" fmla="*/ 5991 h 10000"/>
                <a:gd name="connsiteX6" fmla="*/ 3060 w 10000"/>
                <a:gd name="connsiteY6" fmla="*/ 2028 h 10000"/>
                <a:gd name="connsiteX7" fmla="*/ 3701 w 10000"/>
                <a:gd name="connsiteY7" fmla="*/ 2074 h 10000"/>
                <a:gd name="connsiteX8" fmla="*/ 6548 w 10000"/>
                <a:gd name="connsiteY8" fmla="*/ 0 h 10000"/>
                <a:gd name="connsiteX9" fmla="*/ 9892 w 10000"/>
                <a:gd name="connsiteY9" fmla="*/ 3917 h 10000"/>
                <a:gd name="connsiteX10" fmla="*/ 9892 w 10000"/>
                <a:gd name="connsiteY10" fmla="*/ 3917 h 10000"/>
                <a:gd name="connsiteX0" fmla="*/ 10000 w 10000"/>
                <a:gd name="connsiteY0" fmla="*/ 9954 h 10071"/>
                <a:gd name="connsiteX1" fmla="*/ 9615 w 10000"/>
                <a:gd name="connsiteY1" fmla="*/ 10071 h 10071"/>
                <a:gd name="connsiteX2" fmla="*/ 3131 w 10000"/>
                <a:gd name="connsiteY2" fmla="*/ 10000 h 10071"/>
                <a:gd name="connsiteX3" fmla="*/ 3131 w 10000"/>
                <a:gd name="connsiteY3" fmla="*/ 10000 h 10071"/>
                <a:gd name="connsiteX4" fmla="*/ 3060 w 10000"/>
                <a:gd name="connsiteY4" fmla="*/ 10000 h 10071"/>
                <a:gd name="connsiteX5" fmla="*/ 0 w 10000"/>
                <a:gd name="connsiteY5" fmla="*/ 5991 h 10071"/>
                <a:gd name="connsiteX6" fmla="*/ 3060 w 10000"/>
                <a:gd name="connsiteY6" fmla="*/ 2028 h 10071"/>
                <a:gd name="connsiteX7" fmla="*/ 3701 w 10000"/>
                <a:gd name="connsiteY7" fmla="*/ 2074 h 10071"/>
                <a:gd name="connsiteX8" fmla="*/ 6548 w 10000"/>
                <a:gd name="connsiteY8" fmla="*/ 0 h 10071"/>
                <a:gd name="connsiteX9" fmla="*/ 9892 w 10000"/>
                <a:gd name="connsiteY9" fmla="*/ 3917 h 10071"/>
                <a:gd name="connsiteX10" fmla="*/ 9892 w 10000"/>
                <a:gd name="connsiteY10" fmla="*/ 3917 h 10071"/>
                <a:gd name="connsiteX0" fmla="*/ 9615 w 9892"/>
                <a:gd name="connsiteY0" fmla="*/ 10071 h 10071"/>
                <a:gd name="connsiteX1" fmla="*/ 3131 w 9892"/>
                <a:gd name="connsiteY1" fmla="*/ 10000 h 10071"/>
                <a:gd name="connsiteX2" fmla="*/ 3131 w 9892"/>
                <a:gd name="connsiteY2" fmla="*/ 10000 h 10071"/>
                <a:gd name="connsiteX3" fmla="*/ 3060 w 9892"/>
                <a:gd name="connsiteY3" fmla="*/ 10000 h 10071"/>
                <a:gd name="connsiteX4" fmla="*/ 0 w 9892"/>
                <a:gd name="connsiteY4" fmla="*/ 5991 h 10071"/>
                <a:gd name="connsiteX5" fmla="*/ 3060 w 9892"/>
                <a:gd name="connsiteY5" fmla="*/ 2028 h 10071"/>
                <a:gd name="connsiteX6" fmla="*/ 3701 w 9892"/>
                <a:gd name="connsiteY6" fmla="*/ 2074 h 10071"/>
                <a:gd name="connsiteX7" fmla="*/ 6548 w 9892"/>
                <a:gd name="connsiteY7" fmla="*/ 0 h 10071"/>
                <a:gd name="connsiteX8" fmla="*/ 9892 w 9892"/>
                <a:gd name="connsiteY8" fmla="*/ 3917 h 10071"/>
                <a:gd name="connsiteX9" fmla="*/ 9892 w 9892"/>
                <a:gd name="connsiteY9" fmla="*/ 3917 h 10071"/>
                <a:gd name="connsiteX0" fmla="*/ 9943 w 10000"/>
                <a:gd name="connsiteY0" fmla="*/ 10070 h 10070"/>
                <a:gd name="connsiteX1" fmla="*/ 3165 w 10000"/>
                <a:gd name="connsiteY1" fmla="*/ 9930 h 10070"/>
                <a:gd name="connsiteX2" fmla="*/ 3165 w 10000"/>
                <a:gd name="connsiteY2" fmla="*/ 9930 h 10070"/>
                <a:gd name="connsiteX3" fmla="*/ 3093 w 10000"/>
                <a:gd name="connsiteY3" fmla="*/ 9930 h 10070"/>
                <a:gd name="connsiteX4" fmla="*/ 0 w 10000"/>
                <a:gd name="connsiteY4" fmla="*/ 5949 h 10070"/>
                <a:gd name="connsiteX5" fmla="*/ 3093 w 10000"/>
                <a:gd name="connsiteY5" fmla="*/ 2014 h 10070"/>
                <a:gd name="connsiteX6" fmla="*/ 3741 w 10000"/>
                <a:gd name="connsiteY6" fmla="*/ 2059 h 10070"/>
                <a:gd name="connsiteX7" fmla="*/ 6619 w 10000"/>
                <a:gd name="connsiteY7" fmla="*/ 0 h 10070"/>
                <a:gd name="connsiteX8" fmla="*/ 10000 w 10000"/>
                <a:gd name="connsiteY8" fmla="*/ 3889 h 10070"/>
                <a:gd name="connsiteX9" fmla="*/ 10000 w 10000"/>
                <a:gd name="connsiteY9" fmla="*/ 3889 h 10070"/>
                <a:gd name="connsiteX0" fmla="*/ 9832 w 10000"/>
                <a:gd name="connsiteY0" fmla="*/ 9930 h 9930"/>
                <a:gd name="connsiteX1" fmla="*/ 3165 w 10000"/>
                <a:gd name="connsiteY1" fmla="*/ 9930 h 9930"/>
                <a:gd name="connsiteX2" fmla="*/ 3165 w 10000"/>
                <a:gd name="connsiteY2" fmla="*/ 9930 h 9930"/>
                <a:gd name="connsiteX3" fmla="*/ 3093 w 10000"/>
                <a:gd name="connsiteY3" fmla="*/ 9930 h 9930"/>
                <a:gd name="connsiteX4" fmla="*/ 0 w 10000"/>
                <a:gd name="connsiteY4" fmla="*/ 5949 h 9930"/>
                <a:gd name="connsiteX5" fmla="*/ 3093 w 10000"/>
                <a:gd name="connsiteY5" fmla="*/ 2014 h 9930"/>
                <a:gd name="connsiteX6" fmla="*/ 3741 w 10000"/>
                <a:gd name="connsiteY6" fmla="*/ 2059 h 9930"/>
                <a:gd name="connsiteX7" fmla="*/ 6619 w 10000"/>
                <a:gd name="connsiteY7" fmla="*/ 0 h 9930"/>
                <a:gd name="connsiteX8" fmla="*/ 10000 w 10000"/>
                <a:gd name="connsiteY8" fmla="*/ 3889 h 9930"/>
                <a:gd name="connsiteX9" fmla="*/ 10000 w 10000"/>
                <a:gd name="connsiteY9" fmla="*/ 3889 h 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9930">
                  <a:moveTo>
                    <a:pt x="9832" y="9930"/>
                  </a:moveTo>
                  <a:lnTo>
                    <a:pt x="3165" y="9930"/>
                  </a:lnTo>
                  <a:lnTo>
                    <a:pt x="3165" y="9930"/>
                  </a:lnTo>
                  <a:lnTo>
                    <a:pt x="3093" y="9930"/>
                  </a:lnTo>
                  <a:cubicBezTo>
                    <a:pt x="1403" y="9930"/>
                    <a:pt x="0" y="8145"/>
                    <a:pt x="0" y="5949"/>
                  </a:cubicBezTo>
                  <a:cubicBezTo>
                    <a:pt x="0" y="3752"/>
                    <a:pt x="1403" y="2014"/>
                    <a:pt x="3093" y="2014"/>
                  </a:cubicBezTo>
                  <a:cubicBezTo>
                    <a:pt x="3309" y="2014"/>
                    <a:pt x="3526" y="2014"/>
                    <a:pt x="3741" y="2059"/>
                  </a:cubicBezTo>
                  <a:cubicBezTo>
                    <a:pt x="4352" y="823"/>
                    <a:pt x="5395" y="0"/>
                    <a:pt x="6619" y="0"/>
                  </a:cubicBezTo>
                  <a:cubicBezTo>
                    <a:pt x="8382" y="0"/>
                    <a:pt x="9821" y="1693"/>
                    <a:pt x="10000" y="3889"/>
                  </a:cubicBezTo>
                  <a:lnTo>
                    <a:pt x="10000" y="3889"/>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grpSp>
    </p:spTree>
    <p:extLst>
      <p:ext uri="{BB962C8B-B14F-4D97-AF65-F5344CB8AC3E}">
        <p14:creationId xmlns:p14="http://schemas.microsoft.com/office/powerpoint/2010/main" val="1261323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p:cNvPr>
          <p:cNvSpPr>
            <a:spLocks noGrp="1"/>
          </p:cNvSpPr>
          <p:nvPr>
            <p:ph type="title"/>
          </p:nvPr>
        </p:nvSpPr>
        <p:spPr>
          <a:xfrm>
            <a:off x="269240" y="289956"/>
            <a:ext cx="6091109" cy="1563569"/>
          </a:xfrm>
        </p:spPr>
        <p:txBody>
          <a:bodyPr/>
          <a:lstStyle/>
          <a:p>
            <a:r>
              <a:rPr lang="en-US" dirty="0">
                <a:solidFill>
                  <a:srgbClr val="00B0F0"/>
                </a:solidFill>
              </a:rPr>
              <a:t>Monitor cloud spend</a:t>
            </a:r>
          </a:p>
        </p:txBody>
      </p:sp>
      <p:sp>
        <p:nvSpPr>
          <p:cNvPr id="23" name="PageRight_E761">
            <a:extLst>
              <a:ext uri="{FF2B5EF4-FFF2-40B4-BE49-F238E27FC236}">
                <a16:creationId xmlns:a16="http://schemas.microsoft.com/office/drawing/2014/main" id="{5BDFEC9F-6E2D-9C42-8B3D-ABA4F7E16726}"/>
              </a:ext>
            </a:extLst>
          </p:cNvPr>
          <p:cNvSpPr>
            <a:spLocks noChangeAspect="1" noEditPoints="1"/>
          </p:cNvSpPr>
          <p:nvPr/>
        </p:nvSpPr>
        <p:spPr bwMode="auto">
          <a:xfrm>
            <a:off x="533790" y="2584288"/>
            <a:ext cx="262702" cy="262895"/>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noFill/>
          <a:ln w="19050" cap="sq">
            <a:solidFill>
              <a:schemeClr val="tx2"/>
            </a:solidFill>
            <a:prstDash val="solid"/>
            <a:miter lim="800000"/>
            <a:headEnd/>
            <a:tailEnd/>
          </a:ln>
        </p:spPr>
        <p:txBody>
          <a:bodyPr vert="horz" wrap="square" lIns="89630" tIns="44814" rIns="89630" bIns="44814"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sp>
        <p:nvSpPr>
          <p:cNvPr id="24" name="PageRight_E761">
            <a:extLst>
              <a:ext uri="{FF2B5EF4-FFF2-40B4-BE49-F238E27FC236}">
                <a16:creationId xmlns:a16="http://schemas.microsoft.com/office/drawing/2014/main" id="{F3754155-28AA-3643-8755-D542166CE2F7}"/>
              </a:ext>
            </a:extLst>
          </p:cNvPr>
          <p:cNvSpPr>
            <a:spLocks noChangeAspect="1" noEditPoints="1"/>
          </p:cNvSpPr>
          <p:nvPr/>
        </p:nvSpPr>
        <p:spPr bwMode="auto">
          <a:xfrm>
            <a:off x="533790" y="3480713"/>
            <a:ext cx="262702" cy="262895"/>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noFill/>
          <a:ln w="19050" cap="sq">
            <a:solidFill>
              <a:schemeClr val="tx2"/>
            </a:solidFill>
            <a:prstDash val="solid"/>
            <a:miter lim="800000"/>
            <a:headEnd/>
            <a:tailEnd/>
          </a:ln>
        </p:spPr>
        <p:txBody>
          <a:bodyPr vert="horz" wrap="square" lIns="89630" tIns="44814" rIns="89630" bIns="44814"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sp>
        <p:nvSpPr>
          <p:cNvPr id="25" name="PageRight_E761">
            <a:extLst>
              <a:ext uri="{FF2B5EF4-FFF2-40B4-BE49-F238E27FC236}">
                <a16:creationId xmlns:a16="http://schemas.microsoft.com/office/drawing/2014/main" id="{44BCCC8A-F538-F74D-9B3E-FE1734B1109D}"/>
              </a:ext>
            </a:extLst>
          </p:cNvPr>
          <p:cNvSpPr>
            <a:spLocks noChangeAspect="1" noEditPoints="1"/>
          </p:cNvSpPr>
          <p:nvPr/>
        </p:nvSpPr>
        <p:spPr bwMode="auto">
          <a:xfrm>
            <a:off x="533790" y="4316902"/>
            <a:ext cx="262702" cy="262895"/>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noFill/>
          <a:ln w="19050" cap="sq">
            <a:solidFill>
              <a:schemeClr val="tx2"/>
            </a:solidFill>
            <a:prstDash val="solid"/>
            <a:miter lim="800000"/>
            <a:headEnd/>
            <a:tailEnd/>
          </a:ln>
        </p:spPr>
        <p:txBody>
          <a:bodyPr vert="horz" wrap="square" lIns="89630" tIns="44814" rIns="89630" bIns="44814"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sp>
        <p:nvSpPr>
          <p:cNvPr id="28" name="TextBox 27">
            <a:extLst>
              <a:ext uri="{FF2B5EF4-FFF2-40B4-BE49-F238E27FC236}">
                <a16:creationId xmlns:a16="http://schemas.microsoft.com/office/drawing/2014/main" id="{26CAC1F5-9CD2-E24A-80E4-6DC46C519929}"/>
              </a:ext>
            </a:extLst>
          </p:cNvPr>
          <p:cNvSpPr txBox="1"/>
          <p:nvPr/>
        </p:nvSpPr>
        <p:spPr>
          <a:xfrm>
            <a:off x="1160530" y="5017283"/>
            <a:ext cx="3707555" cy="778454"/>
          </a:xfrm>
          <a:prstGeom prst="rect">
            <a:avLst/>
          </a:prstGeom>
          <a:noFill/>
        </p:spPr>
        <p:txBody>
          <a:bodyPr wrap="square" lIns="179285" tIns="143428" rIns="179285" bIns="143428" rtlCol="0">
            <a:spAutoFit/>
          </a:bodyPr>
          <a:lstStyle/>
          <a:p>
            <a:pPr>
              <a:lnSpc>
                <a:spcPct val="90000"/>
              </a:lnSpc>
              <a:spcAft>
                <a:spcPts val="588"/>
              </a:spcAft>
            </a:pPr>
            <a:r>
              <a:rPr lang="en-US" sz="1765" dirty="0">
                <a:latin typeface="Segoe UI" panose="020B0502040204020203" pitchFamily="34" charset="0"/>
                <a:cs typeface="Segoe UI" panose="020B0502040204020203" pitchFamily="34" charset="0"/>
              </a:rPr>
              <a:t>Visualize data in consolidated or custom dashboards</a:t>
            </a:r>
          </a:p>
        </p:txBody>
      </p:sp>
      <p:sp>
        <p:nvSpPr>
          <p:cNvPr id="29" name="TextBox 28">
            <a:extLst>
              <a:ext uri="{FF2B5EF4-FFF2-40B4-BE49-F238E27FC236}">
                <a16:creationId xmlns:a16="http://schemas.microsoft.com/office/drawing/2014/main" id="{D105E502-4324-4344-B931-3EE0316987B7}"/>
              </a:ext>
            </a:extLst>
          </p:cNvPr>
          <p:cNvSpPr txBox="1"/>
          <p:nvPr/>
        </p:nvSpPr>
        <p:spPr>
          <a:xfrm>
            <a:off x="1160530" y="2466099"/>
            <a:ext cx="3474953" cy="534056"/>
          </a:xfrm>
          <a:prstGeom prst="rect">
            <a:avLst/>
          </a:prstGeom>
          <a:noFill/>
        </p:spPr>
        <p:txBody>
          <a:bodyPr wrap="square" lIns="179285" tIns="143428" rIns="179285" bIns="143428" rtlCol="0">
            <a:spAutoFit/>
          </a:bodyPr>
          <a:lstStyle/>
          <a:p>
            <a:pPr>
              <a:lnSpc>
                <a:spcPct val="90000"/>
              </a:lnSpc>
              <a:spcAft>
                <a:spcPts val="588"/>
              </a:spcAft>
            </a:pPr>
            <a:r>
              <a:rPr lang="en-US" sz="1765" dirty="0">
                <a:latin typeface="Segoe UI" panose="020B0502040204020203" pitchFamily="34" charset="0"/>
                <a:cs typeface="Segoe UI" panose="020B0502040204020203" pitchFamily="34" charset="0"/>
              </a:rPr>
              <a:t>Track usage and cost trends</a:t>
            </a:r>
          </a:p>
        </p:txBody>
      </p:sp>
      <p:sp>
        <p:nvSpPr>
          <p:cNvPr id="31" name="TextBox 30">
            <a:extLst>
              <a:ext uri="{FF2B5EF4-FFF2-40B4-BE49-F238E27FC236}">
                <a16:creationId xmlns:a16="http://schemas.microsoft.com/office/drawing/2014/main" id="{20C10849-E309-5D4E-9614-DA8894609B31}"/>
              </a:ext>
            </a:extLst>
          </p:cNvPr>
          <p:cNvSpPr txBox="1"/>
          <p:nvPr/>
        </p:nvSpPr>
        <p:spPr>
          <a:xfrm>
            <a:off x="1160530" y="3359263"/>
            <a:ext cx="3474952" cy="778454"/>
          </a:xfrm>
          <a:prstGeom prst="rect">
            <a:avLst/>
          </a:prstGeom>
          <a:noFill/>
        </p:spPr>
        <p:txBody>
          <a:bodyPr wrap="square" lIns="179285" tIns="143428" rIns="179285" bIns="143428" rtlCol="0">
            <a:spAutoFit/>
          </a:bodyPr>
          <a:lstStyle/>
          <a:p>
            <a:pPr>
              <a:lnSpc>
                <a:spcPct val="90000"/>
              </a:lnSpc>
              <a:spcAft>
                <a:spcPts val="588"/>
              </a:spcAft>
            </a:pPr>
            <a:r>
              <a:rPr lang="en-US" sz="1765" dirty="0">
                <a:latin typeface="Segoe UI" panose="020B0502040204020203" pitchFamily="34" charset="0"/>
                <a:cs typeface="Segoe UI" panose="020B0502040204020203" pitchFamily="34" charset="0"/>
              </a:rPr>
              <a:t>Detect spending anomalies and usage inefficiencies</a:t>
            </a:r>
          </a:p>
        </p:txBody>
      </p:sp>
      <p:sp>
        <p:nvSpPr>
          <p:cNvPr id="32" name="TextBox 31">
            <a:extLst>
              <a:ext uri="{FF2B5EF4-FFF2-40B4-BE49-F238E27FC236}">
                <a16:creationId xmlns:a16="http://schemas.microsoft.com/office/drawing/2014/main" id="{10C5558E-1CFE-784D-9404-268B00B1A36D}"/>
              </a:ext>
            </a:extLst>
          </p:cNvPr>
          <p:cNvSpPr txBox="1"/>
          <p:nvPr/>
        </p:nvSpPr>
        <p:spPr>
          <a:xfrm>
            <a:off x="1160530" y="4182609"/>
            <a:ext cx="3474952" cy="778454"/>
          </a:xfrm>
          <a:prstGeom prst="rect">
            <a:avLst/>
          </a:prstGeom>
          <a:noFill/>
        </p:spPr>
        <p:txBody>
          <a:bodyPr wrap="square" lIns="179285" tIns="143428" rIns="179285" bIns="143428" rtlCol="0">
            <a:spAutoFit/>
          </a:bodyPr>
          <a:lstStyle/>
          <a:p>
            <a:pPr>
              <a:lnSpc>
                <a:spcPct val="90000"/>
              </a:lnSpc>
              <a:spcAft>
                <a:spcPts val="588"/>
              </a:spcAft>
            </a:pPr>
            <a:r>
              <a:rPr lang="en-US" sz="1765" dirty="0">
                <a:latin typeface="Segoe UI" panose="020B0502040204020203" pitchFamily="34" charset="0"/>
                <a:cs typeface="Segoe UI" panose="020B0502040204020203" pitchFamily="34" charset="0"/>
              </a:rPr>
              <a:t>Forecast future spend using your historical data</a:t>
            </a:r>
          </a:p>
        </p:txBody>
      </p:sp>
      <p:grpSp>
        <p:nvGrpSpPr>
          <p:cNvPr id="17" name="Group 16">
            <a:extLst>
              <a:ext uri="{FF2B5EF4-FFF2-40B4-BE49-F238E27FC236}">
                <a16:creationId xmlns:a16="http://schemas.microsoft.com/office/drawing/2014/main" id="{766824AE-9D2C-D74F-8AAB-52A2629C19A5}"/>
              </a:ext>
            </a:extLst>
          </p:cNvPr>
          <p:cNvGrpSpPr/>
          <p:nvPr/>
        </p:nvGrpSpPr>
        <p:grpSpPr>
          <a:xfrm>
            <a:off x="10850306" y="359674"/>
            <a:ext cx="965366" cy="636841"/>
            <a:chOff x="1573922" y="2488700"/>
            <a:chExt cx="984724" cy="649611"/>
          </a:xfrm>
        </p:grpSpPr>
        <p:sp>
          <p:nvSpPr>
            <p:cNvPr id="18" name="money_2" title="Icon of a dollar sign with an arrow around it pointing clockwise">
              <a:extLst>
                <a:ext uri="{FF2B5EF4-FFF2-40B4-BE49-F238E27FC236}">
                  <a16:creationId xmlns:a16="http://schemas.microsoft.com/office/drawing/2014/main" id="{F991C773-ACBA-9845-B9C1-B531B15CFDE5}"/>
                </a:ext>
              </a:extLst>
            </p:cNvPr>
            <p:cNvSpPr>
              <a:spLocks noChangeAspect="1" noEditPoints="1"/>
            </p:cNvSpPr>
            <p:nvPr/>
          </p:nvSpPr>
          <p:spPr bwMode="auto">
            <a:xfrm>
              <a:off x="2154763" y="2712465"/>
              <a:ext cx="403883" cy="425846"/>
            </a:xfrm>
            <a:custGeom>
              <a:avLst/>
              <a:gdLst>
                <a:gd name="T0" fmla="*/ 307 w 307"/>
                <a:gd name="T1" fmla="*/ 163 h 326"/>
                <a:gd name="T2" fmla="*/ 282 w 307"/>
                <a:gd name="T3" fmla="*/ 244 h 326"/>
                <a:gd name="T4" fmla="*/ 82 w 307"/>
                <a:gd name="T5" fmla="*/ 281 h 326"/>
                <a:gd name="T6" fmla="*/ 45 w 307"/>
                <a:gd name="T7" fmla="*/ 82 h 326"/>
                <a:gd name="T8" fmla="*/ 245 w 307"/>
                <a:gd name="T9" fmla="*/ 45 h 326"/>
                <a:gd name="T10" fmla="*/ 297 w 307"/>
                <a:gd name="T11" fmla="*/ 110 h 326"/>
                <a:gd name="T12" fmla="*/ 257 w 307"/>
                <a:gd name="T13" fmla="*/ 99 h 326"/>
                <a:gd name="T14" fmla="*/ 297 w 307"/>
                <a:gd name="T15" fmla="*/ 109 h 326"/>
                <a:gd name="T16" fmla="*/ 307 w 307"/>
                <a:gd name="T17" fmla="*/ 70 h 326"/>
                <a:gd name="T18" fmla="*/ 126 w 307"/>
                <a:gd name="T19" fmla="*/ 199 h 326"/>
                <a:gd name="T20" fmla="*/ 182 w 307"/>
                <a:gd name="T21" fmla="*/ 199 h 326"/>
                <a:gd name="T22" fmla="*/ 202 w 307"/>
                <a:gd name="T23" fmla="*/ 179 h 326"/>
                <a:gd name="T24" fmla="*/ 182 w 307"/>
                <a:gd name="T25" fmla="*/ 158 h 326"/>
                <a:gd name="T26" fmla="*/ 147 w 307"/>
                <a:gd name="T27" fmla="*/ 158 h 326"/>
                <a:gd name="T28" fmla="*/ 126 w 307"/>
                <a:gd name="T29" fmla="*/ 137 h 326"/>
                <a:gd name="T30" fmla="*/ 147 w 307"/>
                <a:gd name="T31" fmla="*/ 117 h 326"/>
                <a:gd name="T32" fmla="*/ 201 w 307"/>
                <a:gd name="T33" fmla="*/ 117 h 326"/>
                <a:gd name="T34" fmla="*/ 164 w 307"/>
                <a:gd name="T35" fmla="*/ 88 h 326"/>
                <a:gd name="T36" fmla="*/ 164 w 307"/>
                <a:gd name="T37" fmla="*/ 2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 h="326">
                  <a:moveTo>
                    <a:pt x="307" y="163"/>
                  </a:moveTo>
                  <a:cubicBezTo>
                    <a:pt x="307" y="191"/>
                    <a:pt x="299" y="219"/>
                    <a:pt x="282" y="244"/>
                  </a:cubicBezTo>
                  <a:cubicBezTo>
                    <a:pt x="237" y="310"/>
                    <a:pt x="148" y="326"/>
                    <a:pt x="82" y="281"/>
                  </a:cubicBezTo>
                  <a:cubicBezTo>
                    <a:pt x="17" y="236"/>
                    <a:pt x="0" y="147"/>
                    <a:pt x="45" y="82"/>
                  </a:cubicBezTo>
                  <a:cubicBezTo>
                    <a:pt x="90" y="16"/>
                    <a:pt x="179" y="0"/>
                    <a:pt x="245" y="45"/>
                  </a:cubicBezTo>
                  <a:cubicBezTo>
                    <a:pt x="269" y="61"/>
                    <a:pt x="287" y="84"/>
                    <a:pt x="297" y="110"/>
                  </a:cubicBezTo>
                  <a:moveTo>
                    <a:pt x="257" y="99"/>
                  </a:moveTo>
                  <a:cubicBezTo>
                    <a:pt x="297" y="109"/>
                    <a:pt x="297" y="109"/>
                    <a:pt x="297" y="109"/>
                  </a:cubicBezTo>
                  <a:cubicBezTo>
                    <a:pt x="307" y="70"/>
                    <a:pt x="307" y="70"/>
                    <a:pt x="307" y="70"/>
                  </a:cubicBezTo>
                  <a:moveTo>
                    <a:pt x="126" y="199"/>
                  </a:moveTo>
                  <a:cubicBezTo>
                    <a:pt x="182" y="199"/>
                    <a:pt x="182" y="199"/>
                    <a:pt x="182" y="199"/>
                  </a:cubicBezTo>
                  <a:cubicBezTo>
                    <a:pt x="193" y="199"/>
                    <a:pt x="202" y="190"/>
                    <a:pt x="202" y="179"/>
                  </a:cubicBezTo>
                  <a:cubicBezTo>
                    <a:pt x="202" y="168"/>
                    <a:pt x="193" y="158"/>
                    <a:pt x="182" y="158"/>
                  </a:cubicBezTo>
                  <a:cubicBezTo>
                    <a:pt x="147" y="158"/>
                    <a:pt x="147" y="158"/>
                    <a:pt x="147" y="158"/>
                  </a:cubicBezTo>
                  <a:cubicBezTo>
                    <a:pt x="136" y="158"/>
                    <a:pt x="126" y="148"/>
                    <a:pt x="126" y="137"/>
                  </a:cubicBezTo>
                  <a:cubicBezTo>
                    <a:pt x="126" y="126"/>
                    <a:pt x="136" y="117"/>
                    <a:pt x="147" y="117"/>
                  </a:cubicBezTo>
                  <a:cubicBezTo>
                    <a:pt x="201" y="117"/>
                    <a:pt x="201" y="117"/>
                    <a:pt x="201" y="117"/>
                  </a:cubicBezTo>
                  <a:moveTo>
                    <a:pt x="164" y="88"/>
                  </a:moveTo>
                  <a:cubicBezTo>
                    <a:pt x="164" y="226"/>
                    <a:pt x="164" y="226"/>
                    <a:pt x="164" y="226"/>
                  </a:cubicBezTo>
                </a:path>
              </a:pathLst>
            </a:custGeom>
            <a:noFill/>
            <a:ln w="15875" cap="flat">
              <a:solidFill>
                <a:schemeClr val="tx2"/>
              </a:solidFill>
              <a:prstDash val="solid"/>
              <a:miter lim="800000"/>
              <a:headEnd/>
              <a:tailEnd/>
            </a:ln>
            <a:extLst/>
          </p:spPr>
          <p:txBody>
            <a:bodyPr vert="horz" wrap="square" lIns="89642" tIns="44821" rIns="89642" bIns="44821" numCol="1" anchor="t" anchorCtr="0" compatLnSpc="1">
              <a:prstTxWarp prst="textNoShape">
                <a:avLst/>
              </a:prstTxWarp>
            </a:bodyPr>
            <a:lstStyle/>
            <a:p>
              <a:endParaRPr lang="en-US" sz="1765" dirty="0">
                <a:gradFill>
                  <a:gsLst>
                    <a:gs pos="0">
                      <a:srgbClr val="505050"/>
                    </a:gs>
                    <a:gs pos="100000">
                      <a:srgbClr val="505050"/>
                    </a:gs>
                  </a:gsLst>
                  <a:lin ang="5400000" scaled="1"/>
                </a:gradFill>
              </a:endParaRPr>
            </a:p>
          </p:txBody>
        </p:sp>
        <p:sp>
          <p:nvSpPr>
            <p:cNvPr id="19" name="cloud" title="Icon of a cloud">
              <a:extLst>
                <a:ext uri="{FF2B5EF4-FFF2-40B4-BE49-F238E27FC236}">
                  <a16:creationId xmlns:a16="http://schemas.microsoft.com/office/drawing/2014/main" id="{0218C5A3-296A-C544-A89E-99B5B031327D}"/>
                </a:ext>
              </a:extLst>
            </p:cNvPr>
            <p:cNvSpPr>
              <a:spLocks noChangeAspect="1"/>
            </p:cNvSpPr>
            <p:nvPr/>
          </p:nvSpPr>
          <p:spPr bwMode="auto">
            <a:xfrm>
              <a:off x="1573922" y="2488700"/>
              <a:ext cx="798412" cy="622676"/>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 name="connsiteX0" fmla="*/ 8169 w 8169"/>
                <a:gd name="connsiteY0" fmla="*/ 9954 h 10000"/>
                <a:gd name="connsiteX1" fmla="*/ 8169 w 8169"/>
                <a:gd name="connsiteY1" fmla="*/ 10000 h 10000"/>
                <a:gd name="connsiteX2" fmla="*/ 2558 w 8169"/>
                <a:gd name="connsiteY2" fmla="*/ 10000 h 10000"/>
                <a:gd name="connsiteX3" fmla="*/ 2558 w 8169"/>
                <a:gd name="connsiteY3" fmla="*/ 10000 h 10000"/>
                <a:gd name="connsiteX4" fmla="*/ 2500 w 8169"/>
                <a:gd name="connsiteY4" fmla="*/ 10000 h 10000"/>
                <a:gd name="connsiteX5" fmla="*/ 0 w 8169"/>
                <a:gd name="connsiteY5" fmla="*/ 5991 h 10000"/>
                <a:gd name="connsiteX6" fmla="*/ 2500 w 8169"/>
                <a:gd name="connsiteY6" fmla="*/ 2028 h 10000"/>
                <a:gd name="connsiteX7" fmla="*/ 3023 w 8169"/>
                <a:gd name="connsiteY7" fmla="*/ 2074 h 10000"/>
                <a:gd name="connsiteX8" fmla="*/ 5349 w 8169"/>
                <a:gd name="connsiteY8" fmla="*/ 0 h 10000"/>
                <a:gd name="connsiteX9" fmla="*/ 8081 w 8169"/>
                <a:gd name="connsiteY9" fmla="*/ 3917 h 10000"/>
                <a:gd name="connsiteX10" fmla="*/ 8081 w 8169"/>
                <a:gd name="connsiteY10" fmla="*/ 3917 h 10000"/>
                <a:gd name="connsiteX11" fmla="*/ 8169 w 8169"/>
                <a:gd name="connsiteY11" fmla="*/ 9954 h 10000"/>
                <a:gd name="connsiteX0" fmla="*/ 10000 w 11145"/>
                <a:gd name="connsiteY0" fmla="*/ 9954 h 11423"/>
                <a:gd name="connsiteX1" fmla="*/ 10000 w 11145"/>
                <a:gd name="connsiteY1" fmla="*/ 10000 h 11423"/>
                <a:gd name="connsiteX2" fmla="*/ 3131 w 11145"/>
                <a:gd name="connsiteY2" fmla="*/ 10000 h 11423"/>
                <a:gd name="connsiteX3" fmla="*/ 3131 w 11145"/>
                <a:gd name="connsiteY3" fmla="*/ 10000 h 11423"/>
                <a:gd name="connsiteX4" fmla="*/ 3060 w 11145"/>
                <a:gd name="connsiteY4" fmla="*/ 10000 h 11423"/>
                <a:gd name="connsiteX5" fmla="*/ 0 w 11145"/>
                <a:gd name="connsiteY5" fmla="*/ 5991 h 11423"/>
                <a:gd name="connsiteX6" fmla="*/ 3060 w 11145"/>
                <a:gd name="connsiteY6" fmla="*/ 2028 h 11423"/>
                <a:gd name="connsiteX7" fmla="*/ 3701 w 11145"/>
                <a:gd name="connsiteY7" fmla="*/ 2074 h 11423"/>
                <a:gd name="connsiteX8" fmla="*/ 6548 w 11145"/>
                <a:gd name="connsiteY8" fmla="*/ 0 h 11423"/>
                <a:gd name="connsiteX9" fmla="*/ 9892 w 11145"/>
                <a:gd name="connsiteY9" fmla="*/ 3917 h 11423"/>
                <a:gd name="connsiteX10" fmla="*/ 9892 w 11145"/>
                <a:gd name="connsiteY10" fmla="*/ 3917 h 11423"/>
                <a:gd name="connsiteX11" fmla="*/ 11145 w 11145"/>
                <a:gd name="connsiteY11" fmla="*/ 11423 h 11423"/>
                <a:gd name="connsiteX0" fmla="*/ 10000 w 10000"/>
                <a:gd name="connsiteY0" fmla="*/ 9954 h 10000"/>
                <a:gd name="connsiteX1" fmla="*/ 10000 w 10000"/>
                <a:gd name="connsiteY1" fmla="*/ 10000 h 10000"/>
                <a:gd name="connsiteX2" fmla="*/ 3131 w 10000"/>
                <a:gd name="connsiteY2" fmla="*/ 10000 h 10000"/>
                <a:gd name="connsiteX3" fmla="*/ 3131 w 10000"/>
                <a:gd name="connsiteY3" fmla="*/ 10000 h 10000"/>
                <a:gd name="connsiteX4" fmla="*/ 3060 w 10000"/>
                <a:gd name="connsiteY4" fmla="*/ 10000 h 10000"/>
                <a:gd name="connsiteX5" fmla="*/ 0 w 10000"/>
                <a:gd name="connsiteY5" fmla="*/ 5991 h 10000"/>
                <a:gd name="connsiteX6" fmla="*/ 3060 w 10000"/>
                <a:gd name="connsiteY6" fmla="*/ 2028 h 10000"/>
                <a:gd name="connsiteX7" fmla="*/ 3701 w 10000"/>
                <a:gd name="connsiteY7" fmla="*/ 2074 h 10000"/>
                <a:gd name="connsiteX8" fmla="*/ 6548 w 10000"/>
                <a:gd name="connsiteY8" fmla="*/ 0 h 10000"/>
                <a:gd name="connsiteX9" fmla="*/ 9892 w 10000"/>
                <a:gd name="connsiteY9" fmla="*/ 3917 h 10000"/>
                <a:gd name="connsiteX10" fmla="*/ 9892 w 10000"/>
                <a:gd name="connsiteY10" fmla="*/ 391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10000">
                  <a:moveTo>
                    <a:pt x="10000" y="9954"/>
                  </a:moveTo>
                  <a:lnTo>
                    <a:pt x="10000" y="10000"/>
                  </a:lnTo>
                  <a:lnTo>
                    <a:pt x="3131" y="10000"/>
                  </a:lnTo>
                  <a:lnTo>
                    <a:pt x="3131" y="10000"/>
                  </a:lnTo>
                  <a:lnTo>
                    <a:pt x="3060" y="10000"/>
                  </a:lnTo>
                  <a:cubicBezTo>
                    <a:pt x="1388" y="10000"/>
                    <a:pt x="0" y="8203"/>
                    <a:pt x="0" y="5991"/>
                  </a:cubicBezTo>
                  <a:cubicBezTo>
                    <a:pt x="0" y="3779"/>
                    <a:pt x="1388" y="2028"/>
                    <a:pt x="3060" y="2028"/>
                  </a:cubicBezTo>
                  <a:cubicBezTo>
                    <a:pt x="3273" y="2028"/>
                    <a:pt x="3488" y="2028"/>
                    <a:pt x="3701" y="2074"/>
                  </a:cubicBezTo>
                  <a:cubicBezTo>
                    <a:pt x="4305" y="829"/>
                    <a:pt x="5337" y="0"/>
                    <a:pt x="6548" y="0"/>
                  </a:cubicBezTo>
                  <a:cubicBezTo>
                    <a:pt x="8291" y="0"/>
                    <a:pt x="9715" y="1705"/>
                    <a:pt x="9892" y="3917"/>
                  </a:cubicBezTo>
                  <a:lnTo>
                    <a:pt x="9892" y="391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grpSp>
      <p:sp>
        <p:nvSpPr>
          <p:cNvPr id="20" name="PageRight_E761">
            <a:extLst>
              <a:ext uri="{FF2B5EF4-FFF2-40B4-BE49-F238E27FC236}">
                <a16:creationId xmlns:a16="http://schemas.microsoft.com/office/drawing/2014/main" id="{7CF5D5FE-637B-1E48-A3B9-611E26AF57BD}"/>
              </a:ext>
            </a:extLst>
          </p:cNvPr>
          <p:cNvSpPr>
            <a:spLocks noChangeAspect="1" noEditPoints="1"/>
          </p:cNvSpPr>
          <p:nvPr/>
        </p:nvSpPr>
        <p:spPr bwMode="auto">
          <a:xfrm>
            <a:off x="533790" y="5148369"/>
            <a:ext cx="262702" cy="262895"/>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noFill/>
          <a:ln w="19050" cap="sq">
            <a:solidFill>
              <a:schemeClr val="tx2"/>
            </a:solidFill>
            <a:prstDash val="solid"/>
            <a:miter lim="800000"/>
            <a:headEnd/>
            <a:tailEnd/>
          </a:ln>
        </p:spPr>
        <p:txBody>
          <a:bodyPr vert="horz" wrap="square" lIns="89630" tIns="44814" rIns="89630" bIns="44814"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pic>
        <p:nvPicPr>
          <p:cNvPr id="30" name="Picture 29">
            <a:extLst>
              <a:ext uri="{FF2B5EF4-FFF2-40B4-BE49-F238E27FC236}">
                <a16:creationId xmlns:a16="http://schemas.microsoft.com/office/drawing/2014/main" id="{3285256B-5A05-3D4B-8285-3172D6148EC6}"/>
              </a:ext>
            </a:extLst>
          </p:cNvPr>
          <p:cNvPicPr>
            <a:picLocks noChangeAspect="1"/>
          </p:cNvPicPr>
          <p:nvPr/>
        </p:nvPicPr>
        <p:blipFill>
          <a:blip r:embed="rId3"/>
          <a:stretch>
            <a:fillRect/>
          </a:stretch>
        </p:blipFill>
        <p:spPr>
          <a:xfrm>
            <a:off x="4337996" y="1332674"/>
            <a:ext cx="8012748" cy="5566019"/>
          </a:xfrm>
          <a:prstGeom prst="rect">
            <a:avLst/>
          </a:prstGeom>
        </p:spPr>
      </p:pic>
      <p:pic>
        <p:nvPicPr>
          <p:cNvPr id="34" name="Picture 33">
            <a:extLst>
              <a:ext uri="{FF2B5EF4-FFF2-40B4-BE49-F238E27FC236}">
                <a16:creationId xmlns:a16="http://schemas.microsoft.com/office/drawing/2014/main" id="{6CEEECC1-DA6F-9A44-983C-15F105ED4A01}"/>
              </a:ext>
            </a:extLst>
          </p:cNvPr>
          <p:cNvPicPr>
            <a:picLocks noChangeAspect="1"/>
          </p:cNvPicPr>
          <p:nvPr/>
        </p:nvPicPr>
        <p:blipFill rotWithShape="1">
          <a:blip r:embed="rId4"/>
          <a:srcRect b="4934"/>
          <a:stretch/>
        </p:blipFill>
        <p:spPr>
          <a:xfrm>
            <a:off x="5920764" y="2112157"/>
            <a:ext cx="5042280" cy="3362074"/>
          </a:xfrm>
          <a:prstGeom prst="rect">
            <a:avLst/>
          </a:prstGeom>
        </p:spPr>
      </p:pic>
    </p:spTree>
    <p:extLst>
      <p:ext uri="{BB962C8B-B14F-4D97-AF65-F5344CB8AC3E}">
        <p14:creationId xmlns:p14="http://schemas.microsoft.com/office/powerpoint/2010/main" val="66478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p:cNvPr>
          <p:cNvSpPr>
            <a:spLocks noGrp="1"/>
          </p:cNvSpPr>
          <p:nvPr>
            <p:ph type="title"/>
          </p:nvPr>
        </p:nvSpPr>
        <p:spPr>
          <a:xfrm>
            <a:off x="269241" y="289956"/>
            <a:ext cx="6155138" cy="1821815"/>
          </a:xfrm>
        </p:spPr>
        <p:txBody>
          <a:bodyPr/>
          <a:lstStyle/>
          <a:p>
            <a:r>
              <a:rPr lang="en-US" dirty="0">
                <a:solidFill>
                  <a:srgbClr val="00B0F0"/>
                </a:solidFill>
              </a:rPr>
              <a:t>Drive organizational accountability</a:t>
            </a:r>
          </a:p>
        </p:txBody>
      </p:sp>
      <p:sp>
        <p:nvSpPr>
          <p:cNvPr id="21" name="PageRight_E761">
            <a:extLst>
              <a:ext uri="{FF2B5EF4-FFF2-40B4-BE49-F238E27FC236}">
                <a16:creationId xmlns:a16="http://schemas.microsoft.com/office/drawing/2014/main" id="{7F5BDC4E-5586-C64C-A1D7-5F0DD9A27F86}"/>
              </a:ext>
            </a:extLst>
          </p:cNvPr>
          <p:cNvSpPr>
            <a:spLocks noChangeAspect="1" noEditPoints="1"/>
          </p:cNvSpPr>
          <p:nvPr/>
        </p:nvSpPr>
        <p:spPr bwMode="auto">
          <a:xfrm>
            <a:off x="533790" y="2584288"/>
            <a:ext cx="262702" cy="262895"/>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noFill/>
          <a:ln w="19050" cap="sq">
            <a:solidFill>
              <a:schemeClr val="tx2"/>
            </a:solidFill>
            <a:prstDash val="solid"/>
            <a:miter lim="800000"/>
            <a:headEnd/>
            <a:tailEnd/>
          </a:ln>
        </p:spPr>
        <p:txBody>
          <a:bodyPr vert="horz" wrap="square" lIns="89630" tIns="44814" rIns="89630" bIns="44814"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sp>
        <p:nvSpPr>
          <p:cNvPr id="22" name="PageRight_E761">
            <a:extLst>
              <a:ext uri="{FF2B5EF4-FFF2-40B4-BE49-F238E27FC236}">
                <a16:creationId xmlns:a16="http://schemas.microsoft.com/office/drawing/2014/main" id="{B9C3FC6E-1B15-7640-891D-1D5196AA4AA6}"/>
              </a:ext>
            </a:extLst>
          </p:cNvPr>
          <p:cNvSpPr>
            <a:spLocks noChangeAspect="1" noEditPoints="1"/>
          </p:cNvSpPr>
          <p:nvPr/>
        </p:nvSpPr>
        <p:spPr bwMode="auto">
          <a:xfrm>
            <a:off x="533790" y="3480713"/>
            <a:ext cx="262702" cy="262895"/>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noFill/>
          <a:ln w="19050" cap="sq">
            <a:solidFill>
              <a:schemeClr val="tx2"/>
            </a:solidFill>
            <a:prstDash val="solid"/>
            <a:miter lim="800000"/>
            <a:headEnd/>
            <a:tailEnd/>
          </a:ln>
        </p:spPr>
        <p:txBody>
          <a:bodyPr vert="horz" wrap="square" lIns="89630" tIns="44814" rIns="89630" bIns="44814"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sp>
        <p:nvSpPr>
          <p:cNvPr id="25" name="PageRight_E761">
            <a:extLst>
              <a:ext uri="{FF2B5EF4-FFF2-40B4-BE49-F238E27FC236}">
                <a16:creationId xmlns:a16="http://schemas.microsoft.com/office/drawing/2014/main" id="{B7BB48CA-8E25-494E-B256-20E517F2641D}"/>
              </a:ext>
            </a:extLst>
          </p:cNvPr>
          <p:cNvSpPr>
            <a:spLocks noChangeAspect="1" noEditPoints="1"/>
          </p:cNvSpPr>
          <p:nvPr/>
        </p:nvSpPr>
        <p:spPr bwMode="auto">
          <a:xfrm>
            <a:off x="533790" y="4333668"/>
            <a:ext cx="262702" cy="262895"/>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noFill/>
          <a:ln w="19050" cap="sq">
            <a:solidFill>
              <a:schemeClr val="tx2"/>
            </a:solidFill>
            <a:prstDash val="solid"/>
            <a:miter lim="800000"/>
            <a:headEnd/>
            <a:tailEnd/>
          </a:ln>
        </p:spPr>
        <p:txBody>
          <a:bodyPr vert="horz" wrap="square" lIns="89630" tIns="44814" rIns="89630" bIns="44814"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sp>
        <p:nvSpPr>
          <p:cNvPr id="41" name="TextBox 40">
            <a:extLst>
              <a:ext uri="{FF2B5EF4-FFF2-40B4-BE49-F238E27FC236}">
                <a16:creationId xmlns:a16="http://schemas.microsoft.com/office/drawing/2014/main" id="{A1E75909-2ABD-BD4A-903D-2240C8F6C832}"/>
              </a:ext>
            </a:extLst>
          </p:cNvPr>
          <p:cNvSpPr txBox="1"/>
          <p:nvPr/>
        </p:nvSpPr>
        <p:spPr>
          <a:xfrm>
            <a:off x="1191273" y="2435080"/>
            <a:ext cx="3527213" cy="778454"/>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765" dirty="0">
                <a:latin typeface="Segoe UI" panose="020B0502040204020203" pitchFamily="34" charset="0"/>
                <a:cs typeface="Segoe UI" panose="020B0502040204020203" pitchFamily="34" charset="0"/>
              </a:rPr>
              <a:t>Allocate usage and costs to business units and projects</a:t>
            </a:r>
          </a:p>
        </p:txBody>
      </p:sp>
      <p:sp>
        <p:nvSpPr>
          <p:cNvPr id="44" name="TextBox 43">
            <a:extLst>
              <a:ext uri="{FF2B5EF4-FFF2-40B4-BE49-F238E27FC236}">
                <a16:creationId xmlns:a16="http://schemas.microsoft.com/office/drawing/2014/main" id="{940CE4AE-C663-464D-A096-91752D380614}"/>
              </a:ext>
            </a:extLst>
          </p:cNvPr>
          <p:cNvSpPr txBox="1"/>
          <p:nvPr/>
        </p:nvSpPr>
        <p:spPr>
          <a:xfrm>
            <a:off x="1191272" y="3347282"/>
            <a:ext cx="3600598" cy="778454"/>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765" dirty="0">
                <a:latin typeface="Segoe UI" panose="020B0502040204020203" pitchFamily="34" charset="0"/>
                <a:cs typeface="Segoe UI" panose="020B0502040204020203" pitchFamily="34" charset="0"/>
              </a:rPr>
              <a:t>Produce chargeback and </a:t>
            </a:r>
            <a:r>
              <a:rPr lang="en-US" sz="1765" dirty="0" err="1">
                <a:latin typeface="Segoe UI" panose="020B0502040204020203" pitchFamily="34" charset="0"/>
                <a:cs typeface="Segoe UI" panose="020B0502040204020203" pitchFamily="34" charset="0"/>
              </a:rPr>
              <a:t>showback</a:t>
            </a:r>
            <a:r>
              <a:rPr lang="en-US" sz="1765" dirty="0">
                <a:latin typeface="Segoe UI" panose="020B0502040204020203" pitchFamily="34" charset="0"/>
                <a:cs typeface="Segoe UI" panose="020B0502040204020203" pitchFamily="34" charset="0"/>
              </a:rPr>
              <a:t> reports</a:t>
            </a:r>
          </a:p>
        </p:txBody>
      </p:sp>
      <p:sp>
        <p:nvSpPr>
          <p:cNvPr id="47" name="TextBox 46">
            <a:extLst>
              <a:ext uri="{FF2B5EF4-FFF2-40B4-BE49-F238E27FC236}">
                <a16:creationId xmlns:a16="http://schemas.microsoft.com/office/drawing/2014/main" id="{8C442E05-BA9B-804D-B692-FD5E0E5E1D0E}"/>
              </a:ext>
            </a:extLst>
          </p:cNvPr>
          <p:cNvSpPr txBox="1"/>
          <p:nvPr/>
        </p:nvSpPr>
        <p:spPr>
          <a:xfrm>
            <a:off x="1191273" y="4190894"/>
            <a:ext cx="3206876" cy="1022853"/>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765" dirty="0">
                <a:latin typeface="Segoe UI" panose="020B0502040204020203" pitchFamily="34" charset="0"/>
                <a:cs typeface="Segoe UI" panose="020B0502040204020203" pitchFamily="34" charset="0"/>
              </a:rPr>
              <a:t>Let teams access data and insights with Role-Based Access Control</a:t>
            </a:r>
          </a:p>
        </p:txBody>
      </p:sp>
      <p:sp>
        <p:nvSpPr>
          <p:cNvPr id="48" name="TextBox 47">
            <a:extLst>
              <a:ext uri="{FF2B5EF4-FFF2-40B4-BE49-F238E27FC236}">
                <a16:creationId xmlns:a16="http://schemas.microsoft.com/office/drawing/2014/main" id="{625F013E-1969-2249-8FAC-7879A0B99A9F}"/>
              </a:ext>
            </a:extLst>
          </p:cNvPr>
          <p:cNvSpPr txBox="1"/>
          <p:nvPr/>
        </p:nvSpPr>
        <p:spPr>
          <a:xfrm>
            <a:off x="1191273" y="5274635"/>
            <a:ext cx="3527213" cy="1022853"/>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765" dirty="0">
                <a:latin typeface="Segoe UI" panose="020B0502040204020203" pitchFamily="34" charset="0"/>
                <a:cs typeface="Segoe UI" panose="020B0502040204020203" pitchFamily="34" charset="0"/>
              </a:rPr>
              <a:t>Automatically alert stakeholders of spending anomalies and overspending risks </a:t>
            </a:r>
          </a:p>
        </p:txBody>
      </p:sp>
      <p:sp>
        <p:nvSpPr>
          <p:cNvPr id="28" name="circle" title="Icon of a circle with three smaller circles on it">
            <a:extLst>
              <a:ext uri="{FF2B5EF4-FFF2-40B4-BE49-F238E27FC236}">
                <a16:creationId xmlns:a16="http://schemas.microsoft.com/office/drawing/2014/main" id="{4BFE0DB9-5F9A-344F-A607-13245FF48458}"/>
              </a:ext>
            </a:extLst>
          </p:cNvPr>
          <p:cNvSpPr>
            <a:spLocks noChangeAspect="1" noEditPoints="1"/>
          </p:cNvSpPr>
          <p:nvPr/>
        </p:nvSpPr>
        <p:spPr bwMode="auto">
          <a:xfrm>
            <a:off x="10994681" y="346326"/>
            <a:ext cx="669407" cy="680524"/>
          </a:xfrm>
          <a:custGeom>
            <a:avLst/>
            <a:gdLst>
              <a:gd name="T0" fmla="*/ 26 w 340"/>
              <a:gd name="T1" fmla="*/ 224 h 345"/>
              <a:gd name="T2" fmla="*/ 23 w 340"/>
              <a:gd name="T3" fmla="*/ 198 h 345"/>
              <a:gd name="T4" fmla="*/ 119 w 340"/>
              <a:gd name="T5" fmla="*/ 59 h 345"/>
              <a:gd name="T6" fmla="*/ 77 w 340"/>
              <a:gd name="T7" fmla="*/ 312 h 345"/>
              <a:gd name="T8" fmla="*/ 170 w 340"/>
              <a:gd name="T9" fmla="*/ 345 h 345"/>
              <a:gd name="T10" fmla="*/ 262 w 340"/>
              <a:gd name="T11" fmla="*/ 312 h 345"/>
              <a:gd name="T12" fmla="*/ 314 w 340"/>
              <a:gd name="T13" fmla="*/ 224 h 345"/>
              <a:gd name="T14" fmla="*/ 317 w 340"/>
              <a:gd name="T15" fmla="*/ 198 h 345"/>
              <a:gd name="T16" fmla="*/ 220 w 340"/>
              <a:gd name="T17" fmla="*/ 60 h 345"/>
              <a:gd name="T18" fmla="*/ 170 w 340"/>
              <a:gd name="T19" fmla="*/ 102 h 345"/>
              <a:gd name="T20" fmla="*/ 221 w 340"/>
              <a:gd name="T21" fmla="*/ 51 h 345"/>
              <a:gd name="T22" fmla="*/ 170 w 340"/>
              <a:gd name="T23" fmla="*/ 0 h 345"/>
              <a:gd name="T24" fmla="*/ 119 w 340"/>
              <a:gd name="T25" fmla="*/ 51 h 345"/>
              <a:gd name="T26" fmla="*/ 170 w 340"/>
              <a:gd name="T27" fmla="*/ 102 h 345"/>
              <a:gd name="T28" fmla="*/ 51 w 340"/>
              <a:gd name="T29" fmla="*/ 319 h 345"/>
              <a:gd name="T30" fmla="*/ 102 w 340"/>
              <a:gd name="T31" fmla="*/ 268 h 345"/>
              <a:gd name="T32" fmla="*/ 51 w 340"/>
              <a:gd name="T33" fmla="*/ 217 h 345"/>
              <a:gd name="T34" fmla="*/ 0 w 340"/>
              <a:gd name="T35" fmla="*/ 268 h 345"/>
              <a:gd name="T36" fmla="*/ 51 w 340"/>
              <a:gd name="T37" fmla="*/ 319 h 345"/>
              <a:gd name="T38" fmla="*/ 289 w 340"/>
              <a:gd name="T39" fmla="*/ 319 h 345"/>
              <a:gd name="T40" fmla="*/ 340 w 340"/>
              <a:gd name="T41" fmla="*/ 268 h 345"/>
              <a:gd name="T42" fmla="*/ 289 w 340"/>
              <a:gd name="T43" fmla="*/ 217 h 345"/>
              <a:gd name="T44" fmla="*/ 238 w 340"/>
              <a:gd name="T45" fmla="*/ 268 h 345"/>
              <a:gd name="T46" fmla="*/ 289 w 340"/>
              <a:gd name="T47" fmla="*/ 319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345">
                <a:moveTo>
                  <a:pt x="26" y="224"/>
                </a:moveTo>
                <a:cubicBezTo>
                  <a:pt x="24" y="215"/>
                  <a:pt x="23" y="208"/>
                  <a:pt x="23" y="198"/>
                </a:cubicBezTo>
                <a:cubicBezTo>
                  <a:pt x="23" y="136"/>
                  <a:pt x="65" y="81"/>
                  <a:pt x="119" y="59"/>
                </a:cubicBezTo>
                <a:moveTo>
                  <a:pt x="77" y="312"/>
                </a:moveTo>
                <a:cubicBezTo>
                  <a:pt x="103" y="334"/>
                  <a:pt x="134" y="345"/>
                  <a:pt x="170" y="345"/>
                </a:cubicBezTo>
                <a:cubicBezTo>
                  <a:pt x="207" y="345"/>
                  <a:pt x="236" y="334"/>
                  <a:pt x="262" y="312"/>
                </a:cubicBezTo>
                <a:moveTo>
                  <a:pt x="314" y="224"/>
                </a:moveTo>
                <a:cubicBezTo>
                  <a:pt x="316" y="214"/>
                  <a:pt x="317" y="208"/>
                  <a:pt x="317" y="198"/>
                </a:cubicBezTo>
                <a:cubicBezTo>
                  <a:pt x="317" y="134"/>
                  <a:pt x="277" y="80"/>
                  <a:pt x="220" y="60"/>
                </a:cubicBezTo>
                <a:moveTo>
                  <a:pt x="170" y="102"/>
                </a:moveTo>
                <a:cubicBezTo>
                  <a:pt x="198" y="102"/>
                  <a:pt x="221" y="79"/>
                  <a:pt x="221" y="51"/>
                </a:cubicBezTo>
                <a:cubicBezTo>
                  <a:pt x="221" y="23"/>
                  <a:pt x="198" y="0"/>
                  <a:pt x="170" y="0"/>
                </a:cubicBezTo>
                <a:cubicBezTo>
                  <a:pt x="142" y="0"/>
                  <a:pt x="119" y="23"/>
                  <a:pt x="119" y="51"/>
                </a:cubicBezTo>
                <a:cubicBezTo>
                  <a:pt x="119" y="79"/>
                  <a:pt x="142" y="102"/>
                  <a:pt x="170" y="102"/>
                </a:cubicBezTo>
                <a:close/>
                <a:moveTo>
                  <a:pt x="51" y="319"/>
                </a:moveTo>
                <a:cubicBezTo>
                  <a:pt x="79" y="319"/>
                  <a:pt x="102" y="297"/>
                  <a:pt x="102" y="268"/>
                </a:cubicBezTo>
                <a:cubicBezTo>
                  <a:pt x="102" y="240"/>
                  <a:pt x="79" y="217"/>
                  <a:pt x="51" y="217"/>
                </a:cubicBezTo>
                <a:cubicBezTo>
                  <a:pt x="23" y="217"/>
                  <a:pt x="0" y="240"/>
                  <a:pt x="0" y="268"/>
                </a:cubicBezTo>
                <a:cubicBezTo>
                  <a:pt x="0" y="297"/>
                  <a:pt x="23" y="319"/>
                  <a:pt x="51" y="319"/>
                </a:cubicBezTo>
                <a:close/>
                <a:moveTo>
                  <a:pt x="289" y="319"/>
                </a:moveTo>
                <a:cubicBezTo>
                  <a:pt x="317" y="319"/>
                  <a:pt x="340" y="297"/>
                  <a:pt x="340" y="268"/>
                </a:cubicBezTo>
                <a:cubicBezTo>
                  <a:pt x="340" y="240"/>
                  <a:pt x="317" y="217"/>
                  <a:pt x="289" y="217"/>
                </a:cubicBezTo>
                <a:cubicBezTo>
                  <a:pt x="261" y="217"/>
                  <a:pt x="238" y="240"/>
                  <a:pt x="238" y="268"/>
                </a:cubicBezTo>
                <a:cubicBezTo>
                  <a:pt x="238" y="297"/>
                  <a:pt x="261" y="319"/>
                  <a:pt x="289" y="319"/>
                </a:cubicBezTo>
                <a:close/>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sp>
        <p:nvSpPr>
          <p:cNvPr id="16" name="PageRight_E761">
            <a:extLst>
              <a:ext uri="{FF2B5EF4-FFF2-40B4-BE49-F238E27FC236}">
                <a16:creationId xmlns:a16="http://schemas.microsoft.com/office/drawing/2014/main" id="{FCE66BDA-0BD1-4ED7-B689-E41F416EE8B4}"/>
              </a:ext>
            </a:extLst>
          </p:cNvPr>
          <p:cNvSpPr>
            <a:spLocks noChangeAspect="1" noEditPoints="1"/>
          </p:cNvSpPr>
          <p:nvPr/>
        </p:nvSpPr>
        <p:spPr bwMode="auto">
          <a:xfrm>
            <a:off x="533790" y="5383975"/>
            <a:ext cx="262702" cy="262895"/>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noFill/>
          <a:ln w="19050" cap="sq">
            <a:solidFill>
              <a:schemeClr val="tx2"/>
            </a:solidFill>
            <a:prstDash val="solid"/>
            <a:miter lim="800000"/>
            <a:headEnd/>
            <a:tailEnd/>
          </a:ln>
        </p:spPr>
        <p:txBody>
          <a:bodyPr vert="horz" wrap="square" lIns="89630" tIns="44814" rIns="89630" bIns="44814"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pic>
        <p:nvPicPr>
          <p:cNvPr id="17" name="Picture 16">
            <a:extLst>
              <a:ext uri="{FF2B5EF4-FFF2-40B4-BE49-F238E27FC236}">
                <a16:creationId xmlns:a16="http://schemas.microsoft.com/office/drawing/2014/main" id="{2EE9953A-CF81-5A4F-817B-4F6129864E19}"/>
              </a:ext>
            </a:extLst>
          </p:cNvPr>
          <p:cNvPicPr>
            <a:picLocks noChangeAspect="1"/>
          </p:cNvPicPr>
          <p:nvPr/>
        </p:nvPicPr>
        <p:blipFill>
          <a:blip r:embed="rId3"/>
          <a:stretch>
            <a:fillRect/>
          </a:stretch>
        </p:blipFill>
        <p:spPr>
          <a:xfrm>
            <a:off x="4337996" y="1332674"/>
            <a:ext cx="8012748" cy="5566019"/>
          </a:xfrm>
          <a:prstGeom prst="rect">
            <a:avLst/>
          </a:prstGeom>
        </p:spPr>
      </p:pic>
      <p:pic>
        <p:nvPicPr>
          <p:cNvPr id="18" name="Picture 17">
            <a:extLst>
              <a:ext uri="{FF2B5EF4-FFF2-40B4-BE49-F238E27FC236}">
                <a16:creationId xmlns:a16="http://schemas.microsoft.com/office/drawing/2014/main" id="{849A0D26-3F22-D34C-A429-362DD22A3838}"/>
              </a:ext>
            </a:extLst>
          </p:cNvPr>
          <p:cNvPicPr>
            <a:picLocks noChangeAspect="1"/>
          </p:cNvPicPr>
          <p:nvPr/>
        </p:nvPicPr>
        <p:blipFill rotWithShape="1">
          <a:blip r:embed="rId4"/>
          <a:srcRect b="4158"/>
          <a:stretch/>
        </p:blipFill>
        <p:spPr>
          <a:xfrm>
            <a:off x="5921088" y="2111389"/>
            <a:ext cx="5048478" cy="3393707"/>
          </a:xfrm>
          <a:prstGeom prst="rect">
            <a:avLst/>
          </a:prstGeom>
        </p:spPr>
      </p:pic>
    </p:spTree>
    <p:extLst>
      <p:ext uri="{BB962C8B-B14F-4D97-AF65-F5344CB8AC3E}">
        <p14:creationId xmlns:p14="http://schemas.microsoft.com/office/powerpoint/2010/main" val="173679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p:cNvPr>
          <p:cNvSpPr>
            <a:spLocks noGrp="1"/>
          </p:cNvSpPr>
          <p:nvPr>
            <p:ph type="title"/>
          </p:nvPr>
        </p:nvSpPr>
        <p:spPr>
          <a:xfrm>
            <a:off x="269241" y="289957"/>
            <a:ext cx="8246796" cy="1179623"/>
          </a:xfrm>
        </p:spPr>
        <p:txBody>
          <a:bodyPr/>
          <a:lstStyle/>
          <a:p>
            <a:r>
              <a:rPr lang="en-US" dirty="0">
                <a:solidFill>
                  <a:srgbClr val="00B0F0"/>
                </a:solidFill>
              </a:rPr>
              <a:t>Optimize cloud efficiency</a:t>
            </a:r>
          </a:p>
        </p:txBody>
      </p:sp>
      <p:sp>
        <p:nvSpPr>
          <p:cNvPr id="20" name="PageRight_E761">
            <a:extLst>
              <a:ext uri="{FF2B5EF4-FFF2-40B4-BE49-F238E27FC236}">
                <a16:creationId xmlns:a16="http://schemas.microsoft.com/office/drawing/2014/main" id="{F799A01E-3C95-8E43-8EAE-8AF03E7AD513}"/>
              </a:ext>
            </a:extLst>
          </p:cNvPr>
          <p:cNvSpPr>
            <a:spLocks noChangeAspect="1" noEditPoints="1"/>
          </p:cNvSpPr>
          <p:nvPr/>
        </p:nvSpPr>
        <p:spPr bwMode="auto">
          <a:xfrm>
            <a:off x="533790" y="2584288"/>
            <a:ext cx="262702" cy="262895"/>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noFill/>
          <a:ln w="19050" cap="sq">
            <a:solidFill>
              <a:schemeClr val="tx2"/>
            </a:solidFill>
            <a:prstDash val="solid"/>
            <a:miter lim="800000"/>
            <a:headEnd/>
            <a:tailEnd/>
          </a:ln>
        </p:spPr>
        <p:txBody>
          <a:bodyPr vert="horz" wrap="square" lIns="89630" tIns="44814" rIns="89630" bIns="44814"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sp>
        <p:nvSpPr>
          <p:cNvPr id="23" name="PageRight_E761">
            <a:extLst>
              <a:ext uri="{FF2B5EF4-FFF2-40B4-BE49-F238E27FC236}">
                <a16:creationId xmlns:a16="http://schemas.microsoft.com/office/drawing/2014/main" id="{8A8BED15-A78E-2143-8317-19395ADDA9C8}"/>
              </a:ext>
            </a:extLst>
          </p:cNvPr>
          <p:cNvSpPr>
            <a:spLocks noChangeAspect="1" noEditPoints="1"/>
          </p:cNvSpPr>
          <p:nvPr/>
        </p:nvSpPr>
        <p:spPr bwMode="auto">
          <a:xfrm>
            <a:off x="533790" y="3487643"/>
            <a:ext cx="262702" cy="262895"/>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noFill/>
          <a:ln w="19050" cap="sq">
            <a:solidFill>
              <a:schemeClr val="tx2"/>
            </a:solidFill>
            <a:prstDash val="solid"/>
            <a:miter lim="800000"/>
            <a:headEnd/>
            <a:tailEnd/>
          </a:ln>
        </p:spPr>
        <p:txBody>
          <a:bodyPr vert="horz" wrap="square" lIns="89630" tIns="44814" rIns="89630" bIns="44814"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sp>
        <p:nvSpPr>
          <p:cNvPr id="24" name="PageRight_E761">
            <a:extLst>
              <a:ext uri="{FF2B5EF4-FFF2-40B4-BE49-F238E27FC236}">
                <a16:creationId xmlns:a16="http://schemas.microsoft.com/office/drawing/2014/main" id="{D86E31B6-A20B-AE4E-A670-3253228114B4}"/>
              </a:ext>
            </a:extLst>
          </p:cNvPr>
          <p:cNvSpPr>
            <a:spLocks noChangeAspect="1" noEditPoints="1"/>
          </p:cNvSpPr>
          <p:nvPr/>
        </p:nvSpPr>
        <p:spPr bwMode="auto">
          <a:xfrm>
            <a:off x="533790" y="4142828"/>
            <a:ext cx="262702" cy="262895"/>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noFill/>
          <a:ln w="19050" cap="sq">
            <a:solidFill>
              <a:schemeClr val="tx2"/>
            </a:solidFill>
            <a:prstDash val="solid"/>
            <a:miter lim="800000"/>
            <a:headEnd/>
            <a:tailEnd/>
          </a:ln>
        </p:spPr>
        <p:txBody>
          <a:bodyPr vert="horz" wrap="square" lIns="89630" tIns="44814" rIns="89630" bIns="44814"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sp>
        <p:nvSpPr>
          <p:cNvPr id="42" name="TextBox 41">
            <a:extLst>
              <a:ext uri="{FF2B5EF4-FFF2-40B4-BE49-F238E27FC236}">
                <a16:creationId xmlns:a16="http://schemas.microsoft.com/office/drawing/2014/main" id="{C088EE5C-EFC0-5340-9A18-826505D33A7A}"/>
              </a:ext>
            </a:extLst>
          </p:cNvPr>
          <p:cNvSpPr txBox="1"/>
          <p:nvPr/>
        </p:nvSpPr>
        <p:spPr>
          <a:xfrm>
            <a:off x="1182264" y="2462226"/>
            <a:ext cx="3824705" cy="778454"/>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765" dirty="0">
                <a:latin typeface="Segoe UI" panose="020B0502040204020203" pitchFamily="34" charset="0"/>
                <a:cs typeface="Segoe UI" panose="020B0502040204020203" pitchFamily="34" charset="0"/>
              </a:rPr>
              <a:t>Increase resource utilization with virtual machine right-sizing</a:t>
            </a:r>
          </a:p>
        </p:txBody>
      </p:sp>
      <p:sp>
        <p:nvSpPr>
          <p:cNvPr id="43" name="TextBox 42">
            <a:extLst>
              <a:ext uri="{FF2B5EF4-FFF2-40B4-BE49-F238E27FC236}">
                <a16:creationId xmlns:a16="http://schemas.microsoft.com/office/drawing/2014/main" id="{BAB13784-72CD-374A-A832-2E35FE29D401}"/>
              </a:ext>
            </a:extLst>
          </p:cNvPr>
          <p:cNvSpPr txBox="1"/>
          <p:nvPr/>
        </p:nvSpPr>
        <p:spPr>
          <a:xfrm>
            <a:off x="1182264" y="3365377"/>
            <a:ext cx="4571725" cy="534056"/>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765" dirty="0">
                <a:latin typeface="Segoe UI" panose="020B0502040204020203" pitchFamily="34" charset="0"/>
                <a:cs typeface="Segoe UI" panose="020B0502040204020203" pitchFamily="34" charset="0"/>
              </a:rPr>
              <a:t>Eliminate idle resources</a:t>
            </a:r>
          </a:p>
        </p:txBody>
      </p:sp>
      <p:sp>
        <p:nvSpPr>
          <p:cNvPr id="44" name="TextBox 43">
            <a:extLst>
              <a:ext uri="{FF2B5EF4-FFF2-40B4-BE49-F238E27FC236}">
                <a16:creationId xmlns:a16="http://schemas.microsoft.com/office/drawing/2014/main" id="{94B8C52E-751D-A94F-9021-422F306941F5}"/>
              </a:ext>
            </a:extLst>
          </p:cNvPr>
          <p:cNvSpPr txBox="1"/>
          <p:nvPr/>
        </p:nvSpPr>
        <p:spPr>
          <a:xfrm>
            <a:off x="1182264" y="4012294"/>
            <a:ext cx="3682984" cy="778454"/>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765" dirty="0">
                <a:latin typeface="Segoe UI" panose="020B0502040204020203" pitchFamily="34" charset="0"/>
                <a:cs typeface="Segoe UI" panose="020B0502040204020203" pitchFamily="34" charset="0"/>
              </a:rPr>
              <a:t>Improve virtual machine reserved instances management</a:t>
            </a:r>
          </a:p>
        </p:txBody>
      </p:sp>
      <p:sp>
        <p:nvSpPr>
          <p:cNvPr id="19" name="cloud_2" title="Icon of a cloud made of two arrows pointing towards eachother">
            <a:extLst>
              <a:ext uri="{FF2B5EF4-FFF2-40B4-BE49-F238E27FC236}">
                <a16:creationId xmlns:a16="http://schemas.microsoft.com/office/drawing/2014/main" id="{4B6FE92C-D13A-9741-8D97-FCE163039280}"/>
              </a:ext>
            </a:extLst>
          </p:cNvPr>
          <p:cNvSpPr>
            <a:spLocks noChangeAspect="1" noEditPoints="1"/>
          </p:cNvSpPr>
          <p:nvPr/>
        </p:nvSpPr>
        <p:spPr bwMode="auto">
          <a:xfrm>
            <a:off x="10798378" y="371588"/>
            <a:ext cx="1014997" cy="585731"/>
          </a:xfrm>
          <a:custGeom>
            <a:avLst/>
            <a:gdLst>
              <a:gd name="T0" fmla="*/ 138 w 349"/>
              <a:gd name="T1" fmla="*/ 181 h 200"/>
              <a:gd name="T2" fmla="*/ 49 w 349"/>
              <a:gd name="T3" fmla="*/ 181 h 200"/>
              <a:gd name="T4" fmla="*/ 0 w 349"/>
              <a:gd name="T5" fmla="*/ 132 h 200"/>
              <a:gd name="T6" fmla="*/ 49 w 349"/>
              <a:gd name="T7" fmla="*/ 84 h 200"/>
              <a:gd name="T8" fmla="*/ 59 w 349"/>
              <a:gd name="T9" fmla="*/ 85 h 200"/>
              <a:gd name="T10" fmla="*/ 148 w 349"/>
              <a:gd name="T11" fmla="*/ 0 h 200"/>
              <a:gd name="T12" fmla="*/ 234 w 349"/>
              <a:gd name="T13" fmla="*/ 68 h 200"/>
              <a:gd name="T14" fmla="*/ 282 w 349"/>
              <a:gd name="T15" fmla="*/ 47 h 200"/>
              <a:gd name="T16" fmla="*/ 349 w 349"/>
              <a:gd name="T17" fmla="*/ 114 h 200"/>
              <a:gd name="T18" fmla="*/ 282 w 349"/>
              <a:gd name="T19" fmla="*/ 180 h 200"/>
              <a:gd name="T20" fmla="*/ 282 w 349"/>
              <a:gd name="T21" fmla="*/ 180 h 200"/>
              <a:gd name="T22" fmla="*/ 206 w 349"/>
              <a:gd name="T23" fmla="*/ 180 h 200"/>
              <a:gd name="T24" fmla="*/ 119 w 349"/>
              <a:gd name="T25" fmla="*/ 200 h 200"/>
              <a:gd name="T26" fmla="*/ 138 w 349"/>
              <a:gd name="T27" fmla="*/ 181 h 200"/>
              <a:gd name="T28" fmla="*/ 119 w 349"/>
              <a:gd name="T29" fmla="*/ 161 h 200"/>
              <a:gd name="T30" fmla="*/ 225 w 349"/>
              <a:gd name="T31" fmla="*/ 161 h 200"/>
              <a:gd name="T32" fmla="*/ 206 w 349"/>
              <a:gd name="T33" fmla="*/ 180 h 200"/>
              <a:gd name="T34" fmla="*/ 225 w 349"/>
              <a:gd name="T3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9" h="200">
                <a:moveTo>
                  <a:pt x="138" y="181"/>
                </a:moveTo>
                <a:cubicBezTo>
                  <a:pt x="49" y="181"/>
                  <a:pt x="49" y="181"/>
                  <a:pt x="49" y="181"/>
                </a:cubicBezTo>
                <a:cubicBezTo>
                  <a:pt x="22" y="181"/>
                  <a:pt x="0" y="159"/>
                  <a:pt x="0" y="132"/>
                </a:cubicBezTo>
                <a:cubicBezTo>
                  <a:pt x="0" y="105"/>
                  <a:pt x="22" y="84"/>
                  <a:pt x="49" y="84"/>
                </a:cubicBezTo>
                <a:cubicBezTo>
                  <a:pt x="52" y="84"/>
                  <a:pt x="56" y="84"/>
                  <a:pt x="59" y="85"/>
                </a:cubicBezTo>
                <a:cubicBezTo>
                  <a:pt x="61" y="38"/>
                  <a:pt x="100" y="0"/>
                  <a:pt x="148" y="0"/>
                </a:cubicBezTo>
                <a:cubicBezTo>
                  <a:pt x="189" y="0"/>
                  <a:pt x="224" y="29"/>
                  <a:pt x="234" y="68"/>
                </a:cubicBezTo>
                <a:cubicBezTo>
                  <a:pt x="246" y="55"/>
                  <a:pt x="263" y="47"/>
                  <a:pt x="282" y="47"/>
                </a:cubicBezTo>
                <a:cubicBezTo>
                  <a:pt x="319" y="47"/>
                  <a:pt x="349" y="77"/>
                  <a:pt x="349" y="114"/>
                </a:cubicBezTo>
                <a:cubicBezTo>
                  <a:pt x="349" y="151"/>
                  <a:pt x="319" y="180"/>
                  <a:pt x="282" y="180"/>
                </a:cubicBezTo>
                <a:cubicBezTo>
                  <a:pt x="282" y="180"/>
                  <a:pt x="282" y="180"/>
                  <a:pt x="282" y="180"/>
                </a:cubicBezTo>
                <a:cubicBezTo>
                  <a:pt x="206" y="180"/>
                  <a:pt x="206" y="180"/>
                  <a:pt x="206" y="180"/>
                </a:cubicBezTo>
                <a:moveTo>
                  <a:pt x="119" y="200"/>
                </a:moveTo>
                <a:cubicBezTo>
                  <a:pt x="138" y="181"/>
                  <a:pt x="138" y="181"/>
                  <a:pt x="138" y="181"/>
                </a:cubicBezTo>
                <a:cubicBezTo>
                  <a:pt x="119" y="161"/>
                  <a:pt x="119" y="161"/>
                  <a:pt x="119" y="161"/>
                </a:cubicBezTo>
                <a:moveTo>
                  <a:pt x="225" y="161"/>
                </a:moveTo>
                <a:cubicBezTo>
                  <a:pt x="206" y="180"/>
                  <a:pt x="206" y="180"/>
                  <a:pt x="206" y="180"/>
                </a:cubicBezTo>
                <a:cubicBezTo>
                  <a:pt x="225" y="200"/>
                  <a:pt x="225" y="200"/>
                  <a:pt x="225" y="200"/>
                </a:cubicBezTo>
              </a:path>
            </a:pathLst>
          </a:custGeom>
          <a:noFill/>
          <a:ln w="15875" cap="sq">
            <a:solidFill>
              <a:schemeClr val="tx2"/>
            </a:solidFill>
            <a:prstDash val="solid"/>
            <a:miter lim="800000"/>
            <a:headEnd/>
            <a:tailEnd/>
          </a:ln>
          <a:extLst/>
        </p:spPr>
        <p:txBody>
          <a:bodyPr vert="horz" wrap="square" lIns="89642" tIns="44821" rIns="89642" bIns="44821" numCol="1" anchor="t" anchorCtr="0" compatLnSpc="1">
            <a:prstTxWarp prst="textNoShape">
              <a:avLst/>
            </a:prstTxWarp>
          </a:bodyPr>
          <a:lstStyle/>
          <a:p>
            <a:endParaRPr lang="en-US" sz="1765" dirty="0">
              <a:gradFill>
                <a:gsLst>
                  <a:gs pos="0">
                    <a:srgbClr val="505050"/>
                  </a:gs>
                  <a:gs pos="100000">
                    <a:srgbClr val="505050"/>
                  </a:gs>
                </a:gsLst>
              </a:gradFill>
            </a:endParaRPr>
          </a:p>
        </p:txBody>
      </p:sp>
      <p:pic>
        <p:nvPicPr>
          <p:cNvPr id="18" name="Picture 17">
            <a:extLst>
              <a:ext uri="{FF2B5EF4-FFF2-40B4-BE49-F238E27FC236}">
                <a16:creationId xmlns:a16="http://schemas.microsoft.com/office/drawing/2014/main" id="{1A62FC27-C6B3-CA44-A0C8-1A68756AE85C}"/>
              </a:ext>
            </a:extLst>
          </p:cNvPr>
          <p:cNvPicPr>
            <a:picLocks noChangeAspect="1"/>
          </p:cNvPicPr>
          <p:nvPr/>
        </p:nvPicPr>
        <p:blipFill>
          <a:blip r:embed="rId3"/>
          <a:stretch>
            <a:fillRect/>
          </a:stretch>
        </p:blipFill>
        <p:spPr>
          <a:xfrm>
            <a:off x="4337996" y="1332674"/>
            <a:ext cx="8012748" cy="5566019"/>
          </a:xfrm>
          <a:prstGeom prst="rect">
            <a:avLst/>
          </a:prstGeom>
        </p:spPr>
      </p:pic>
      <p:pic>
        <p:nvPicPr>
          <p:cNvPr id="21" name="Picture 20">
            <a:extLst>
              <a:ext uri="{FF2B5EF4-FFF2-40B4-BE49-F238E27FC236}">
                <a16:creationId xmlns:a16="http://schemas.microsoft.com/office/drawing/2014/main" id="{700E9A08-891B-0C46-9B80-8CC80437CCC1}"/>
              </a:ext>
            </a:extLst>
          </p:cNvPr>
          <p:cNvPicPr>
            <a:picLocks noChangeAspect="1"/>
          </p:cNvPicPr>
          <p:nvPr/>
        </p:nvPicPr>
        <p:blipFill rotWithShape="1">
          <a:blip r:embed="rId4"/>
          <a:srcRect b="4722"/>
          <a:stretch/>
        </p:blipFill>
        <p:spPr>
          <a:xfrm>
            <a:off x="5916362" y="2116793"/>
            <a:ext cx="5057547" cy="3379806"/>
          </a:xfrm>
          <a:prstGeom prst="rect">
            <a:avLst/>
          </a:prstGeom>
        </p:spPr>
      </p:pic>
    </p:spTree>
    <p:extLst>
      <p:ext uri="{BB962C8B-B14F-4D97-AF65-F5344CB8AC3E}">
        <p14:creationId xmlns:p14="http://schemas.microsoft.com/office/powerpoint/2010/main" val="424705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9C45D-B116-4C80-836B-1FD26E11D56D}"/>
              </a:ext>
            </a:extLst>
          </p:cNvPr>
          <p:cNvSpPr>
            <a:spLocks noGrp="1"/>
          </p:cNvSpPr>
          <p:nvPr>
            <p:ph type="title"/>
          </p:nvPr>
        </p:nvSpPr>
        <p:spPr/>
        <p:txBody>
          <a:bodyPr/>
          <a:lstStyle/>
          <a:p>
            <a:r>
              <a:rPr lang="en-GB" dirty="0"/>
              <a:t>Building Blocks</a:t>
            </a:r>
          </a:p>
        </p:txBody>
      </p:sp>
      <p:pic>
        <p:nvPicPr>
          <p:cNvPr id="4" name="Graphic 3" descr="Team">
            <a:extLst>
              <a:ext uri="{FF2B5EF4-FFF2-40B4-BE49-F238E27FC236}">
                <a16:creationId xmlns:a16="http://schemas.microsoft.com/office/drawing/2014/main" id="{86D13DDD-9392-4F59-B129-988D6D3D5F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022" y="1776046"/>
            <a:ext cx="1268436" cy="1268436"/>
          </a:xfrm>
          <a:prstGeom prst="rect">
            <a:avLst/>
          </a:prstGeom>
        </p:spPr>
      </p:pic>
      <p:pic>
        <p:nvPicPr>
          <p:cNvPr id="6" name="Graphic 5" descr="Gold bars">
            <a:extLst>
              <a:ext uri="{FF2B5EF4-FFF2-40B4-BE49-F238E27FC236}">
                <a16:creationId xmlns:a16="http://schemas.microsoft.com/office/drawing/2014/main" id="{35755AFE-6414-4123-8C7F-C7FE9556CD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95667" y="1776046"/>
            <a:ext cx="1331742" cy="1331742"/>
          </a:xfrm>
          <a:prstGeom prst="rect">
            <a:avLst/>
          </a:prstGeom>
        </p:spPr>
      </p:pic>
      <p:pic>
        <p:nvPicPr>
          <p:cNvPr id="8" name="Graphic 7" descr="Piggy Bank">
            <a:extLst>
              <a:ext uri="{FF2B5EF4-FFF2-40B4-BE49-F238E27FC236}">
                <a16:creationId xmlns:a16="http://schemas.microsoft.com/office/drawing/2014/main" id="{085C7043-962D-4F07-812F-C39C52F60A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23010" y="1690688"/>
            <a:ext cx="1331742" cy="1331742"/>
          </a:xfrm>
          <a:prstGeom prst="rect">
            <a:avLst/>
          </a:prstGeom>
        </p:spPr>
      </p:pic>
      <p:pic>
        <p:nvPicPr>
          <p:cNvPr id="10" name="Graphic 9" descr="Cloud">
            <a:extLst>
              <a:ext uri="{FF2B5EF4-FFF2-40B4-BE49-F238E27FC236}">
                <a16:creationId xmlns:a16="http://schemas.microsoft.com/office/drawing/2014/main" id="{919DBBFA-AB37-421C-9BC6-DA858D8881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35346" y="3956538"/>
            <a:ext cx="1465385" cy="1465385"/>
          </a:xfrm>
          <a:prstGeom prst="rect">
            <a:avLst/>
          </a:prstGeom>
        </p:spPr>
      </p:pic>
      <p:pic>
        <p:nvPicPr>
          <p:cNvPr id="12" name="Graphic 11" descr="City">
            <a:extLst>
              <a:ext uri="{FF2B5EF4-FFF2-40B4-BE49-F238E27FC236}">
                <a16:creationId xmlns:a16="http://schemas.microsoft.com/office/drawing/2014/main" id="{7132C93C-8BF9-4884-93F8-7489A6972EF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509802" y="3956538"/>
            <a:ext cx="1331741" cy="1331741"/>
          </a:xfrm>
          <a:prstGeom prst="rect">
            <a:avLst/>
          </a:prstGeom>
        </p:spPr>
      </p:pic>
      <p:sp>
        <p:nvSpPr>
          <p:cNvPr id="13" name="TextBox 12">
            <a:extLst>
              <a:ext uri="{FF2B5EF4-FFF2-40B4-BE49-F238E27FC236}">
                <a16:creationId xmlns:a16="http://schemas.microsoft.com/office/drawing/2014/main" id="{063A7E60-5AC3-479E-AC94-368853AAA565}"/>
              </a:ext>
            </a:extLst>
          </p:cNvPr>
          <p:cNvSpPr txBox="1"/>
          <p:nvPr/>
        </p:nvSpPr>
        <p:spPr>
          <a:xfrm>
            <a:off x="413824" y="3022430"/>
            <a:ext cx="2674034" cy="461665"/>
          </a:xfrm>
          <a:prstGeom prst="rect">
            <a:avLst/>
          </a:prstGeom>
          <a:noFill/>
        </p:spPr>
        <p:txBody>
          <a:bodyPr wrap="square" rtlCol="0">
            <a:spAutoFit/>
          </a:bodyPr>
          <a:lstStyle/>
          <a:p>
            <a:r>
              <a:rPr lang="en-GB" sz="2400" dirty="0"/>
              <a:t>User Management</a:t>
            </a:r>
          </a:p>
        </p:txBody>
      </p:sp>
      <p:sp>
        <p:nvSpPr>
          <p:cNvPr id="14" name="TextBox 13">
            <a:extLst>
              <a:ext uri="{FF2B5EF4-FFF2-40B4-BE49-F238E27FC236}">
                <a16:creationId xmlns:a16="http://schemas.microsoft.com/office/drawing/2014/main" id="{53A7CB7C-271E-4CD0-996F-F8068727B00E}"/>
              </a:ext>
            </a:extLst>
          </p:cNvPr>
          <p:cNvSpPr txBox="1"/>
          <p:nvPr/>
        </p:nvSpPr>
        <p:spPr>
          <a:xfrm>
            <a:off x="2206574" y="5243147"/>
            <a:ext cx="2322928" cy="461665"/>
          </a:xfrm>
          <a:prstGeom prst="rect">
            <a:avLst/>
          </a:prstGeom>
          <a:noFill/>
        </p:spPr>
        <p:txBody>
          <a:bodyPr wrap="square" rtlCol="0">
            <a:spAutoFit/>
          </a:bodyPr>
          <a:lstStyle/>
          <a:p>
            <a:r>
              <a:rPr lang="en-GB" sz="2400" dirty="0"/>
              <a:t>Cloud Accounts</a:t>
            </a:r>
          </a:p>
        </p:txBody>
      </p:sp>
      <p:sp>
        <p:nvSpPr>
          <p:cNvPr id="15" name="TextBox 14">
            <a:extLst>
              <a:ext uri="{FF2B5EF4-FFF2-40B4-BE49-F238E27FC236}">
                <a16:creationId xmlns:a16="http://schemas.microsoft.com/office/drawing/2014/main" id="{F002F260-8086-484D-B600-ED9C44A9037E}"/>
              </a:ext>
            </a:extLst>
          </p:cNvPr>
          <p:cNvSpPr txBox="1"/>
          <p:nvPr/>
        </p:nvSpPr>
        <p:spPr>
          <a:xfrm>
            <a:off x="9423010" y="2967335"/>
            <a:ext cx="2046849" cy="461665"/>
          </a:xfrm>
          <a:prstGeom prst="rect">
            <a:avLst/>
          </a:prstGeom>
          <a:noFill/>
        </p:spPr>
        <p:txBody>
          <a:bodyPr wrap="square" rtlCol="0">
            <a:spAutoFit/>
          </a:bodyPr>
          <a:lstStyle/>
          <a:p>
            <a:r>
              <a:rPr lang="en-GB" sz="2400" dirty="0"/>
              <a:t>Budget</a:t>
            </a:r>
          </a:p>
        </p:txBody>
      </p:sp>
      <p:sp>
        <p:nvSpPr>
          <p:cNvPr id="16" name="TextBox 15">
            <a:extLst>
              <a:ext uri="{FF2B5EF4-FFF2-40B4-BE49-F238E27FC236}">
                <a16:creationId xmlns:a16="http://schemas.microsoft.com/office/drawing/2014/main" id="{A29C0670-DC2D-4B9E-BB84-98C94BC6A9F1}"/>
              </a:ext>
            </a:extLst>
          </p:cNvPr>
          <p:cNvSpPr txBox="1"/>
          <p:nvPr/>
        </p:nvSpPr>
        <p:spPr>
          <a:xfrm>
            <a:off x="7382903" y="5233185"/>
            <a:ext cx="2602523" cy="461665"/>
          </a:xfrm>
          <a:prstGeom prst="rect">
            <a:avLst/>
          </a:prstGeom>
          <a:noFill/>
        </p:spPr>
        <p:txBody>
          <a:bodyPr wrap="square" rtlCol="0">
            <a:spAutoFit/>
          </a:bodyPr>
          <a:lstStyle/>
          <a:p>
            <a:r>
              <a:rPr lang="en-GB" sz="2400" dirty="0"/>
              <a:t>Cost Entities</a:t>
            </a:r>
          </a:p>
        </p:txBody>
      </p:sp>
      <p:sp>
        <p:nvSpPr>
          <p:cNvPr id="17" name="TextBox 16">
            <a:extLst>
              <a:ext uri="{FF2B5EF4-FFF2-40B4-BE49-F238E27FC236}">
                <a16:creationId xmlns:a16="http://schemas.microsoft.com/office/drawing/2014/main" id="{F5A17CB7-DCEB-42A4-BE69-186704AFF6F9}"/>
              </a:ext>
            </a:extLst>
          </p:cNvPr>
          <p:cNvSpPr txBox="1"/>
          <p:nvPr/>
        </p:nvSpPr>
        <p:spPr>
          <a:xfrm>
            <a:off x="5069059" y="3022429"/>
            <a:ext cx="2173459" cy="461665"/>
          </a:xfrm>
          <a:prstGeom prst="rect">
            <a:avLst/>
          </a:prstGeom>
          <a:noFill/>
        </p:spPr>
        <p:txBody>
          <a:bodyPr wrap="square" rtlCol="0">
            <a:spAutoFit/>
          </a:bodyPr>
          <a:lstStyle/>
          <a:p>
            <a:r>
              <a:rPr lang="en-GB" sz="2400" dirty="0"/>
              <a:t>Cost Model</a:t>
            </a:r>
          </a:p>
        </p:txBody>
      </p:sp>
    </p:spTree>
    <p:extLst>
      <p:ext uri="{BB962C8B-B14F-4D97-AF65-F5344CB8AC3E}">
        <p14:creationId xmlns:p14="http://schemas.microsoft.com/office/powerpoint/2010/main" val="228662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randombar(horizontal)">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randombar(horizontal)">
                                      <p:cBhvr>
                                        <p:cTn id="31" dur="500"/>
                                        <p:tgtEl>
                                          <p:spTgt spid="6"/>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randombar(horizontal)">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randombar(horizontal)">
                                      <p:cBhvr>
                                        <p:cTn id="39" dur="500"/>
                                        <p:tgtEl>
                                          <p:spTgt spid="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randombar(horizontal)">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71711E-6DB3-4CC7-A857-09BCEEB7BD2A}"/>
              </a:ext>
            </a:extLst>
          </p:cNvPr>
          <p:cNvSpPr>
            <a:spLocks noGrp="1"/>
          </p:cNvSpPr>
          <p:nvPr>
            <p:ph type="title"/>
          </p:nvPr>
        </p:nvSpPr>
        <p:spPr/>
        <p:txBody>
          <a:bodyPr/>
          <a:lstStyle/>
          <a:p>
            <a:r>
              <a:rPr lang="en-GB" dirty="0"/>
              <a:t>What are Cost Entities?</a:t>
            </a:r>
          </a:p>
        </p:txBody>
      </p:sp>
      <p:sp>
        <p:nvSpPr>
          <p:cNvPr id="4" name="TextBox 3">
            <a:extLst>
              <a:ext uri="{FF2B5EF4-FFF2-40B4-BE49-F238E27FC236}">
                <a16:creationId xmlns:a16="http://schemas.microsoft.com/office/drawing/2014/main" id="{ABFED181-1B2F-4074-BA1D-CC1121ED7DC8}"/>
              </a:ext>
            </a:extLst>
          </p:cNvPr>
          <p:cNvSpPr txBox="1"/>
          <p:nvPr/>
        </p:nvSpPr>
        <p:spPr>
          <a:xfrm>
            <a:off x="269240" y="1705708"/>
            <a:ext cx="11442114" cy="3785652"/>
          </a:xfrm>
          <a:prstGeom prst="rect">
            <a:avLst/>
          </a:prstGeom>
          <a:noFill/>
        </p:spPr>
        <p:txBody>
          <a:bodyPr wrap="square" rtlCol="0">
            <a:spAutoFit/>
          </a:bodyPr>
          <a:lstStyle/>
          <a:p>
            <a:pPr marL="285750" indent="-285750">
              <a:buFont typeface="Arial" panose="020B0604020202020204" pitchFamily="34" charset="0"/>
              <a:buChar char="•"/>
            </a:pPr>
            <a:r>
              <a:rPr lang="en-GB" sz="2400" dirty="0"/>
              <a:t>Cost Entities are logical groups for your organisation</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You can create a hierarchy relating to project, teams, departments, etc</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Users can be assigned to the hierarchy levels you’ve created, creating permission boundaries</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You can associate subscriptions to hierarchy levels</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414325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rahDarkTheme">
  <a:themeElements>
    <a:clrScheme name="Custom 1">
      <a:dk1>
        <a:srgbClr val="FFFFFF"/>
      </a:dk1>
      <a:lt1>
        <a:srgbClr val="FFFFFF"/>
      </a:lt1>
      <a:dk2>
        <a:srgbClr val="44546A"/>
      </a:dk2>
      <a:lt2>
        <a:srgbClr val="E7E6E6"/>
      </a:lt2>
      <a:accent1>
        <a:srgbClr val="FFB900"/>
      </a:accent1>
      <a:accent2>
        <a:srgbClr val="FFFFFF"/>
      </a:accent2>
      <a:accent3>
        <a:srgbClr val="A5A5A5"/>
      </a:accent3>
      <a:accent4>
        <a:srgbClr val="FFC000"/>
      </a:accent4>
      <a:accent5>
        <a:srgbClr val="5B9BD5"/>
      </a:accent5>
      <a:accent6>
        <a:srgbClr val="70AD47"/>
      </a:accent6>
      <a:hlink>
        <a:srgbClr val="85C0FB"/>
      </a:hlink>
      <a:folHlink>
        <a:srgbClr val="954F72"/>
      </a:folHlink>
    </a:clrScheme>
    <a:fontScheme name="Custom 1">
      <a:majorFont>
        <a:latin typeface="Segoe UI Semilight"/>
        <a:ea typeface=""/>
        <a:cs typeface=""/>
      </a:majorFont>
      <a:minorFont>
        <a:latin typeface="Segoe UI Semi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rahDarkTheme" id="{888070C0-AAB6-4C71-B7FF-A509D578EADE}" vid="{7ABE0566-7E7A-4451-B4BF-425436131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SarahDarkTheme</Template>
  <TotalTime>1157</TotalTime>
  <Words>1642</Words>
  <Application>Microsoft Office PowerPoint</Application>
  <PresentationFormat>Widescreen</PresentationFormat>
  <Paragraphs>191</Paragraphs>
  <Slides>16</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Segoe UI</vt:lpstr>
      <vt:lpstr>Segoe UI Semibold</vt:lpstr>
      <vt:lpstr>Segoe UI Semilight</vt:lpstr>
      <vt:lpstr>Symbol</vt:lpstr>
      <vt:lpstr>Times New Roman</vt:lpstr>
      <vt:lpstr>SarahDarkTheme</vt:lpstr>
      <vt:lpstr>Azure Cost Management by Cloudyn</vt:lpstr>
      <vt:lpstr>PowerPoint Presentation</vt:lpstr>
      <vt:lpstr>Objectives </vt:lpstr>
      <vt:lpstr>With Cost Management, you can:</vt:lpstr>
      <vt:lpstr>Monitor cloud spend</vt:lpstr>
      <vt:lpstr>Drive organizational accountability</vt:lpstr>
      <vt:lpstr>Optimize cloud efficiency</vt:lpstr>
      <vt:lpstr>Building Blocks</vt:lpstr>
      <vt:lpstr>What are Cost Entities?</vt:lpstr>
      <vt:lpstr>Cost Models</vt:lpstr>
      <vt:lpstr>Budget</vt:lpstr>
      <vt:lpstr>Reports</vt:lpstr>
      <vt:lpstr>Optimisation Features</vt:lpstr>
      <vt:lpstr>Alert Management</vt:lpstr>
      <vt:lpstr>Q &amp; A</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Cloudyn</dc:title>
  <dc:creator>Sarah Lean</dc:creator>
  <cp:lastModifiedBy>Sarah Lean</cp:lastModifiedBy>
  <cp:revision>1</cp:revision>
  <dcterms:created xsi:type="dcterms:W3CDTF">2018-06-19T12:26:54Z</dcterms:created>
  <dcterms:modified xsi:type="dcterms:W3CDTF">2018-07-29T13:17:06Z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salean@microsoft.com</vt:lpwstr>
  </property>
  <property fmtid="{D5CDD505-2E9C-101B-9397-08002B2CF9AE}" pid="5" name="MSIP_Label_f42aa342-8706-4288-bd11-ebb85995028c_SetDate">
    <vt:lpwstr>2018-06-19T12:27:24.2898480Z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