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5" r:id="rId2"/>
    <p:sldId id="266" r:id="rId3"/>
    <p:sldId id="267" r:id="rId4"/>
    <p:sldId id="268" r:id="rId5"/>
    <p:sldId id="270" r:id="rId6"/>
    <p:sldId id="271" r:id="rId7"/>
    <p:sldId id="272" r:id="rId8"/>
    <p:sldId id="276" r:id="rId9"/>
    <p:sldId id="273" r:id="rId10"/>
    <p:sldId id="257" r:id="rId11"/>
    <p:sldId id="258" r:id="rId12"/>
    <p:sldId id="259" r:id="rId13"/>
    <p:sldId id="260" r:id="rId14"/>
    <p:sldId id="261" r:id="rId15"/>
    <p:sldId id="262" r:id="rId16"/>
    <p:sldId id="263" r:id="rId17"/>
    <p:sldId id="264" r:id="rId18"/>
    <p:sldId id="26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62C9E4-072E-4B9D-AC70-96BD19F778E5}" type="datetimeFigureOut">
              <a:rPr lang="en-GB" smtClean="0"/>
              <a:t>13/06/2014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FB3CDA-34AE-41F8-8220-F0D91944619D}" type="slidenum">
              <a:rPr lang="en-GB" smtClean="0"/>
              <a:t>‹#›</a:t>
            </a:fld>
            <a:endParaRPr lang="en-GB"/>
          </a:p>
        </p:txBody>
      </p:sp>
    </p:spTree>
    <p:extLst>
      <p:ext uri="{BB962C8B-B14F-4D97-AF65-F5344CB8AC3E}">
        <p14:creationId xmlns:p14="http://schemas.microsoft.com/office/powerpoint/2010/main" val="3438731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409F8A2-44A2-4FDA-984D-B1807BA7C856}" type="slidenum">
              <a:rPr lang="en-GB">
                <a:solidFill>
                  <a:prstClr val="black"/>
                </a:solidFill>
              </a:rPr>
              <a:pPr eaLnBrk="1" hangingPunct="1"/>
              <a:t>5</a:t>
            </a:fld>
            <a:endParaRPr lang="en-GB">
              <a:solidFill>
                <a:prstClr val="black"/>
              </a:solidFill>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E645FA9-586A-40C6-9239-267B62F84C37}" type="datetimeFigureOut">
              <a:rPr lang="en-GB" smtClean="0"/>
              <a:t>13/06/2014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1D6BB1-0AF0-4DBF-8A6A-1EA32DDE3307}" type="slidenum">
              <a:rPr lang="en-GB" smtClean="0"/>
              <a:t>‹#›</a:t>
            </a:fld>
            <a:endParaRPr lang="en-GB"/>
          </a:p>
        </p:txBody>
      </p:sp>
    </p:spTree>
    <p:extLst>
      <p:ext uri="{BB962C8B-B14F-4D97-AF65-F5344CB8AC3E}">
        <p14:creationId xmlns:p14="http://schemas.microsoft.com/office/powerpoint/2010/main" val="2981564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E645FA9-586A-40C6-9239-267B62F84C37}" type="datetimeFigureOut">
              <a:rPr lang="en-GB" smtClean="0"/>
              <a:t>13/06/2014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1D6BB1-0AF0-4DBF-8A6A-1EA32DDE3307}" type="slidenum">
              <a:rPr lang="en-GB" smtClean="0"/>
              <a:t>‹#›</a:t>
            </a:fld>
            <a:endParaRPr lang="en-GB"/>
          </a:p>
        </p:txBody>
      </p:sp>
    </p:spTree>
    <p:extLst>
      <p:ext uri="{BB962C8B-B14F-4D97-AF65-F5344CB8AC3E}">
        <p14:creationId xmlns:p14="http://schemas.microsoft.com/office/powerpoint/2010/main" val="3690667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E645FA9-586A-40C6-9239-267B62F84C37}" type="datetimeFigureOut">
              <a:rPr lang="en-GB" smtClean="0"/>
              <a:t>13/06/2014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1D6BB1-0AF0-4DBF-8A6A-1EA32DDE3307}" type="slidenum">
              <a:rPr lang="en-GB" smtClean="0"/>
              <a:t>‹#›</a:t>
            </a:fld>
            <a:endParaRPr lang="en-GB"/>
          </a:p>
        </p:txBody>
      </p:sp>
    </p:spTree>
    <p:extLst>
      <p:ext uri="{BB962C8B-B14F-4D97-AF65-F5344CB8AC3E}">
        <p14:creationId xmlns:p14="http://schemas.microsoft.com/office/powerpoint/2010/main" val="3159454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E645FA9-586A-40C6-9239-267B62F84C37}" type="datetimeFigureOut">
              <a:rPr lang="en-GB" smtClean="0"/>
              <a:t>13/06/2014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1D6BB1-0AF0-4DBF-8A6A-1EA32DDE3307}" type="slidenum">
              <a:rPr lang="en-GB" smtClean="0"/>
              <a:t>‹#›</a:t>
            </a:fld>
            <a:endParaRPr lang="en-GB"/>
          </a:p>
        </p:txBody>
      </p:sp>
    </p:spTree>
    <p:extLst>
      <p:ext uri="{BB962C8B-B14F-4D97-AF65-F5344CB8AC3E}">
        <p14:creationId xmlns:p14="http://schemas.microsoft.com/office/powerpoint/2010/main" val="2666412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645FA9-586A-40C6-9239-267B62F84C37}" type="datetimeFigureOut">
              <a:rPr lang="en-GB" smtClean="0"/>
              <a:t>13/06/2014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1D6BB1-0AF0-4DBF-8A6A-1EA32DDE3307}" type="slidenum">
              <a:rPr lang="en-GB" smtClean="0"/>
              <a:t>‹#›</a:t>
            </a:fld>
            <a:endParaRPr lang="en-GB"/>
          </a:p>
        </p:txBody>
      </p:sp>
    </p:spTree>
    <p:extLst>
      <p:ext uri="{BB962C8B-B14F-4D97-AF65-F5344CB8AC3E}">
        <p14:creationId xmlns:p14="http://schemas.microsoft.com/office/powerpoint/2010/main" val="1516174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E645FA9-586A-40C6-9239-267B62F84C37}" type="datetimeFigureOut">
              <a:rPr lang="en-GB" smtClean="0"/>
              <a:t>13/06/2014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1D6BB1-0AF0-4DBF-8A6A-1EA32DDE3307}" type="slidenum">
              <a:rPr lang="en-GB" smtClean="0"/>
              <a:t>‹#›</a:t>
            </a:fld>
            <a:endParaRPr lang="en-GB"/>
          </a:p>
        </p:txBody>
      </p:sp>
    </p:spTree>
    <p:extLst>
      <p:ext uri="{BB962C8B-B14F-4D97-AF65-F5344CB8AC3E}">
        <p14:creationId xmlns:p14="http://schemas.microsoft.com/office/powerpoint/2010/main" val="329987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E645FA9-586A-40C6-9239-267B62F84C37}" type="datetimeFigureOut">
              <a:rPr lang="en-GB" smtClean="0"/>
              <a:t>13/06/2014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01D6BB1-0AF0-4DBF-8A6A-1EA32DDE3307}" type="slidenum">
              <a:rPr lang="en-GB" smtClean="0"/>
              <a:t>‹#›</a:t>
            </a:fld>
            <a:endParaRPr lang="en-GB"/>
          </a:p>
        </p:txBody>
      </p:sp>
    </p:spTree>
    <p:extLst>
      <p:ext uri="{BB962C8B-B14F-4D97-AF65-F5344CB8AC3E}">
        <p14:creationId xmlns:p14="http://schemas.microsoft.com/office/powerpoint/2010/main" val="2178428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E645FA9-586A-40C6-9239-267B62F84C37}" type="datetimeFigureOut">
              <a:rPr lang="en-GB" smtClean="0"/>
              <a:t>13/06/2014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01D6BB1-0AF0-4DBF-8A6A-1EA32DDE3307}" type="slidenum">
              <a:rPr lang="en-GB" smtClean="0"/>
              <a:t>‹#›</a:t>
            </a:fld>
            <a:endParaRPr lang="en-GB"/>
          </a:p>
        </p:txBody>
      </p:sp>
    </p:spTree>
    <p:extLst>
      <p:ext uri="{BB962C8B-B14F-4D97-AF65-F5344CB8AC3E}">
        <p14:creationId xmlns:p14="http://schemas.microsoft.com/office/powerpoint/2010/main" val="4216405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45FA9-586A-40C6-9239-267B62F84C37}" type="datetimeFigureOut">
              <a:rPr lang="en-GB" smtClean="0"/>
              <a:t>13/06/2014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01D6BB1-0AF0-4DBF-8A6A-1EA32DDE3307}" type="slidenum">
              <a:rPr lang="en-GB" smtClean="0"/>
              <a:t>‹#›</a:t>
            </a:fld>
            <a:endParaRPr lang="en-GB"/>
          </a:p>
        </p:txBody>
      </p:sp>
    </p:spTree>
    <p:extLst>
      <p:ext uri="{BB962C8B-B14F-4D97-AF65-F5344CB8AC3E}">
        <p14:creationId xmlns:p14="http://schemas.microsoft.com/office/powerpoint/2010/main" val="199105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645FA9-586A-40C6-9239-267B62F84C37}" type="datetimeFigureOut">
              <a:rPr lang="en-GB" smtClean="0"/>
              <a:t>13/06/2014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1D6BB1-0AF0-4DBF-8A6A-1EA32DDE3307}" type="slidenum">
              <a:rPr lang="en-GB" smtClean="0"/>
              <a:t>‹#›</a:t>
            </a:fld>
            <a:endParaRPr lang="en-GB"/>
          </a:p>
        </p:txBody>
      </p:sp>
    </p:spTree>
    <p:extLst>
      <p:ext uri="{BB962C8B-B14F-4D97-AF65-F5344CB8AC3E}">
        <p14:creationId xmlns:p14="http://schemas.microsoft.com/office/powerpoint/2010/main" val="261638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645FA9-586A-40C6-9239-267B62F84C37}" type="datetimeFigureOut">
              <a:rPr lang="en-GB" smtClean="0"/>
              <a:t>13/06/2014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1D6BB1-0AF0-4DBF-8A6A-1EA32DDE3307}" type="slidenum">
              <a:rPr lang="en-GB" smtClean="0"/>
              <a:t>‹#›</a:t>
            </a:fld>
            <a:endParaRPr lang="en-GB"/>
          </a:p>
        </p:txBody>
      </p:sp>
    </p:spTree>
    <p:extLst>
      <p:ext uri="{BB962C8B-B14F-4D97-AF65-F5344CB8AC3E}">
        <p14:creationId xmlns:p14="http://schemas.microsoft.com/office/powerpoint/2010/main" val="3826542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45FA9-586A-40C6-9239-267B62F84C37}" type="datetimeFigureOut">
              <a:rPr lang="en-GB" smtClean="0"/>
              <a:t>13/06/2014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D6BB1-0AF0-4DBF-8A6A-1EA32DDE3307}" type="slidenum">
              <a:rPr lang="en-GB" smtClean="0"/>
              <a:t>‹#›</a:t>
            </a:fld>
            <a:endParaRPr lang="en-GB"/>
          </a:p>
        </p:txBody>
      </p:sp>
    </p:spTree>
    <p:extLst>
      <p:ext uri="{BB962C8B-B14F-4D97-AF65-F5344CB8AC3E}">
        <p14:creationId xmlns:p14="http://schemas.microsoft.com/office/powerpoint/2010/main" val="4205563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youtube.com/watch?v=_h4YeSEWg9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666727"/>
          </a:xfrm>
        </p:spPr>
        <p:txBody>
          <a:bodyPr>
            <a:normAutofit/>
          </a:bodyPr>
          <a:lstStyle/>
          <a:p>
            <a:r>
              <a:rPr lang="en-GB" dirty="0" smtClean="0"/>
              <a:t>A2 Use of Maths</a:t>
            </a:r>
            <a:br>
              <a:rPr lang="en-GB" dirty="0" smtClean="0"/>
            </a:br>
            <a:r>
              <a:rPr lang="en-GB" dirty="0" smtClean="0"/>
              <a:t>Module USE2 coursework</a:t>
            </a:r>
            <a:r>
              <a:rPr lang="en-GB" dirty="0"/>
              <a:t/>
            </a:r>
            <a:br>
              <a:rPr lang="en-GB" dirty="0"/>
            </a:br>
            <a:r>
              <a:rPr lang="en-GB" dirty="0" smtClean="0"/>
              <a:t>Lesson 2</a:t>
            </a:r>
            <a:endParaRPr lang="en-GB" dirty="0"/>
          </a:p>
        </p:txBody>
      </p:sp>
    </p:spTree>
    <p:extLst>
      <p:ext uri="{BB962C8B-B14F-4D97-AF65-F5344CB8AC3E}">
        <p14:creationId xmlns:p14="http://schemas.microsoft.com/office/powerpoint/2010/main" val="29687141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a:xfrm>
            <a:off x="457200" y="2492896"/>
            <a:ext cx="8229600" cy="3633267"/>
          </a:xfrm>
        </p:spPr>
        <p:txBody>
          <a:bodyPr/>
          <a:lstStyle/>
          <a:p>
            <a:pPr marL="0" indent="0">
              <a:buNone/>
            </a:pPr>
            <a:r>
              <a:rPr lang="en-GB" dirty="0" smtClean="0"/>
              <a:t>Discuss: Why does this matter?</a:t>
            </a:r>
            <a:endParaRPr lang="en-GB"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116632"/>
            <a:ext cx="2414587" cy="16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0929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collection</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Discuss: Why does this matter?</a:t>
            </a:r>
          </a:p>
          <a:p>
            <a:pPr marL="0" indent="0">
              <a:buNone/>
            </a:pPr>
            <a:endParaRPr lang="en-GB" dirty="0" smtClean="0"/>
          </a:p>
          <a:p>
            <a:pPr marL="0" indent="0">
              <a:buNone/>
            </a:pPr>
            <a:r>
              <a:rPr lang="en-GB" dirty="0" smtClean="0"/>
              <a:t>1/3 of marks for each piece of coursework is for data collection and topic choice.</a:t>
            </a:r>
          </a:p>
          <a:p>
            <a:pPr marL="0" indent="0">
              <a:buNone/>
            </a:pPr>
            <a:r>
              <a:rPr lang="en-GB" dirty="0" smtClean="0"/>
              <a:t>If the source data is incorrect, any conclusions cannot be correct!</a:t>
            </a:r>
          </a:p>
          <a:p>
            <a:pPr marL="0" indent="0">
              <a:buNone/>
            </a:pPr>
            <a:r>
              <a:rPr lang="en-GB" dirty="0" smtClean="0"/>
              <a:t>GIGO (Garbage in Garbage Out)</a:t>
            </a:r>
          </a:p>
          <a:p>
            <a:pPr marL="0" indent="0">
              <a:buNone/>
            </a:pPr>
            <a:endParaRPr lang="en-GB" dirty="0"/>
          </a:p>
        </p:txBody>
      </p:sp>
    </p:spTree>
    <p:extLst>
      <p:ext uri="{BB962C8B-B14F-4D97-AF65-F5344CB8AC3E}">
        <p14:creationId xmlns:p14="http://schemas.microsoft.com/office/powerpoint/2010/main" val="496600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Data collection terminology</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Primary</a:t>
            </a:r>
          </a:p>
          <a:p>
            <a:pPr marL="0" indent="0">
              <a:buNone/>
            </a:pPr>
            <a:endParaRPr lang="en-GB" dirty="0"/>
          </a:p>
          <a:p>
            <a:pPr marL="0" indent="0">
              <a:buNone/>
            </a:pPr>
            <a:r>
              <a:rPr lang="en-GB" dirty="0" smtClean="0"/>
              <a:t>Secondary</a:t>
            </a:r>
          </a:p>
          <a:p>
            <a:pPr marL="0" indent="0">
              <a:buNone/>
            </a:pPr>
            <a:endParaRPr lang="en-GB" dirty="0"/>
          </a:p>
          <a:p>
            <a:pPr marL="0" indent="0">
              <a:buNone/>
            </a:pPr>
            <a:r>
              <a:rPr lang="en-GB" dirty="0" smtClean="0"/>
              <a:t>Peer reviewed</a:t>
            </a:r>
          </a:p>
          <a:p>
            <a:pPr marL="0" indent="0">
              <a:buNone/>
            </a:pPr>
            <a:endParaRPr lang="en-GB" dirty="0"/>
          </a:p>
          <a:p>
            <a:pPr marL="0" indent="0">
              <a:buNone/>
            </a:pPr>
            <a:r>
              <a:rPr lang="en-GB" dirty="0" smtClean="0"/>
              <a:t>Collaboratively edited</a:t>
            </a:r>
          </a:p>
          <a:p>
            <a:pPr marL="0" indent="0">
              <a:buNone/>
            </a:pPr>
            <a:endParaRPr lang="en-GB" dirty="0"/>
          </a:p>
        </p:txBody>
      </p:sp>
      <p:sp>
        <p:nvSpPr>
          <p:cNvPr id="4" name="TextBox 3"/>
          <p:cNvSpPr txBox="1"/>
          <p:nvPr/>
        </p:nvSpPr>
        <p:spPr>
          <a:xfrm>
            <a:off x="4932040" y="1772816"/>
            <a:ext cx="3672408" cy="3539430"/>
          </a:xfrm>
          <a:prstGeom prst="rect">
            <a:avLst/>
          </a:prstGeom>
          <a:noFill/>
        </p:spPr>
        <p:txBody>
          <a:bodyPr wrap="square" rtlCol="0">
            <a:spAutoFit/>
          </a:bodyPr>
          <a:lstStyle/>
          <a:p>
            <a:r>
              <a:rPr lang="en-GB" sz="3200" dirty="0" smtClean="0"/>
              <a:t>Sample</a:t>
            </a:r>
          </a:p>
          <a:p>
            <a:endParaRPr lang="en-GB" sz="3200" dirty="0" smtClean="0"/>
          </a:p>
          <a:p>
            <a:endParaRPr lang="en-GB" sz="3200" dirty="0"/>
          </a:p>
          <a:p>
            <a:r>
              <a:rPr lang="en-GB" sz="3200" dirty="0" smtClean="0"/>
              <a:t>Stratified </a:t>
            </a:r>
          </a:p>
          <a:p>
            <a:endParaRPr lang="en-GB" sz="3200" dirty="0" smtClean="0"/>
          </a:p>
          <a:p>
            <a:endParaRPr lang="en-GB" sz="3200" dirty="0"/>
          </a:p>
          <a:p>
            <a:r>
              <a:rPr lang="en-GB" sz="3200" dirty="0" smtClean="0"/>
              <a:t>Random</a:t>
            </a:r>
            <a:endParaRPr lang="en-GB" sz="3200" dirty="0"/>
          </a:p>
        </p:txBody>
      </p:sp>
    </p:spTree>
    <p:extLst>
      <p:ext uri="{BB962C8B-B14F-4D97-AF65-F5344CB8AC3E}">
        <p14:creationId xmlns:p14="http://schemas.microsoft.com/office/powerpoint/2010/main" val="20920840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Data collection</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Discuss: How do we choose/find source data?</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r>
              <a:rPr lang="en-GB" sz="1800" dirty="0" smtClean="0"/>
              <a:t>Ideas on next page</a:t>
            </a:r>
            <a:endParaRPr lang="en-GB" dirty="0" smtClean="0"/>
          </a:p>
          <a:p>
            <a:pPr marL="0" indent="0">
              <a:buNone/>
            </a:pPr>
            <a:endParaRPr lang="en-GB" dirty="0" smtClean="0"/>
          </a:p>
        </p:txBody>
      </p:sp>
    </p:spTree>
    <p:extLst>
      <p:ext uri="{BB962C8B-B14F-4D97-AF65-F5344CB8AC3E}">
        <p14:creationId xmlns:p14="http://schemas.microsoft.com/office/powerpoint/2010/main" val="27202013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Data collection</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Discuss: How do we choose/find </a:t>
            </a:r>
            <a:r>
              <a:rPr lang="en-GB" dirty="0" smtClean="0"/>
              <a:t>good source data</a:t>
            </a:r>
            <a:r>
              <a:rPr lang="en-GB" dirty="0" smtClean="0"/>
              <a:t>?</a:t>
            </a:r>
          </a:p>
          <a:p>
            <a:r>
              <a:rPr lang="en-GB" dirty="0" smtClean="0"/>
              <a:t>Use sources provided by respected organisations (not </a:t>
            </a:r>
            <a:r>
              <a:rPr lang="en-GB" dirty="0" err="1" smtClean="0"/>
              <a:t>wikipedia</a:t>
            </a:r>
            <a:r>
              <a:rPr lang="en-GB" dirty="0" smtClean="0"/>
              <a:t>, consider government data/peer reviewed if available)</a:t>
            </a:r>
          </a:p>
          <a:p>
            <a:r>
              <a:rPr lang="en-GB" dirty="0" smtClean="0"/>
              <a:t>Check data seems reasonable by comparing several different sources (but if identical, may have copied from same place)</a:t>
            </a:r>
          </a:p>
          <a:p>
            <a:r>
              <a:rPr lang="en-GB" dirty="0" smtClean="0"/>
              <a:t>Refer to paper resources/other sources</a:t>
            </a:r>
          </a:p>
          <a:p>
            <a:r>
              <a:rPr lang="en-GB" dirty="0" smtClean="0"/>
              <a:t>Check some/all of the data directly</a:t>
            </a:r>
          </a:p>
          <a:p>
            <a:pPr marL="0" indent="0">
              <a:buNone/>
            </a:pPr>
            <a:endParaRPr lang="en-GB" dirty="0" smtClean="0"/>
          </a:p>
          <a:p>
            <a:pPr marL="0" indent="0">
              <a:buNone/>
            </a:pPr>
            <a:endParaRPr lang="en-GB" dirty="0" smtClean="0"/>
          </a:p>
        </p:txBody>
      </p:sp>
    </p:spTree>
    <p:extLst>
      <p:ext uri="{BB962C8B-B14F-4D97-AF65-F5344CB8AC3E}">
        <p14:creationId xmlns:p14="http://schemas.microsoft.com/office/powerpoint/2010/main" val="1752267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Data collection accuracy</a:t>
            </a:r>
            <a:endParaRPr lang="en-GB" dirty="0"/>
          </a:p>
        </p:txBody>
      </p:sp>
      <p:sp>
        <p:nvSpPr>
          <p:cNvPr id="3" name="Content Placeholder 2"/>
          <p:cNvSpPr>
            <a:spLocks noGrp="1"/>
          </p:cNvSpPr>
          <p:nvPr>
            <p:ph idx="1"/>
          </p:nvPr>
        </p:nvSpPr>
        <p:spPr>
          <a:xfrm>
            <a:off x="374848" y="2996952"/>
            <a:ext cx="8229600" cy="3124944"/>
          </a:xfrm>
        </p:spPr>
        <p:txBody>
          <a:bodyPr>
            <a:normAutofit/>
          </a:bodyPr>
          <a:lstStyle/>
          <a:p>
            <a:pPr marL="0" indent="0">
              <a:buNone/>
            </a:pPr>
            <a:r>
              <a:rPr lang="en-GB" dirty="0" smtClean="0"/>
              <a:t>Discuss: How can we make sure the data collected for coursework is accurate?</a:t>
            </a:r>
            <a:endParaRPr lang="en-GB" dirty="0"/>
          </a:p>
          <a:p>
            <a:pPr marL="0" indent="0">
              <a:buNone/>
            </a:pPr>
            <a:endParaRPr lang="en-GB" dirty="0"/>
          </a:p>
          <a:p>
            <a:pPr marL="0" indent="0">
              <a:buNone/>
            </a:pPr>
            <a:r>
              <a:rPr lang="en-GB" dirty="0" smtClean="0"/>
              <a:t>Discuss: How can we convince the examiner it is accurate?</a:t>
            </a:r>
            <a:endParaRPr lang="en-GB" dirty="0"/>
          </a:p>
        </p:txBody>
      </p:sp>
      <p:sp>
        <p:nvSpPr>
          <p:cNvPr id="5" name="TextBox 4"/>
          <p:cNvSpPr txBox="1"/>
          <p:nvPr/>
        </p:nvSpPr>
        <p:spPr>
          <a:xfrm>
            <a:off x="467544" y="1196752"/>
            <a:ext cx="8136904" cy="1477328"/>
          </a:xfrm>
          <a:prstGeom prst="rect">
            <a:avLst/>
          </a:prstGeom>
          <a:noFill/>
        </p:spPr>
        <p:txBody>
          <a:bodyPr wrap="square" rtlCol="0">
            <a:spAutoFit/>
          </a:bodyPr>
          <a:lstStyle/>
          <a:p>
            <a:r>
              <a:rPr lang="en-GB" dirty="0" smtClean="0"/>
              <a:t>Coursework examples to discuss:</a:t>
            </a:r>
          </a:p>
          <a:p>
            <a:r>
              <a:rPr lang="en-GB" dirty="0" smtClean="0"/>
              <a:t>A) TSP travelling to cities for university open days</a:t>
            </a:r>
          </a:p>
          <a:p>
            <a:r>
              <a:rPr lang="en-GB" dirty="0" smtClean="0"/>
              <a:t>B) </a:t>
            </a:r>
            <a:r>
              <a:rPr lang="en-GB" dirty="0" err="1" smtClean="0"/>
              <a:t>Dijkstra</a:t>
            </a:r>
            <a:r>
              <a:rPr lang="en-GB" dirty="0" smtClean="0"/>
              <a:t> travelling to college</a:t>
            </a:r>
          </a:p>
          <a:p>
            <a:pPr marL="342900" indent="-342900">
              <a:buAutoNum type="alphaUcParenR" startAt="3"/>
            </a:pPr>
            <a:r>
              <a:rPr lang="en-GB" dirty="0" smtClean="0"/>
              <a:t>Comparison of population and Car ownership</a:t>
            </a:r>
            <a:endParaRPr lang="en-GB" dirty="0"/>
          </a:p>
          <a:p>
            <a:pPr marL="342900" indent="-342900">
              <a:buAutoNum type="alphaUcParenR" startAt="3"/>
            </a:pPr>
            <a:r>
              <a:rPr lang="en-GB" dirty="0" smtClean="0"/>
              <a:t>Biology coursework </a:t>
            </a:r>
            <a:endParaRPr lang="en-GB" dirty="0"/>
          </a:p>
        </p:txBody>
      </p:sp>
    </p:spTree>
    <p:extLst>
      <p:ext uri="{BB962C8B-B14F-4D97-AF65-F5344CB8AC3E}">
        <p14:creationId xmlns:p14="http://schemas.microsoft.com/office/powerpoint/2010/main" val="986718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collection</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Discuss: How much data do we need? (3 nodes/3 data points is too few… 300 is probably too many). </a:t>
            </a:r>
          </a:p>
          <a:p>
            <a:pPr marL="0" indent="0">
              <a:buNone/>
            </a:pPr>
            <a:endParaRPr lang="en-GB" dirty="0"/>
          </a:p>
          <a:p>
            <a:pPr marL="0" indent="0">
              <a:buNone/>
            </a:pPr>
            <a:endParaRPr lang="en-GB" dirty="0" smtClean="0"/>
          </a:p>
          <a:p>
            <a:pPr marL="0" indent="0">
              <a:buNone/>
            </a:pPr>
            <a:r>
              <a:rPr lang="en-GB" dirty="0" smtClean="0"/>
              <a:t>Discuss: What can we do if there is too much/too little?</a:t>
            </a:r>
          </a:p>
          <a:p>
            <a:pPr marL="0" indent="0">
              <a:buNone/>
            </a:pPr>
            <a:endParaRPr lang="en-GB" dirty="0" smtClean="0"/>
          </a:p>
          <a:p>
            <a:pPr marL="0" indent="0">
              <a:buNone/>
            </a:pPr>
            <a:endParaRPr lang="en-GB" dirty="0" smtClean="0"/>
          </a:p>
          <a:p>
            <a:pPr marL="0" indent="0">
              <a:buNone/>
            </a:pPr>
            <a:endParaRPr lang="en-GB" dirty="0" smtClean="0"/>
          </a:p>
        </p:txBody>
      </p:sp>
    </p:spTree>
    <p:extLst>
      <p:ext uri="{BB962C8B-B14F-4D97-AF65-F5344CB8AC3E}">
        <p14:creationId xmlns:p14="http://schemas.microsoft.com/office/powerpoint/2010/main" val="21661248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collection</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smtClean="0"/>
              <a:t>Make sure you are collecting valid data. </a:t>
            </a:r>
          </a:p>
          <a:p>
            <a:pPr marL="0" indent="0">
              <a:buNone/>
            </a:pPr>
            <a:endParaRPr lang="en-GB" dirty="0"/>
          </a:p>
          <a:p>
            <a:pPr marL="0" indent="0">
              <a:buNone/>
            </a:pPr>
            <a:r>
              <a:rPr lang="en-GB" dirty="0" smtClean="0"/>
              <a:t>A student travels to college by car and says that they stick to the speed limit, so they can find the time it takes by dividing the distance in miles by 30…</a:t>
            </a:r>
          </a:p>
          <a:p>
            <a:pPr marL="0" indent="0">
              <a:buNone/>
            </a:pPr>
            <a:endParaRPr lang="en-GB" dirty="0"/>
          </a:p>
          <a:p>
            <a:pPr marL="0" indent="0">
              <a:buNone/>
            </a:pPr>
            <a:r>
              <a:rPr lang="en-GB" dirty="0" smtClean="0"/>
              <a:t>Any comments on the above? </a:t>
            </a:r>
            <a:endParaRPr lang="en-GB" dirty="0" smtClean="0"/>
          </a:p>
          <a:p>
            <a:pPr marL="0" indent="0">
              <a:buNone/>
            </a:pPr>
            <a:endParaRPr lang="en-GB" dirty="0" smtClean="0"/>
          </a:p>
          <a:p>
            <a:pPr marL="0" indent="0">
              <a:buNone/>
            </a:pPr>
            <a:r>
              <a:rPr lang="en-GB" dirty="0" smtClean="0"/>
              <a:t>NB. </a:t>
            </a:r>
            <a:r>
              <a:rPr lang="en-GB" dirty="0" smtClean="0"/>
              <a:t>Also, don’t </a:t>
            </a:r>
            <a:r>
              <a:rPr lang="en-GB" dirty="0" smtClean="0"/>
              <a:t>just invent timings for Critical path…</a:t>
            </a:r>
          </a:p>
        </p:txBody>
      </p:sp>
    </p:spTree>
    <p:extLst>
      <p:ext uri="{BB962C8B-B14F-4D97-AF65-F5344CB8AC3E}">
        <p14:creationId xmlns:p14="http://schemas.microsoft.com/office/powerpoint/2010/main" val="112826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USE2 Use of Maths A2 Coursework Ideas Sheet</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GB" dirty="0" smtClean="0"/>
              <a:t>Look back at your Coursework ideas. For each idea:</a:t>
            </a:r>
          </a:p>
          <a:p>
            <a:pPr marL="0" indent="0">
              <a:buNone/>
            </a:pPr>
            <a:endParaRPr lang="en-GB" dirty="0"/>
          </a:p>
          <a:p>
            <a:pPr marL="0" indent="0">
              <a:buNone/>
            </a:pPr>
            <a:r>
              <a:rPr lang="en-GB" dirty="0" smtClean="0"/>
              <a:t>Add notes about the possible sources of data – where it will come from, how will you collect it</a:t>
            </a:r>
            <a:r>
              <a:rPr lang="en-GB" dirty="0" smtClean="0"/>
              <a:t>?</a:t>
            </a:r>
          </a:p>
          <a:p>
            <a:pPr marL="0" indent="0">
              <a:buNone/>
            </a:pPr>
            <a:endParaRPr lang="en-GB" dirty="0" smtClean="0"/>
          </a:p>
          <a:p>
            <a:pPr marL="0" indent="0">
              <a:buNone/>
            </a:pPr>
            <a:r>
              <a:rPr lang="en-GB" dirty="0" smtClean="0"/>
              <a:t>If you are collecting the data yourself, how will you know it is valid?</a:t>
            </a:r>
          </a:p>
          <a:p>
            <a:pPr marL="0" indent="0">
              <a:buNone/>
            </a:pPr>
            <a:r>
              <a:rPr lang="en-GB" dirty="0" smtClean="0"/>
              <a:t>If you are not collecting the data yourself, how will you know it is accurate?</a:t>
            </a:r>
            <a:endParaRPr lang="en-GB" dirty="0" smtClean="0"/>
          </a:p>
          <a:p>
            <a:pPr marL="0" indent="0">
              <a:buNone/>
            </a:pPr>
            <a:endParaRPr lang="en-GB" dirty="0" smtClean="0"/>
          </a:p>
          <a:p>
            <a:pPr marL="0" indent="0">
              <a:buNone/>
            </a:pPr>
            <a:r>
              <a:rPr lang="en-GB" dirty="0" smtClean="0"/>
              <a:t>Also add notes about </a:t>
            </a:r>
            <a:r>
              <a:rPr lang="en-GB" dirty="0" smtClean="0"/>
              <a:t>any</a:t>
            </a:r>
            <a:r>
              <a:rPr lang="en-GB" dirty="0" smtClean="0"/>
              <a:t> sampling </a:t>
            </a:r>
            <a:r>
              <a:rPr lang="en-GB" dirty="0" smtClean="0"/>
              <a:t>you plan to do</a:t>
            </a:r>
            <a:r>
              <a:rPr lang="en-GB" dirty="0" smtClean="0"/>
              <a:t>…. </a:t>
            </a:r>
            <a:endParaRPr lang="en-GB" dirty="0" smtClean="0"/>
          </a:p>
        </p:txBody>
      </p:sp>
    </p:spTree>
    <p:extLst>
      <p:ext uri="{BB962C8B-B14F-4D97-AF65-F5344CB8AC3E}">
        <p14:creationId xmlns:p14="http://schemas.microsoft.com/office/powerpoint/2010/main" val="17788272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Statistics</a:t>
            </a:r>
            <a:endParaRPr lang="en-GB" dirty="0"/>
          </a:p>
        </p:txBody>
      </p:sp>
      <p:sp>
        <p:nvSpPr>
          <p:cNvPr id="4" name="Subtitle 2"/>
          <p:cNvSpPr>
            <a:spLocks noGrp="1"/>
          </p:cNvSpPr>
          <p:nvPr>
            <p:ph idx="1"/>
          </p:nvPr>
        </p:nvSpPr>
        <p:spPr/>
        <p:txBody>
          <a:bodyPr/>
          <a:lstStyle/>
          <a:p>
            <a:pPr marL="0" indent="0" algn="ctr">
              <a:buNone/>
            </a:pPr>
            <a:r>
              <a:rPr lang="en-GB" dirty="0" smtClean="0">
                <a:solidFill>
                  <a:srgbClr val="0070C0"/>
                </a:solidFill>
              </a:rPr>
              <a:t>How and why do we collect data?</a:t>
            </a:r>
          </a:p>
          <a:p>
            <a:pPr marL="0" indent="0" algn="ctr">
              <a:buNone/>
            </a:pPr>
            <a:r>
              <a:rPr lang="en-GB" dirty="0" smtClean="0">
                <a:solidFill>
                  <a:srgbClr val="0070C0"/>
                </a:solidFill>
              </a:rPr>
              <a:t>(applies as much to Decision work as well!)</a:t>
            </a:r>
            <a:endParaRPr lang="en-GB" dirty="0">
              <a:solidFill>
                <a:srgbClr val="0070C0"/>
              </a:solidFill>
            </a:endParaRPr>
          </a:p>
          <a:p>
            <a:pPr marL="0" indent="0" algn="ctr">
              <a:buNone/>
            </a:pPr>
            <a:endParaRPr lang="en-GB" dirty="0">
              <a:solidFill>
                <a:srgbClr val="0070C0"/>
              </a:solidFill>
            </a:endParaRPr>
          </a:p>
        </p:txBody>
      </p:sp>
      <p:sp>
        <p:nvSpPr>
          <p:cNvPr id="5" name="Rectangle 4"/>
          <p:cNvSpPr/>
          <p:nvPr/>
        </p:nvSpPr>
        <p:spPr>
          <a:xfrm>
            <a:off x="539552" y="3068960"/>
            <a:ext cx="8064896" cy="1569660"/>
          </a:xfrm>
          <a:prstGeom prst="rect">
            <a:avLst/>
          </a:prstGeom>
        </p:spPr>
        <p:txBody>
          <a:bodyPr wrap="square">
            <a:spAutoFit/>
          </a:bodyPr>
          <a:lstStyle/>
          <a:p>
            <a:r>
              <a:rPr lang="en-GB" dirty="0"/>
              <a:t> </a:t>
            </a:r>
          </a:p>
          <a:p>
            <a:r>
              <a:rPr lang="en-GB" sz="6000" dirty="0"/>
              <a:t>Statistics don’t </a:t>
            </a:r>
            <a:r>
              <a:rPr lang="en-GB" sz="6000" dirty="0" smtClean="0"/>
              <a:t>lie………. </a:t>
            </a:r>
            <a:r>
              <a:rPr lang="en-GB" dirty="0"/>
              <a:t>- Advert </a:t>
            </a:r>
            <a:r>
              <a:rPr lang="en-GB" u="sng" dirty="0">
                <a:hlinkClick r:id="rId2"/>
              </a:rPr>
              <a:t>LINK</a:t>
            </a:r>
            <a:endParaRPr lang="en-GB" dirty="0"/>
          </a:p>
        </p:txBody>
      </p:sp>
    </p:spTree>
    <p:extLst>
      <p:ext uri="{BB962C8B-B14F-4D97-AF65-F5344CB8AC3E}">
        <p14:creationId xmlns:p14="http://schemas.microsoft.com/office/powerpoint/2010/main" val="1835127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552" y="1268760"/>
            <a:ext cx="8229600" cy="3139321"/>
          </a:xfrm>
          <a:prstGeom prst="rect">
            <a:avLst/>
          </a:prstGeom>
        </p:spPr>
        <p:txBody>
          <a:bodyPr wrap="square">
            <a:spAutoFit/>
          </a:bodyPr>
          <a:lstStyle/>
          <a:p>
            <a:r>
              <a:rPr lang="en-GB" sz="1800" dirty="0" smtClean="0">
                <a:solidFill>
                  <a:srgbClr val="C00000"/>
                </a:solidFill>
              </a:rPr>
              <a:t>For example</a:t>
            </a:r>
            <a:r>
              <a:rPr lang="en-GB" sz="1800" dirty="0">
                <a:solidFill>
                  <a:srgbClr val="C00000"/>
                </a:solidFill>
              </a:rPr>
              <a:t>: </a:t>
            </a:r>
            <a:endParaRPr lang="en-GB" sz="1800" dirty="0" smtClean="0">
              <a:solidFill>
                <a:srgbClr val="C00000"/>
              </a:solidFill>
            </a:endParaRPr>
          </a:p>
          <a:p>
            <a:r>
              <a:rPr lang="en-GB" sz="1800" dirty="0" smtClean="0">
                <a:solidFill>
                  <a:schemeClr val="tx2">
                    <a:lumMod val="60000"/>
                    <a:lumOff val="40000"/>
                  </a:schemeClr>
                </a:solidFill>
              </a:rPr>
              <a:t>the </a:t>
            </a:r>
            <a:r>
              <a:rPr lang="en-GB" sz="1800" dirty="0">
                <a:solidFill>
                  <a:schemeClr val="tx2">
                    <a:lumMod val="60000"/>
                    <a:lumOff val="40000"/>
                  </a:schemeClr>
                </a:solidFill>
              </a:rPr>
              <a:t>effectiveness of two different drugs in treating a certain disease could be decided by analysing the data from a sample of the different groups of people taking </a:t>
            </a:r>
            <a:r>
              <a:rPr lang="en-GB" sz="1800" dirty="0" smtClean="0">
                <a:solidFill>
                  <a:schemeClr val="tx2">
                    <a:lumMod val="60000"/>
                    <a:lumOff val="40000"/>
                  </a:schemeClr>
                </a:solidFill>
              </a:rPr>
              <a:t>the </a:t>
            </a:r>
            <a:r>
              <a:rPr lang="en-GB" sz="1800" dirty="0">
                <a:solidFill>
                  <a:schemeClr val="tx2">
                    <a:lumMod val="60000"/>
                    <a:lumOff val="40000"/>
                  </a:schemeClr>
                </a:solidFill>
              </a:rPr>
              <a:t>drugs</a:t>
            </a:r>
            <a:r>
              <a:rPr lang="en-GB" sz="1800" dirty="0" smtClean="0">
                <a:solidFill>
                  <a:schemeClr val="tx2">
                    <a:lumMod val="60000"/>
                    <a:lumOff val="40000"/>
                  </a:schemeClr>
                </a:solidFill>
              </a:rPr>
              <a:t>.</a:t>
            </a:r>
            <a:endParaRPr lang="en-GB" sz="1800" dirty="0" smtClean="0"/>
          </a:p>
          <a:p>
            <a:r>
              <a:rPr lang="en-GB" sz="1800" dirty="0" smtClean="0">
                <a:solidFill>
                  <a:srgbClr val="C00000"/>
                </a:solidFill>
              </a:rPr>
              <a:t>Or </a:t>
            </a:r>
            <a:endParaRPr lang="en-GB" sz="1800" dirty="0"/>
          </a:p>
          <a:p>
            <a:r>
              <a:rPr lang="en-GB" sz="1800" dirty="0" smtClean="0">
                <a:solidFill>
                  <a:schemeClr val="tx2">
                    <a:lumMod val="60000"/>
                    <a:lumOff val="40000"/>
                  </a:schemeClr>
                </a:solidFill>
              </a:rPr>
              <a:t>knowing how many doctors we </a:t>
            </a:r>
            <a:r>
              <a:rPr lang="en-GB" sz="1800" dirty="0">
                <a:solidFill>
                  <a:schemeClr val="tx2">
                    <a:lumMod val="60000"/>
                    <a:lumOff val="40000"/>
                  </a:schemeClr>
                </a:solidFill>
              </a:rPr>
              <a:t>will need in the future is very important for planning the </a:t>
            </a:r>
            <a:r>
              <a:rPr lang="en-GB" sz="1800" dirty="0" smtClean="0">
                <a:solidFill>
                  <a:schemeClr val="tx2">
                    <a:lumMod val="60000"/>
                    <a:lumOff val="40000"/>
                  </a:schemeClr>
                </a:solidFill>
              </a:rPr>
              <a:t>N.H.S </a:t>
            </a:r>
            <a:r>
              <a:rPr lang="en-GB" sz="1800" dirty="0">
                <a:solidFill>
                  <a:schemeClr val="tx2">
                    <a:lumMod val="60000"/>
                    <a:lumOff val="40000"/>
                  </a:schemeClr>
                </a:solidFill>
              </a:rPr>
              <a:t>(National Health Service</a:t>
            </a:r>
            <a:r>
              <a:rPr lang="en-GB" sz="1800" dirty="0" smtClean="0">
                <a:solidFill>
                  <a:schemeClr val="tx2">
                    <a:lumMod val="60000"/>
                    <a:lumOff val="40000"/>
                  </a:schemeClr>
                </a:solidFill>
              </a:rPr>
              <a:t>).</a:t>
            </a:r>
            <a:endParaRPr lang="en-GB" sz="1800" dirty="0"/>
          </a:p>
          <a:p>
            <a:r>
              <a:rPr lang="en-GB" sz="1800" dirty="0" smtClean="0">
                <a:solidFill>
                  <a:srgbClr val="C00000"/>
                </a:solidFill>
              </a:rPr>
              <a:t>Or </a:t>
            </a:r>
            <a:endParaRPr lang="en-GB" sz="1800" dirty="0"/>
          </a:p>
          <a:p>
            <a:r>
              <a:rPr lang="en-GB" sz="1800" dirty="0" smtClean="0">
                <a:solidFill>
                  <a:schemeClr val="tx2">
                    <a:lumMod val="60000"/>
                    <a:lumOff val="40000"/>
                  </a:schemeClr>
                </a:solidFill>
              </a:rPr>
              <a:t>studying </a:t>
            </a:r>
            <a:r>
              <a:rPr lang="en-GB" sz="1800" dirty="0">
                <a:solidFill>
                  <a:schemeClr val="tx2">
                    <a:lumMod val="60000"/>
                    <a:lumOff val="40000"/>
                  </a:schemeClr>
                </a:solidFill>
              </a:rPr>
              <a:t>the relationship between the weight of a child at birth and the amount of alcohol consumed by its mother during pregnancy could be studied to see if there is any effect.</a:t>
            </a:r>
          </a:p>
        </p:txBody>
      </p:sp>
      <p:sp>
        <p:nvSpPr>
          <p:cNvPr id="5" name="Rectangle 4"/>
          <p:cNvSpPr/>
          <p:nvPr/>
        </p:nvSpPr>
        <p:spPr>
          <a:xfrm>
            <a:off x="676571" y="260648"/>
            <a:ext cx="8064896" cy="1015663"/>
          </a:xfrm>
          <a:prstGeom prst="rect">
            <a:avLst/>
          </a:prstGeom>
        </p:spPr>
        <p:txBody>
          <a:bodyPr wrap="square">
            <a:spAutoFit/>
          </a:bodyPr>
          <a:lstStyle/>
          <a:p>
            <a:r>
              <a:rPr lang="en-GB" sz="2000" dirty="0"/>
              <a:t>A common belief is that you can prove anything with statistics. Statistics play a key role in the development of our society. We use statistics to look for trends, make connections and assess risk. </a:t>
            </a:r>
          </a:p>
        </p:txBody>
      </p:sp>
    </p:spTree>
    <p:extLst>
      <p:ext uri="{BB962C8B-B14F-4D97-AF65-F5344CB8AC3E}">
        <p14:creationId xmlns:p14="http://schemas.microsoft.com/office/powerpoint/2010/main" val="402772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Handling Cycle</a:t>
            </a:r>
            <a:endParaRPr lang="en-GB" dirty="0"/>
          </a:p>
        </p:txBody>
      </p:sp>
      <p:sp>
        <p:nvSpPr>
          <p:cNvPr id="4" name="Content Placeholder 3"/>
          <p:cNvSpPr txBox="1">
            <a:spLocks noGrp="1"/>
          </p:cNvSpPr>
          <p:nvPr>
            <p:ph idx="1"/>
          </p:nvPr>
        </p:nvSpPr>
        <p:spPr>
          <a:xfrm>
            <a:off x="457200" y="1600200"/>
            <a:ext cx="8229600" cy="3453253"/>
          </a:xfrm>
          <a:prstGeom prst="rect">
            <a:avLst/>
          </a:prstGeom>
          <a:noFill/>
        </p:spPr>
        <p:txBody>
          <a:bodyPr wrap="square" rtlCol="0">
            <a:spAutoFit/>
          </a:bodyPr>
          <a:lstStyle/>
          <a:p>
            <a:r>
              <a:rPr lang="en-GB" sz="2800" dirty="0" smtClean="0"/>
              <a:t>For anything to be proved or disproved there is a process which has to be followed:</a:t>
            </a:r>
            <a:endParaRPr lang="en-GB" sz="2800" dirty="0"/>
          </a:p>
          <a:p>
            <a:r>
              <a:rPr lang="en-GB" sz="2800" dirty="0" smtClean="0"/>
              <a:t>This is called the </a:t>
            </a:r>
            <a:r>
              <a:rPr lang="en-GB" sz="2800" dirty="0" smtClean="0">
                <a:solidFill>
                  <a:srgbClr val="0070C0"/>
                </a:solidFill>
              </a:rPr>
              <a:t>DATA HANDLING CYCLE</a:t>
            </a:r>
          </a:p>
          <a:p>
            <a:endParaRPr lang="en-GB" sz="2800" dirty="0">
              <a:solidFill>
                <a:srgbClr val="0070C0"/>
              </a:solidFill>
            </a:endParaRPr>
          </a:p>
          <a:p>
            <a:pPr marL="0" indent="0">
              <a:buNone/>
            </a:pPr>
            <a:r>
              <a:rPr lang="en-GB" sz="2800" dirty="0" smtClean="0">
                <a:solidFill>
                  <a:srgbClr val="0070C0"/>
                </a:solidFill>
              </a:rPr>
              <a:t>This is mainly relevant to Data and maybe Algebra coursework…</a:t>
            </a:r>
          </a:p>
          <a:p>
            <a:pPr marL="0" indent="0">
              <a:buNone/>
            </a:pPr>
            <a:endParaRPr lang="en-GB" sz="2800" dirty="0"/>
          </a:p>
        </p:txBody>
      </p:sp>
    </p:spTree>
    <p:extLst>
      <p:ext uri="{BB962C8B-B14F-4D97-AF65-F5344CB8AC3E}">
        <p14:creationId xmlns:p14="http://schemas.microsoft.com/office/powerpoint/2010/main" val="649771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273425" y="1354138"/>
            <a:ext cx="2478088" cy="1619250"/>
            <a:chOff x="3273425" y="1354138"/>
            <a:chExt cx="2478088" cy="1619250"/>
          </a:xfrm>
        </p:grpSpPr>
        <p:sp>
          <p:nvSpPr>
            <p:cNvPr id="2050" name="Rectangle 2"/>
            <p:cNvSpPr>
              <a:spLocks noChangeArrowheads="1"/>
            </p:cNvSpPr>
            <p:nvPr/>
          </p:nvSpPr>
          <p:spPr bwMode="auto">
            <a:xfrm>
              <a:off x="3400425" y="1354138"/>
              <a:ext cx="2266950" cy="1619250"/>
            </a:xfrm>
            <a:prstGeom prst="rect">
              <a:avLst/>
            </a:prstGeom>
            <a:gradFill rotWithShape="1">
              <a:gsLst>
                <a:gs pos="0">
                  <a:srgbClr val="FFFF99"/>
                </a:gs>
                <a:gs pos="100000">
                  <a:srgbClr val="FFFFFF"/>
                </a:gs>
              </a:gsLst>
              <a:lin ang="5400000" scaled="1"/>
            </a:gra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2054" name="Text Box 7"/>
            <p:cNvSpPr txBox="1">
              <a:spLocks noChangeArrowheads="1"/>
            </p:cNvSpPr>
            <p:nvPr/>
          </p:nvSpPr>
          <p:spPr bwMode="auto">
            <a:xfrm>
              <a:off x="3273425" y="1784350"/>
              <a:ext cx="24780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GB" sz="2000" b="1" dirty="0" smtClean="0">
                  <a:solidFill>
                    <a:prstClr val="black"/>
                  </a:solidFill>
                </a:rPr>
                <a:t>1. Specifying </a:t>
              </a:r>
              <a:r>
                <a:rPr lang="en-GB" sz="2000" b="1" dirty="0">
                  <a:solidFill>
                    <a:prstClr val="black"/>
                  </a:solidFill>
                </a:rPr>
                <a:t>and planning</a:t>
              </a:r>
            </a:p>
          </p:txBody>
        </p:sp>
      </p:grpSp>
      <p:grpSp>
        <p:nvGrpSpPr>
          <p:cNvPr id="8" name="Group 7"/>
          <p:cNvGrpSpPr/>
          <p:nvPr/>
        </p:nvGrpSpPr>
        <p:grpSpPr>
          <a:xfrm>
            <a:off x="6170418" y="3192463"/>
            <a:ext cx="2305439" cy="1619250"/>
            <a:chOff x="6170418" y="3192463"/>
            <a:chExt cx="2305439" cy="1619250"/>
          </a:xfrm>
        </p:grpSpPr>
        <p:sp>
          <p:nvSpPr>
            <p:cNvPr id="2052" name="Rectangle 4"/>
            <p:cNvSpPr>
              <a:spLocks noChangeArrowheads="1"/>
            </p:cNvSpPr>
            <p:nvPr/>
          </p:nvSpPr>
          <p:spPr bwMode="auto">
            <a:xfrm>
              <a:off x="6183313" y="3192463"/>
              <a:ext cx="2266950" cy="1619250"/>
            </a:xfrm>
            <a:prstGeom prst="rect">
              <a:avLst/>
            </a:prstGeom>
            <a:gradFill rotWithShape="1">
              <a:gsLst>
                <a:gs pos="0">
                  <a:srgbClr val="FFFF99"/>
                </a:gs>
                <a:gs pos="100000">
                  <a:srgbClr val="FFFFFF"/>
                </a:gs>
              </a:gsLst>
              <a:lin ang="5400000" scaled="1"/>
            </a:gra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2055" name="Text Box 8"/>
            <p:cNvSpPr txBox="1">
              <a:spLocks noChangeArrowheads="1"/>
            </p:cNvSpPr>
            <p:nvPr/>
          </p:nvSpPr>
          <p:spPr bwMode="auto">
            <a:xfrm>
              <a:off x="6170418" y="3859213"/>
              <a:ext cx="23054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GB" sz="2000" b="1" dirty="0" smtClean="0">
                  <a:solidFill>
                    <a:prstClr val="black"/>
                  </a:solidFill>
                </a:rPr>
                <a:t>2. Collecting </a:t>
              </a:r>
              <a:r>
                <a:rPr lang="en-GB" sz="2000" b="1" dirty="0">
                  <a:solidFill>
                    <a:prstClr val="black"/>
                  </a:solidFill>
                </a:rPr>
                <a:t>data</a:t>
              </a:r>
            </a:p>
          </p:txBody>
        </p:sp>
      </p:grpSp>
      <p:grpSp>
        <p:nvGrpSpPr>
          <p:cNvPr id="10" name="Group 9"/>
          <p:cNvGrpSpPr/>
          <p:nvPr/>
        </p:nvGrpSpPr>
        <p:grpSpPr>
          <a:xfrm>
            <a:off x="721227" y="3190875"/>
            <a:ext cx="2489785" cy="1619250"/>
            <a:chOff x="721227" y="3190875"/>
            <a:chExt cx="2489785" cy="1619250"/>
          </a:xfrm>
        </p:grpSpPr>
        <p:sp>
          <p:nvSpPr>
            <p:cNvPr id="2053" name="Rectangle 5"/>
            <p:cNvSpPr>
              <a:spLocks noChangeArrowheads="1"/>
            </p:cNvSpPr>
            <p:nvPr/>
          </p:nvSpPr>
          <p:spPr bwMode="auto">
            <a:xfrm>
              <a:off x="820738" y="3190875"/>
              <a:ext cx="2266950" cy="1619250"/>
            </a:xfrm>
            <a:prstGeom prst="rect">
              <a:avLst/>
            </a:prstGeom>
            <a:gradFill rotWithShape="1">
              <a:gsLst>
                <a:gs pos="0">
                  <a:srgbClr val="FFFF99"/>
                </a:gs>
                <a:gs pos="100000">
                  <a:srgbClr val="FFFFFF"/>
                </a:gs>
              </a:gsLst>
              <a:lin ang="5400000" scaled="1"/>
            </a:gra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2056" name="Text Box 9"/>
            <p:cNvSpPr txBox="1">
              <a:spLocks noChangeArrowheads="1"/>
            </p:cNvSpPr>
            <p:nvPr/>
          </p:nvSpPr>
          <p:spPr bwMode="auto">
            <a:xfrm>
              <a:off x="721227" y="3621088"/>
              <a:ext cx="248978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GB" sz="2000" b="1" dirty="0" smtClean="0">
                  <a:solidFill>
                    <a:prstClr val="black"/>
                  </a:solidFill>
                </a:rPr>
                <a:t>4. Interpreting </a:t>
              </a:r>
              <a:r>
                <a:rPr lang="en-GB" sz="2000" b="1" dirty="0">
                  <a:solidFill>
                    <a:prstClr val="black"/>
                  </a:solidFill>
                </a:rPr>
                <a:t>and </a:t>
              </a:r>
            </a:p>
            <a:p>
              <a:pPr algn="ctr"/>
              <a:r>
                <a:rPr lang="en-GB" sz="2000" b="1" dirty="0">
                  <a:solidFill>
                    <a:prstClr val="black"/>
                  </a:solidFill>
                </a:rPr>
                <a:t>discussing</a:t>
              </a:r>
            </a:p>
          </p:txBody>
        </p:sp>
      </p:grpSp>
      <p:grpSp>
        <p:nvGrpSpPr>
          <p:cNvPr id="9" name="Group 8"/>
          <p:cNvGrpSpPr/>
          <p:nvPr/>
        </p:nvGrpSpPr>
        <p:grpSpPr>
          <a:xfrm>
            <a:off x="3328096" y="5016500"/>
            <a:ext cx="2449710" cy="1619250"/>
            <a:chOff x="3328096" y="5016500"/>
            <a:chExt cx="2449710" cy="1619250"/>
          </a:xfrm>
        </p:grpSpPr>
        <p:sp>
          <p:nvSpPr>
            <p:cNvPr id="2051" name="Rectangle 3"/>
            <p:cNvSpPr>
              <a:spLocks noChangeArrowheads="1"/>
            </p:cNvSpPr>
            <p:nvPr/>
          </p:nvSpPr>
          <p:spPr bwMode="auto">
            <a:xfrm>
              <a:off x="3387725" y="5016500"/>
              <a:ext cx="2266950" cy="1619250"/>
            </a:xfrm>
            <a:prstGeom prst="rect">
              <a:avLst/>
            </a:prstGeom>
            <a:gradFill rotWithShape="1">
              <a:gsLst>
                <a:gs pos="0">
                  <a:srgbClr val="FFFF99"/>
                </a:gs>
                <a:gs pos="100000">
                  <a:srgbClr val="FFFFFF"/>
                </a:gs>
              </a:gsLst>
              <a:lin ang="5400000" scaled="1"/>
            </a:gra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2057" name="Text Box 10"/>
            <p:cNvSpPr txBox="1">
              <a:spLocks noChangeArrowheads="1"/>
            </p:cNvSpPr>
            <p:nvPr/>
          </p:nvSpPr>
          <p:spPr bwMode="auto">
            <a:xfrm>
              <a:off x="3328096" y="5484813"/>
              <a:ext cx="24497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GB" sz="2000" b="1" dirty="0" smtClean="0">
                  <a:solidFill>
                    <a:prstClr val="black"/>
                  </a:solidFill>
                </a:rPr>
                <a:t>3. Processing </a:t>
              </a:r>
              <a:r>
                <a:rPr lang="en-GB" sz="2000" b="1" dirty="0">
                  <a:solidFill>
                    <a:prstClr val="black"/>
                  </a:solidFill>
                </a:rPr>
                <a:t>and </a:t>
              </a:r>
            </a:p>
            <a:p>
              <a:pPr algn="ctr"/>
              <a:r>
                <a:rPr lang="en-GB" sz="2000" b="1" dirty="0">
                  <a:solidFill>
                    <a:prstClr val="black"/>
                  </a:solidFill>
                </a:rPr>
                <a:t>representing</a:t>
              </a:r>
            </a:p>
          </p:txBody>
        </p:sp>
      </p:grpSp>
      <p:sp>
        <p:nvSpPr>
          <p:cNvPr id="2058" name="Arc 11"/>
          <p:cNvSpPr>
            <a:spLocks/>
          </p:cNvSpPr>
          <p:nvPr/>
        </p:nvSpPr>
        <p:spPr bwMode="auto">
          <a:xfrm rot="900000">
            <a:off x="5516563" y="2235200"/>
            <a:ext cx="1660525" cy="1477963"/>
          </a:xfrm>
          <a:custGeom>
            <a:avLst/>
            <a:gdLst>
              <a:gd name="T0" fmla="*/ 0 w 18784"/>
              <a:gd name="T1" fmla="*/ 0 h 21600"/>
              <a:gd name="T2" fmla="*/ 1660525 w 18784"/>
              <a:gd name="T3" fmla="*/ 748219 h 21600"/>
              <a:gd name="T4" fmla="*/ 0 w 18784"/>
              <a:gd name="T5" fmla="*/ 1477963 h 21600"/>
              <a:gd name="T6" fmla="*/ 0 60000 65536"/>
              <a:gd name="T7" fmla="*/ 0 60000 65536"/>
              <a:gd name="T8" fmla="*/ 0 60000 65536"/>
            </a:gdLst>
            <a:ahLst/>
            <a:cxnLst>
              <a:cxn ang="T6">
                <a:pos x="T0" y="T1"/>
              </a:cxn>
              <a:cxn ang="T7">
                <a:pos x="T2" y="T3"/>
              </a:cxn>
              <a:cxn ang="T8">
                <a:pos x="T4" y="T5"/>
              </a:cxn>
            </a:cxnLst>
            <a:rect l="0" t="0" r="r" b="b"/>
            <a:pathLst>
              <a:path w="18784" h="21600" fill="none" extrusionOk="0">
                <a:moveTo>
                  <a:pt x="-1" y="0"/>
                </a:moveTo>
                <a:cubicBezTo>
                  <a:pt x="7772" y="0"/>
                  <a:pt x="14945" y="4176"/>
                  <a:pt x="18783" y="10935"/>
                </a:cubicBezTo>
              </a:path>
              <a:path w="18784" h="21600" stroke="0" extrusionOk="0">
                <a:moveTo>
                  <a:pt x="-1" y="0"/>
                </a:moveTo>
                <a:cubicBezTo>
                  <a:pt x="7772" y="0"/>
                  <a:pt x="14945" y="4176"/>
                  <a:pt x="18783" y="10935"/>
                </a:cubicBezTo>
                <a:lnTo>
                  <a:pt x="0" y="21600"/>
                </a:lnTo>
                <a:lnTo>
                  <a:pt x="-1" y="0"/>
                </a:lnTo>
                <a:close/>
              </a:path>
            </a:pathLst>
          </a:custGeom>
          <a:noFill/>
          <a:ln w="762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prstClr val="black"/>
              </a:solidFill>
            </a:endParaRPr>
          </a:p>
        </p:txBody>
      </p:sp>
      <p:sp>
        <p:nvSpPr>
          <p:cNvPr id="2059" name="Arc 12"/>
          <p:cNvSpPr>
            <a:spLocks/>
          </p:cNvSpPr>
          <p:nvPr/>
        </p:nvSpPr>
        <p:spPr bwMode="auto">
          <a:xfrm rot="-9900000">
            <a:off x="1901825" y="4618038"/>
            <a:ext cx="1631950" cy="1222375"/>
          </a:xfrm>
          <a:custGeom>
            <a:avLst/>
            <a:gdLst>
              <a:gd name="T0" fmla="*/ 5712 w 20571"/>
              <a:gd name="T1" fmla="*/ 0 h 21600"/>
              <a:gd name="T2" fmla="*/ 1631950 w 20571"/>
              <a:gd name="T3" fmla="*/ 849494 h 21600"/>
              <a:gd name="T4" fmla="*/ 0 w 20571"/>
              <a:gd name="T5" fmla="*/ 1222375 h 21600"/>
              <a:gd name="T6" fmla="*/ 0 60000 65536"/>
              <a:gd name="T7" fmla="*/ 0 60000 65536"/>
              <a:gd name="T8" fmla="*/ 0 60000 65536"/>
            </a:gdLst>
            <a:ahLst/>
            <a:cxnLst>
              <a:cxn ang="T6">
                <a:pos x="T0" y="T1"/>
              </a:cxn>
              <a:cxn ang="T7">
                <a:pos x="T2" y="T3"/>
              </a:cxn>
              <a:cxn ang="T8">
                <a:pos x="T4" y="T5"/>
              </a:cxn>
            </a:cxnLst>
            <a:rect l="0" t="0" r="r" b="b"/>
            <a:pathLst>
              <a:path w="20571" h="21600" fill="none" extrusionOk="0">
                <a:moveTo>
                  <a:pt x="71" y="0"/>
                </a:moveTo>
                <a:cubicBezTo>
                  <a:pt x="9436" y="31"/>
                  <a:pt x="17714" y="6093"/>
                  <a:pt x="20570" y="15011"/>
                </a:cubicBezTo>
              </a:path>
              <a:path w="20571" h="21600" stroke="0" extrusionOk="0">
                <a:moveTo>
                  <a:pt x="71" y="0"/>
                </a:moveTo>
                <a:cubicBezTo>
                  <a:pt x="9436" y="31"/>
                  <a:pt x="17714" y="6093"/>
                  <a:pt x="20570" y="15011"/>
                </a:cubicBezTo>
                <a:lnTo>
                  <a:pt x="0" y="21600"/>
                </a:lnTo>
                <a:lnTo>
                  <a:pt x="71" y="0"/>
                </a:lnTo>
                <a:close/>
              </a:path>
            </a:pathLst>
          </a:custGeom>
          <a:noFill/>
          <a:ln w="762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prstClr val="black"/>
              </a:solidFill>
            </a:endParaRPr>
          </a:p>
        </p:txBody>
      </p:sp>
      <p:sp>
        <p:nvSpPr>
          <p:cNvPr id="2060" name="Arc 13"/>
          <p:cNvSpPr>
            <a:spLocks/>
          </p:cNvSpPr>
          <p:nvPr/>
        </p:nvSpPr>
        <p:spPr bwMode="auto">
          <a:xfrm rot="6031037">
            <a:off x="5181600" y="4283076"/>
            <a:ext cx="1425575" cy="2095500"/>
          </a:xfrm>
          <a:custGeom>
            <a:avLst/>
            <a:gdLst>
              <a:gd name="T0" fmla="*/ 0 w 19168"/>
              <a:gd name="T1" fmla="*/ 0 h 21600"/>
              <a:gd name="T2" fmla="*/ 1425575 w 19168"/>
              <a:gd name="T3" fmla="*/ 1129533 h 21600"/>
              <a:gd name="T4" fmla="*/ 0 w 19168"/>
              <a:gd name="T5" fmla="*/ 2095500 h 21600"/>
              <a:gd name="T6" fmla="*/ 0 60000 65536"/>
              <a:gd name="T7" fmla="*/ 0 60000 65536"/>
              <a:gd name="T8" fmla="*/ 0 60000 65536"/>
            </a:gdLst>
            <a:ahLst/>
            <a:cxnLst>
              <a:cxn ang="T6">
                <a:pos x="T0" y="T1"/>
              </a:cxn>
              <a:cxn ang="T7">
                <a:pos x="T2" y="T3"/>
              </a:cxn>
              <a:cxn ang="T8">
                <a:pos x="T4" y="T5"/>
              </a:cxn>
            </a:cxnLst>
            <a:rect l="0" t="0" r="r" b="b"/>
            <a:pathLst>
              <a:path w="19168" h="21600" fill="none" extrusionOk="0">
                <a:moveTo>
                  <a:pt x="-1" y="0"/>
                </a:moveTo>
                <a:cubicBezTo>
                  <a:pt x="8061" y="0"/>
                  <a:pt x="15452" y="4489"/>
                  <a:pt x="19168" y="11642"/>
                </a:cubicBezTo>
              </a:path>
              <a:path w="19168" h="21600" stroke="0" extrusionOk="0">
                <a:moveTo>
                  <a:pt x="-1" y="0"/>
                </a:moveTo>
                <a:cubicBezTo>
                  <a:pt x="8061" y="0"/>
                  <a:pt x="15452" y="4489"/>
                  <a:pt x="19168" y="11642"/>
                </a:cubicBezTo>
                <a:lnTo>
                  <a:pt x="0" y="21600"/>
                </a:lnTo>
                <a:lnTo>
                  <a:pt x="-1" y="0"/>
                </a:lnTo>
                <a:close/>
              </a:path>
            </a:pathLst>
          </a:custGeom>
          <a:noFill/>
          <a:ln w="762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prstClr val="black"/>
              </a:solidFill>
            </a:endParaRPr>
          </a:p>
        </p:txBody>
      </p:sp>
      <p:grpSp>
        <p:nvGrpSpPr>
          <p:cNvPr id="11" name="Group 10"/>
          <p:cNvGrpSpPr/>
          <p:nvPr/>
        </p:nvGrpSpPr>
        <p:grpSpPr>
          <a:xfrm>
            <a:off x="1738741" y="1931349"/>
            <a:ext cx="2579259" cy="1421451"/>
            <a:chOff x="1738741" y="1931349"/>
            <a:chExt cx="2579259" cy="1421451"/>
          </a:xfrm>
        </p:grpSpPr>
        <p:sp>
          <p:nvSpPr>
            <p:cNvPr id="2061" name="Arc 14"/>
            <p:cNvSpPr>
              <a:spLocks/>
            </p:cNvSpPr>
            <p:nvPr/>
          </p:nvSpPr>
          <p:spPr bwMode="auto">
            <a:xfrm rot="-4761967">
              <a:off x="2537619" y="1572419"/>
              <a:ext cx="1262062" cy="2298700"/>
            </a:xfrm>
            <a:custGeom>
              <a:avLst/>
              <a:gdLst>
                <a:gd name="T0" fmla="*/ 0 w 19168"/>
                <a:gd name="T1" fmla="*/ 0 h 21600"/>
                <a:gd name="T2" fmla="*/ 1262062 w 19168"/>
                <a:gd name="T3" fmla="*/ 1239063 h 21600"/>
                <a:gd name="T4" fmla="*/ 0 w 19168"/>
                <a:gd name="T5" fmla="*/ 2298700 h 21600"/>
                <a:gd name="T6" fmla="*/ 0 60000 65536"/>
                <a:gd name="T7" fmla="*/ 0 60000 65536"/>
                <a:gd name="T8" fmla="*/ 0 60000 65536"/>
              </a:gdLst>
              <a:ahLst/>
              <a:cxnLst>
                <a:cxn ang="T6">
                  <a:pos x="T0" y="T1"/>
                </a:cxn>
                <a:cxn ang="T7">
                  <a:pos x="T2" y="T3"/>
                </a:cxn>
                <a:cxn ang="T8">
                  <a:pos x="T4" y="T5"/>
                </a:cxn>
              </a:cxnLst>
              <a:rect l="0" t="0" r="r" b="b"/>
              <a:pathLst>
                <a:path w="19168" h="21600" fill="none" extrusionOk="0">
                  <a:moveTo>
                    <a:pt x="-1" y="0"/>
                  </a:moveTo>
                  <a:cubicBezTo>
                    <a:pt x="8061" y="0"/>
                    <a:pt x="15452" y="4489"/>
                    <a:pt x="19168" y="11642"/>
                  </a:cubicBezTo>
                </a:path>
                <a:path w="19168" h="21600" stroke="0" extrusionOk="0">
                  <a:moveTo>
                    <a:pt x="-1" y="0"/>
                  </a:moveTo>
                  <a:cubicBezTo>
                    <a:pt x="8061" y="0"/>
                    <a:pt x="15452" y="4489"/>
                    <a:pt x="19168" y="11642"/>
                  </a:cubicBezTo>
                  <a:lnTo>
                    <a:pt x="0" y="21600"/>
                  </a:lnTo>
                  <a:lnTo>
                    <a:pt x="-1" y="0"/>
                  </a:lnTo>
                  <a:close/>
                </a:path>
              </a:pathLst>
            </a:custGeom>
            <a:noFill/>
            <a:ln w="762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prstClr val="black"/>
                </a:solidFill>
              </a:endParaRPr>
            </a:p>
          </p:txBody>
        </p:sp>
        <p:sp>
          <p:nvSpPr>
            <p:cNvPr id="2062" name="Text Box 15"/>
            <p:cNvSpPr txBox="1">
              <a:spLocks noChangeArrowheads="1"/>
            </p:cNvSpPr>
            <p:nvPr/>
          </p:nvSpPr>
          <p:spPr bwMode="auto">
            <a:xfrm rot="-2056368">
              <a:off x="1738741" y="1931349"/>
              <a:ext cx="1338263"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120000"/>
                </a:lnSpc>
              </a:pPr>
              <a:r>
                <a:rPr lang="en-GB" sz="2400" dirty="0">
                  <a:solidFill>
                    <a:prstClr val="black"/>
                  </a:solidFill>
                </a:rPr>
                <a:t>evaluate</a:t>
              </a:r>
            </a:p>
            <a:p>
              <a:pPr algn="ctr">
                <a:lnSpc>
                  <a:spcPct val="120000"/>
                </a:lnSpc>
              </a:pPr>
              <a:r>
                <a:rPr lang="en-GB" sz="2400" dirty="0">
                  <a:solidFill>
                    <a:prstClr val="black"/>
                  </a:solidFill>
                </a:rPr>
                <a:t>results</a:t>
              </a:r>
            </a:p>
          </p:txBody>
        </p:sp>
      </p:grpSp>
      <p:sp>
        <p:nvSpPr>
          <p:cNvPr id="2063" name="Rectangle 18"/>
          <p:cNvSpPr>
            <a:spLocks noGrp="1" noChangeArrowheads="1"/>
          </p:cNvSpPr>
          <p:nvPr>
            <p:ph type="title"/>
          </p:nvPr>
        </p:nvSpPr>
        <p:spPr>
          <a:xfrm>
            <a:off x="166688" y="-20638"/>
            <a:ext cx="6470650" cy="873126"/>
          </a:xfrm>
          <a:noFill/>
        </p:spPr>
        <p:txBody>
          <a:bodyPr/>
          <a:lstStyle/>
          <a:p>
            <a:pPr algn="l" eaLnBrk="1" hangingPunct="1"/>
            <a:r>
              <a:rPr lang="en-GB" u="sng" dirty="0" smtClean="0">
                <a:solidFill>
                  <a:schemeClr val="bg1"/>
                </a:solidFill>
              </a:rPr>
              <a:t>The handling data cycle</a:t>
            </a:r>
          </a:p>
        </p:txBody>
      </p:sp>
      <p:sp>
        <p:nvSpPr>
          <p:cNvPr id="2" name="TextBox 1"/>
          <p:cNvSpPr txBox="1"/>
          <p:nvPr/>
        </p:nvSpPr>
        <p:spPr>
          <a:xfrm>
            <a:off x="2624997" y="692695"/>
            <a:ext cx="4218271" cy="584775"/>
          </a:xfrm>
          <a:prstGeom prst="rect">
            <a:avLst/>
          </a:prstGeom>
          <a:noFill/>
        </p:spPr>
        <p:txBody>
          <a:bodyPr wrap="none" rtlCol="0">
            <a:spAutoFit/>
          </a:bodyPr>
          <a:lstStyle/>
          <a:p>
            <a:r>
              <a:rPr lang="en-GB" sz="3200" dirty="0">
                <a:solidFill>
                  <a:srgbClr val="0070C0"/>
                </a:solidFill>
              </a:rPr>
              <a:t>The Data Handling Cycle</a:t>
            </a:r>
          </a:p>
        </p:txBody>
      </p:sp>
      <p:sp>
        <p:nvSpPr>
          <p:cNvPr id="3" name="TextBox 2"/>
          <p:cNvSpPr txBox="1"/>
          <p:nvPr/>
        </p:nvSpPr>
        <p:spPr>
          <a:xfrm>
            <a:off x="5901542" y="1369342"/>
            <a:ext cx="3369493" cy="923330"/>
          </a:xfrm>
          <a:prstGeom prst="rect">
            <a:avLst/>
          </a:prstGeom>
          <a:noFill/>
        </p:spPr>
        <p:txBody>
          <a:bodyPr wrap="square" rtlCol="0">
            <a:spAutoFit/>
          </a:bodyPr>
          <a:lstStyle/>
          <a:p>
            <a:r>
              <a:rPr lang="en-GB" dirty="0">
                <a:solidFill>
                  <a:prstClr val="black"/>
                </a:solidFill>
              </a:rPr>
              <a:t>What’s your question, how will</a:t>
            </a:r>
          </a:p>
          <a:p>
            <a:r>
              <a:rPr lang="en-GB" dirty="0">
                <a:solidFill>
                  <a:prstClr val="black"/>
                </a:solidFill>
              </a:rPr>
              <a:t>You answer it? </a:t>
            </a:r>
          </a:p>
          <a:p>
            <a:r>
              <a:rPr lang="en-GB" dirty="0">
                <a:solidFill>
                  <a:prstClr val="black"/>
                </a:solidFill>
              </a:rPr>
              <a:t>Write an HYPOTHESIS</a:t>
            </a:r>
          </a:p>
        </p:txBody>
      </p:sp>
      <p:sp>
        <p:nvSpPr>
          <p:cNvPr id="4" name="TextBox 3"/>
          <p:cNvSpPr txBox="1"/>
          <p:nvPr/>
        </p:nvSpPr>
        <p:spPr>
          <a:xfrm>
            <a:off x="7022156" y="4954153"/>
            <a:ext cx="1804427" cy="1200329"/>
          </a:xfrm>
          <a:prstGeom prst="rect">
            <a:avLst/>
          </a:prstGeom>
          <a:noFill/>
        </p:spPr>
        <p:txBody>
          <a:bodyPr wrap="square" rtlCol="0">
            <a:spAutoFit/>
          </a:bodyPr>
          <a:lstStyle/>
          <a:p>
            <a:r>
              <a:rPr lang="en-GB" dirty="0">
                <a:solidFill>
                  <a:prstClr val="black"/>
                </a:solidFill>
              </a:rPr>
              <a:t>Questionnaires filled in, results collected </a:t>
            </a:r>
            <a:r>
              <a:rPr lang="en-GB" dirty="0" err="1">
                <a:solidFill>
                  <a:prstClr val="black"/>
                </a:solidFill>
              </a:rPr>
              <a:t>etc</a:t>
            </a:r>
            <a:endParaRPr lang="en-GB" dirty="0">
              <a:solidFill>
                <a:prstClr val="black"/>
              </a:solidFill>
            </a:endParaRPr>
          </a:p>
          <a:p>
            <a:endParaRPr lang="en-GB" dirty="0">
              <a:solidFill>
                <a:prstClr val="black"/>
              </a:solidFill>
            </a:endParaRPr>
          </a:p>
        </p:txBody>
      </p:sp>
      <p:sp>
        <p:nvSpPr>
          <p:cNvPr id="5" name="TextBox 4"/>
          <p:cNvSpPr txBox="1"/>
          <p:nvPr/>
        </p:nvSpPr>
        <p:spPr>
          <a:xfrm>
            <a:off x="260079" y="5604561"/>
            <a:ext cx="2908572" cy="1477328"/>
          </a:xfrm>
          <a:prstGeom prst="rect">
            <a:avLst/>
          </a:prstGeom>
          <a:noFill/>
        </p:spPr>
        <p:txBody>
          <a:bodyPr wrap="square" rtlCol="0">
            <a:spAutoFit/>
          </a:bodyPr>
          <a:lstStyle/>
          <a:p>
            <a:r>
              <a:rPr lang="en-GB" dirty="0">
                <a:solidFill>
                  <a:prstClr val="black"/>
                </a:solidFill>
              </a:rPr>
              <a:t>Show results in a table or graph, work out </a:t>
            </a:r>
            <a:r>
              <a:rPr lang="en-GB" dirty="0" smtClean="0">
                <a:solidFill>
                  <a:prstClr val="black"/>
                </a:solidFill>
              </a:rPr>
              <a:t>some averages or regression line or correlation</a:t>
            </a:r>
            <a:endParaRPr lang="en-GB" dirty="0">
              <a:solidFill>
                <a:prstClr val="black"/>
              </a:solidFill>
            </a:endParaRPr>
          </a:p>
          <a:p>
            <a:endParaRPr lang="en-GB" dirty="0">
              <a:solidFill>
                <a:prstClr val="black"/>
              </a:solidFill>
            </a:endParaRPr>
          </a:p>
        </p:txBody>
      </p:sp>
      <p:sp>
        <p:nvSpPr>
          <p:cNvPr id="6" name="TextBox 5"/>
          <p:cNvSpPr txBox="1"/>
          <p:nvPr/>
        </p:nvSpPr>
        <p:spPr>
          <a:xfrm>
            <a:off x="260079" y="1443539"/>
            <a:ext cx="1662513" cy="1754326"/>
          </a:xfrm>
          <a:prstGeom prst="rect">
            <a:avLst/>
          </a:prstGeom>
          <a:noFill/>
        </p:spPr>
        <p:txBody>
          <a:bodyPr wrap="square" rtlCol="0">
            <a:spAutoFit/>
          </a:bodyPr>
          <a:lstStyle/>
          <a:p>
            <a:r>
              <a:rPr lang="en-GB" dirty="0">
                <a:solidFill>
                  <a:prstClr val="black"/>
                </a:solidFill>
              </a:rPr>
              <a:t>What do your results show, is it what you thought would happen?</a:t>
            </a:r>
          </a:p>
          <a:p>
            <a:endParaRPr lang="en-GB" dirty="0">
              <a:solidFill>
                <a:prstClr val="black"/>
              </a:solidFill>
            </a:endParaRPr>
          </a:p>
        </p:txBody>
      </p:sp>
    </p:spTree>
    <p:extLst>
      <p:ext uri="{BB962C8B-B14F-4D97-AF65-F5344CB8AC3E}">
        <p14:creationId xmlns:p14="http://schemas.microsoft.com/office/powerpoint/2010/main" val="35914554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058"/>
                                        </p:tgtEl>
                                        <p:attrNameLst>
                                          <p:attrName>style.visibility</p:attrName>
                                        </p:attrNameLst>
                                      </p:cBhvr>
                                      <p:to>
                                        <p:strVal val="visible"/>
                                      </p:to>
                                    </p:set>
                                    <p:animEffect transition="in" filter="fade">
                                      <p:cBhvr>
                                        <p:cTn id="25" dur="1000"/>
                                        <p:tgtEl>
                                          <p:spTgt spid="2058"/>
                                        </p:tgtEl>
                                      </p:cBhvr>
                                    </p:animEffect>
                                    <p:anim calcmode="lin" valueType="num">
                                      <p:cBhvr>
                                        <p:cTn id="26" dur="1000" fill="hold"/>
                                        <p:tgtEl>
                                          <p:spTgt spid="2058"/>
                                        </p:tgtEl>
                                        <p:attrNameLst>
                                          <p:attrName>ppt_x</p:attrName>
                                        </p:attrNameLst>
                                      </p:cBhvr>
                                      <p:tavLst>
                                        <p:tav tm="0">
                                          <p:val>
                                            <p:strVal val="#ppt_x"/>
                                          </p:val>
                                        </p:tav>
                                        <p:tav tm="100000">
                                          <p:val>
                                            <p:strVal val="#ppt_x"/>
                                          </p:val>
                                        </p:tav>
                                      </p:tavLst>
                                    </p:anim>
                                    <p:anim calcmode="lin" valueType="num">
                                      <p:cBhvr>
                                        <p:cTn id="27" dur="1000" fill="hold"/>
                                        <p:tgtEl>
                                          <p:spTgt spid="205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060"/>
                                        </p:tgtEl>
                                        <p:attrNameLst>
                                          <p:attrName>style.visibility</p:attrName>
                                        </p:attrNameLst>
                                      </p:cBhvr>
                                      <p:to>
                                        <p:strVal val="visible"/>
                                      </p:to>
                                    </p:set>
                                    <p:animEffect transition="in" filter="fade">
                                      <p:cBhvr>
                                        <p:cTn id="42" dur="1000"/>
                                        <p:tgtEl>
                                          <p:spTgt spid="2060"/>
                                        </p:tgtEl>
                                      </p:cBhvr>
                                    </p:animEffect>
                                    <p:anim calcmode="lin" valueType="num">
                                      <p:cBhvr>
                                        <p:cTn id="43" dur="1000" fill="hold"/>
                                        <p:tgtEl>
                                          <p:spTgt spid="2060"/>
                                        </p:tgtEl>
                                        <p:attrNameLst>
                                          <p:attrName>ppt_x</p:attrName>
                                        </p:attrNameLst>
                                      </p:cBhvr>
                                      <p:tavLst>
                                        <p:tav tm="0">
                                          <p:val>
                                            <p:strVal val="#ppt_x"/>
                                          </p:val>
                                        </p:tav>
                                        <p:tav tm="100000">
                                          <p:val>
                                            <p:strVal val="#ppt_x"/>
                                          </p:val>
                                        </p:tav>
                                      </p:tavLst>
                                    </p:anim>
                                    <p:anim calcmode="lin" valueType="num">
                                      <p:cBhvr>
                                        <p:cTn id="44" dur="1000" fill="hold"/>
                                        <p:tgtEl>
                                          <p:spTgt spid="206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additive="base">
                                        <p:cTn id="54" dur="500" fill="hold"/>
                                        <p:tgtEl>
                                          <p:spTgt spid="5"/>
                                        </p:tgtEl>
                                        <p:attrNameLst>
                                          <p:attrName>ppt_x</p:attrName>
                                        </p:attrNameLst>
                                      </p:cBhvr>
                                      <p:tavLst>
                                        <p:tav tm="0">
                                          <p:val>
                                            <p:strVal val="#ppt_x"/>
                                          </p:val>
                                        </p:tav>
                                        <p:tav tm="100000">
                                          <p:val>
                                            <p:strVal val="#ppt_x"/>
                                          </p:val>
                                        </p:tav>
                                      </p:tavLst>
                                    </p:anim>
                                    <p:anim calcmode="lin" valueType="num">
                                      <p:cBhvr additive="base">
                                        <p:cTn id="5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2059"/>
                                        </p:tgtEl>
                                        <p:attrNameLst>
                                          <p:attrName>style.visibility</p:attrName>
                                        </p:attrNameLst>
                                      </p:cBhvr>
                                      <p:to>
                                        <p:strVal val="visible"/>
                                      </p:to>
                                    </p:set>
                                    <p:animEffect transition="in" filter="fade">
                                      <p:cBhvr>
                                        <p:cTn id="60" dur="1000"/>
                                        <p:tgtEl>
                                          <p:spTgt spid="2059"/>
                                        </p:tgtEl>
                                      </p:cBhvr>
                                    </p:animEffect>
                                    <p:anim calcmode="lin" valueType="num">
                                      <p:cBhvr>
                                        <p:cTn id="61" dur="1000" fill="hold"/>
                                        <p:tgtEl>
                                          <p:spTgt spid="2059"/>
                                        </p:tgtEl>
                                        <p:attrNameLst>
                                          <p:attrName>ppt_x</p:attrName>
                                        </p:attrNameLst>
                                      </p:cBhvr>
                                      <p:tavLst>
                                        <p:tav tm="0">
                                          <p:val>
                                            <p:strVal val="#ppt_x"/>
                                          </p:val>
                                        </p:tav>
                                        <p:tav tm="100000">
                                          <p:val>
                                            <p:strVal val="#ppt_x"/>
                                          </p:val>
                                        </p:tav>
                                      </p:tavLst>
                                    </p:anim>
                                    <p:anim calcmode="lin" valueType="num">
                                      <p:cBhvr>
                                        <p:cTn id="62" dur="1000" fill="hold"/>
                                        <p:tgtEl>
                                          <p:spTgt spid="2059"/>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fade">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fade">
                                      <p:cBhvr>
                                        <p:cTn id="72" dur="500"/>
                                        <p:tgtEl>
                                          <p:spTgt spid="6"/>
                                        </p:tgtEl>
                                      </p:cBhvr>
                                    </p:animEffect>
                                  </p:childTnLst>
                                </p:cTn>
                              </p:par>
                            </p:childTnLst>
                          </p:cTn>
                        </p:par>
                      </p:childTnLst>
                    </p:cTn>
                  </p:par>
                  <p:par>
                    <p:cTn id="73" fill="hold">
                      <p:stCondLst>
                        <p:cond delay="indefinite"/>
                      </p:stCondLst>
                      <p:childTnLst>
                        <p:par>
                          <p:cTn id="74" fill="hold">
                            <p:stCondLst>
                              <p:cond delay="0"/>
                            </p:stCondLst>
                            <p:childTnLst>
                              <p:par>
                                <p:cTn id="75" presetID="31" presetClass="entr" presetSubtype="0"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1000" fill="hold"/>
                                        <p:tgtEl>
                                          <p:spTgt spid="11"/>
                                        </p:tgtEl>
                                        <p:attrNameLst>
                                          <p:attrName>ppt_w</p:attrName>
                                        </p:attrNameLst>
                                      </p:cBhvr>
                                      <p:tavLst>
                                        <p:tav tm="0">
                                          <p:val>
                                            <p:fltVal val="0"/>
                                          </p:val>
                                        </p:tav>
                                        <p:tav tm="100000">
                                          <p:val>
                                            <p:strVal val="#ppt_w"/>
                                          </p:val>
                                        </p:tav>
                                      </p:tavLst>
                                    </p:anim>
                                    <p:anim calcmode="lin" valueType="num">
                                      <p:cBhvr>
                                        <p:cTn id="78" dur="1000" fill="hold"/>
                                        <p:tgtEl>
                                          <p:spTgt spid="11"/>
                                        </p:tgtEl>
                                        <p:attrNameLst>
                                          <p:attrName>ppt_h</p:attrName>
                                        </p:attrNameLst>
                                      </p:cBhvr>
                                      <p:tavLst>
                                        <p:tav tm="0">
                                          <p:val>
                                            <p:fltVal val="0"/>
                                          </p:val>
                                        </p:tav>
                                        <p:tav tm="100000">
                                          <p:val>
                                            <p:strVal val="#ppt_h"/>
                                          </p:val>
                                        </p:tav>
                                      </p:tavLst>
                                    </p:anim>
                                    <p:anim calcmode="lin" valueType="num">
                                      <p:cBhvr>
                                        <p:cTn id="79" dur="1000" fill="hold"/>
                                        <p:tgtEl>
                                          <p:spTgt spid="11"/>
                                        </p:tgtEl>
                                        <p:attrNameLst>
                                          <p:attrName>style.rotation</p:attrName>
                                        </p:attrNameLst>
                                      </p:cBhvr>
                                      <p:tavLst>
                                        <p:tav tm="0">
                                          <p:val>
                                            <p:fltVal val="90"/>
                                          </p:val>
                                        </p:tav>
                                        <p:tav tm="100000">
                                          <p:val>
                                            <p:fltVal val="0"/>
                                          </p:val>
                                        </p:tav>
                                      </p:tavLst>
                                    </p:anim>
                                    <p:animEffect transition="in" filter="fade">
                                      <p:cBhvr>
                                        <p:cTn id="8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 grpId="0" animBg="1"/>
      <p:bldP spid="2059" grpId="0" animBg="1"/>
      <p:bldP spid="2060" grpId="0" animBg="1"/>
      <p:bldP spid="3" grpId="0"/>
      <p:bldP spid="3" grpId="1"/>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fontScale="92500"/>
          </a:bodyPr>
          <a:lstStyle/>
          <a:p>
            <a:pPr marL="0" indent="0">
              <a:buNone/>
            </a:pPr>
            <a:endParaRPr lang="en-GB" dirty="0" smtClean="0"/>
          </a:p>
          <a:p>
            <a:pPr marL="0" indent="0">
              <a:buNone/>
            </a:pPr>
            <a:r>
              <a:rPr lang="en-GB" dirty="0" smtClean="0"/>
              <a:t>Think about something you might want to find out about…..</a:t>
            </a:r>
          </a:p>
          <a:p>
            <a:pPr marL="0" indent="0">
              <a:buNone/>
            </a:pPr>
            <a:endParaRPr lang="en-GB" dirty="0"/>
          </a:p>
          <a:p>
            <a:pPr marL="0" indent="0">
              <a:buNone/>
            </a:pPr>
            <a:r>
              <a:rPr lang="en-GB" dirty="0" smtClean="0"/>
              <a:t>Is there something which you think is true but would like to find out more information to be sure?</a:t>
            </a:r>
          </a:p>
          <a:p>
            <a:pPr marL="0" indent="0">
              <a:buNone/>
            </a:pPr>
            <a:endParaRPr lang="en-GB" dirty="0" smtClean="0"/>
          </a:p>
          <a:p>
            <a:pPr marL="0" indent="0">
              <a:buNone/>
            </a:pPr>
            <a:r>
              <a:rPr lang="en-GB" dirty="0" smtClean="0"/>
              <a:t>Can you write an </a:t>
            </a:r>
            <a:r>
              <a:rPr lang="en-GB" dirty="0" smtClean="0">
                <a:solidFill>
                  <a:srgbClr val="7030A0"/>
                </a:solidFill>
              </a:rPr>
              <a:t>hypothesis</a:t>
            </a:r>
            <a:r>
              <a:rPr lang="en-GB" dirty="0" smtClean="0"/>
              <a:t>?</a:t>
            </a:r>
            <a:endParaRPr lang="en-GB" dirty="0"/>
          </a:p>
        </p:txBody>
      </p:sp>
      <p:grpSp>
        <p:nvGrpSpPr>
          <p:cNvPr id="4" name="Group 3"/>
          <p:cNvGrpSpPr/>
          <p:nvPr/>
        </p:nvGrpSpPr>
        <p:grpSpPr>
          <a:xfrm>
            <a:off x="2981699" y="188640"/>
            <a:ext cx="2478088" cy="1619250"/>
            <a:chOff x="3273425" y="1354138"/>
            <a:chExt cx="2478088" cy="1619250"/>
          </a:xfrm>
        </p:grpSpPr>
        <p:sp>
          <p:nvSpPr>
            <p:cNvPr id="5" name="Rectangle 2"/>
            <p:cNvSpPr>
              <a:spLocks noChangeArrowheads="1"/>
            </p:cNvSpPr>
            <p:nvPr/>
          </p:nvSpPr>
          <p:spPr bwMode="auto">
            <a:xfrm>
              <a:off x="3400425" y="1354138"/>
              <a:ext cx="2266950" cy="1619250"/>
            </a:xfrm>
            <a:prstGeom prst="rect">
              <a:avLst/>
            </a:prstGeom>
            <a:gradFill rotWithShape="1">
              <a:gsLst>
                <a:gs pos="0">
                  <a:srgbClr val="FFFF99"/>
                </a:gs>
                <a:gs pos="100000">
                  <a:srgbClr val="FFFFFF"/>
                </a:gs>
              </a:gsLst>
              <a:lin ang="5400000" scaled="1"/>
            </a:gra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7"/>
            <p:cNvSpPr txBox="1">
              <a:spLocks noChangeArrowheads="1"/>
            </p:cNvSpPr>
            <p:nvPr/>
          </p:nvSpPr>
          <p:spPr bwMode="auto">
            <a:xfrm>
              <a:off x="3273425" y="1784350"/>
              <a:ext cx="24780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GB" sz="2000" b="1" dirty="0" smtClean="0"/>
                <a:t>1. Specifying </a:t>
              </a:r>
              <a:r>
                <a:rPr lang="en-GB" sz="2000" b="1" dirty="0"/>
                <a:t>and planning</a:t>
              </a:r>
            </a:p>
          </p:txBody>
        </p:sp>
      </p:grpSp>
    </p:spTree>
    <p:extLst>
      <p:ext uri="{BB962C8B-B14F-4D97-AF65-F5344CB8AC3E}">
        <p14:creationId xmlns:p14="http://schemas.microsoft.com/office/powerpoint/2010/main" val="422567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7030A0"/>
                </a:solidFill>
              </a:rPr>
              <a:t>HYPOTHESIS</a:t>
            </a:r>
            <a:endParaRPr lang="en-GB" dirty="0">
              <a:solidFill>
                <a:srgbClr val="7030A0"/>
              </a:solidFill>
            </a:endParaRPr>
          </a:p>
        </p:txBody>
      </p:sp>
      <p:sp>
        <p:nvSpPr>
          <p:cNvPr id="3" name="Content Placeholder 2"/>
          <p:cNvSpPr>
            <a:spLocks noGrp="1"/>
          </p:cNvSpPr>
          <p:nvPr>
            <p:ph idx="1"/>
          </p:nvPr>
        </p:nvSpPr>
        <p:spPr>
          <a:xfrm>
            <a:off x="457200" y="1600201"/>
            <a:ext cx="8229600" cy="2116832"/>
          </a:xfrm>
        </p:spPr>
        <p:txBody>
          <a:bodyPr/>
          <a:lstStyle/>
          <a:p>
            <a:r>
              <a:rPr lang="en-GB" dirty="0" smtClean="0"/>
              <a:t>A good </a:t>
            </a:r>
            <a:r>
              <a:rPr lang="en-GB" dirty="0" smtClean="0">
                <a:solidFill>
                  <a:srgbClr val="7030A0"/>
                </a:solidFill>
              </a:rPr>
              <a:t>hypothesis</a:t>
            </a:r>
            <a:r>
              <a:rPr lang="en-GB" dirty="0" smtClean="0"/>
              <a:t> is a statement, NOT a question….</a:t>
            </a:r>
          </a:p>
          <a:p>
            <a:r>
              <a:rPr lang="en-GB" dirty="0" smtClean="0"/>
              <a:t>A good </a:t>
            </a:r>
            <a:r>
              <a:rPr lang="en-GB" dirty="0" smtClean="0">
                <a:solidFill>
                  <a:srgbClr val="7030A0"/>
                </a:solidFill>
              </a:rPr>
              <a:t>hypothesis</a:t>
            </a:r>
            <a:r>
              <a:rPr lang="en-GB" dirty="0" smtClean="0"/>
              <a:t> can be tested….</a:t>
            </a:r>
          </a:p>
          <a:p>
            <a:pPr marL="0" indent="0">
              <a:buNone/>
            </a:pPr>
            <a:endParaRPr lang="en-GB" dirty="0"/>
          </a:p>
        </p:txBody>
      </p:sp>
      <p:sp>
        <p:nvSpPr>
          <p:cNvPr id="4" name="TextBox 3"/>
          <p:cNvSpPr txBox="1"/>
          <p:nvPr/>
        </p:nvSpPr>
        <p:spPr>
          <a:xfrm>
            <a:off x="683568" y="3573016"/>
            <a:ext cx="8016908" cy="1569660"/>
          </a:xfrm>
          <a:prstGeom prst="rect">
            <a:avLst/>
          </a:prstGeom>
          <a:noFill/>
        </p:spPr>
        <p:txBody>
          <a:bodyPr wrap="square" rtlCol="0">
            <a:spAutoFit/>
          </a:bodyPr>
          <a:lstStyle/>
          <a:p>
            <a:r>
              <a:rPr lang="en-GB" sz="3200" dirty="0" smtClean="0"/>
              <a:t>In pairs decide which of the cards has a good example and which have a bad example of an </a:t>
            </a:r>
            <a:r>
              <a:rPr lang="en-GB" sz="3200" dirty="0" smtClean="0">
                <a:solidFill>
                  <a:srgbClr val="7030A0"/>
                </a:solidFill>
              </a:rPr>
              <a:t>hypothesis</a:t>
            </a:r>
            <a:endParaRPr lang="en-GB" sz="3200" dirty="0">
              <a:solidFill>
                <a:srgbClr val="7030A0"/>
              </a:solidFill>
            </a:endParaRPr>
          </a:p>
        </p:txBody>
      </p:sp>
      <p:sp>
        <p:nvSpPr>
          <p:cNvPr id="5" name="TextBox 4"/>
          <p:cNvSpPr txBox="1"/>
          <p:nvPr/>
        </p:nvSpPr>
        <p:spPr>
          <a:xfrm>
            <a:off x="1043608" y="5229200"/>
            <a:ext cx="7995266" cy="1477328"/>
          </a:xfrm>
          <a:prstGeom prst="rect">
            <a:avLst/>
          </a:prstGeom>
          <a:noFill/>
        </p:spPr>
        <p:txBody>
          <a:bodyPr wrap="none" rtlCol="0">
            <a:spAutoFit/>
          </a:bodyPr>
          <a:lstStyle/>
          <a:p>
            <a:r>
              <a:rPr lang="en-GB" dirty="0" smtClean="0"/>
              <a:t>What is good about your </a:t>
            </a:r>
            <a:r>
              <a:rPr lang="en-GB" dirty="0" smtClean="0">
                <a:solidFill>
                  <a:srgbClr val="7030A0"/>
                </a:solidFill>
              </a:rPr>
              <a:t>hypotheses</a:t>
            </a:r>
            <a:r>
              <a:rPr lang="en-GB" dirty="0" smtClean="0"/>
              <a:t>?  What is bad?  </a:t>
            </a:r>
          </a:p>
          <a:p>
            <a:endParaRPr lang="en-GB" dirty="0"/>
          </a:p>
          <a:p>
            <a:r>
              <a:rPr lang="en-GB" dirty="0" smtClean="0"/>
              <a:t>How could you change some of them to make a good </a:t>
            </a:r>
            <a:r>
              <a:rPr lang="en-GB" dirty="0" smtClean="0">
                <a:solidFill>
                  <a:srgbClr val="7030A0"/>
                </a:solidFill>
              </a:rPr>
              <a:t>hypothesis</a:t>
            </a:r>
            <a:r>
              <a:rPr lang="en-GB" dirty="0" smtClean="0"/>
              <a:t>?</a:t>
            </a:r>
          </a:p>
          <a:p>
            <a:endParaRPr lang="en-GB" dirty="0"/>
          </a:p>
          <a:p>
            <a:r>
              <a:rPr lang="en-GB" dirty="0" smtClean="0"/>
              <a:t>Out of the good </a:t>
            </a:r>
            <a:r>
              <a:rPr lang="en-GB" dirty="0" smtClean="0">
                <a:solidFill>
                  <a:srgbClr val="7030A0"/>
                </a:solidFill>
              </a:rPr>
              <a:t>hypotheses</a:t>
            </a:r>
            <a:r>
              <a:rPr lang="en-GB" dirty="0" smtClean="0"/>
              <a:t>, which ones might be suitable for A2 USE coursework? </a:t>
            </a:r>
            <a:endParaRPr lang="en-GB" dirty="0"/>
          </a:p>
        </p:txBody>
      </p:sp>
    </p:spTree>
    <p:extLst>
      <p:ext uri="{BB962C8B-B14F-4D97-AF65-F5344CB8AC3E}">
        <p14:creationId xmlns:p14="http://schemas.microsoft.com/office/powerpoint/2010/main" val="1991594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Good/Bad Hypotheses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86527736"/>
              </p:ext>
            </p:extLst>
          </p:nvPr>
        </p:nvGraphicFramePr>
        <p:xfrm>
          <a:off x="3059832" y="1340768"/>
          <a:ext cx="3019930" cy="4918011"/>
        </p:xfrm>
        <a:graphic>
          <a:graphicData uri="http://schemas.openxmlformats.org/drawingml/2006/table">
            <a:tbl>
              <a:tblPr firstRow="1" firstCol="1" bandRow="1">
                <a:tableStyleId>{5C22544A-7EE6-4342-B048-85BDC9FD1C3A}</a:tableStyleId>
              </a:tblPr>
              <a:tblGrid>
                <a:gridCol w="1509768"/>
                <a:gridCol w="1510162"/>
              </a:tblGrid>
              <a:tr h="448802">
                <a:tc>
                  <a:txBody>
                    <a:bodyPr/>
                    <a:lstStyle/>
                    <a:p>
                      <a:pPr algn="ctr">
                        <a:lnSpc>
                          <a:spcPct val="115000"/>
                        </a:lnSpc>
                        <a:spcAft>
                          <a:spcPts val="0"/>
                        </a:spcAft>
                      </a:pPr>
                      <a:r>
                        <a:rPr lang="en-GB" sz="800" b="1" dirty="0">
                          <a:solidFill>
                            <a:schemeClr val="tx1"/>
                          </a:solidFill>
                          <a:effectLst/>
                        </a:rPr>
                        <a:t>In tubes of ‘</a:t>
                      </a:r>
                      <a:r>
                        <a:rPr lang="en-GB" sz="800" b="1" dirty="0" err="1">
                          <a:solidFill>
                            <a:schemeClr val="tx1"/>
                          </a:solidFill>
                          <a:effectLst/>
                        </a:rPr>
                        <a:t>Smarties</a:t>
                      </a:r>
                      <a:r>
                        <a:rPr lang="en-GB" sz="800" b="1" dirty="0">
                          <a:solidFill>
                            <a:schemeClr val="tx1"/>
                          </a:solidFill>
                          <a:effectLst/>
                        </a:rPr>
                        <a:t>’ there are always the same number of each colour.</a:t>
                      </a:r>
                      <a:endParaRPr lang="en-GB" sz="600" b="1" dirty="0">
                        <a:solidFill>
                          <a:schemeClr val="tx1"/>
                        </a:solidFill>
                        <a:effectLst/>
                        <a:latin typeface="Calibri"/>
                        <a:ea typeface="Calibri"/>
                        <a:cs typeface="Times New Roman"/>
                      </a:endParaRPr>
                    </a:p>
                  </a:txBody>
                  <a:tcPr marL="38481" marR="38481" marT="0" marB="0" anchor="ctr">
                    <a:solidFill>
                      <a:schemeClr val="bg1"/>
                    </a:solidFill>
                  </a:tcPr>
                </a:tc>
                <a:tc>
                  <a:txBody>
                    <a:bodyPr/>
                    <a:lstStyle/>
                    <a:p>
                      <a:pPr algn="ctr">
                        <a:lnSpc>
                          <a:spcPct val="115000"/>
                        </a:lnSpc>
                        <a:spcAft>
                          <a:spcPts val="0"/>
                        </a:spcAft>
                      </a:pPr>
                      <a:r>
                        <a:rPr lang="en-GB" sz="800" b="1" dirty="0">
                          <a:solidFill>
                            <a:schemeClr val="tx1"/>
                          </a:solidFill>
                          <a:effectLst/>
                        </a:rPr>
                        <a:t>Do you always get the same number of crisps in a packet?</a:t>
                      </a:r>
                      <a:endParaRPr lang="en-GB" sz="600" b="1" dirty="0">
                        <a:solidFill>
                          <a:schemeClr val="tx1"/>
                        </a:solidFill>
                        <a:effectLst/>
                        <a:latin typeface="Calibri"/>
                        <a:ea typeface="Calibri"/>
                        <a:cs typeface="Times New Roman"/>
                      </a:endParaRPr>
                    </a:p>
                  </a:txBody>
                  <a:tcPr marL="38481" marR="38481" marT="0" marB="0" anchor="ctr">
                    <a:solidFill>
                      <a:schemeClr val="bg1"/>
                    </a:solidFill>
                  </a:tcPr>
                </a:tc>
              </a:tr>
              <a:tr h="396845">
                <a:tc>
                  <a:txBody>
                    <a:bodyPr/>
                    <a:lstStyle/>
                    <a:p>
                      <a:pPr algn="ctr">
                        <a:lnSpc>
                          <a:spcPct val="115000"/>
                        </a:lnSpc>
                        <a:spcAft>
                          <a:spcPts val="0"/>
                        </a:spcAft>
                      </a:pPr>
                      <a:r>
                        <a:rPr lang="en-GB" sz="800" b="1">
                          <a:solidFill>
                            <a:schemeClr val="tx1"/>
                          </a:solidFill>
                          <a:effectLst/>
                        </a:rPr>
                        <a:t>Goldfish can read books.</a:t>
                      </a:r>
                      <a:endParaRPr lang="en-GB" sz="600" b="1">
                        <a:solidFill>
                          <a:schemeClr val="tx1"/>
                        </a:solidFill>
                        <a:effectLst/>
                      </a:endParaRPr>
                    </a:p>
                    <a:p>
                      <a:pPr algn="ctr">
                        <a:lnSpc>
                          <a:spcPct val="115000"/>
                        </a:lnSpc>
                        <a:spcAft>
                          <a:spcPts val="0"/>
                        </a:spcAft>
                      </a:pPr>
                      <a:r>
                        <a:rPr lang="en-GB" sz="800" b="1">
                          <a:solidFill>
                            <a:schemeClr val="tx1"/>
                          </a:solidFill>
                          <a:effectLst/>
                        </a:rPr>
                        <a:t> </a:t>
                      </a:r>
                      <a:endParaRPr lang="en-GB" sz="600" b="1">
                        <a:solidFill>
                          <a:schemeClr val="tx1"/>
                        </a:solidFill>
                        <a:effectLst/>
                        <a:latin typeface="Calibri"/>
                        <a:ea typeface="Calibri"/>
                        <a:cs typeface="Times New Roman"/>
                      </a:endParaRPr>
                    </a:p>
                  </a:txBody>
                  <a:tcPr marL="38481" marR="38481" marT="0" marB="0" anchor="ctr">
                    <a:solidFill>
                      <a:schemeClr val="bg1"/>
                    </a:solidFill>
                  </a:tcPr>
                </a:tc>
                <a:tc>
                  <a:txBody>
                    <a:bodyPr/>
                    <a:lstStyle/>
                    <a:p>
                      <a:pPr algn="ctr">
                        <a:lnSpc>
                          <a:spcPct val="115000"/>
                        </a:lnSpc>
                        <a:spcAft>
                          <a:spcPts val="0"/>
                        </a:spcAft>
                      </a:pPr>
                      <a:r>
                        <a:rPr lang="en-GB" sz="800" b="1">
                          <a:solidFill>
                            <a:schemeClr val="tx1"/>
                          </a:solidFill>
                          <a:effectLst/>
                        </a:rPr>
                        <a:t>An alien lives next door to me.</a:t>
                      </a:r>
                      <a:endParaRPr lang="en-GB" sz="600" b="1">
                        <a:solidFill>
                          <a:schemeClr val="tx1"/>
                        </a:solidFill>
                        <a:effectLst/>
                        <a:latin typeface="Calibri"/>
                        <a:ea typeface="Calibri"/>
                        <a:cs typeface="Times New Roman"/>
                      </a:endParaRPr>
                    </a:p>
                  </a:txBody>
                  <a:tcPr marL="38481" marR="38481" marT="0" marB="0" anchor="ctr">
                    <a:solidFill>
                      <a:schemeClr val="bg1"/>
                    </a:solidFill>
                  </a:tcPr>
                </a:tc>
              </a:tr>
              <a:tr h="448802">
                <a:tc>
                  <a:txBody>
                    <a:bodyPr/>
                    <a:lstStyle/>
                    <a:p>
                      <a:pPr algn="ctr">
                        <a:lnSpc>
                          <a:spcPct val="115000"/>
                        </a:lnSpc>
                        <a:spcAft>
                          <a:spcPts val="0"/>
                        </a:spcAft>
                      </a:pPr>
                      <a:r>
                        <a:rPr lang="en-GB" sz="800" b="1" dirty="0">
                          <a:solidFill>
                            <a:schemeClr val="tx1"/>
                          </a:solidFill>
                          <a:effectLst/>
                        </a:rPr>
                        <a:t>Can you survive a bite from a shark?</a:t>
                      </a:r>
                      <a:endParaRPr lang="en-GB" sz="600" b="1" dirty="0">
                        <a:solidFill>
                          <a:schemeClr val="tx1"/>
                        </a:solidFill>
                        <a:effectLst/>
                        <a:latin typeface="Calibri"/>
                        <a:ea typeface="Calibri"/>
                        <a:cs typeface="Times New Roman"/>
                      </a:endParaRPr>
                    </a:p>
                  </a:txBody>
                  <a:tcPr marL="38481" marR="38481" marT="0" marB="0" anchor="ctr">
                    <a:solidFill>
                      <a:schemeClr val="bg1"/>
                    </a:solidFill>
                  </a:tcPr>
                </a:tc>
                <a:tc>
                  <a:txBody>
                    <a:bodyPr/>
                    <a:lstStyle/>
                    <a:p>
                      <a:pPr algn="ctr">
                        <a:lnSpc>
                          <a:spcPct val="115000"/>
                        </a:lnSpc>
                        <a:spcAft>
                          <a:spcPts val="0"/>
                        </a:spcAft>
                      </a:pPr>
                      <a:r>
                        <a:rPr lang="en-GB" sz="800" b="1" dirty="0">
                          <a:solidFill>
                            <a:schemeClr val="tx1"/>
                          </a:solidFill>
                          <a:effectLst/>
                        </a:rPr>
                        <a:t>Is the ‘Financial Times’ newspaper difficult to read?</a:t>
                      </a:r>
                      <a:endParaRPr lang="en-GB" sz="600" b="1" dirty="0">
                        <a:solidFill>
                          <a:schemeClr val="tx1"/>
                        </a:solidFill>
                        <a:effectLst/>
                      </a:endParaRPr>
                    </a:p>
                    <a:p>
                      <a:pPr algn="ctr">
                        <a:lnSpc>
                          <a:spcPct val="115000"/>
                        </a:lnSpc>
                        <a:spcAft>
                          <a:spcPts val="0"/>
                        </a:spcAft>
                      </a:pPr>
                      <a:r>
                        <a:rPr lang="en-GB" sz="800" b="1" dirty="0">
                          <a:solidFill>
                            <a:schemeClr val="tx1"/>
                          </a:solidFill>
                          <a:effectLst/>
                        </a:rPr>
                        <a:t> </a:t>
                      </a:r>
                      <a:endParaRPr lang="en-GB" sz="600" b="1" dirty="0">
                        <a:solidFill>
                          <a:schemeClr val="tx1"/>
                        </a:solidFill>
                        <a:effectLst/>
                        <a:latin typeface="Calibri"/>
                        <a:ea typeface="Calibri"/>
                        <a:cs typeface="Times New Roman"/>
                      </a:endParaRPr>
                    </a:p>
                  </a:txBody>
                  <a:tcPr marL="38481" marR="38481" marT="0" marB="0" anchor="ctr">
                    <a:solidFill>
                      <a:schemeClr val="bg1"/>
                    </a:solidFill>
                  </a:tcPr>
                </a:tc>
              </a:tr>
              <a:tr h="396845">
                <a:tc>
                  <a:txBody>
                    <a:bodyPr/>
                    <a:lstStyle/>
                    <a:p>
                      <a:pPr algn="ctr">
                        <a:lnSpc>
                          <a:spcPct val="115000"/>
                        </a:lnSpc>
                        <a:spcAft>
                          <a:spcPts val="0"/>
                        </a:spcAft>
                      </a:pPr>
                      <a:r>
                        <a:rPr lang="en-GB" sz="800" b="1">
                          <a:solidFill>
                            <a:schemeClr val="tx1"/>
                          </a:solidFill>
                          <a:effectLst/>
                        </a:rPr>
                        <a:t>Exams are getting easier.</a:t>
                      </a:r>
                      <a:endParaRPr lang="en-GB" sz="600" b="1">
                        <a:solidFill>
                          <a:schemeClr val="tx1"/>
                        </a:solidFill>
                        <a:effectLst/>
                        <a:latin typeface="Calibri"/>
                        <a:ea typeface="Calibri"/>
                        <a:cs typeface="Times New Roman"/>
                      </a:endParaRPr>
                    </a:p>
                  </a:txBody>
                  <a:tcPr marL="38481" marR="38481" marT="0" marB="0" anchor="ctr">
                    <a:solidFill>
                      <a:schemeClr val="bg1"/>
                    </a:solidFill>
                  </a:tcPr>
                </a:tc>
                <a:tc>
                  <a:txBody>
                    <a:bodyPr/>
                    <a:lstStyle/>
                    <a:p>
                      <a:pPr algn="ctr">
                        <a:lnSpc>
                          <a:spcPct val="115000"/>
                        </a:lnSpc>
                        <a:spcAft>
                          <a:spcPts val="0"/>
                        </a:spcAft>
                      </a:pPr>
                      <a:r>
                        <a:rPr lang="en-GB" sz="800" b="1">
                          <a:solidFill>
                            <a:schemeClr val="tx1"/>
                          </a:solidFill>
                          <a:effectLst/>
                        </a:rPr>
                        <a:t>Is life after school easier?</a:t>
                      </a:r>
                      <a:endParaRPr lang="en-GB" sz="600" b="1">
                        <a:solidFill>
                          <a:schemeClr val="tx1"/>
                        </a:solidFill>
                        <a:effectLst/>
                        <a:latin typeface="Calibri"/>
                        <a:ea typeface="Calibri"/>
                        <a:cs typeface="Times New Roman"/>
                      </a:endParaRPr>
                    </a:p>
                  </a:txBody>
                  <a:tcPr marL="38481" marR="38481" marT="0" marB="0" anchor="ctr">
                    <a:solidFill>
                      <a:schemeClr val="bg1"/>
                    </a:solidFill>
                  </a:tcPr>
                </a:tc>
              </a:tr>
              <a:tr h="396845">
                <a:tc>
                  <a:txBody>
                    <a:bodyPr/>
                    <a:lstStyle/>
                    <a:p>
                      <a:pPr algn="ctr">
                        <a:lnSpc>
                          <a:spcPct val="115000"/>
                        </a:lnSpc>
                        <a:spcAft>
                          <a:spcPts val="0"/>
                        </a:spcAft>
                      </a:pPr>
                      <a:r>
                        <a:rPr lang="en-GB" sz="800" b="1">
                          <a:solidFill>
                            <a:schemeClr val="tx1"/>
                          </a:solidFill>
                          <a:effectLst/>
                        </a:rPr>
                        <a:t>‘The Sun’ newspaper is not for intelligent people.</a:t>
                      </a:r>
                      <a:endParaRPr lang="en-GB" sz="600" b="1">
                        <a:solidFill>
                          <a:schemeClr val="tx1"/>
                        </a:solidFill>
                        <a:effectLst/>
                        <a:latin typeface="Calibri"/>
                        <a:ea typeface="Calibri"/>
                        <a:cs typeface="Times New Roman"/>
                      </a:endParaRPr>
                    </a:p>
                  </a:txBody>
                  <a:tcPr marL="38481" marR="38481" marT="0" marB="0" anchor="ctr">
                    <a:solidFill>
                      <a:schemeClr val="bg1"/>
                    </a:solidFill>
                  </a:tcPr>
                </a:tc>
                <a:tc>
                  <a:txBody>
                    <a:bodyPr/>
                    <a:lstStyle/>
                    <a:p>
                      <a:pPr algn="ctr">
                        <a:lnSpc>
                          <a:spcPct val="115000"/>
                        </a:lnSpc>
                        <a:spcAft>
                          <a:spcPts val="0"/>
                        </a:spcAft>
                      </a:pPr>
                      <a:r>
                        <a:rPr lang="en-GB" sz="800" b="1">
                          <a:solidFill>
                            <a:schemeClr val="tx1"/>
                          </a:solidFill>
                          <a:effectLst/>
                        </a:rPr>
                        <a:t>All dogs are friendly and make excellent pets.</a:t>
                      </a:r>
                      <a:endParaRPr lang="en-GB" sz="600" b="1">
                        <a:solidFill>
                          <a:schemeClr val="tx1"/>
                        </a:solidFill>
                        <a:effectLst/>
                        <a:latin typeface="Calibri"/>
                        <a:ea typeface="Calibri"/>
                        <a:cs typeface="Times New Roman"/>
                      </a:endParaRPr>
                    </a:p>
                  </a:txBody>
                  <a:tcPr marL="38481" marR="38481" marT="0" marB="0" anchor="ctr">
                    <a:solidFill>
                      <a:schemeClr val="bg1"/>
                    </a:solidFill>
                  </a:tcPr>
                </a:tc>
              </a:tr>
              <a:tr h="396845">
                <a:tc>
                  <a:txBody>
                    <a:bodyPr/>
                    <a:lstStyle/>
                    <a:p>
                      <a:pPr algn="ctr">
                        <a:lnSpc>
                          <a:spcPct val="115000"/>
                        </a:lnSpc>
                        <a:spcAft>
                          <a:spcPts val="0"/>
                        </a:spcAft>
                      </a:pPr>
                      <a:r>
                        <a:rPr lang="en-GB" sz="800" b="1">
                          <a:solidFill>
                            <a:schemeClr val="tx1"/>
                          </a:solidFill>
                          <a:effectLst/>
                        </a:rPr>
                        <a:t>Is the world getting hotter?</a:t>
                      </a:r>
                      <a:endParaRPr lang="en-GB" sz="600" b="1">
                        <a:solidFill>
                          <a:schemeClr val="tx1"/>
                        </a:solidFill>
                        <a:effectLst/>
                        <a:latin typeface="Calibri"/>
                        <a:ea typeface="Calibri"/>
                        <a:cs typeface="Times New Roman"/>
                      </a:endParaRPr>
                    </a:p>
                  </a:txBody>
                  <a:tcPr marL="38481" marR="38481" marT="0" marB="0" anchor="ctr">
                    <a:solidFill>
                      <a:schemeClr val="bg1"/>
                    </a:solidFill>
                  </a:tcPr>
                </a:tc>
                <a:tc>
                  <a:txBody>
                    <a:bodyPr/>
                    <a:lstStyle/>
                    <a:p>
                      <a:pPr algn="ctr">
                        <a:lnSpc>
                          <a:spcPct val="115000"/>
                        </a:lnSpc>
                        <a:spcAft>
                          <a:spcPts val="0"/>
                        </a:spcAft>
                      </a:pPr>
                      <a:r>
                        <a:rPr lang="en-GB" sz="800" b="1">
                          <a:solidFill>
                            <a:schemeClr val="tx1"/>
                          </a:solidFill>
                          <a:effectLst/>
                        </a:rPr>
                        <a:t>Cats are smaller than dogs.</a:t>
                      </a:r>
                      <a:endParaRPr lang="en-GB" sz="600" b="1">
                        <a:solidFill>
                          <a:schemeClr val="tx1"/>
                        </a:solidFill>
                        <a:effectLst/>
                      </a:endParaRPr>
                    </a:p>
                    <a:p>
                      <a:pPr algn="ctr">
                        <a:lnSpc>
                          <a:spcPct val="115000"/>
                        </a:lnSpc>
                        <a:spcAft>
                          <a:spcPts val="0"/>
                        </a:spcAft>
                      </a:pPr>
                      <a:r>
                        <a:rPr lang="en-GB" sz="800" b="1">
                          <a:solidFill>
                            <a:schemeClr val="tx1"/>
                          </a:solidFill>
                          <a:effectLst/>
                        </a:rPr>
                        <a:t> </a:t>
                      </a:r>
                      <a:endParaRPr lang="en-GB" sz="600" b="1">
                        <a:solidFill>
                          <a:schemeClr val="tx1"/>
                        </a:solidFill>
                        <a:effectLst/>
                        <a:latin typeface="Calibri"/>
                        <a:ea typeface="Calibri"/>
                        <a:cs typeface="Times New Roman"/>
                      </a:endParaRPr>
                    </a:p>
                  </a:txBody>
                  <a:tcPr marL="38481" marR="38481" marT="0" marB="0" anchor="ctr">
                    <a:solidFill>
                      <a:schemeClr val="bg1"/>
                    </a:solidFill>
                  </a:tcPr>
                </a:tc>
              </a:tr>
              <a:tr h="396845">
                <a:tc>
                  <a:txBody>
                    <a:bodyPr/>
                    <a:lstStyle/>
                    <a:p>
                      <a:pPr algn="ctr">
                        <a:lnSpc>
                          <a:spcPct val="115000"/>
                        </a:lnSpc>
                        <a:spcAft>
                          <a:spcPts val="0"/>
                        </a:spcAft>
                      </a:pPr>
                      <a:r>
                        <a:rPr lang="en-GB" sz="800" b="1">
                          <a:solidFill>
                            <a:schemeClr val="tx1"/>
                          </a:solidFill>
                          <a:effectLst/>
                        </a:rPr>
                        <a:t>The world climate is cooling down.</a:t>
                      </a:r>
                      <a:endParaRPr lang="en-GB" sz="600" b="1">
                        <a:solidFill>
                          <a:schemeClr val="tx1"/>
                        </a:solidFill>
                        <a:effectLst/>
                        <a:latin typeface="Calibri"/>
                        <a:ea typeface="Calibri"/>
                        <a:cs typeface="Times New Roman"/>
                      </a:endParaRPr>
                    </a:p>
                  </a:txBody>
                  <a:tcPr marL="38481" marR="38481" marT="0" marB="0" anchor="ctr">
                    <a:solidFill>
                      <a:schemeClr val="bg1"/>
                    </a:solidFill>
                  </a:tcPr>
                </a:tc>
                <a:tc>
                  <a:txBody>
                    <a:bodyPr/>
                    <a:lstStyle/>
                    <a:p>
                      <a:pPr algn="ctr">
                        <a:lnSpc>
                          <a:spcPct val="115000"/>
                        </a:lnSpc>
                        <a:spcAft>
                          <a:spcPts val="0"/>
                        </a:spcAft>
                      </a:pPr>
                      <a:r>
                        <a:rPr lang="en-GB" sz="800" b="1">
                          <a:solidFill>
                            <a:schemeClr val="tx1"/>
                          </a:solidFill>
                          <a:effectLst/>
                        </a:rPr>
                        <a:t>January is warmer than February.</a:t>
                      </a:r>
                      <a:endParaRPr lang="en-GB" sz="600" b="1">
                        <a:solidFill>
                          <a:schemeClr val="tx1"/>
                        </a:solidFill>
                        <a:effectLst/>
                        <a:latin typeface="Calibri"/>
                        <a:ea typeface="Calibri"/>
                        <a:cs typeface="Times New Roman"/>
                      </a:endParaRPr>
                    </a:p>
                  </a:txBody>
                  <a:tcPr marL="38481" marR="38481" marT="0" marB="0" anchor="ctr">
                    <a:solidFill>
                      <a:schemeClr val="bg1"/>
                    </a:solidFill>
                  </a:tcPr>
                </a:tc>
              </a:tr>
              <a:tr h="396845">
                <a:tc>
                  <a:txBody>
                    <a:bodyPr/>
                    <a:lstStyle/>
                    <a:p>
                      <a:pPr algn="ctr">
                        <a:lnSpc>
                          <a:spcPct val="115000"/>
                        </a:lnSpc>
                        <a:spcAft>
                          <a:spcPts val="0"/>
                        </a:spcAft>
                      </a:pPr>
                      <a:r>
                        <a:rPr lang="en-GB" sz="800" b="1">
                          <a:solidFill>
                            <a:schemeClr val="tx1"/>
                          </a:solidFill>
                          <a:effectLst/>
                        </a:rPr>
                        <a:t>There were more babies born in 1988 than in 2008.</a:t>
                      </a:r>
                      <a:endParaRPr lang="en-GB" sz="600" b="1">
                        <a:solidFill>
                          <a:schemeClr val="tx1"/>
                        </a:solidFill>
                        <a:effectLst/>
                        <a:latin typeface="Calibri"/>
                        <a:ea typeface="Calibri"/>
                        <a:cs typeface="Times New Roman"/>
                      </a:endParaRPr>
                    </a:p>
                  </a:txBody>
                  <a:tcPr marL="38481" marR="38481" marT="0" marB="0" anchor="ctr">
                    <a:solidFill>
                      <a:schemeClr val="bg1"/>
                    </a:solidFill>
                  </a:tcPr>
                </a:tc>
                <a:tc>
                  <a:txBody>
                    <a:bodyPr/>
                    <a:lstStyle/>
                    <a:p>
                      <a:pPr algn="ctr">
                        <a:lnSpc>
                          <a:spcPct val="115000"/>
                        </a:lnSpc>
                        <a:spcAft>
                          <a:spcPts val="0"/>
                        </a:spcAft>
                      </a:pPr>
                      <a:r>
                        <a:rPr lang="en-GB" sz="800" b="1">
                          <a:solidFill>
                            <a:schemeClr val="tx1"/>
                          </a:solidFill>
                          <a:effectLst/>
                        </a:rPr>
                        <a:t>There is more rain in August than in June.</a:t>
                      </a:r>
                      <a:endParaRPr lang="en-GB" sz="600" b="1">
                        <a:solidFill>
                          <a:schemeClr val="tx1"/>
                        </a:solidFill>
                        <a:effectLst/>
                        <a:latin typeface="Calibri"/>
                        <a:ea typeface="Calibri"/>
                        <a:cs typeface="Times New Roman"/>
                      </a:endParaRPr>
                    </a:p>
                  </a:txBody>
                  <a:tcPr marL="38481" marR="38481" marT="0" marB="0" anchor="ctr">
                    <a:solidFill>
                      <a:schemeClr val="bg1"/>
                    </a:solidFill>
                  </a:tcPr>
                </a:tc>
              </a:tr>
              <a:tr h="396845">
                <a:tc>
                  <a:txBody>
                    <a:bodyPr/>
                    <a:lstStyle/>
                    <a:p>
                      <a:pPr algn="ctr">
                        <a:lnSpc>
                          <a:spcPct val="115000"/>
                        </a:lnSpc>
                        <a:spcAft>
                          <a:spcPts val="0"/>
                        </a:spcAft>
                      </a:pPr>
                      <a:r>
                        <a:rPr lang="en-GB" sz="800" b="1">
                          <a:solidFill>
                            <a:schemeClr val="tx1"/>
                          </a:solidFill>
                          <a:effectLst/>
                        </a:rPr>
                        <a:t>Was February 2012 the warmest on record?</a:t>
                      </a:r>
                      <a:endParaRPr lang="en-GB" sz="600" b="1">
                        <a:solidFill>
                          <a:schemeClr val="tx1"/>
                        </a:solidFill>
                        <a:effectLst/>
                        <a:latin typeface="Calibri"/>
                        <a:ea typeface="Calibri"/>
                        <a:cs typeface="Times New Roman"/>
                      </a:endParaRPr>
                    </a:p>
                  </a:txBody>
                  <a:tcPr marL="38481" marR="38481" marT="0" marB="0" anchor="ctr">
                    <a:solidFill>
                      <a:schemeClr val="bg1"/>
                    </a:solidFill>
                  </a:tcPr>
                </a:tc>
                <a:tc>
                  <a:txBody>
                    <a:bodyPr/>
                    <a:lstStyle/>
                    <a:p>
                      <a:pPr algn="ctr">
                        <a:lnSpc>
                          <a:spcPct val="115000"/>
                        </a:lnSpc>
                        <a:spcAft>
                          <a:spcPts val="0"/>
                        </a:spcAft>
                      </a:pPr>
                      <a:r>
                        <a:rPr lang="en-GB" sz="800" b="1">
                          <a:solidFill>
                            <a:schemeClr val="tx1"/>
                          </a:solidFill>
                          <a:effectLst/>
                        </a:rPr>
                        <a:t>Adele is more popular than Madonna.</a:t>
                      </a:r>
                      <a:endParaRPr lang="en-GB" sz="600" b="1">
                        <a:solidFill>
                          <a:schemeClr val="tx1"/>
                        </a:solidFill>
                        <a:effectLst/>
                        <a:latin typeface="Calibri"/>
                        <a:ea typeface="Calibri"/>
                        <a:cs typeface="Times New Roman"/>
                      </a:endParaRPr>
                    </a:p>
                  </a:txBody>
                  <a:tcPr marL="38481" marR="38481" marT="0" marB="0" anchor="ctr">
                    <a:solidFill>
                      <a:schemeClr val="bg1"/>
                    </a:solidFill>
                  </a:tcPr>
                </a:tc>
              </a:tr>
              <a:tr h="396845">
                <a:tc>
                  <a:txBody>
                    <a:bodyPr/>
                    <a:lstStyle/>
                    <a:p>
                      <a:pPr algn="ctr">
                        <a:lnSpc>
                          <a:spcPct val="115000"/>
                        </a:lnSpc>
                        <a:spcAft>
                          <a:spcPts val="0"/>
                        </a:spcAft>
                      </a:pPr>
                      <a:r>
                        <a:rPr lang="en-GB" sz="800" b="1">
                          <a:solidFill>
                            <a:schemeClr val="tx1"/>
                          </a:solidFill>
                          <a:effectLst/>
                        </a:rPr>
                        <a:t>The music from the 1980’s is the best.</a:t>
                      </a:r>
                      <a:endParaRPr lang="en-GB" sz="600" b="1">
                        <a:solidFill>
                          <a:schemeClr val="tx1"/>
                        </a:solidFill>
                        <a:effectLst/>
                        <a:latin typeface="Calibri"/>
                        <a:ea typeface="Calibri"/>
                        <a:cs typeface="Times New Roman"/>
                      </a:endParaRPr>
                    </a:p>
                  </a:txBody>
                  <a:tcPr marL="38481" marR="38481" marT="0" marB="0" anchor="ctr">
                    <a:solidFill>
                      <a:schemeClr val="bg1"/>
                    </a:solidFill>
                  </a:tcPr>
                </a:tc>
                <a:tc>
                  <a:txBody>
                    <a:bodyPr/>
                    <a:lstStyle/>
                    <a:p>
                      <a:pPr algn="ctr">
                        <a:lnSpc>
                          <a:spcPct val="115000"/>
                        </a:lnSpc>
                        <a:spcAft>
                          <a:spcPts val="0"/>
                        </a:spcAft>
                      </a:pPr>
                      <a:r>
                        <a:rPr lang="en-GB" sz="800" b="1">
                          <a:solidFill>
                            <a:schemeClr val="tx1"/>
                          </a:solidFill>
                          <a:effectLst/>
                        </a:rPr>
                        <a:t>The most popular subject at school is maths.</a:t>
                      </a:r>
                      <a:endParaRPr lang="en-GB" sz="600" b="1">
                        <a:solidFill>
                          <a:schemeClr val="tx1"/>
                        </a:solidFill>
                        <a:effectLst/>
                        <a:latin typeface="Calibri"/>
                        <a:ea typeface="Calibri"/>
                        <a:cs typeface="Times New Roman"/>
                      </a:endParaRPr>
                    </a:p>
                  </a:txBody>
                  <a:tcPr marL="38481" marR="38481" marT="0" marB="0" anchor="ctr">
                    <a:solidFill>
                      <a:schemeClr val="bg1"/>
                    </a:solidFill>
                  </a:tcPr>
                </a:tc>
              </a:tr>
              <a:tr h="396845">
                <a:tc>
                  <a:txBody>
                    <a:bodyPr/>
                    <a:lstStyle/>
                    <a:p>
                      <a:pPr algn="ctr">
                        <a:lnSpc>
                          <a:spcPct val="115000"/>
                        </a:lnSpc>
                        <a:spcAft>
                          <a:spcPts val="0"/>
                        </a:spcAft>
                      </a:pPr>
                      <a:r>
                        <a:rPr lang="en-GB" sz="800" b="1">
                          <a:solidFill>
                            <a:schemeClr val="tx1"/>
                          </a:solidFill>
                          <a:effectLst/>
                        </a:rPr>
                        <a:t>School lunches are too expensive.</a:t>
                      </a:r>
                      <a:endParaRPr lang="en-GB" sz="600" b="1">
                        <a:solidFill>
                          <a:schemeClr val="tx1"/>
                        </a:solidFill>
                        <a:effectLst/>
                        <a:latin typeface="Calibri"/>
                        <a:ea typeface="Calibri"/>
                        <a:cs typeface="Times New Roman"/>
                      </a:endParaRPr>
                    </a:p>
                  </a:txBody>
                  <a:tcPr marL="38481" marR="38481" marT="0" marB="0" anchor="ctr">
                    <a:solidFill>
                      <a:schemeClr val="bg1"/>
                    </a:solidFill>
                  </a:tcPr>
                </a:tc>
                <a:tc>
                  <a:txBody>
                    <a:bodyPr/>
                    <a:lstStyle/>
                    <a:p>
                      <a:pPr algn="ctr">
                        <a:lnSpc>
                          <a:spcPct val="115000"/>
                        </a:lnSpc>
                        <a:spcAft>
                          <a:spcPts val="0"/>
                        </a:spcAft>
                      </a:pPr>
                      <a:r>
                        <a:rPr lang="en-GB" sz="800" b="1">
                          <a:solidFill>
                            <a:schemeClr val="tx1"/>
                          </a:solidFill>
                          <a:effectLst/>
                        </a:rPr>
                        <a:t>Is the moon made of cheese?</a:t>
                      </a:r>
                      <a:endParaRPr lang="en-GB" sz="600" b="1">
                        <a:solidFill>
                          <a:schemeClr val="tx1"/>
                        </a:solidFill>
                        <a:effectLst/>
                      </a:endParaRPr>
                    </a:p>
                    <a:p>
                      <a:pPr algn="ctr">
                        <a:lnSpc>
                          <a:spcPct val="115000"/>
                        </a:lnSpc>
                        <a:spcAft>
                          <a:spcPts val="0"/>
                        </a:spcAft>
                      </a:pPr>
                      <a:r>
                        <a:rPr lang="en-GB" sz="800" b="1">
                          <a:solidFill>
                            <a:schemeClr val="tx1"/>
                          </a:solidFill>
                          <a:effectLst/>
                        </a:rPr>
                        <a:t> </a:t>
                      </a:r>
                      <a:endParaRPr lang="en-GB" sz="600" b="1">
                        <a:solidFill>
                          <a:schemeClr val="tx1"/>
                        </a:solidFill>
                        <a:effectLst/>
                        <a:latin typeface="Calibri"/>
                        <a:ea typeface="Calibri"/>
                        <a:cs typeface="Times New Roman"/>
                      </a:endParaRPr>
                    </a:p>
                  </a:txBody>
                  <a:tcPr marL="38481" marR="38481" marT="0" marB="0" anchor="ctr">
                    <a:solidFill>
                      <a:schemeClr val="bg1"/>
                    </a:solidFill>
                  </a:tcPr>
                </a:tc>
              </a:tr>
              <a:tr h="448802">
                <a:tc>
                  <a:txBody>
                    <a:bodyPr/>
                    <a:lstStyle/>
                    <a:p>
                      <a:pPr algn="ctr">
                        <a:lnSpc>
                          <a:spcPct val="115000"/>
                        </a:lnSpc>
                        <a:spcAft>
                          <a:spcPts val="0"/>
                        </a:spcAft>
                      </a:pPr>
                      <a:r>
                        <a:rPr lang="en-GB" sz="800" b="1">
                          <a:solidFill>
                            <a:schemeClr val="tx1"/>
                          </a:solidFill>
                          <a:effectLst/>
                        </a:rPr>
                        <a:t>A good night’s sleep is at least 8 hours.</a:t>
                      </a:r>
                      <a:endParaRPr lang="en-GB" sz="600" b="1">
                        <a:solidFill>
                          <a:schemeClr val="tx1"/>
                        </a:solidFill>
                        <a:effectLst/>
                        <a:latin typeface="Calibri"/>
                        <a:ea typeface="Calibri"/>
                        <a:cs typeface="Times New Roman"/>
                      </a:endParaRPr>
                    </a:p>
                  </a:txBody>
                  <a:tcPr marL="38481" marR="38481" marT="0" marB="0" anchor="ctr">
                    <a:solidFill>
                      <a:schemeClr val="bg1"/>
                    </a:solidFill>
                  </a:tcPr>
                </a:tc>
                <a:tc>
                  <a:txBody>
                    <a:bodyPr/>
                    <a:lstStyle/>
                    <a:p>
                      <a:pPr algn="ctr">
                        <a:lnSpc>
                          <a:spcPct val="115000"/>
                        </a:lnSpc>
                        <a:spcAft>
                          <a:spcPts val="0"/>
                        </a:spcAft>
                      </a:pPr>
                      <a:r>
                        <a:rPr lang="en-GB" sz="800" b="1" dirty="0">
                          <a:solidFill>
                            <a:schemeClr val="tx1"/>
                          </a:solidFill>
                          <a:effectLst/>
                        </a:rPr>
                        <a:t>Do girls do better in exams than boys?</a:t>
                      </a:r>
                      <a:endParaRPr lang="en-GB" sz="600" b="1" dirty="0">
                        <a:solidFill>
                          <a:schemeClr val="tx1"/>
                        </a:solidFill>
                        <a:effectLst/>
                      </a:endParaRPr>
                    </a:p>
                    <a:p>
                      <a:pPr algn="ctr">
                        <a:lnSpc>
                          <a:spcPct val="115000"/>
                        </a:lnSpc>
                        <a:spcAft>
                          <a:spcPts val="0"/>
                        </a:spcAft>
                      </a:pPr>
                      <a:r>
                        <a:rPr lang="en-GB" sz="800" b="1" dirty="0">
                          <a:solidFill>
                            <a:schemeClr val="tx1"/>
                          </a:solidFill>
                          <a:effectLst/>
                        </a:rPr>
                        <a:t> </a:t>
                      </a:r>
                      <a:endParaRPr lang="en-GB" sz="600" b="1" dirty="0">
                        <a:solidFill>
                          <a:schemeClr val="tx1"/>
                        </a:solidFill>
                        <a:effectLst/>
                        <a:latin typeface="Calibri"/>
                        <a:ea typeface="Calibri"/>
                        <a:cs typeface="Times New Roman"/>
                      </a:endParaRPr>
                    </a:p>
                  </a:txBody>
                  <a:tcPr marL="38481" marR="38481" marT="0" marB="0" anchor="ctr">
                    <a:solidFill>
                      <a:schemeClr val="bg1"/>
                    </a:solidFill>
                  </a:tcPr>
                </a:tc>
              </a:tr>
            </a:tbl>
          </a:graphicData>
        </a:graphic>
      </p:graphicFrame>
      <p:sp>
        <p:nvSpPr>
          <p:cNvPr id="5" name="TextBox 4"/>
          <p:cNvSpPr txBox="1"/>
          <p:nvPr/>
        </p:nvSpPr>
        <p:spPr>
          <a:xfrm>
            <a:off x="251520" y="6237312"/>
            <a:ext cx="8424936" cy="369332"/>
          </a:xfrm>
          <a:prstGeom prst="rect">
            <a:avLst/>
          </a:prstGeom>
          <a:noFill/>
        </p:spPr>
        <p:txBody>
          <a:bodyPr wrap="square" rtlCol="0">
            <a:spAutoFit/>
          </a:bodyPr>
          <a:lstStyle/>
          <a:p>
            <a:pPr algn="ctr"/>
            <a:r>
              <a:rPr lang="en-GB" dirty="0" smtClean="0"/>
              <a:t>Remember, Good </a:t>
            </a:r>
            <a:r>
              <a:rPr lang="en-GB" dirty="0" smtClean="0"/>
              <a:t>A2 Coursework ideas also need to use sufficiently difficult maths!</a:t>
            </a:r>
            <a:endParaRPr lang="en-GB" dirty="0"/>
          </a:p>
        </p:txBody>
      </p:sp>
    </p:spTree>
    <p:extLst>
      <p:ext uri="{BB962C8B-B14F-4D97-AF65-F5344CB8AC3E}">
        <p14:creationId xmlns:p14="http://schemas.microsoft.com/office/powerpoint/2010/main" val="241291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127709"/>
            <a:ext cx="7344816" cy="1077218"/>
          </a:xfrm>
          <a:prstGeom prst="rect">
            <a:avLst/>
          </a:prstGeom>
          <a:noFill/>
        </p:spPr>
        <p:txBody>
          <a:bodyPr wrap="square" rtlCol="0">
            <a:spAutoFit/>
          </a:bodyPr>
          <a:lstStyle/>
          <a:p>
            <a:r>
              <a:rPr lang="en-GB" sz="3200" dirty="0" smtClean="0"/>
              <a:t>Once you have your </a:t>
            </a:r>
            <a:r>
              <a:rPr lang="en-GB" sz="3200" dirty="0" smtClean="0">
                <a:solidFill>
                  <a:srgbClr val="7030A0"/>
                </a:solidFill>
              </a:rPr>
              <a:t>hypothesis</a:t>
            </a:r>
            <a:r>
              <a:rPr lang="en-GB" sz="3200" dirty="0" smtClean="0"/>
              <a:t>, you can work out what you need to do to test it….</a:t>
            </a:r>
            <a:endParaRPr lang="en-GB" sz="3200" dirty="0"/>
          </a:p>
        </p:txBody>
      </p:sp>
      <p:sp>
        <p:nvSpPr>
          <p:cNvPr id="3" name="TextBox 2"/>
          <p:cNvSpPr txBox="1"/>
          <p:nvPr/>
        </p:nvSpPr>
        <p:spPr>
          <a:xfrm>
            <a:off x="1043608" y="1204214"/>
            <a:ext cx="6264696" cy="1200329"/>
          </a:xfrm>
          <a:prstGeom prst="rect">
            <a:avLst/>
          </a:prstGeom>
          <a:noFill/>
        </p:spPr>
        <p:txBody>
          <a:bodyPr wrap="square" rtlCol="0">
            <a:spAutoFit/>
          </a:bodyPr>
          <a:lstStyle/>
          <a:p>
            <a:r>
              <a:rPr lang="en-GB" dirty="0" smtClean="0">
                <a:solidFill>
                  <a:srgbClr val="7030A0"/>
                </a:solidFill>
              </a:rPr>
              <a:t>Write a questionnaire…</a:t>
            </a:r>
            <a:r>
              <a:rPr lang="en-GB" dirty="0" smtClean="0"/>
              <a:t>who do you need to ask?</a:t>
            </a:r>
          </a:p>
          <a:p>
            <a:r>
              <a:rPr lang="en-GB" dirty="0" smtClean="0">
                <a:solidFill>
                  <a:srgbClr val="7030A0"/>
                </a:solidFill>
              </a:rPr>
              <a:t>Do an experiment…</a:t>
            </a:r>
            <a:r>
              <a:rPr lang="en-GB" dirty="0" smtClean="0"/>
              <a:t>what do you need to measure?</a:t>
            </a:r>
          </a:p>
          <a:p>
            <a:r>
              <a:rPr lang="en-GB" dirty="0" smtClean="0">
                <a:solidFill>
                  <a:srgbClr val="7030A0"/>
                </a:solidFill>
              </a:rPr>
              <a:t>Look up information….</a:t>
            </a:r>
            <a:r>
              <a:rPr lang="en-GB" dirty="0" smtClean="0"/>
              <a:t>do you need information on something that has happened in the past for example?</a:t>
            </a:r>
          </a:p>
        </p:txBody>
      </p:sp>
      <p:sp>
        <p:nvSpPr>
          <p:cNvPr id="4" name="TextBox 3"/>
          <p:cNvSpPr txBox="1"/>
          <p:nvPr/>
        </p:nvSpPr>
        <p:spPr>
          <a:xfrm>
            <a:off x="1061002" y="2687751"/>
            <a:ext cx="7344816" cy="584775"/>
          </a:xfrm>
          <a:prstGeom prst="rect">
            <a:avLst/>
          </a:prstGeom>
          <a:noFill/>
        </p:spPr>
        <p:txBody>
          <a:bodyPr wrap="square" rtlCol="0">
            <a:spAutoFit/>
          </a:bodyPr>
          <a:lstStyle/>
          <a:p>
            <a:r>
              <a:rPr lang="en-GB" sz="3200" dirty="0" smtClean="0"/>
              <a:t>Then you can test it by collecting data</a:t>
            </a:r>
            <a:endParaRPr lang="en-GB" sz="3200" dirty="0"/>
          </a:p>
        </p:txBody>
      </p:sp>
      <p:sp>
        <p:nvSpPr>
          <p:cNvPr id="5" name="TextBox 4"/>
          <p:cNvSpPr txBox="1"/>
          <p:nvPr/>
        </p:nvSpPr>
        <p:spPr>
          <a:xfrm>
            <a:off x="1058710" y="3789040"/>
            <a:ext cx="7344816" cy="1569660"/>
          </a:xfrm>
          <a:prstGeom prst="rect">
            <a:avLst/>
          </a:prstGeom>
          <a:noFill/>
        </p:spPr>
        <p:txBody>
          <a:bodyPr wrap="square" rtlCol="0">
            <a:spAutoFit/>
          </a:bodyPr>
          <a:lstStyle/>
          <a:p>
            <a:r>
              <a:rPr lang="en-GB" sz="3200" dirty="0" smtClean="0"/>
              <a:t>Next you can do some lovely graphs! Also calculate some averages, or other statistics (</a:t>
            </a:r>
            <a:r>
              <a:rPr lang="en-GB" sz="3200" dirty="0" err="1" smtClean="0"/>
              <a:t>eg</a:t>
            </a:r>
            <a:r>
              <a:rPr lang="en-GB" sz="3200" dirty="0" smtClean="0"/>
              <a:t> correlation and/or regression lines?).</a:t>
            </a:r>
            <a:endParaRPr lang="en-GB" sz="3200" dirty="0"/>
          </a:p>
        </p:txBody>
      </p:sp>
      <p:sp>
        <p:nvSpPr>
          <p:cNvPr id="6" name="TextBox 5"/>
          <p:cNvSpPr txBox="1"/>
          <p:nvPr/>
        </p:nvSpPr>
        <p:spPr>
          <a:xfrm>
            <a:off x="1230613" y="5308541"/>
            <a:ext cx="7344816" cy="1077218"/>
          </a:xfrm>
          <a:prstGeom prst="rect">
            <a:avLst/>
          </a:prstGeom>
          <a:noFill/>
        </p:spPr>
        <p:txBody>
          <a:bodyPr wrap="square" rtlCol="0">
            <a:spAutoFit/>
          </a:bodyPr>
          <a:lstStyle/>
          <a:p>
            <a:r>
              <a:rPr lang="en-GB" sz="3200" dirty="0" smtClean="0"/>
              <a:t>Lastly explain what all this shows – was your </a:t>
            </a:r>
            <a:r>
              <a:rPr lang="en-GB" sz="3200" dirty="0" smtClean="0">
                <a:solidFill>
                  <a:srgbClr val="7030A0"/>
                </a:solidFill>
              </a:rPr>
              <a:t>hypothesis</a:t>
            </a:r>
            <a:r>
              <a:rPr lang="en-GB" sz="3200" dirty="0" smtClean="0"/>
              <a:t> true or false?</a:t>
            </a:r>
            <a:endParaRPr lang="en-GB" sz="3200" dirty="0"/>
          </a:p>
        </p:txBody>
      </p:sp>
      <p:sp>
        <p:nvSpPr>
          <p:cNvPr id="7" name="TextBox 6"/>
          <p:cNvSpPr txBox="1"/>
          <p:nvPr/>
        </p:nvSpPr>
        <p:spPr>
          <a:xfrm>
            <a:off x="79883" y="127709"/>
            <a:ext cx="963725" cy="1323439"/>
          </a:xfrm>
          <a:prstGeom prst="rect">
            <a:avLst/>
          </a:prstGeom>
          <a:noFill/>
        </p:spPr>
        <p:txBody>
          <a:bodyPr wrap="none" rtlCol="0">
            <a:spAutoFit/>
          </a:bodyPr>
          <a:lstStyle/>
          <a:p>
            <a:r>
              <a:rPr lang="en-GB" sz="8000" dirty="0" smtClean="0">
                <a:solidFill>
                  <a:srgbClr val="C00000"/>
                </a:solidFill>
              </a:rPr>
              <a:t>1.</a:t>
            </a:r>
            <a:endParaRPr lang="en-GB" sz="8000" dirty="0">
              <a:solidFill>
                <a:srgbClr val="C00000"/>
              </a:solidFill>
            </a:endParaRPr>
          </a:p>
        </p:txBody>
      </p:sp>
      <p:sp>
        <p:nvSpPr>
          <p:cNvPr id="8" name="TextBox 7"/>
          <p:cNvSpPr txBox="1"/>
          <p:nvPr/>
        </p:nvSpPr>
        <p:spPr>
          <a:xfrm>
            <a:off x="90049" y="2276872"/>
            <a:ext cx="963725" cy="1323439"/>
          </a:xfrm>
          <a:prstGeom prst="rect">
            <a:avLst/>
          </a:prstGeom>
          <a:noFill/>
        </p:spPr>
        <p:txBody>
          <a:bodyPr wrap="none" rtlCol="0">
            <a:spAutoFit/>
          </a:bodyPr>
          <a:lstStyle/>
          <a:p>
            <a:r>
              <a:rPr lang="en-GB" sz="8000" dirty="0">
                <a:solidFill>
                  <a:srgbClr val="C00000"/>
                </a:solidFill>
              </a:rPr>
              <a:t>2</a:t>
            </a:r>
            <a:r>
              <a:rPr lang="en-GB" sz="8000" dirty="0" smtClean="0">
                <a:solidFill>
                  <a:srgbClr val="C00000"/>
                </a:solidFill>
              </a:rPr>
              <a:t>.</a:t>
            </a:r>
            <a:endParaRPr lang="en-GB" sz="8000" dirty="0">
              <a:solidFill>
                <a:srgbClr val="C00000"/>
              </a:solidFill>
            </a:endParaRPr>
          </a:p>
        </p:txBody>
      </p:sp>
      <p:sp>
        <p:nvSpPr>
          <p:cNvPr id="9" name="TextBox 8"/>
          <p:cNvSpPr txBox="1"/>
          <p:nvPr/>
        </p:nvSpPr>
        <p:spPr>
          <a:xfrm>
            <a:off x="79882" y="3574206"/>
            <a:ext cx="963725" cy="1323439"/>
          </a:xfrm>
          <a:prstGeom prst="rect">
            <a:avLst/>
          </a:prstGeom>
          <a:noFill/>
        </p:spPr>
        <p:txBody>
          <a:bodyPr wrap="none" rtlCol="0">
            <a:spAutoFit/>
          </a:bodyPr>
          <a:lstStyle/>
          <a:p>
            <a:r>
              <a:rPr lang="en-GB" sz="8000" dirty="0">
                <a:solidFill>
                  <a:srgbClr val="C00000"/>
                </a:solidFill>
              </a:rPr>
              <a:t>3</a:t>
            </a:r>
            <a:r>
              <a:rPr lang="en-GB" sz="8000" dirty="0" smtClean="0">
                <a:solidFill>
                  <a:srgbClr val="C00000"/>
                </a:solidFill>
              </a:rPr>
              <a:t>.</a:t>
            </a:r>
            <a:endParaRPr lang="en-GB" sz="8000" dirty="0">
              <a:solidFill>
                <a:srgbClr val="C00000"/>
              </a:solidFill>
            </a:endParaRPr>
          </a:p>
        </p:txBody>
      </p:sp>
      <p:sp>
        <p:nvSpPr>
          <p:cNvPr id="10" name="TextBox 9"/>
          <p:cNvSpPr txBox="1"/>
          <p:nvPr/>
        </p:nvSpPr>
        <p:spPr>
          <a:xfrm>
            <a:off x="94985" y="5185431"/>
            <a:ext cx="963725" cy="1323439"/>
          </a:xfrm>
          <a:prstGeom prst="rect">
            <a:avLst/>
          </a:prstGeom>
          <a:noFill/>
        </p:spPr>
        <p:txBody>
          <a:bodyPr wrap="none" rtlCol="0">
            <a:spAutoFit/>
          </a:bodyPr>
          <a:lstStyle/>
          <a:p>
            <a:r>
              <a:rPr lang="en-GB" sz="8000" dirty="0">
                <a:solidFill>
                  <a:srgbClr val="C00000"/>
                </a:solidFill>
              </a:rPr>
              <a:t>4</a:t>
            </a:r>
            <a:r>
              <a:rPr lang="en-GB" sz="8000" dirty="0" smtClean="0">
                <a:solidFill>
                  <a:srgbClr val="C00000"/>
                </a:solidFill>
              </a:rPr>
              <a:t>.</a:t>
            </a:r>
            <a:endParaRPr lang="en-GB" sz="8000" dirty="0">
              <a:solidFill>
                <a:srgbClr val="C00000"/>
              </a:solidFill>
            </a:endParaRPr>
          </a:p>
        </p:txBody>
      </p:sp>
      <p:sp>
        <p:nvSpPr>
          <p:cNvPr id="11" name="TextBox 10"/>
          <p:cNvSpPr txBox="1"/>
          <p:nvPr/>
        </p:nvSpPr>
        <p:spPr>
          <a:xfrm rot="5400000">
            <a:off x="5737011" y="3072047"/>
            <a:ext cx="6104206" cy="769441"/>
          </a:xfrm>
          <a:prstGeom prst="rect">
            <a:avLst/>
          </a:prstGeom>
          <a:noFill/>
        </p:spPr>
        <p:txBody>
          <a:bodyPr wrap="square" rtlCol="0">
            <a:spAutoFit/>
          </a:bodyPr>
          <a:lstStyle/>
          <a:p>
            <a:r>
              <a:rPr lang="en-GB" sz="4400" dirty="0" smtClean="0">
                <a:solidFill>
                  <a:srgbClr val="C00000"/>
                </a:solidFill>
              </a:rPr>
              <a:t>The Data Handling Cycle</a:t>
            </a:r>
            <a:endParaRPr lang="en-GB" sz="4400" dirty="0">
              <a:solidFill>
                <a:srgbClr val="C00000"/>
              </a:solidFill>
            </a:endParaRPr>
          </a:p>
        </p:txBody>
      </p:sp>
    </p:spTree>
    <p:extLst>
      <p:ext uri="{BB962C8B-B14F-4D97-AF65-F5344CB8AC3E}">
        <p14:creationId xmlns:p14="http://schemas.microsoft.com/office/powerpoint/2010/main" val="295922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1109</Words>
  <Application>Microsoft Office PowerPoint</Application>
  <PresentationFormat>On-screen Show (4:3)</PresentationFormat>
  <Paragraphs>162</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A2 Use of Maths Module USE2 coursework Lesson 2</vt:lpstr>
      <vt:lpstr>Statistics</vt:lpstr>
      <vt:lpstr>For example:  the effectiveness of two different drugs in treating a certain disease could be decided by analysing the data from a sample of the different groups of people taking the drugs. Or  knowing how many doctors we will need in the future is very important for planning the N.H.S (National Health Service). Or  studying the relationship between the weight of a child at birth and the amount of alcohol consumed by its mother during pregnancy could be studied to see if there is any effect.</vt:lpstr>
      <vt:lpstr>Data Handling Cycle</vt:lpstr>
      <vt:lpstr>The handling data cycle</vt:lpstr>
      <vt:lpstr>PowerPoint Presentation</vt:lpstr>
      <vt:lpstr>HYPOTHESIS</vt:lpstr>
      <vt:lpstr>Good/Bad Hypotheses</vt:lpstr>
      <vt:lpstr>PowerPoint Presentation</vt:lpstr>
      <vt:lpstr>PowerPoint Presentation</vt:lpstr>
      <vt:lpstr>Data collection</vt:lpstr>
      <vt:lpstr>Data collection terminology</vt:lpstr>
      <vt:lpstr>Data collection</vt:lpstr>
      <vt:lpstr>Data collection</vt:lpstr>
      <vt:lpstr>Data collection accuracy</vt:lpstr>
      <vt:lpstr>Data collection</vt:lpstr>
      <vt:lpstr>Data collection</vt:lpstr>
      <vt:lpstr>USE2 Use of Maths A2 Coursework Ideas Sheet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Data Cycle</dc:title>
  <dc:creator>Crook, Elizabeth</dc:creator>
  <cp:lastModifiedBy>Crook, Elizabeth</cp:lastModifiedBy>
  <cp:revision>14</cp:revision>
  <dcterms:created xsi:type="dcterms:W3CDTF">2014-06-11T09:04:37Z</dcterms:created>
  <dcterms:modified xsi:type="dcterms:W3CDTF">2014-06-13T14:43:21Z</dcterms:modified>
</cp:coreProperties>
</file>