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7" r:id="rId2"/>
    <p:sldId id="285" r:id="rId3"/>
    <p:sldId id="286" r:id="rId4"/>
    <p:sldId id="257" r:id="rId5"/>
    <p:sldId id="258" r:id="rId6"/>
    <p:sldId id="259" r:id="rId7"/>
    <p:sldId id="260" r:id="rId8"/>
    <p:sldId id="261" r:id="rId9"/>
    <p:sldId id="262" r:id="rId10"/>
    <p:sldId id="263" r:id="rId11"/>
    <p:sldId id="264" r:id="rId12"/>
    <p:sldId id="265" r:id="rId13"/>
    <p:sldId id="268" r:id="rId14"/>
    <p:sldId id="270" r:id="rId15"/>
    <p:sldId id="271" r:id="rId16"/>
    <p:sldId id="272" r:id="rId17"/>
    <p:sldId id="273" r:id="rId18"/>
    <p:sldId id="274" r:id="rId19"/>
    <p:sldId id="275" r:id="rId20"/>
    <p:sldId id="276" r:id="rId21"/>
    <p:sldId id="277" r:id="rId22"/>
    <p:sldId id="266" r:id="rId23"/>
    <p:sldId id="283" r:id="rId24"/>
    <p:sldId id="279" r:id="rId25"/>
    <p:sldId id="284" r:id="rId26"/>
    <p:sldId id="280" r:id="rId27"/>
    <p:sldId id="281" r:id="rId28"/>
    <p:sldId id="282"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0023A1-EA22-4C1C-8498-C2047BFE822E}" type="datetimeFigureOut">
              <a:rPr lang="en-GB" smtClean="0"/>
              <a:t>20/06/2014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9EFD3E-78E3-4771-B791-06653BBC2F1A}" type="slidenum">
              <a:rPr lang="en-GB" smtClean="0"/>
              <a:t>‹#›</a:t>
            </a:fld>
            <a:endParaRPr lang="en-GB"/>
          </a:p>
        </p:txBody>
      </p:sp>
    </p:spTree>
    <p:extLst>
      <p:ext uri="{BB962C8B-B14F-4D97-AF65-F5344CB8AC3E}">
        <p14:creationId xmlns:p14="http://schemas.microsoft.com/office/powerpoint/2010/main" val="2275057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59EFD3E-78E3-4771-B791-06653BBC2F1A}" type="slidenum">
              <a:rPr lang="en-GB" smtClean="0"/>
              <a:t>23</a:t>
            </a:fld>
            <a:endParaRPr lang="en-GB"/>
          </a:p>
        </p:txBody>
      </p:sp>
    </p:spTree>
    <p:extLst>
      <p:ext uri="{BB962C8B-B14F-4D97-AF65-F5344CB8AC3E}">
        <p14:creationId xmlns:p14="http://schemas.microsoft.com/office/powerpoint/2010/main" val="3019413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0FB982A-4DD1-4E6D-B224-2FEEFE83464B}" type="datetimeFigureOut">
              <a:rPr lang="en-GB" smtClean="0"/>
              <a:t>20/06/2014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4B8F8A-1E5F-4499-AF3C-0AA5A4023992}" type="slidenum">
              <a:rPr lang="en-GB" smtClean="0"/>
              <a:t>‹#›</a:t>
            </a:fld>
            <a:endParaRPr lang="en-GB"/>
          </a:p>
        </p:txBody>
      </p:sp>
    </p:spTree>
    <p:extLst>
      <p:ext uri="{BB962C8B-B14F-4D97-AF65-F5344CB8AC3E}">
        <p14:creationId xmlns:p14="http://schemas.microsoft.com/office/powerpoint/2010/main" val="195123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0FB982A-4DD1-4E6D-B224-2FEEFE83464B}" type="datetimeFigureOut">
              <a:rPr lang="en-GB" smtClean="0"/>
              <a:t>20/06/2014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4B8F8A-1E5F-4499-AF3C-0AA5A4023992}" type="slidenum">
              <a:rPr lang="en-GB" smtClean="0"/>
              <a:t>‹#›</a:t>
            </a:fld>
            <a:endParaRPr lang="en-GB"/>
          </a:p>
        </p:txBody>
      </p:sp>
    </p:spTree>
    <p:extLst>
      <p:ext uri="{BB962C8B-B14F-4D97-AF65-F5344CB8AC3E}">
        <p14:creationId xmlns:p14="http://schemas.microsoft.com/office/powerpoint/2010/main" val="41813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0FB982A-4DD1-4E6D-B224-2FEEFE83464B}" type="datetimeFigureOut">
              <a:rPr lang="en-GB" smtClean="0"/>
              <a:t>20/06/2014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4B8F8A-1E5F-4499-AF3C-0AA5A4023992}" type="slidenum">
              <a:rPr lang="en-GB" smtClean="0"/>
              <a:t>‹#›</a:t>
            </a:fld>
            <a:endParaRPr lang="en-GB"/>
          </a:p>
        </p:txBody>
      </p:sp>
    </p:spTree>
    <p:extLst>
      <p:ext uri="{BB962C8B-B14F-4D97-AF65-F5344CB8AC3E}">
        <p14:creationId xmlns:p14="http://schemas.microsoft.com/office/powerpoint/2010/main" val="184939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0FB982A-4DD1-4E6D-B224-2FEEFE83464B}" type="datetimeFigureOut">
              <a:rPr lang="en-GB" smtClean="0"/>
              <a:t>20/06/2014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4B8F8A-1E5F-4499-AF3C-0AA5A4023992}" type="slidenum">
              <a:rPr lang="en-GB" smtClean="0"/>
              <a:t>‹#›</a:t>
            </a:fld>
            <a:endParaRPr lang="en-GB"/>
          </a:p>
        </p:txBody>
      </p:sp>
    </p:spTree>
    <p:extLst>
      <p:ext uri="{BB962C8B-B14F-4D97-AF65-F5344CB8AC3E}">
        <p14:creationId xmlns:p14="http://schemas.microsoft.com/office/powerpoint/2010/main" val="365436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FB982A-4DD1-4E6D-B224-2FEEFE83464B}" type="datetimeFigureOut">
              <a:rPr lang="en-GB" smtClean="0"/>
              <a:t>20/06/2014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F4B8F8A-1E5F-4499-AF3C-0AA5A4023992}" type="slidenum">
              <a:rPr lang="en-GB" smtClean="0"/>
              <a:t>‹#›</a:t>
            </a:fld>
            <a:endParaRPr lang="en-GB"/>
          </a:p>
        </p:txBody>
      </p:sp>
    </p:spTree>
    <p:extLst>
      <p:ext uri="{BB962C8B-B14F-4D97-AF65-F5344CB8AC3E}">
        <p14:creationId xmlns:p14="http://schemas.microsoft.com/office/powerpoint/2010/main" val="2308167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0FB982A-4DD1-4E6D-B224-2FEEFE83464B}" type="datetimeFigureOut">
              <a:rPr lang="en-GB" smtClean="0"/>
              <a:t>20/06/2014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4B8F8A-1E5F-4499-AF3C-0AA5A4023992}" type="slidenum">
              <a:rPr lang="en-GB" smtClean="0"/>
              <a:t>‹#›</a:t>
            </a:fld>
            <a:endParaRPr lang="en-GB"/>
          </a:p>
        </p:txBody>
      </p:sp>
    </p:spTree>
    <p:extLst>
      <p:ext uri="{BB962C8B-B14F-4D97-AF65-F5344CB8AC3E}">
        <p14:creationId xmlns:p14="http://schemas.microsoft.com/office/powerpoint/2010/main" val="369539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0FB982A-4DD1-4E6D-B224-2FEEFE83464B}" type="datetimeFigureOut">
              <a:rPr lang="en-GB" smtClean="0"/>
              <a:t>20/06/2014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F4B8F8A-1E5F-4499-AF3C-0AA5A4023992}" type="slidenum">
              <a:rPr lang="en-GB" smtClean="0"/>
              <a:t>‹#›</a:t>
            </a:fld>
            <a:endParaRPr lang="en-GB"/>
          </a:p>
        </p:txBody>
      </p:sp>
    </p:spTree>
    <p:extLst>
      <p:ext uri="{BB962C8B-B14F-4D97-AF65-F5344CB8AC3E}">
        <p14:creationId xmlns:p14="http://schemas.microsoft.com/office/powerpoint/2010/main" val="260026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0FB982A-4DD1-4E6D-B224-2FEEFE83464B}" type="datetimeFigureOut">
              <a:rPr lang="en-GB" smtClean="0"/>
              <a:t>20/06/2014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F4B8F8A-1E5F-4499-AF3C-0AA5A4023992}" type="slidenum">
              <a:rPr lang="en-GB" smtClean="0"/>
              <a:t>‹#›</a:t>
            </a:fld>
            <a:endParaRPr lang="en-GB"/>
          </a:p>
        </p:txBody>
      </p:sp>
    </p:spTree>
    <p:extLst>
      <p:ext uri="{BB962C8B-B14F-4D97-AF65-F5344CB8AC3E}">
        <p14:creationId xmlns:p14="http://schemas.microsoft.com/office/powerpoint/2010/main" val="75713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B982A-4DD1-4E6D-B224-2FEEFE83464B}" type="datetimeFigureOut">
              <a:rPr lang="en-GB" smtClean="0"/>
              <a:t>20/06/2014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F4B8F8A-1E5F-4499-AF3C-0AA5A4023992}" type="slidenum">
              <a:rPr lang="en-GB" smtClean="0"/>
              <a:t>‹#›</a:t>
            </a:fld>
            <a:endParaRPr lang="en-GB"/>
          </a:p>
        </p:txBody>
      </p:sp>
    </p:spTree>
    <p:extLst>
      <p:ext uri="{BB962C8B-B14F-4D97-AF65-F5344CB8AC3E}">
        <p14:creationId xmlns:p14="http://schemas.microsoft.com/office/powerpoint/2010/main" val="199428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FB982A-4DD1-4E6D-B224-2FEEFE83464B}" type="datetimeFigureOut">
              <a:rPr lang="en-GB" smtClean="0"/>
              <a:t>20/06/2014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4B8F8A-1E5F-4499-AF3C-0AA5A4023992}" type="slidenum">
              <a:rPr lang="en-GB" smtClean="0"/>
              <a:t>‹#›</a:t>
            </a:fld>
            <a:endParaRPr lang="en-GB"/>
          </a:p>
        </p:txBody>
      </p:sp>
    </p:spTree>
    <p:extLst>
      <p:ext uri="{BB962C8B-B14F-4D97-AF65-F5344CB8AC3E}">
        <p14:creationId xmlns:p14="http://schemas.microsoft.com/office/powerpoint/2010/main" val="1025278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FB982A-4DD1-4E6D-B224-2FEEFE83464B}" type="datetimeFigureOut">
              <a:rPr lang="en-GB" smtClean="0"/>
              <a:t>20/06/2014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F4B8F8A-1E5F-4499-AF3C-0AA5A4023992}" type="slidenum">
              <a:rPr lang="en-GB" smtClean="0"/>
              <a:t>‹#›</a:t>
            </a:fld>
            <a:endParaRPr lang="en-GB"/>
          </a:p>
        </p:txBody>
      </p:sp>
    </p:spTree>
    <p:extLst>
      <p:ext uri="{BB962C8B-B14F-4D97-AF65-F5344CB8AC3E}">
        <p14:creationId xmlns:p14="http://schemas.microsoft.com/office/powerpoint/2010/main" val="2307488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982A-4DD1-4E6D-B224-2FEEFE83464B}" type="datetimeFigureOut">
              <a:rPr lang="en-GB" smtClean="0"/>
              <a:t>20/06/2014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B8F8A-1E5F-4499-AF3C-0AA5A4023992}" type="slidenum">
              <a:rPr lang="en-GB" smtClean="0"/>
              <a:t>‹#›</a:t>
            </a:fld>
            <a:endParaRPr lang="en-GB"/>
          </a:p>
        </p:txBody>
      </p:sp>
    </p:spTree>
    <p:extLst>
      <p:ext uri="{BB962C8B-B14F-4D97-AF65-F5344CB8AC3E}">
        <p14:creationId xmlns:p14="http://schemas.microsoft.com/office/powerpoint/2010/main" val="1147205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ibweb.anglia.ac.uk/referencing/files/QuickHarvardGuide2013Aug.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666727"/>
          </a:xfrm>
        </p:spPr>
        <p:txBody>
          <a:bodyPr>
            <a:normAutofit/>
          </a:bodyPr>
          <a:lstStyle/>
          <a:p>
            <a:r>
              <a:rPr lang="en-GB" dirty="0" smtClean="0"/>
              <a:t>A2 Use of Maths</a:t>
            </a:r>
            <a:br>
              <a:rPr lang="en-GB" dirty="0" smtClean="0"/>
            </a:br>
            <a:r>
              <a:rPr lang="en-GB" dirty="0" smtClean="0"/>
              <a:t>Module USE2 coursework</a:t>
            </a:r>
            <a:r>
              <a:rPr lang="en-GB" dirty="0"/>
              <a:t/>
            </a:r>
            <a:br>
              <a:rPr lang="en-GB" dirty="0"/>
            </a:br>
            <a:r>
              <a:rPr lang="en-GB" dirty="0" smtClean="0"/>
              <a:t>Lesson 3</a:t>
            </a:r>
            <a:endParaRPr lang="en-GB" dirty="0"/>
          </a:p>
        </p:txBody>
      </p:sp>
    </p:spTree>
    <p:extLst>
      <p:ext uri="{BB962C8B-B14F-4D97-AF65-F5344CB8AC3E}">
        <p14:creationId xmlns:p14="http://schemas.microsoft.com/office/powerpoint/2010/main" val="3030375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Harvard Referencing</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u="sng" dirty="0" smtClean="0"/>
              <a:t>Websites:</a:t>
            </a:r>
            <a:r>
              <a:rPr lang="en-GB" dirty="0" smtClean="0"/>
              <a:t> In the citation, give the name of the organisation or person responsible for the web page. In the reference, you need to give the full http or https address, and the date when you accessed the information (because it might be changed later). (Anglia Ruskin, 2013)</a:t>
            </a:r>
          </a:p>
          <a:p>
            <a:pPr marL="0" indent="0">
              <a:buNone/>
            </a:pPr>
            <a:endParaRPr lang="en-GB" dirty="0" smtClean="0"/>
          </a:p>
          <a:p>
            <a:pPr marL="0" indent="0">
              <a:buNone/>
            </a:pPr>
            <a:r>
              <a:rPr lang="en-GB" dirty="0"/>
              <a:t>Anglia Ruskin </a:t>
            </a:r>
            <a:r>
              <a:rPr lang="en-GB" dirty="0" smtClean="0"/>
              <a:t>University, 2013. </a:t>
            </a:r>
            <a:r>
              <a:rPr lang="en-GB" i="1" dirty="0" smtClean="0"/>
              <a:t>Harvard System</a:t>
            </a:r>
            <a:r>
              <a:rPr lang="en-GB" dirty="0" smtClean="0"/>
              <a:t> [online] available at &lt;</a:t>
            </a:r>
            <a:r>
              <a:rPr lang="en-GB" dirty="0" smtClean="0">
                <a:hlinkClick r:id="rId2"/>
              </a:rPr>
              <a:t>http://libweb.anglia.ac.uk/referencing/files/QuickHarvardGuide2013Aug.pdf</a:t>
            </a:r>
            <a:r>
              <a:rPr lang="en-GB" dirty="0" smtClean="0"/>
              <a:t>&gt; [accessed 28th May 2014]</a:t>
            </a:r>
          </a:p>
          <a:p>
            <a:pPr marL="0" indent="0">
              <a:buNone/>
            </a:pPr>
            <a:endParaRPr lang="en-GB" dirty="0"/>
          </a:p>
          <a:p>
            <a:pPr marL="0" indent="0">
              <a:buNone/>
            </a:pPr>
            <a:r>
              <a:rPr lang="en-GB" dirty="0" smtClean="0"/>
              <a:t>If you are using Word, the References tab may help you add references and citations in an appropriate format…</a:t>
            </a:r>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12213595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needs to be referenced?</a:t>
            </a:r>
            <a:endParaRPr lang="en-GB" dirty="0"/>
          </a:p>
        </p:txBody>
      </p:sp>
      <p:sp>
        <p:nvSpPr>
          <p:cNvPr id="3" name="Content Placeholder 2"/>
          <p:cNvSpPr>
            <a:spLocks noGrp="1"/>
          </p:cNvSpPr>
          <p:nvPr>
            <p:ph idx="1"/>
          </p:nvPr>
        </p:nvSpPr>
        <p:spPr>
          <a:xfrm>
            <a:off x="457200" y="1600200"/>
            <a:ext cx="8229600" cy="5069160"/>
          </a:xfrm>
        </p:spPr>
        <p:txBody>
          <a:bodyPr>
            <a:normAutofit fontScale="70000" lnSpcReduction="20000"/>
          </a:bodyPr>
          <a:lstStyle/>
          <a:p>
            <a:pPr marL="0" indent="0">
              <a:buNone/>
            </a:pPr>
            <a:r>
              <a:rPr lang="en-GB" dirty="0" smtClean="0"/>
              <a:t>All source data that you have not personally collected. (Including </a:t>
            </a:r>
            <a:r>
              <a:rPr lang="en-GB" dirty="0" err="1" smtClean="0"/>
              <a:t>Googlemaps</a:t>
            </a:r>
            <a:r>
              <a:rPr lang="en-GB" dirty="0" smtClean="0"/>
              <a:t>, ordnance survey maps </a:t>
            </a:r>
            <a:r>
              <a:rPr lang="en-GB" dirty="0" err="1" smtClean="0"/>
              <a:t>etc</a:t>
            </a:r>
            <a:r>
              <a:rPr lang="en-GB" dirty="0" smtClean="0"/>
              <a:t>)</a:t>
            </a:r>
          </a:p>
          <a:p>
            <a:pPr marL="0" indent="0">
              <a:buNone/>
            </a:pPr>
            <a:endParaRPr lang="en-GB" dirty="0" smtClean="0"/>
          </a:p>
          <a:p>
            <a:pPr marL="0" indent="0">
              <a:buNone/>
            </a:pPr>
            <a:r>
              <a:rPr lang="en-GB" dirty="0" smtClean="0"/>
              <a:t>Any tables, methods that were not provided/taught by your use of Maths teacher </a:t>
            </a:r>
            <a:r>
              <a:rPr lang="en-GB" dirty="0" err="1" smtClean="0"/>
              <a:t>eg</a:t>
            </a:r>
            <a:r>
              <a:rPr lang="en-GB" dirty="0" smtClean="0"/>
              <a:t>. Statistical booklet with methods/tables from Biology coursework. </a:t>
            </a:r>
            <a:r>
              <a:rPr lang="en-GB" dirty="0" err="1" smtClean="0"/>
              <a:t>Mymaths</a:t>
            </a:r>
            <a:r>
              <a:rPr lang="en-GB" dirty="0" smtClean="0"/>
              <a:t> for method to calculate line of best fit using Excel.  Use of Maths/maths textbooks.</a:t>
            </a:r>
          </a:p>
          <a:p>
            <a:pPr marL="0" indent="0">
              <a:buNone/>
            </a:pPr>
            <a:endParaRPr lang="en-GB" dirty="0"/>
          </a:p>
          <a:p>
            <a:pPr marL="0" indent="0">
              <a:buNone/>
            </a:pPr>
            <a:r>
              <a:rPr lang="en-GB" dirty="0" smtClean="0"/>
              <a:t>You do not need to reference information in your Use of Maths study packs, things you were told by your Use of Maths class teacher or your own idea/work.</a:t>
            </a:r>
          </a:p>
          <a:p>
            <a:pPr marL="0" indent="0">
              <a:buNone/>
            </a:pPr>
            <a:endParaRPr lang="en-GB" dirty="0"/>
          </a:p>
          <a:p>
            <a:pPr marL="0" indent="0">
              <a:buNone/>
            </a:pPr>
            <a:r>
              <a:rPr lang="en-GB" dirty="0" smtClean="0"/>
              <a:t>It is a good idea to create the list of references as you use each new piece of information (</a:t>
            </a:r>
            <a:r>
              <a:rPr lang="en-GB" dirty="0" err="1" smtClean="0"/>
              <a:t>ie</a:t>
            </a:r>
            <a:r>
              <a:rPr lang="en-GB" dirty="0" smtClean="0"/>
              <a:t> start now while you are researching and collecting data) – don’t leave it to the end and try to remember everything!</a:t>
            </a:r>
            <a:endParaRPr lang="en-GB" dirty="0"/>
          </a:p>
        </p:txBody>
      </p:sp>
    </p:spTree>
    <p:extLst>
      <p:ext uri="{BB962C8B-B14F-4D97-AF65-F5344CB8AC3E}">
        <p14:creationId xmlns:p14="http://schemas.microsoft.com/office/powerpoint/2010/main" val="21641557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Representing information</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Either in the main text of your coursework, or in an appendix, you will need to provide the examiner with all of your source data (so that they can check you have calculated accurately).</a:t>
            </a:r>
          </a:p>
          <a:p>
            <a:pPr marL="0" indent="0">
              <a:buNone/>
            </a:pPr>
            <a:endParaRPr lang="en-GB" dirty="0"/>
          </a:p>
          <a:p>
            <a:pPr marL="0" indent="0">
              <a:buNone/>
            </a:pPr>
            <a:r>
              <a:rPr lang="en-GB" dirty="0" smtClean="0"/>
              <a:t>You will also need to give your answer in a form that the reader will be able to understand what you mean. </a:t>
            </a:r>
          </a:p>
          <a:p>
            <a:pPr marL="0" indent="0">
              <a:buNone/>
            </a:pPr>
            <a:endParaRPr lang="en-GB" dirty="0"/>
          </a:p>
          <a:p>
            <a:pPr marL="0" indent="0">
              <a:buNone/>
            </a:pPr>
            <a:r>
              <a:rPr lang="en-GB" dirty="0" smtClean="0"/>
              <a:t>The next activity will help us think about ways of representing information…</a:t>
            </a:r>
            <a:endParaRPr lang="en-GB" dirty="0"/>
          </a:p>
        </p:txBody>
      </p:sp>
    </p:spTree>
    <p:extLst>
      <p:ext uri="{BB962C8B-B14F-4D97-AF65-F5344CB8AC3E}">
        <p14:creationId xmlns:p14="http://schemas.microsoft.com/office/powerpoint/2010/main" val="1923421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Representing information</a:t>
            </a:r>
            <a:endParaRPr lang="en-GB" dirty="0"/>
          </a:p>
        </p:txBody>
      </p:sp>
      <p:sp>
        <p:nvSpPr>
          <p:cNvPr id="3" name="Content Placeholder 2"/>
          <p:cNvSpPr>
            <a:spLocks noGrp="1"/>
          </p:cNvSpPr>
          <p:nvPr>
            <p:ph idx="1"/>
          </p:nvPr>
        </p:nvSpPr>
        <p:spPr/>
        <p:txBody>
          <a:bodyPr>
            <a:normAutofit fontScale="85000" lnSpcReduction="10000"/>
          </a:bodyPr>
          <a:lstStyle/>
          <a:p>
            <a:pPr marL="0" indent="0">
              <a:buFontTx/>
              <a:buNone/>
            </a:pPr>
            <a:r>
              <a:rPr lang="en-GB" altLang="en-US" dirty="0"/>
              <a:t>What information can you deduce from each diagram? </a:t>
            </a:r>
            <a:br>
              <a:rPr lang="en-GB" altLang="en-US" dirty="0"/>
            </a:br>
            <a:endParaRPr lang="en-GB" altLang="en-US" dirty="0"/>
          </a:p>
          <a:p>
            <a:pPr marL="0" indent="0">
              <a:buFontTx/>
              <a:buNone/>
            </a:pPr>
            <a:r>
              <a:rPr lang="en-GB" altLang="en-US" dirty="0"/>
              <a:t>Are the diagrams effective in communicating the information? </a:t>
            </a:r>
            <a:br>
              <a:rPr lang="en-GB" altLang="en-US" dirty="0"/>
            </a:br>
            <a:endParaRPr lang="en-GB" altLang="en-US" dirty="0"/>
          </a:p>
          <a:p>
            <a:pPr marL="0" indent="0">
              <a:buFontTx/>
              <a:buNone/>
            </a:pPr>
            <a:r>
              <a:rPr lang="en-GB" altLang="en-US" dirty="0"/>
              <a:t>Are there any diagrams where you think the data is not represented clearly or effectively? How could you improve them? </a:t>
            </a:r>
            <a:endParaRPr lang="en-GB" altLang="en-US" dirty="0" smtClean="0"/>
          </a:p>
          <a:p>
            <a:pPr marL="0" indent="0">
              <a:buFontTx/>
              <a:buNone/>
            </a:pPr>
            <a:endParaRPr lang="en-GB" altLang="en-US" dirty="0"/>
          </a:p>
          <a:p>
            <a:pPr marL="0" indent="0">
              <a:buFontTx/>
              <a:buNone/>
            </a:pPr>
            <a:r>
              <a:rPr lang="en-GB" altLang="en-US" dirty="0"/>
              <a:t>What stories can be told about the sporting events represented in these graphs and </a:t>
            </a:r>
            <a:r>
              <a:rPr lang="en-GB" altLang="en-US" dirty="0" smtClean="0"/>
              <a:t>diagrams?</a:t>
            </a:r>
          </a:p>
          <a:p>
            <a:pPr marL="0" indent="0">
              <a:buFontTx/>
              <a:buNone/>
            </a:pPr>
            <a:endParaRPr lang="en-GB" altLang="en-US" dirty="0"/>
          </a:p>
          <a:p>
            <a:pPr marL="0" indent="0">
              <a:buFontTx/>
              <a:buNone/>
            </a:pPr>
            <a:endParaRPr lang="en-GB" altLang="en-US" dirty="0"/>
          </a:p>
        </p:txBody>
      </p:sp>
    </p:spTree>
    <p:extLst>
      <p:ext uri="{BB962C8B-B14F-4D97-AF65-F5344CB8AC3E}">
        <p14:creationId xmlns:p14="http://schemas.microsoft.com/office/powerpoint/2010/main" val="26248113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ltLang="en-US" sz="3200" b="0" smtClean="0"/>
              <a:t>Baskets made (o) and missed (x) in the fourth quarter of a basketball match</a:t>
            </a:r>
          </a:p>
        </p:txBody>
      </p:sp>
      <p:pic>
        <p:nvPicPr>
          <p:cNvPr id="8195" name="Picture 4" descr="Basketball"/>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809875" y="1779588"/>
            <a:ext cx="3811588" cy="4167187"/>
          </a:xfrm>
        </p:spPr>
      </p:pic>
    </p:spTree>
    <p:extLst>
      <p:ext uri="{BB962C8B-B14F-4D97-AF65-F5344CB8AC3E}">
        <p14:creationId xmlns:p14="http://schemas.microsoft.com/office/powerpoint/2010/main" val="2842531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sz="3200" b="0" smtClean="0"/>
              <a:t>Shots on and off target for one team in a football match</a:t>
            </a:r>
          </a:p>
        </p:txBody>
      </p:sp>
      <p:pic>
        <p:nvPicPr>
          <p:cNvPr id="9219" name="Picture 4" descr="footballshots"/>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916238" y="1773238"/>
            <a:ext cx="3717925" cy="3978275"/>
          </a:xfrm>
        </p:spPr>
      </p:pic>
    </p:spTree>
    <p:extLst>
      <p:ext uri="{BB962C8B-B14F-4D97-AF65-F5344CB8AC3E}">
        <p14:creationId xmlns:p14="http://schemas.microsoft.com/office/powerpoint/2010/main" val="34282422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z="3200" b="0" smtClean="0"/>
              <a:t>Finishing Scores of top ten athletes in Olympic heptathlon</a:t>
            </a:r>
            <a:endParaRPr lang="en-GB" altLang="en-US" sz="4000" smtClean="0"/>
          </a:p>
        </p:txBody>
      </p:sp>
      <p:pic>
        <p:nvPicPr>
          <p:cNvPr id="10243" name="Picture 4" descr="heptathlon"/>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908175" y="1916113"/>
            <a:ext cx="5886450" cy="3609975"/>
          </a:xfrm>
        </p:spPr>
      </p:pic>
    </p:spTree>
    <p:extLst>
      <p:ext uri="{BB962C8B-B14F-4D97-AF65-F5344CB8AC3E}">
        <p14:creationId xmlns:p14="http://schemas.microsoft.com/office/powerpoint/2010/main" val="34425699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GB" altLang="en-US" sz="3200" b="0" smtClean="0"/>
              <a:t>Scatter plot showing Federer's first serve landing points</a:t>
            </a:r>
          </a:p>
        </p:txBody>
      </p:sp>
      <p:pic>
        <p:nvPicPr>
          <p:cNvPr id="819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495425"/>
            <a:ext cx="7883525"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699617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sz="3200" b="0" smtClean="0"/>
              <a:t>League positions of teams in a football league during a season</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341438"/>
            <a:ext cx="6978650"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554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ltLang="en-US" sz="3200" b="0" smtClean="0"/>
              <a:t>Average speed and altitude of the terrain for a runner's 14 minute workout</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076450"/>
            <a:ext cx="8607425" cy="269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98339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Any guesses who these people are?</a:t>
            </a:r>
            <a:endParaRPr lang="en-GB"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68760"/>
            <a:ext cx="4891826" cy="3494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40680" y="5157192"/>
            <a:ext cx="2747144" cy="646331"/>
          </a:xfrm>
          <a:prstGeom prst="rect">
            <a:avLst/>
          </a:prstGeom>
          <a:noFill/>
        </p:spPr>
        <p:txBody>
          <a:bodyPr wrap="square" rtlCol="0">
            <a:spAutoFit/>
          </a:bodyPr>
          <a:lstStyle/>
          <a:p>
            <a:r>
              <a:rPr lang="en-GB" dirty="0" smtClean="0"/>
              <a:t>Why am I getting you to think about these pictures?</a:t>
            </a:r>
            <a:endParaRPr lang="en-GB" dirty="0"/>
          </a:p>
        </p:txBody>
      </p:sp>
      <p:pic>
        <p:nvPicPr>
          <p:cNvPr id="1031"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95936" y="3400847"/>
            <a:ext cx="445770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8116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r>
              <a:rPr lang="en-GB" altLang="en-US" sz="3200" b="0" smtClean="0"/>
              <a:t>"Worm Graph" showing runs scored by two sides in a game of cricket</a:t>
            </a:r>
            <a:r>
              <a:rPr lang="en-GB" altLang="en-US" sz="4000" smtClean="0"/>
              <a:t> </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357313"/>
            <a:ext cx="6115050" cy="486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6795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0825" y="274638"/>
            <a:ext cx="8713788" cy="1143000"/>
          </a:xfrm>
        </p:spPr>
        <p:txBody>
          <a:bodyPr>
            <a:normAutofit fontScale="90000"/>
          </a:bodyPr>
          <a:lstStyle/>
          <a:p>
            <a:r>
              <a:rPr lang="en-GB" altLang="en-US" sz="3200" b="0" smtClean="0"/>
              <a:t>"Wagon-wheel" chart showing where runs were scored in the first part of a cricket game</a:t>
            </a:r>
            <a:r>
              <a:rPr lang="en-GB" altLang="en-US" sz="4000" smtClean="0"/>
              <a:t> </a:t>
            </a: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628775"/>
            <a:ext cx="5349875"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6399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lstStyle/>
          <a:p>
            <a:r>
              <a:rPr lang="en-GB" dirty="0" smtClean="0"/>
              <a:t>Processing and Representing</a:t>
            </a:r>
            <a:endParaRPr lang="en-GB" dirty="0"/>
          </a:p>
        </p:txBody>
      </p:sp>
      <p:sp>
        <p:nvSpPr>
          <p:cNvPr id="3" name="Content Placeholder 2"/>
          <p:cNvSpPr>
            <a:spLocks noGrp="1"/>
          </p:cNvSpPr>
          <p:nvPr>
            <p:ph idx="1"/>
          </p:nvPr>
        </p:nvSpPr>
        <p:spPr/>
        <p:txBody>
          <a:bodyPr>
            <a:normAutofit fontScale="85000" lnSpcReduction="20000"/>
          </a:bodyPr>
          <a:lstStyle/>
          <a:p>
            <a:pPr marL="0" indent="0">
              <a:buNone/>
            </a:pPr>
            <a:r>
              <a:rPr lang="en-GB" dirty="0" smtClean="0"/>
              <a:t>What do we need to think about when representing the data we are planning to use and the results we are hoping to get…</a:t>
            </a:r>
          </a:p>
          <a:p>
            <a:pPr marL="0" indent="0">
              <a:buNone/>
            </a:pPr>
            <a:endParaRPr lang="en-GB" dirty="0" smtClean="0"/>
          </a:p>
          <a:p>
            <a:pPr marL="0" indent="0">
              <a:buNone/>
            </a:pPr>
            <a:r>
              <a:rPr lang="en-GB" dirty="0" err="1" smtClean="0"/>
              <a:t>Eg</a:t>
            </a:r>
            <a:r>
              <a:rPr lang="en-GB" dirty="0" smtClean="0"/>
              <a:t> Networks (matrices or arcs and nodes)</a:t>
            </a:r>
          </a:p>
          <a:p>
            <a:pPr marL="0" indent="0">
              <a:buNone/>
            </a:pPr>
            <a:r>
              <a:rPr lang="en-GB" dirty="0" smtClean="0"/>
              <a:t>Data (graphs and </a:t>
            </a:r>
            <a:r>
              <a:rPr lang="en-GB" dirty="0" err="1" smtClean="0"/>
              <a:t>trendlines</a:t>
            </a:r>
            <a:r>
              <a:rPr lang="en-GB" dirty="0" smtClean="0"/>
              <a:t>)</a:t>
            </a:r>
          </a:p>
          <a:p>
            <a:pPr marL="0" indent="0">
              <a:buNone/>
            </a:pPr>
            <a:endParaRPr lang="en-GB" dirty="0" smtClean="0"/>
          </a:p>
          <a:p>
            <a:pPr marL="0" indent="0">
              <a:buNone/>
            </a:pPr>
            <a:r>
              <a:rPr lang="en-GB" dirty="0" smtClean="0"/>
              <a:t>Have a look at the exemplars to get more ideas… </a:t>
            </a:r>
          </a:p>
          <a:p>
            <a:pPr marL="0" indent="0">
              <a:buNone/>
            </a:pPr>
            <a:r>
              <a:rPr lang="en-GB" dirty="0" smtClean="0"/>
              <a:t>Actual </a:t>
            </a:r>
            <a:r>
              <a:rPr lang="en-GB" dirty="0" smtClean="0"/>
              <a:t>scores: Decision 13/21 (error in algorithm), </a:t>
            </a:r>
            <a:r>
              <a:rPr lang="en-GB" dirty="0" smtClean="0"/>
              <a:t>Data </a:t>
            </a:r>
            <a:r>
              <a:rPr lang="en-GB" dirty="0" smtClean="0"/>
              <a:t>15/21</a:t>
            </a:r>
            <a:endParaRPr lang="en-GB" dirty="0" smtClean="0"/>
          </a:p>
          <a:p>
            <a:pPr marL="0" indent="0">
              <a:buNone/>
            </a:pPr>
            <a:endParaRPr lang="en-GB" dirty="0"/>
          </a:p>
          <a:p>
            <a:pPr marL="0" indent="0">
              <a:buNone/>
            </a:pPr>
            <a:r>
              <a:rPr lang="en-GB" sz="1800" dirty="0" smtClean="0"/>
              <a:t>Some </a:t>
            </a:r>
            <a:r>
              <a:rPr lang="en-GB" sz="1800" dirty="0" smtClean="0"/>
              <a:t>more ideas </a:t>
            </a:r>
            <a:r>
              <a:rPr lang="en-GB" sz="1800" dirty="0" smtClean="0"/>
              <a:t>on the next page (probably worth referring back to later in the year)</a:t>
            </a:r>
          </a:p>
        </p:txBody>
      </p:sp>
    </p:spTree>
    <p:extLst>
      <p:ext uri="{BB962C8B-B14F-4D97-AF65-F5344CB8AC3E}">
        <p14:creationId xmlns:p14="http://schemas.microsoft.com/office/powerpoint/2010/main" val="19724638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Representing networks</a:t>
            </a:r>
            <a:endParaRPr lang="en-GB" dirty="0"/>
          </a:p>
        </p:txBody>
      </p:sp>
      <p:sp>
        <p:nvSpPr>
          <p:cNvPr id="3" name="Content Placeholder 2"/>
          <p:cNvSpPr>
            <a:spLocks noGrp="1"/>
          </p:cNvSpPr>
          <p:nvPr>
            <p:ph idx="1"/>
          </p:nvPr>
        </p:nvSpPr>
        <p:spPr>
          <a:xfrm>
            <a:off x="467544" y="1052736"/>
            <a:ext cx="8229600" cy="4525963"/>
          </a:xfrm>
        </p:spPr>
        <p:txBody>
          <a:bodyPr/>
          <a:lstStyle/>
          <a:p>
            <a:r>
              <a:rPr lang="en-GB" dirty="0" smtClean="0"/>
              <a:t>Some examples that may give ideas!</a:t>
            </a:r>
            <a:endParaRPr lang="en-GB"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4008" y="3772078"/>
            <a:ext cx="2952328" cy="2763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2040984"/>
            <a:ext cx="2880319" cy="4494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4650" y="1612926"/>
            <a:ext cx="5248286" cy="2536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43301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fontScale="90000"/>
          </a:bodyPr>
          <a:lstStyle/>
          <a:p>
            <a:r>
              <a:rPr lang="en-GB" dirty="0" smtClean="0"/>
              <a:t>Processing and Representing (Decision)</a:t>
            </a:r>
            <a:endParaRPr lang="en-GB" dirty="0"/>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b="1" dirty="0" smtClean="0"/>
              <a:t>Networks </a:t>
            </a:r>
            <a:r>
              <a:rPr lang="en-GB" b="1" dirty="0"/>
              <a:t>(matrices</a:t>
            </a:r>
            <a:r>
              <a:rPr lang="en-GB" b="1" dirty="0" smtClean="0"/>
              <a:t>)</a:t>
            </a:r>
          </a:p>
          <a:p>
            <a:pPr marL="0" indent="0">
              <a:buNone/>
            </a:pPr>
            <a:r>
              <a:rPr lang="en-GB" dirty="0" smtClean="0"/>
              <a:t>Can be formatted as a table, but try to make sure all on one page… Consider rotating the table if it is very wide.</a:t>
            </a:r>
            <a:endParaRPr lang="en-GB" dirty="0"/>
          </a:p>
          <a:p>
            <a:r>
              <a:rPr lang="en-GB" b="1" dirty="0"/>
              <a:t>Networks (arcs and nodes</a:t>
            </a:r>
            <a:r>
              <a:rPr lang="en-GB" b="1" dirty="0" smtClean="0"/>
              <a:t>)</a:t>
            </a:r>
          </a:p>
          <a:p>
            <a:pPr marL="0" indent="0">
              <a:buNone/>
            </a:pPr>
            <a:r>
              <a:rPr lang="en-GB" dirty="0" smtClean="0"/>
              <a:t>Doesn’t always need to be in geographic positions to make the layout clearer (but you might want a key for any abbreviations for node names)</a:t>
            </a:r>
            <a:endParaRPr lang="en-GB" dirty="0"/>
          </a:p>
          <a:p>
            <a:r>
              <a:rPr lang="en-GB" b="1" dirty="0"/>
              <a:t>Networks (in geographic positions</a:t>
            </a:r>
            <a:r>
              <a:rPr lang="en-GB" b="1" dirty="0" smtClean="0"/>
              <a:t>)</a:t>
            </a:r>
          </a:p>
          <a:p>
            <a:pPr marL="0" indent="0">
              <a:buNone/>
            </a:pPr>
            <a:r>
              <a:rPr lang="en-GB" dirty="0" smtClean="0"/>
              <a:t>Important to check if there are any improvements you can make by eye (TSP bounds), and to check that your answer looks reasonable. </a:t>
            </a:r>
          </a:p>
          <a:p>
            <a:pPr marL="0" indent="0">
              <a:buNone/>
            </a:pPr>
            <a:r>
              <a:rPr lang="en-GB" dirty="0" smtClean="0"/>
              <a:t>Insert a map image into your document, add dots and lines and labels to represent the network. You could delete the map image later if it makes the page too cluttered.</a:t>
            </a:r>
            <a:endParaRPr lang="en-GB" dirty="0"/>
          </a:p>
        </p:txBody>
      </p:sp>
    </p:spTree>
    <p:extLst>
      <p:ext uri="{BB962C8B-B14F-4D97-AF65-F5344CB8AC3E}">
        <p14:creationId xmlns:p14="http://schemas.microsoft.com/office/powerpoint/2010/main" val="3014597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Ideas for representing data</a:t>
            </a:r>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96752"/>
            <a:ext cx="5112083" cy="3933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2996952"/>
            <a:ext cx="5014065" cy="303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02251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rmAutofit/>
          </a:bodyPr>
          <a:lstStyle/>
          <a:p>
            <a:r>
              <a:rPr lang="en-GB" dirty="0" smtClean="0"/>
              <a:t>Processing and Representing (Data)</a:t>
            </a:r>
            <a:endParaRPr lang="en-GB" dirty="0"/>
          </a:p>
        </p:txBody>
      </p:sp>
      <p:sp>
        <p:nvSpPr>
          <p:cNvPr id="3" name="Content Placeholder 2"/>
          <p:cNvSpPr>
            <a:spLocks noGrp="1"/>
          </p:cNvSpPr>
          <p:nvPr>
            <p:ph idx="1"/>
          </p:nvPr>
        </p:nvSpPr>
        <p:spPr/>
        <p:txBody>
          <a:bodyPr>
            <a:normAutofit fontScale="92500"/>
          </a:bodyPr>
          <a:lstStyle/>
          <a:p>
            <a:r>
              <a:rPr lang="en-GB" dirty="0" smtClean="0"/>
              <a:t>Data (source data) </a:t>
            </a:r>
          </a:p>
          <a:p>
            <a:pPr marL="0" indent="0">
              <a:buNone/>
            </a:pPr>
            <a:r>
              <a:rPr lang="en-GB" dirty="0" smtClean="0"/>
              <a:t>Tables are good, remember column headings </a:t>
            </a:r>
            <a:r>
              <a:rPr lang="en-GB" dirty="0" err="1" smtClean="0"/>
              <a:t>etc</a:t>
            </a:r>
            <a:endParaRPr lang="en-GB" dirty="0"/>
          </a:p>
          <a:p>
            <a:r>
              <a:rPr lang="en-GB" dirty="0"/>
              <a:t>Data </a:t>
            </a:r>
            <a:r>
              <a:rPr lang="en-GB" dirty="0" smtClean="0"/>
              <a:t>(graphs)</a:t>
            </a:r>
          </a:p>
          <a:p>
            <a:pPr marL="0" indent="0">
              <a:buNone/>
            </a:pPr>
            <a:r>
              <a:rPr lang="en-GB" dirty="0" smtClean="0"/>
              <a:t>Excel or Autograph can help to format neat graphs. Remember to add labels, keys </a:t>
            </a:r>
            <a:r>
              <a:rPr lang="en-GB" dirty="0" err="1" smtClean="0"/>
              <a:t>etc</a:t>
            </a:r>
            <a:r>
              <a:rPr lang="en-GB" dirty="0" smtClean="0"/>
              <a:t> as required. Can also be used to calculate and draw lines of best fit </a:t>
            </a:r>
            <a:r>
              <a:rPr lang="en-GB" dirty="0" err="1" smtClean="0"/>
              <a:t>etc</a:t>
            </a:r>
            <a:r>
              <a:rPr lang="en-GB" dirty="0" smtClean="0"/>
              <a:t>, but you must give enough evidence to prove that you have also calculated them yourself using formulae in Excel or your calculator. </a:t>
            </a:r>
            <a:endParaRPr lang="en-GB" dirty="0"/>
          </a:p>
          <a:p>
            <a:pPr marL="0" indent="0">
              <a:buNone/>
            </a:pPr>
            <a:endParaRPr lang="en-GB" dirty="0" smtClean="0"/>
          </a:p>
        </p:txBody>
      </p:sp>
    </p:spTree>
    <p:extLst>
      <p:ext uri="{BB962C8B-B14F-4D97-AF65-F5344CB8AC3E}">
        <p14:creationId xmlns:p14="http://schemas.microsoft.com/office/powerpoint/2010/main" val="4227379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Processing and Representing </a:t>
            </a:r>
            <a:endParaRPr lang="en-GB" dirty="0"/>
          </a:p>
        </p:txBody>
      </p:sp>
      <p:sp>
        <p:nvSpPr>
          <p:cNvPr id="3" name="Content Placeholder 2"/>
          <p:cNvSpPr>
            <a:spLocks noGrp="1"/>
          </p:cNvSpPr>
          <p:nvPr>
            <p:ph idx="1"/>
          </p:nvPr>
        </p:nvSpPr>
        <p:spPr/>
        <p:txBody>
          <a:bodyPr/>
          <a:lstStyle/>
          <a:p>
            <a:pPr marL="0" indent="0">
              <a:buNone/>
            </a:pPr>
            <a:r>
              <a:rPr lang="en-GB" dirty="0" smtClean="0"/>
              <a:t>Add notes to your planning sheet about things you need to remember when formatting your coursework and the diagrams and graphs you intend to use.</a:t>
            </a:r>
          </a:p>
          <a:p>
            <a:pPr marL="0" indent="0">
              <a:buNone/>
            </a:pPr>
            <a:endParaRPr lang="en-GB" dirty="0"/>
          </a:p>
          <a:p>
            <a:pPr marL="0" indent="0">
              <a:buNone/>
            </a:pPr>
            <a:r>
              <a:rPr lang="en-GB" dirty="0" smtClean="0"/>
              <a:t>This </a:t>
            </a:r>
            <a:r>
              <a:rPr lang="en-GB" dirty="0" err="1" smtClean="0"/>
              <a:t>powerpoint</a:t>
            </a:r>
            <a:r>
              <a:rPr lang="en-GB" dirty="0" smtClean="0"/>
              <a:t> will be available on Moodle for you to refer back to it later!</a:t>
            </a:r>
          </a:p>
        </p:txBody>
      </p:sp>
    </p:spTree>
    <p:extLst>
      <p:ext uri="{BB962C8B-B14F-4D97-AF65-F5344CB8AC3E}">
        <p14:creationId xmlns:p14="http://schemas.microsoft.com/office/powerpoint/2010/main" val="1773909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Holiday homework</a:t>
            </a:r>
            <a:endParaRPr lang="en-GB"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Your holiday homework will include creating a Word file (or equivalent) for your first piece of  coursework, in the format described in this </a:t>
            </a:r>
            <a:r>
              <a:rPr lang="en-GB" dirty="0" err="1" smtClean="0"/>
              <a:t>powerpoint</a:t>
            </a:r>
            <a:r>
              <a:rPr lang="en-GB" dirty="0" smtClean="0"/>
              <a:t>…  You are welcome to start this early!</a:t>
            </a:r>
          </a:p>
          <a:p>
            <a:pPr marL="0" indent="0">
              <a:buNone/>
            </a:pPr>
            <a:endParaRPr lang="en-GB" dirty="0"/>
          </a:p>
          <a:p>
            <a:pPr marL="0" indent="0">
              <a:buNone/>
            </a:pPr>
            <a:r>
              <a:rPr lang="en-GB" dirty="0" smtClean="0"/>
              <a:t>Your other holiday work will be </a:t>
            </a:r>
            <a:endParaRPr lang="en-GB" dirty="0"/>
          </a:p>
          <a:p>
            <a:r>
              <a:rPr lang="en-GB" dirty="0"/>
              <a:t>Make sure you have at least 2 different ideas sheets fully written up by the first lesson in September, </a:t>
            </a:r>
          </a:p>
          <a:p>
            <a:r>
              <a:rPr lang="en-GB" dirty="0"/>
              <a:t>Collect all of the source data for at least one of the projects. (If one of your ideas needs data collected later in the year </a:t>
            </a:r>
            <a:r>
              <a:rPr lang="en-GB" dirty="0" err="1"/>
              <a:t>eg</a:t>
            </a:r>
            <a:r>
              <a:rPr lang="en-GB" dirty="0"/>
              <a:t> comparing routes in winter and summer, make that your second project, even though you will have collected half of the data in the summer)</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1151540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Any guesses who these people are?</a:t>
            </a:r>
            <a:endParaRPr lang="en-GB"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68760"/>
            <a:ext cx="4891826" cy="3494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40680" y="5157192"/>
            <a:ext cx="2747144" cy="646331"/>
          </a:xfrm>
          <a:prstGeom prst="rect">
            <a:avLst/>
          </a:prstGeom>
          <a:noFill/>
        </p:spPr>
        <p:txBody>
          <a:bodyPr wrap="square" rtlCol="0">
            <a:spAutoFit/>
          </a:bodyPr>
          <a:lstStyle/>
          <a:p>
            <a:r>
              <a:rPr lang="en-GB" dirty="0" smtClean="0"/>
              <a:t>Why am I getting you to think about these pictures?</a:t>
            </a:r>
            <a:endParaRPr lang="en-GB" dirty="0"/>
          </a:p>
        </p:txBody>
      </p:sp>
      <p:pic>
        <p:nvPicPr>
          <p:cNvPr id="1031" name="Picture 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95936" y="3400847"/>
            <a:ext cx="445770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0" y="1785938"/>
            <a:ext cx="445770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3499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Formatting</a:t>
            </a:r>
            <a:endParaRPr lang="en-GB"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smtClean="0"/>
              <a:t>Each piece of coursework must eventually be submitted as a paper document. </a:t>
            </a:r>
          </a:p>
          <a:p>
            <a:pPr marL="0" indent="0">
              <a:buNone/>
            </a:pPr>
            <a:endParaRPr lang="en-GB" dirty="0"/>
          </a:p>
          <a:p>
            <a:pPr marL="0" indent="0">
              <a:buNone/>
            </a:pPr>
            <a:r>
              <a:rPr lang="en-GB" dirty="0" smtClean="0"/>
              <a:t>Your class teacher will expect to see intermediate electronic copies of your coursework in progress. </a:t>
            </a:r>
          </a:p>
          <a:p>
            <a:pPr marL="0" indent="0">
              <a:buNone/>
            </a:pPr>
            <a:endParaRPr lang="en-GB" dirty="0"/>
          </a:p>
          <a:p>
            <a:pPr marL="0" indent="0">
              <a:buNone/>
            </a:pPr>
            <a:r>
              <a:rPr lang="en-GB" dirty="0" smtClean="0"/>
              <a:t>You are allowed to include handwritten work – but it might be worth considering scanning or photographing the work so that you have a spare copy (in case the sheet is lost before hand in)</a:t>
            </a:r>
            <a:endParaRPr lang="en-GB" dirty="0"/>
          </a:p>
        </p:txBody>
      </p:sp>
    </p:spTree>
    <p:extLst>
      <p:ext uri="{BB962C8B-B14F-4D97-AF65-F5344CB8AC3E}">
        <p14:creationId xmlns:p14="http://schemas.microsoft.com/office/powerpoint/2010/main" val="4012668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Formatting</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As a general rule, imagine that your coursework is a report that you are producing for your boss at work.</a:t>
            </a:r>
          </a:p>
          <a:p>
            <a:pPr marL="0" indent="0">
              <a:buNone/>
            </a:pPr>
            <a:r>
              <a:rPr lang="en-GB" dirty="0" smtClean="0"/>
              <a:t>It therefore needs formal professional language, good spelling, and grammar. </a:t>
            </a:r>
            <a:endParaRPr lang="en-GB" dirty="0"/>
          </a:p>
          <a:p>
            <a:pPr marL="0" indent="0">
              <a:buNone/>
            </a:pPr>
            <a:r>
              <a:rPr lang="en-GB" dirty="0" smtClean="0"/>
              <a:t>You should also put the information into a sensible structure, with section headings and sub-headings (to make it easier for someone to follow your work – and for the examiner to find where to award marks) </a:t>
            </a:r>
            <a:endParaRPr lang="en-GB" dirty="0"/>
          </a:p>
        </p:txBody>
      </p:sp>
    </p:spTree>
    <p:extLst>
      <p:ext uri="{BB962C8B-B14F-4D97-AF65-F5344CB8AC3E}">
        <p14:creationId xmlns:p14="http://schemas.microsoft.com/office/powerpoint/2010/main" val="2280246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Formatting</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smtClean="0"/>
              <a:t>The exam board do not specify any particular formatting style, but the following are good ideas:</a:t>
            </a:r>
          </a:p>
          <a:p>
            <a:pPr marL="0" indent="0">
              <a:buNone/>
            </a:pPr>
            <a:r>
              <a:rPr lang="en-GB" u="sng" dirty="0" smtClean="0"/>
              <a:t>Headers</a:t>
            </a:r>
            <a:r>
              <a:rPr lang="en-GB" dirty="0" smtClean="0"/>
              <a:t> containing your Name and Candidate number (maybe also the title)</a:t>
            </a:r>
          </a:p>
          <a:p>
            <a:pPr marL="0" indent="0">
              <a:buNone/>
            </a:pPr>
            <a:r>
              <a:rPr lang="en-GB" u="sng" dirty="0" smtClean="0"/>
              <a:t>Footers </a:t>
            </a:r>
            <a:r>
              <a:rPr lang="en-GB" dirty="0" smtClean="0"/>
              <a:t>containing page numbers (so that if a page gets separated from your document after submission, the examiner knows to look for it)</a:t>
            </a:r>
          </a:p>
          <a:p>
            <a:pPr marL="0" indent="0">
              <a:buNone/>
            </a:pPr>
            <a:r>
              <a:rPr lang="en-GB" u="sng" dirty="0" smtClean="0"/>
              <a:t>Title page</a:t>
            </a:r>
            <a:r>
              <a:rPr lang="en-GB" dirty="0" smtClean="0"/>
              <a:t> If you have time to add a Title page, (maybe including a few relevant illustrations), it can make the work more appealing to read.</a:t>
            </a:r>
            <a:endParaRPr lang="en-GB" dirty="0"/>
          </a:p>
        </p:txBody>
      </p:sp>
    </p:spTree>
    <p:extLst>
      <p:ext uri="{BB962C8B-B14F-4D97-AF65-F5344CB8AC3E}">
        <p14:creationId xmlns:p14="http://schemas.microsoft.com/office/powerpoint/2010/main" val="186150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Backups</a:t>
            </a:r>
            <a:endParaRPr lang="en-GB" dirty="0"/>
          </a:p>
        </p:txBody>
      </p:sp>
      <p:sp>
        <p:nvSpPr>
          <p:cNvPr id="3" name="Content Placeholder 2"/>
          <p:cNvSpPr>
            <a:spLocks noGrp="1"/>
          </p:cNvSpPr>
          <p:nvPr>
            <p:ph idx="1"/>
          </p:nvPr>
        </p:nvSpPr>
        <p:spPr/>
        <p:txBody>
          <a:bodyPr>
            <a:normAutofit fontScale="92500"/>
          </a:bodyPr>
          <a:lstStyle/>
          <a:p>
            <a:pPr marL="0" indent="0">
              <a:buNone/>
            </a:pPr>
            <a:r>
              <a:rPr lang="en-GB" dirty="0" smtClean="0"/>
              <a:t>Every year, one or two LR students accidentally lose some or all of their coursework – either by leaving a pen drive somewhere, overwriting earlier work or losing some sheets of paper. Unfortunately this is not a valid reason for an extension to the deadline. </a:t>
            </a:r>
          </a:p>
          <a:p>
            <a:pPr marL="0" indent="0">
              <a:buNone/>
            </a:pPr>
            <a:endParaRPr lang="en-GB" dirty="0"/>
          </a:p>
          <a:p>
            <a:pPr marL="0" indent="0">
              <a:buNone/>
            </a:pPr>
            <a:r>
              <a:rPr lang="en-GB" dirty="0" smtClean="0"/>
              <a:t>To avoid this happening, keep electronic copies of everything – and email a copy to yourself after each significant new piece of work.</a:t>
            </a:r>
          </a:p>
          <a:p>
            <a:pPr marL="0" indent="0">
              <a:buNone/>
            </a:pPr>
            <a:endParaRPr lang="en-GB" dirty="0" smtClean="0"/>
          </a:p>
        </p:txBody>
      </p:sp>
    </p:spTree>
    <p:extLst>
      <p:ext uri="{BB962C8B-B14F-4D97-AF65-F5344CB8AC3E}">
        <p14:creationId xmlns:p14="http://schemas.microsoft.com/office/powerpoint/2010/main" val="624316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You must mention any information used in your coursework that is not your own. </a:t>
            </a:r>
            <a:endParaRPr lang="en-GB" dirty="0"/>
          </a:p>
          <a:p>
            <a:pPr marL="0" indent="0">
              <a:buNone/>
            </a:pPr>
            <a:endParaRPr lang="en-GB" dirty="0"/>
          </a:p>
          <a:p>
            <a:pPr marL="0" indent="0">
              <a:buNone/>
            </a:pPr>
            <a:r>
              <a:rPr lang="en-GB" dirty="0" smtClean="0"/>
              <a:t>You will therefore need to add references in your text and/or a bibliography at the end. Any suitable method will be fine, but a standard method is called “Harvard Referencing” (after the American University).</a:t>
            </a:r>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1537666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Harvard Referencing</a:t>
            </a:r>
            <a:endParaRPr lang="en-GB" dirty="0"/>
          </a:p>
        </p:txBody>
      </p:sp>
      <p:sp>
        <p:nvSpPr>
          <p:cNvPr id="3" name="Content Placeholder 2"/>
          <p:cNvSpPr>
            <a:spLocks noGrp="1"/>
          </p:cNvSpPr>
          <p:nvPr>
            <p:ph idx="1"/>
          </p:nvPr>
        </p:nvSpPr>
        <p:spPr/>
        <p:txBody>
          <a:bodyPr>
            <a:normAutofit fontScale="70000" lnSpcReduction="20000"/>
          </a:bodyPr>
          <a:lstStyle/>
          <a:p>
            <a:pPr marL="0" indent="0">
              <a:buNone/>
            </a:pPr>
            <a:r>
              <a:rPr lang="en-GB" u="sng" dirty="0" smtClean="0"/>
              <a:t>In-text citations</a:t>
            </a:r>
            <a:r>
              <a:rPr lang="en-GB" dirty="0" smtClean="0"/>
              <a:t> – at the point in the text where you mention something from someone else… give the author and date of the source document in brackets.</a:t>
            </a:r>
          </a:p>
          <a:p>
            <a:pPr marL="0" indent="0">
              <a:buNone/>
            </a:pPr>
            <a:endParaRPr lang="en-GB" dirty="0"/>
          </a:p>
          <a:p>
            <a:pPr marL="0" indent="0">
              <a:buNone/>
            </a:pPr>
            <a:r>
              <a:rPr lang="en-GB" dirty="0" err="1" smtClean="0"/>
              <a:t>Eg</a:t>
            </a:r>
            <a:r>
              <a:rPr lang="en-GB" dirty="0" smtClean="0"/>
              <a:t>.  I will be conducting a survey to see if people tend to get more books as they get older – as implied in the quote “One </a:t>
            </a:r>
            <a:r>
              <a:rPr lang="en-GB" dirty="0"/>
              <a:t>can never have enough socks," said Dumbledore. "Another Christmas has come and gone and I didn't get a single pair. People will insist on giving me books</a:t>
            </a:r>
            <a:r>
              <a:rPr lang="en-GB" dirty="0" smtClean="0"/>
              <a:t>.” (Rowling, 1997)</a:t>
            </a:r>
          </a:p>
          <a:p>
            <a:pPr marL="0" indent="0">
              <a:buNone/>
            </a:pPr>
            <a:endParaRPr lang="en-GB" dirty="0"/>
          </a:p>
          <a:p>
            <a:pPr marL="0" indent="0">
              <a:buNone/>
            </a:pPr>
            <a:r>
              <a:rPr lang="en-GB" u="sng" dirty="0" smtClean="0"/>
              <a:t>Reference </a:t>
            </a:r>
            <a:r>
              <a:rPr lang="en-GB" dirty="0" smtClean="0"/>
              <a:t>– at the end of the document, a list of the  citations used with more information.</a:t>
            </a:r>
          </a:p>
          <a:p>
            <a:pPr marL="0" indent="0">
              <a:buNone/>
            </a:pPr>
            <a:endParaRPr lang="en-GB" dirty="0"/>
          </a:p>
          <a:p>
            <a:pPr marL="0" indent="0">
              <a:buNone/>
            </a:pPr>
            <a:r>
              <a:rPr lang="en-GB" dirty="0" err="1" smtClean="0"/>
              <a:t>Eg</a:t>
            </a:r>
            <a:r>
              <a:rPr lang="en-GB" dirty="0" smtClean="0"/>
              <a:t>. JK Rowling 1997 – Harry Potter and the Philosophers Stone </a:t>
            </a:r>
            <a:endParaRPr lang="en-GB" dirty="0"/>
          </a:p>
          <a:p>
            <a:pPr marL="0" indent="0">
              <a:buNone/>
            </a:pPr>
            <a:endParaRPr lang="en-GB" dirty="0"/>
          </a:p>
        </p:txBody>
      </p:sp>
    </p:spTree>
    <p:extLst>
      <p:ext uri="{BB962C8B-B14F-4D97-AF65-F5344CB8AC3E}">
        <p14:creationId xmlns:p14="http://schemas.microsoft.com/office/powerpoint/2010/main" val="21992577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307</TotalTime>
  <Words>1442</Words>
  <Application>Microsoft Office PowerPoint</Application>
  <PresentationFormat>On-screen Show (4:3)</PresentationFormat>
  <Paragraphs>108</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A2 Use of Maths Module USE2 coursework Lesson 3</vt:lpstr>
      <vt:lpstr>Any guesses who these people are?</vt:lpstr>
      <vt:lpstr>Any guesses who these people are?</vt:lpstr>
      <vt:lpstr>Formatting</vt:lpstr>
      <vt:lpstr>Formatting</vt:lpstr>
      <vt:lpstr>Formatting</vt:lpstr>
      <vt:lpstr>Backups</vt:lpstr>
      <vt:lpstr>References</vt:lpstr>
      <vt:lpstr>Harvard Referencing</vt:lpstr>
      <vt:lpstr>Harvard Referencing</vt:lpstr>
      <vt:lpstr>What needs to be referenced?</vt:lpstr>
      <vt:lpstr>Representing information</vt:lpstr>
      <vt:lpstr>Representing information</vt:lpstr>
      <vt:lpstr>Baskets made (o) and missed (x) in the fourth quarter of a basketball match</vt:lpstr>
      <vt:lpstr>Shots on and off target for one team in a football match</vt:lpstr>
      <vt:lpstr>Finishing Scores of top ten athletes in Olympic heptathlon</vt:lpstr>
      <vt:lpstr>Scatter plot showing Federer's first serve landing points</vt:lpstr>
      <vt:lpstr>League positions of teams in a football league during a season</vt:lpstr>
      <vt:lpstr>Average speed and altitude of the terrain for a runner's 14 minute workout</vt:lpstr>
      <vt:lpstr>"Worm Graph" showing runs scored by two sides in a game of cricket </vt:lpstr>
      <vt:lpstr>"Wagon-wheel" chart showing where runs were scored in the first part of a cricket game </vt:lpstr>
      <vt:lpstr>Processing and Representing</vt:lpstr>
      <vt:lpstr>Representing networks</vt:lpstr>
      <vt:lpstr>Processing and Representing (Decision)</vt:lpstr>
      <vt:lpstr>Ideas for representing data</vt:lpstr>
      <vt:lpstr>Processing and Representing (Data)</vt:lpstr>
      <vt:lpstr>Processing and Representing </vt:lpstr>
      <vt:lpstr>Holiday 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A2 Use of Maths Module USE2 coursework Lesson 3</dc:title>
  <dc:creator>Crook, Elizabeth</dc:creator>
  <cp:lastModifiedBy>Crook, Elizabeth</cp:lastModifiedBy>
  <cp:revision>19</cp:revision>
  <dcterms:created xsi:type="dcterms:W3CDTF">2014-06-11T13:39:05Z</dcterms:created>
  <dcterms:modified xsi:type="dcterms:W3CDTF">2014-06-20T11:17:08Z</dcterms:modified>
</cp:coreProperties>
</file>