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4" r:id="rId4"/>
    <p:sldId id="265" r:id="rId5"/>
    <p:sldId id="267" r:id="rId6"/>
    <p:sldId id="259" r:id="rId7"/>
    <p:sldId id="260" r:id="rId8"/>
    <p:sldId id="261" r:id="rId9"/>
    <p:sldId id="263" r:id="rId10"/>
    <p:sldId id="266" r:id="rId11"/>
    <p:sldId id="268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29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5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3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0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3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0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C309B-3F82-4B01-A4B6-57C5F86D1B3E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B7DA-D586-41FC-9A46-0C8CF42A3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1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lervigen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uk/maps/dir/Long+Road+Sixth+Form+College,+Long+Rd,+Cambridge+CB2+8PX,+United+Kingdom/Cambridge,+Railway+Station+(Stop+A),+Cambridge,+United+Kingdom/@52.1866132,0.1207742,15z/data=!3m1!4b1!4m13!4m12!1m5!1m1!1s0x47d87a6579400d25:0xe61f8ee491af6c6!2m2!1d0.132719!2d52.178162!1m5!1m1!1s0x47d87083b81c08ff:0xccde5e30c9f6db5!2m2!1d0.13685!2d52.1944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66727"/>
          </a:xfrm>
        </p:spPr>
        <p:txBody>
          <a:bodyPr>
            <a:normAutofit/>
          </a:bodyPr>
          <a:lstStyle/>
          <a:p>
            <a:r>
              <a:rPr lang="en-GB" dirty="0" smtClean="0"/>
              <a:t>A2 Use of Maths</a:t>
            </a:r>
            <a:br>
              <a:rPr lang="en-GB" dirty="0" smtClean="0"/>
            </a:br>
            <a:r>
              <a:rPr lang="en-GB" dirty="0" smtClean="0"/>
              <a:t>Module USE2 coursework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Lesson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6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world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Once you have reliable source data, what trends do you think you might be able to show (are they obvious before you start?) It might be worth trying a small calculation to make sure it will be worth looking at the full data before you spend a lot of time working on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Discuss: if you do spot a trend in statistical data, how might you interpret this/what might you write about as a real world comment? </a:t>
            </a:r>
          </a:p>
          <a:p>
            <a:pPr marL="0" indent="0">
              <a:buNone/>
            </a:pPr>
            <a:r>
              <a:rPr lang="en-GB" sz="1500" dirty="0" smtClean="0"/>
              <a:t>Ideas on next page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43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world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Discuss: if you do spot a trend in statistical data, how might you interpret this? </a:t>
            </a:r>
          </a:p>
          <a:p>
            <a:pPr marL="0" indent="0">
              <a:buNone/>
            </a:pPr>
            <a:r>
              <a:rPr lang="en-GB" dirty="0" smtClean="0"/>
              <a:t>You could give advice to someone based on your trend… </a:t>
            </a:r>
            <a:r>
              <a:rPr lang="en-GB" dirty="0" err="1" smtClean="0"/>
              <a:t>eg</a:t>
            </a:r>
            <a:r>
              <a:rPr lang="en-GB" dirty="0" smtClean="0"/>
              <a:t> the better paid players tend to score more goals? The countries that have more years compulsory education tend to have higher life expectancy?</a:t>
            </a:r>
          </a:p>
          <a:p>
            <a:pPr marL="0" indent="0">
              <a:buNone/>
            </a:pPr>
            <a:r>
              <a:rPr lang="en-GB" dirty="0" smtClean="0"/>
              <a:t>You could talk about whether that advice will continue to be true in all cases or whether other effects will override it?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NB Correlation does not necessarily mean </a:t>
            </a:r>
            <a:r>
              <a:rPr lang="en-GB" dirty="0" smtClean="0">
                <a:hlinkClick r:id="rId2"/>
              </a:rPr>
              <a:t>causation</a:t>
            </a:r>
            <a:r>
              <a:rPr lang="en-GB" dirty="0" smtClean="0"/>
              <a:t>, but you are allowed to use your real world knowledge of the situation to suggest possible links or reasons for the effects you have found.</a:t>
            </a:r>
          </a:p>
        </p:txBody>
      </p:sp>
    </p:spTree>
    <p:extLst>
      <p:ext uri="{BB962C8B-B14F-4D97-AF65-F5344CB8AC3E}">
        <p14:creationId xmlns:p14="http://schemas.microsoft.com/office/powerpoint/2010/main" val="17614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Other possible real world considerations…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Talk about why someone would choose or not choose to follow the optimal solution you have found</a:t>
            </a:r>
          </a:p>
          <a:p>
            <a:pPr marL="0" indent="0">
              <a:buNone/>
            </a:pPr>
            <a:r>
              <a:rPr lang="en-GB" dirty="0" smtClean="0"/>
              <a:t>Talk about why the source data and your conclusion may or may not be applicable for future examples.</a:t>
            </a:r>
          </a:p>
          <a:p>
            <a:pPr marL="0" indent="0">
              <a:buNone/>
            </a:pPr>
            <a:r>
              <a:rPr lang="en-GB" dirty="0" smtClean="0"/>
              <a:t>Talk about simplifications made in your model that may invalidate the results…</a:t>
            </a:r>
          </a:p>
          <a:p>
            <a:pPr marL="0" indent="0">
              <a:buNone/>
            </a:pPr>
            <a:r>
              <a:rPr lang="en-GB" dirty="0" smtClean="0"/>
              <a:t>Consider the same situation for different audiences (coach, investor, fan, someone placing a bet)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3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Finalising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Add notes to your ideas sheets on the possible real world outcomes you expect to achieve, and note the real world issues that you think may affect the result.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Holiday Homework:</a:t>
            </a:r>
          </a:p>
          <a:p>
            <a:pPr marL="514350" indent="-514350">
              <a:buAutoNum type="arabicPeriod"/>
            </a:pPr>
            <a:r>
              <a:rPr lang="en-GB" dirty="0" smtClean="0"/>
              <a:t>Make sure you have at least 2 different ideas sheets fully written up by the first lesson in September, </a:t>
            </a:r>
          </a:p>
          <a:p>
            <a:pPr marL="514350" indent="-514350">
              <a:buAutoNum type="arabicPeriod"/>
            </a:pPr>
            <a:r>
              <a:rPr lang="en-GB" dirty="0"/>
              <a:t>C</a:t>
            </a:r>
            <a:r>
              <a:rPr lang="en-GB" dirty="0" smtClean="0"/>
              <a:t>ollect all of the source data for at least one of the projects. (If one of your ideas needs data collected later in the year </a:t>
            </a:r>
            <a:r>
              <a:rPr lang="en-GB" dirty="0" err="1" smtClean="0"/>
              <a:t>eg</a:t>
            </a:r>
            <a:r>
              <a:rPr lang="en-GB" dirty="0" smtClean="0"/>
              <a:t> comparing routes in winter and summer, make that your second project, even though you will have collected half of the data in the summer)</a:t>
            </a:r>
          </a:p>
          <a:p>
            <a:pPr marL="514350" indent="-514350">
              <a:buAutoNum type="arabicPeriod"/>
            </a:pPr>
            <a:r>
              <a:rPr lang="en-GB" dirty="0" smtClean="0"/>
              <a:t>Create an electronic document for your first piece of coursework (in Word or other suitable format) with a title, your name&amp; candidate number and page numbers, and a section ready for any references to resources you have already used in researching and collecting your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4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world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1/3 of the marks are given for your interpretation of the real world implications of your solution… This may include considering the real world relevance of your source data too.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activities today will give a range of ideas for how you might do this in different situations…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Firstly, possible issues in data collection…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1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distance between Long Road and the train station or the Science Park?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 smtClean="0"/>
              <a:t>How could we find out how far it is from here to the Train Station or the Science Park, and how long it would take to travel there or back. 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r>
              <a:rPr lang="en-GB" sz="3000" dirty="0" smtClean="0"/>
              <a:t>If possible, try to find the answer now…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r>
              <a:rPr lang="en-GB" sz="3000" dirty="0" smtClean="0"/>
              <a:t>You can use your electronic devices (phones </a:t>
            </a:r>
            <a:r>
              <a:rPr lang="en-GB" sz="3000" dirty="0" err="1" smtClean="0"/>
              <a:t>etc</a:t>
            </a:r>
            <a:r>
              <a:rPr lang="en-GB" sz="3000" dirty="0" smtClean="0"/>
              <a:t>) for this activity!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7552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distance between Long Road and the train station or the Science Park?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How could we find out how far it is from here to the Train Station or the Science park, and how long it would take to travel there or back.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Does everyone get the same answer? Does it matter which order we travel? Would our electronic searches always come up in the same order?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G</a:t>
            </a:r>
            <a:r>
              <a:rPr lang="en-GB" dirty="0" smtClean="0">
                <a:hlinkClick r:id="rId2"/>
              </a:rPr>
              <a:t>oogle directions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Discuss &amp; make notes: How can we collect good data for network coursework? and how do we convince an examiner the data is good?</a:t>
            </a:r>
          </a:p>
          <a:p>
            <a:pPr marL="0" indent="0">
              <a:buNone/>
            </a:pPr>
            <a:r>
              <a:rPr lang="en-GB" sz="1900" dirty="0" smtClean="0"/>
              <a:t>Ideas on next page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725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distance between Long Road and the train station or the Science Park?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53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Discuss: </a:t>
            </a:r>
            <a:r>
              <a:rPr lang="en-GB" dirty="0"/>
              <a:t>H</a:t>
            </a:r>
            <a:r>
              <a:rPr lang="en-GB" dirty="0" smtClean="0"/>
              <a:t>ow can we collect good data for networks</a:t>
            </a:r>
          </a:p>
          <a:p>
            <a:r>
              <a:rPr lang="en-GB" dirty="0" smtClean="0"/>
              <a:t>Check both directions (decide how to handle one way routes if relevant</a:t>
            </a:r>
            <a:r>
              <a:rPr lang="en-GB" dirty="0" smtClean="0"/>
              <a:t>)</a:t>
            </a:r>
          </a:p>
          <a:p>
            <a:r>
              <a:rPr lang="en-GB" dirty="0" smtClean="0"/>
              <a:t>Decide exactly where distances start and end.</a:t>
            </a:r>
            <a:endParaRPr lang="en-GB" dirty="0" smtClean="0"/>
          </a:p>
          <a:p>
            <a:r>
              <a:rPr lang="en-GB" dirty="0" smtClean="0"/>
              <a:t>Consider mode of transport (and whether you can switch between them)</a:t>
            </a:r>
          </a:p>
          <a:p>
            <a:r>
              <a:rPr lang="en-GB" dirty="0" smtClean="0"/>
              <a:t>Time measurements need to be done at an appropriate time of day (rush hour vs off peak)</a:t>
            </a:r>
          </a:p>
        </p:txBody>
      </p:sp>
    </p:spTree>
    <p:extLst>
      <p:ext uri="{BB962C8B-B14F-4D97-AF65-F5344CB8AC3E}">
        <p14:creationId xmlns:p14="http://schemas.microsoft.com/office/powerpoint/2010/main" val="7096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Look at the cards and try to match the graph shapes to the real world situations they represent.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8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matching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84" y="1600200"/>
            <a:ext cx="34212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5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matching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84" y="1600200"/>
            <a:ext cx="34212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44208" y="1638092"/>
            <a:ext cx="22322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Temperature/time </a:t>
            </a:r>
            <a:r>
              <a:rPr lang="en-GB" dirty="0" smtClean="0"/>
              <a:t>of cup of tea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2. Height </a:t>
            </a:r>
            <a:r>
              <a:rPr lang="en-GB" dirty="0" smtClean="0"/>
              <a:t>/distance for a bike valve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smtClean="0"/>
              <a:t>8. Volume/time </a:t>
            </a:r>
            <a:r>
              <a:rPr lang="en-GB" dirty="0" smtClean="0"/>
              <a:t>beaker of water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4. Metres/inches </a:t>
            </a:r>
            <a:r>
              <a:rPr lang="en-GB" dirty="0" smtClean="0"/>
              <a:t>(a very shallow gradient straight line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2232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7. Radius/number </a:t>
            </a:r>
            <a:r>
              <a:rPr lang="en-GB" dirty="0" smtClean="0"/>
              <a:t>of pumps for a balloon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6. Odometer </a:t>
            </a:r>
            <a:r>
              <a:rPr lang="en-GB" dirty="0" smtClean="0"/>
              <a:t>per minute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5. Distance fallen /</a:t>
            </a:r>
            <a:r>
              <a:rPr lang="en-GB" dirty="0" smtClean="0"/>
              <a:t>time falling out of plane</a:t>
            </a:r>
          </a:p>
          <a:p>
            <a:endParaRPr lang="en-GB" dirty="0"/>
          </a:p>
          <a:p>
            <a:r>
              <a:rPr lang="en-GB" dirty="0" smtClean="0"/>
              <a:t>3. Height </a:t>
            </a:r>
            <a:r>
              <a:rPr lang="en-GB" dirty="0" smtClean="0"/>
              <a:t>/time of the tennis ball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9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matching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84" y="1600200"/>
            <a:ext cx="34212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44208" y="1638092"/>
            <a:ext cx="22322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Temperature/time of cup of tea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Height /distance for a bike valve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Volume/time beaker of water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Metres/inches (a very shallow gradient straight line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2232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Radius/number of pumps for a balloon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Odometer per minute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Distance fallen/time falling out of plane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Height /time of the tennis ball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139376" y="1484784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0000"/>
                </a:solidFill>
              </a:rPr>
              <a:t>Discuss:</a:t>
            </a:r>
          </a:p>
          <a:p>
            <a:pPr algn="ctr"/>
            <a:r>
              <a:rPr lang="en-GB" sz="3200" dirty="0" smtClean="0">
                <a:solidFill>
                  <a:srgbClr val="FF0000"/>
                </a:solidFill>
              </a:rPr>
              <a:t>Will these graphs continue to match the real world situations as time goes on?</a:t>
            </a:r>
          </a:p>
          <a:p>
            <a:pPr algn="ctr"/>
            <a:endParaRPr lang="en-GB" sz="3200" dirty="0">
              <a:solidFill>
                <a:srgbClr val="FF0000"/>
              </a:solidFill>
            </a:endParaRPr>
          </a:p>
          <a:p>
            <a:pPr algn="ctr"/>
            <a:r>
              <a:rPr lang="en-GB" sz="3200" dirty="0" smtClean="0">
                <a:solidFill>
                  <a:srgbClr val="FF0000"/>
                </a:solidFill>
              </a:rPr>
              <a:t>Would a second attempt at the same experiment/data collection have exactly the same graph?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931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A2 Use of Maths Module USE2 coursework Lesson 4</vt:lpstr>
      <vt:lpstr>Real world conclusions</vt:lpstr>
      <vt:lpstr>The distance between Long Road and the train station or the Science Park?</vt:lpstr>
      <vt:lpstr>The distance between Long Road and the train station or the Science Park?</vt:lpstr>
      <vt:lpstr>The distance between Long Road and the train station or the Science Park?</vt:lpstr>
      <vt:lpstr>Graph matching</vt:lpstr>
      <vt:lpstr>Graph matching</vt:lpstr>
      <vt:lpstr>Graph matching</vt:lpstr>
      <vt:lpstr>Graph matching</vt:lpstr>
      <vt:lpstr>Real world conclusions</vt:lpstr>
      <vt:lpstr>Real world conclusions</vt:lpstr>
      <vt:lpstr>Other possible real world considerations…</vt:lpstr>
      <vt:lpstr>Finalising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 Use of Maths Module USE2 coursework Lesson 4</dc:title>
  <dc:creator>Crook, Elizabeth</dc:creator>
  <cp:lastModifiedBy>Crook, Elizabeth</cp:lastModifiedBy>
  <cp:revision>19</cp:revision>
  <dcterms:created xsi:type="dcterms:W3CDTF">2014-06-13T08:47:42Z</dcterms:created>
  <dcterms:modified xsi:type="dcterms:W3CDTF">2014-06-30T10:45:31Z</dcterms:modified>
</cp:coreProperties>
</file>