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48"/>
  </p:notesMasterIdLst>
  <p:handoutMasterIdLst>
    <p:handoutMasterId r:id="rId49"/>
  </p:handoutMasterIdLst>
  <p:sldIdLst>
    <p:sldId id="256" r:id="rId3"/>
    <p:sldId id="265" r:id="rId4"/>
    <p:sldId id="266" r:id="rId5"/>
    <p:sldId id="267" r:id="rId6"/>
    <p:sldId id="268" r:id="rId7"/>
    <p:sldId id="269" r:id="rId8"/>
    <p:sldId id="270" r:id="rId9"/>
    <p:sldId id="271" r:id="rId10"/>
    <p:sldId id="273" r:id="rId11"/>
    <p:sldId id="272" r:id="rId12"/>
    <p:sldId id="274" r:id="rId13"/>
    <p:sldId id="308" r:id="rId14"/>
    <p:sldId id="276" r:id="rId15"/>
    <p:sldId id="277" r:id="rId16"/>
    <p:sldId id="279" r:id="rId17"/>
    <p:sldId id="278" r:id="rId18"/>
    <p:sldId id="275" r:id="rId19"/>
    <p:sldId id="280" r:id="rId20"/>
    <p:sldId id="281" r:id="rId21"/>
    <p:sldId id="282" r:id="rId22"/>
    <p:sldId id="283" r:id="rId23"/>
    <p:sldId id="284" r:id="rId24"/>
    <p:sldId id="285" r:id="rId25"/>
    <p:sldId id="307"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9" r:id="rId39"/>
    <p:sldId id="309" r:id="rId40"/>
    <p:sldId id="300" r:id="rId41"/>
    <p:sldId id="301" r:id="rId42"/>
    <p:sldId id="302" r:id="rId43"/>
    <p:sldId id="303" r:id="rId44"/>
    <p:sldId id="305" r:id="rId45"/>
    <p:sldId id="306" r:id="rId46"/>
    <p:sldId id="310" r:id="rId47"/>
  </p:sldIdLst>
  <p:sldSz cx="12188825" cy="6858000"/>
  <p:notesSz cx="6889750"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89540" autoAdjust="0"/>
  </p:normalViewPr>
  <p:slideViewPr>
    <p:cSldViewPr showGuides="1">
      <p:cViewPr varScale="1">
        <p:scale>
          <a:sx n="77" d="100"/>
          <a:sy n="77" d="100"/>
        </p:scale>
        <p:origin x="864"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a:p>
        </p:txBody>
      </p:sp>
      <p:sp>
        <p:nvSpPr>
          <p:cNvPr id="3" name="Date Placeholder 2"/>
          <p:cNvSpPr>
            <a:spLocks noGrp="1"/>
          </p:cNvSpPr>
          <p:nvPr>
            <p:ph type="dt" sz="quarter" idx="1"/>
          </p:nvPr>
        </p:nvSpPr>
        <p:spPr>
          <a:xfrm>
            <a:off x="3902597" y="0"/>
            <a:ext cx="2985558" cy="502835"/>
          </a:xfrm>
          <a:prstGeom prst="rect">
            <a:avLst/>
          </a:prstGeom>
        </p:spPr>
        <p:txBody>
          <a:bodyPr vert="horz" lIns="96634" tIns="48317" rIns="96634" bIns="48317" rtlCol="0"/>
          <a:lstStyle>
            <a:lvl1pPr algn="r">
              <a:defRPr sz="1300"/>
            </a:lvl1pPr>
          </a:lstStyle>
          <a:p>
            <a:fld id="{24CE221E-83ED-4F6C-BA5F-3F9E6FDB6953}" type="datetimeFigureOut">
              <a:rPr lang="en-US"/>
              <a:t>7/19/2020</a:t>
            </a:fld>
            <a:endParaRPr/>
          </a:p>
        </p:txBody>
      </p:sp>
      <p:sp>
        <p:nvSpPr>
          <p:cNvPr id="4" name="Footer Placeholder 3"/>
          <p:cNvSpPr>
            <a:spLocks noGrp="1"/>
          </p:cNvSpPr>
          <p:nvPr>
            <p:ph type="ftr" sz="quarter" idx="2"/>
          </p:nvPr>
        </p:nvSpPr>
        <p:spPr>
          <a:xfrm>
            <a:off x="0" y="9519057"/>
            <a:ext cx="2985558" cy="502833"/>
          </a:xfrm>
          <a:prstGeom prst="rect">
            <a:avLst/>
          </a:prstGeom>
        </p:spPr>
        <p:txBody>
          <a:bodyPr vert="horz" lIns="96634" tIns="48317" rIns="96634" bIns="48317" rtlCol="0" anchor="b"/>
          <a:lstStyle>
            <a:lvl1pPr algn="l">
              <a:defRPr sz="1300"/>
            </a:lvl1pPr>
          </a:lstStyle>
          <a:p>
            <a:endParaRPr/>
          </a:p>
        </p:txBody>
      </p:sp>
      <p:sp>
        <p:nvSpPr>
          <p:cNvPr id="5" name="Slide Number Placeholder 4"/>
          <p:cNvSpPr>
            <a:spLocks noGrp="1"/>
          </p:cNvSpPr>
          <p:nvPr>
            <p:ph type="sldNum" sz="quarter" idx="3"/>
          </p:nvPr>
        </p:nvSpPr>
        <p:spPr>
          <a:xfrm>
            <a:off x="3902597" y="9519057"/>
            <a:ext cx="2985558" cy="502833"/>
          </a:xfrm>
          <a:prstGeom prst="rect">
            <a:avLst/>
          </a:prstGeom>
        </p:spPr>
        <p:txBody>
          <a:bodyPr vert="horz" lIns="96634" tIns="48317" rIns="96634" bIns="48317" rtlCol="0" anchor="b"/>
          <a:lstStyle>
            <a:lvl1pPr algn="r">
              <a:defRPr sz="13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5558" cy="501094"/>
          </a:xfrm>
          <a:prstGeom prst="rect">
            <a:avLst/>
          </a:prstGeom>
        </p:spPr>
        <p:txBody>
          <a:bodyPr vert="horz" lIns="96634" tIns="48317" rIns="96634" bIns="48317" rtlCol="0"/>
          <a:lstStyle>
            <a:lvl1pPr algn="l">
              <a:defRPr sz="1300"/>
            </a:lvl1pPr>
          </a:lstStyle>
          <a:p>
            <a:endParaRPr/>
          </a:p>
        </p:txBody>
      </p:sp>
      <p:sp>
        <p:nvSpPr>
          <p:cNvPr id="3" name="Date Placeholder 2"/>
          <p:cNvSpPr>
            <a:spLocks noGrp="1"/>
          </p:cNvSpPr>
          <p:nvPr>
            <p:ph type="dt" idx="1"/>
          </p:nvPr>
        </p:nvSpPr>
        <p:spPr>
          <a:xfrm>
            <a:off x="3902597" y="1"/>
            <a:ext cx="2985558" cy="501094"/>
          </a:xfrm>
          <a:prstGeom prst="rect">
            <a:avLst/>
          </a:prstGeom>
        </p:spPr>
        <p:txBody>
          <a:bodyPr vert="horz" lIns="96634" tIns="48317" rIns="96634" bIns="48317" rtlCol="0"/>
          <a:lstStyle>
            <a:lvl1pPr algn="r">
              <a:defRPr sz="1300"/>
            </a:lvl1pPr>
          </a:lstStyle>
          <a:p>
            <a:fld id="{97853E5F-CE67-483C-A264-F17AC70E9CA2}" type="datetimeFigureOut">
              <a:rPr lang="en-US"/>
              <a:t>7/19/2020</a:t>
            </a:fld>
            <a:endParaRPr/>
          </a:p>
        </p:txBody>
      </p:sp>
      <p:sp>
        <p:nvSpPr>
          <p:cNvPr id="4" name="Slide Image Placeholder 3"/>
          <p:cNvSpPr>
            <a:spLocks noGrp="1" noRot="1" noChangeAspect="1"/>
          </p:cNvSpPr>
          <p:nvPr>
            <p:ph type="sldImg" idx="2"/>
          </p:nvPr>
        </p:nvSpPr>
        <p:spPr>
          <a:xfrm>
            <a:off x="104775" y="750888"/>
            <a:ext cx="6680200" cy="3759200"/>
          </a:xfrm>
          <a:prstGeom prst="rect">
            <a:avLst/>
          </a:prstGeom>
          <a:noFill/>
          <a:ln w="12700">
            <a:solidFill>
              <a:prstClr val="black"/>
            </a:solidFill>
          </a:ln>
        </p:spPr>
        <p:txBody>
          <a:bodyPr vert="horz" lIns="96634" tIns="48317" rIns="96634" bIns="48317" rtlCol="0" anchor="ctr"/>
          <a:lstStyle/>
          <a:p>
            <a:endParaRPr/>
          </a:p>
        </p:txBody>
      </p:sp>
      <p:sp>
        <p:nvSpPr>
          <p:cNvPr id="5" name="Notes Placeholder 4"/>
          <p:cNvSpPr>
            <a:spLocks noGrp="1"/>
          </p:cNvSpPr>
          <p:nvPr>
            <p:ph type="body" sz="quarter" idx="3"/>
          </p:nvPr>
        </p:nvSpPr>
        <p:spPr>
          <a:xfrm>
            <a:off x="688975" y="4760397"/>
            <a:ext cx="5511800" cy="4509850"/>
          </a:xfrm>
          <a:prstGeom prst="rect">
            <a:avLst/>
          </a:prstGeom>
        </p:spPr>
        <p:txBody>
          <a:bodyPr vert="horz" lIns="96634" tIns="48317" rIns="96634" bIns="48317"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519055"/>
            <a:ext cx="2985558" cy="501094"/>
          </a:xfrm>
          <a:prstGeom prst="rect">
            <a:avLst/>
          </a:prstGeom>
        </p:spPr>
        <p:txBody>
          <a:bodyPr vert="horz" lIns="96634" tIns="48317" rIns="96634" bIns="48317" rtlCol="0" anchor="b"/>
          <a:lstStyle>
            <a:lvl1pPr algn="l">
              <a:defRPr sz="1300"/>
            </a:lvl1pPr>
          </a:lstStyle>
          <a:p>
            <a:endParaRPr/>
          </a:p>
        </p:txBody>
      </p:sp>
      <p:sp>
        <p:nvSpPr>
          <p:cNvPr id="7" name="Slide Number Placeholder 6"/>
          <p:cNvSpPr>
            <a:spLocks noGrp="1"/>
          </p:cNvSpPr>
          <p:nvPr>
            <p:ph type="sldNum" sz="quarter" idx="5"/>
          </p:nvPr>
        </p:nvSpPr>
        <p:spPr>
          <a:xfrm>
            <a:off x="3902597" y="9519055"/>
            <a:ext cx="2985558" cy="501094"/>
          </a:xfrm>
          <a:prstGeom prst="rect">
            <a:avLst/>
          </a:prstGeom>
        </p:spPr>
        <p:txBody>
          <a:bodyPr vert="horz" lIns="96634" tIns="48317" rIns="96634" bIns="48317" rtlCol="0" anchor="b"/>
          <a:lstStyle>
            <a:lvl1pPr algn="r">
              <a:defRPr sz="13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u.ibtimes.com/articles/123268/20110317/thorium-rare-earth-liability-or-asset.htm"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toplynas.org/health-issu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6BB98AFB-CB0D-4DFE-87B9-B4B0D0DE73CD}" type="slidenum">
              <a:rPr lang="en-MY" smtClean="0"/>
              <a:t>2</a:t>
            </a:fld>
            <a:endParaRPr lang="en-MY"/>
          </a:p>
        </p:txBody>
      </p:sp>
    </p:spTree>
    <p:extLst>
      <p:ext uri="{BB962C8B-B14F-4D97-AF65-F5344CB8AC3E}">
        <p14:creationId xmlns:p14="http://schemas.microsoft.com/office/powerpoint/2010/main" val="275778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BB98AFB-CB0D-4DFE-87B9-B4B0D0DE73CD}" type="slidenum">
              <a:rPr lang="en-MY" smtClean="0"/>
              <a:t>6</a:t>
            </a:fld>
            <a:endParaRPr lang="en-MY"/>
          </a:p>
        </p:txBody>
      </p:sp>
    </p:spTree>
    <p:extLst>
      <p:ext uri="{BB962C8B-B14F-4D97-AF65-F5344CB8AC3E}">
        <p14:creationId xmlns:p14="http://schemas.microsoft.com/office/powerpoint/2010/main" val="303226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MY" dirty="0"/>
              <a:t>Software is developed or engineered; it is not manufactured in the classical sense. </a:t>
            </a:r>
            <a:br>
              <a:rPr lang="en-MY" dirty="0"/>
            </a:br>
            <a:r>
              <a:rPr lang="en-MY" dirty="0"/>
              <a:t>Although some similarities exist between software development and hardware manufacture, the two activities are fundamentally different. In both activities, high quality is achieved through good design, but the manufacturing phase for hardware can introduce quality problems that are </a:t>
            </a:r>
            <a:r>
              <a:rPr lang="en-MY" dirty="0" err="1"/>
              <a:t>nonexistent</a:t>
            </a:r>
            <a:r>
              <a:rPr lang="en-MY" dirty="0"/>
              <a:t> (or easily corrected) for software. </a:t>
            </a:r>
            <a:br>
              <a:rPr lang="en-MY" dirty="0"/>
            </a:br>
            <a:r>
              <a:rPr lang="en-MY" dirty="0"/>
              <a:t>Both activities are dependent on people, but the relationship between people applied and work accomplished is entirely different. Both activities require the construction of a "product" but the approaches are different.</a:t>
            </a:r>
          </a:p>
          <a:p>
            <a:pPr>
              <a:defRPr/>
            </a:pPr>
            <a:endParaRPr lang="en-US" dirty="0"/>
          </a:p>
          <a:p>
            <a:pPr>
              <a:defRPr/>
            </a:pPr>
            <a:r>
              <a:rPr lang="en-MY" dirty="0"/>
              <a:t>As we know software is that part of computer science, that does not have physical existence. But we can feel the existence. </a:t>
            </a:r>
            <a:br>
              <a:rPr lang="en-MY" dirty="0"/>
            </a:br>
            <a:br>
              <a:rPr lang="en-MY" dirty="0"/>
            </a:br>
            <a:r>
              <a:rPr lang="en-MY" dirty="0"/>
              <a:t>Basically a software is of two type. An operating system or a Application program. Both are a/group of codes design to carry out a specific task. </a:t>
            </a:r>
            <a:br>
              <a:rPr lang="en-MY" dirty="0"/>
            </a:br>
            <a:br>
              <a:rPr lang="en-MY" dirty="0"/>
            </a:br>
            <a:r>
              <a:rPr lang="en-MY" dirty="0"/>
              <a:t>When it is matter of coding then we can say it as developed. But when it adds properties like maintenance, extensibility and quality and is within time and budget and also satisfies all the requirements given by user. Here comes software engineering. </a:t>
            </a:r>
            <a:br>
              <a:rPr lang="en-MY" dirty="0"/>
            </a:br>
            <a:br>
              <a:rPr lang="en-MY" dirty="0"/>
            </a:br>
            <a:r>
              <a:rPr lang="en-MY" dirty="0"/>
              <a:t>Software engineering is the branch of software that deals software development that meets all the requirements of the user in a time bound.</a:t>
            </a:r>
          </a:p>
          <a:p>
            <a:pPr>
              <a:defRPr/>
            </a:pPr>
            <a:endParaRPr lang="en-US" dirty="0"/>
          </a:p>
          <a:p>
            <a:pPr>
              <a:defRPr/>
            </a:pPr>
            <a:endParaRPr lang="en-US" dirty="0"/>
          </a:p>
          <a:p>
            <a:pPr>
              <a:defRPr/>
            </a:pPr>
            <a:r>
              <a:rPr lang="en-MY" dirty="0"/>
              <a:t>Saying that something is manufactured means that it is created, 'from the ground up', from nothing. And that certain chemical/physical processes are used to create it. </a:t>
            </a:r>
            <a:br>
              <a:rPr lang="en-MY" dirty="0"/>
            </a:br>
            <a:br>
              <a:rPr lang="en-MY" dirty="0"/>
            </a:br>
            <a:r>
              <a:rPr lang="en-MY" dirty="0"/>
              <a:t>Software has NO physical form. It is computer code, instructions for an operating system (something else without physical form). A computer program is kind of like a story, something else without physical form. </a:t>
            </a:r>
          </a:p>
          <a:p>
            <a:pPr>
              <a:defRPr/>
            </a:pPr>
            <a:endParaRPr lang="en-US" dirty="0"/>
          </a:p>
          <a:p>
            <a:pPr>
              <a:defRPr/>
            </a:pPr>
            <a:r>
              <a:rPr lang="en-MY" dirty="0"/>
              <a:t>People who write computer programs use nothing of a physical process to create the software. They simply use words/letters to create the code. The finished code is called 'software'. Sometimes the software is an operating system, a program, a widget, or simply 'code'.</a:t>
            </a:r>
          </a:p>
          <a:p>
            <a:endParaRPr lang="en-MY" dirty="0"/>
          </a:p>
        </p:txBody>
      </p:sp>
      <p:sp>
        <p:nvSpPr>
          <p:cNvPr id="4" name="Slide Number Placeholder 3"/>
          <p:cNvSpPr>
            <a:spLocks noGrp="1"/>
          </p:cNvSpPr>
          <p:nvPr>
            <p:ph type="sldNum" sz="quarter" idx="10"/>
          </p:nvPr>
        </p:nvSpPr>
        <p:spPr/>
        <p:txBody>
          <a:bodyPr/>
          <a:lstStyle/>
          <a:p>
            <a:fld id="{6BB98AFB-CB0D-4DFE-87B9-B4B0D0DE73CD}" type="slidenum">
              <a:rPr lang="en-MY" smtClean="0"/>
              <a:t>7</a:t>
            </a:fld>
            <a:endParaRPr lang="en-MY"/>
          </a:p>
        </p:txBody>
      </p:sp>
    </p:spTree>
    <p:extLst>
      <p:ext uri="{BB962C8B-B14F-4D97-AF65-F5344CB8AC3E}">
        <p14:creationId xmlns:p14="http://schemas.microsoft.com/office/powerpoint/2010/main" val="3599895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BB98AFB-CB0D-4DFE-87B9-B4B0D0DE73CD}" type="slidenum">
              <a:rPr lang="en-MY" smtClean="0"/>
              <a:t>14</a:t>
            </a:fld>
            <a:endParaRPr lang="en-MY"/>
          </a:p>
        </p:txBody>
      </p:sp>
    </p:spTree>
    <p:extLst>
      <p:ext uri="{BB962C8B-B14F-4D97-AF65-F5344CB8AC3E}">
        <p14:creationId xmlns:p14="http://schemas.microsoft.com/office/powerpoint/2010/main" val="26496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BB98AFB-CB0D-4DFE-87B9-B4B0D0DE73CD}" type="slidenum">
              <a:rPr lang="en-MY" smtClean="0"/>
              <a:t>23</a:t>
            </a:fld>
            <a:endParaRPr lang="en-MY"/>
          </a:p>
        </p:txBody>
      </p:sp>
    </p:spTree>
    <p:extLst>
      <p:ext uri="{BB962C8B-B14F-4D97-AF65-F5344CB8AC3E}">
        <p14:creationId xmlns:p14="http://schemas.microsoft.com/office/powerpoint/2010/main" val="43629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BB98AFB-CB0D-4DFE-87B9-B4B0D0DE73CD}" type="slidenum">
              <a:rPr lang="en-MY" smtClean="0"/>
              <a:t>40</a:t>
            </a:fld>
            <a:endParaRPr lang="en-MY"/>
          </a:p>
        </p:txBody>
      </p:sp>
    </p:spTree>
    <p:extLst>
      <p:ext uri="{BB962C8B-B14F-4D97-AF65-F5344CB8AC3E}">
        <p14:creationId xmlns:p14="http://schemas.microsoft.com/office/powerpoint/2010/main" val="311823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Public interest e.g. </a:t>
            </a:r>
            <a:r>
              <a:rPr lang="en-MY" dirty="0" err="1"/>
              <a:t>Lynas</a:t>
            </a:r>
            <a:r>
              <a:rPr lang="en-MY" dirty="0"/>
              <a:t> project: </a:t>
            </a:r>
            <a:r>
              <a:rPr lang="en-MY" sz="1300" dirty="0"/>
              <a:t>Touted as the largest rare earth refinery, the LAMP will use 720 tons of concentrated Hydrochloride Acid (sulphuric acid) per day and leave behind 28,000 tonnes of solid waste per year, enough to fill 126 </a:t>
            </a:r>
            <a:r>
              <a:rPr lang="en-MY" sz="1300" dirty="0" err="1"/>
              <a:t>olympic</a:t>
            </a:r>
            <a:r>
              <a:rPr lang="en-MY" sz="1300" dirty="0"/>
              <a:t> size swimming pools. A by-product of this waste is </a:t>
            </a:r>
            <a:r>
              <a:rPr lang="en-MY" sz="1300" dirty="0">
                <a:hlinkClick r:id="rId3"/>
              </a:rPr>
              <a:t>radioactive Thorium (</a:t>
            </a:r>
            <a:r>
              <a:rPr lang="en-MY" sz="1300" dirty="0" err="1">
                <a:hlinkClick r:id="rId3"/>
              </a:rPr>
              <a:t>Th</a:t>
            </a:r>
            <a:r>
              <a:rPr lang="en-MY" sz="1300" dirty="0">
                <a:hlinkClick r:id="rId3"/>
              </a:rPr>
              <a:t>)</a:t>
            </a:r>
            <a:r>
              <a:rPr lang="en-MY" sz="1300" dirty="0"/>
              <a:t> which is dangerous to </a:t>
            </a:r>
            <a:r>
              <a:rPr lang="en-MY" sz="1300" dirty="0">
                <a:hlinkClick r:id="rId4"/>
              </a:rPr>
              <a:t>human health</a:t>
            </a:r>
            <a:r>
              <a:rPr lang="en-MY" sz="1300" dirty="0"/>
              <a:t>.</a:t>
            </a:r>
            <a:endParaRPr lang="en-MY" dirty="0"/>
          </a:p>
        </p:txBody>
      </p:sp>
      <p:sp>
        <p:nvSpPr>
          <p:cNvPr id="4" name="Slide Number Placeholder 3"/>
          <p:cNvSpPr>
            <a:spLocks noGrp="1"/>
          </p:cNvSpPr>
          <p:nvPr>
            <p:ph type="sldNum" sz="quarter" idx="10"/>
          </p:nvPr>
        </p:nvSpPr>
        <p:spPr/>
        <p:txBody>
          <a:bodyPr/>
          <a:lstStyle/>
          <a:p>
            <a:fld id="{6BB98AFB-CB0D-4DFE-87B9-B4B0D0DE73CD}" type="slidenum">
              <a:rPr lang="en-MY" smtClean="0"/>
              <a:t>41</a:t>
            </a:fld>
            <a:endParaRPr lang="en-MY"/>
          </a:p>
        </p:txBody>
      </p:sp>
    </p:spTree>
    <p:extLst>
      <p:ext uri="{BB962C8B-B14F-4D97-AF65-F5344CB8AC3E}">
        <p14:creationId xmlns:p14="http://schemas.microsoft.com/office/powerpoint/2010/main" val="96009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255A1BB3-DA89-4195-AAA6-F2FA599D36B2}" type="datetime1">
              <a:rPr lang="en-US" smtClean="0"/>
              <a:t>7/19/2020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5753D0A-CC44-4232-A708-33F018F13255}" type="datetime1">
              <a:rPr lang="en-US" smtClean="0"/>
              <a:t>7/19/2020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D60044-9433-48A5-A0F5-AF031C057E1D}" type="datetime1">
              <a:rPr lang="en-US" smtClean="0"/>
              <a:t>7/19/2020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349680" cy="1066800"/>
          </a:xfrm>
        </p:spPr>
        <p:txBody>
          <a:bodyPr/>
          <a:lstStyle/>
          <a:p>
            <a:r>
              <a:rPr lang="en-US"/>
              <a:t>Click to edit Master title style</a:t>
            </a:r>
            <a:endParaRPr/>
          </a:p>
        </p:txBody>
      </p:sp>
      <p:sp>
        <p:nvSpPr>
          <p:cNvPr id="3" name="Content Placeholder 2"/>
          <p:cNvSpPr>
            <a:spLocks noGrp="1"/>
          </p:cNvSpPr>
          <p:nvPr>
            <p:ph idx="1"/>
          </p:nvPr>
        </p:nvSpPr>
        <p:spPr>
          <a:xfrm>
            <a:off x="1065212" y="1828800"/>
            <a:ext cx="9349680" cy="4191000"/>
          </a:xfrm>
        </p:spPr>
        <p:txBody>
          <a:bodyPr>
            <a:normAutofit/>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3C513D01-1103-4085-BD31-0447510584EB}" type="datetime1">
              <a:rPr lang="en-US" smtClean="0"/>
              <a:t>7/19/2020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4400" b="1" cap="none" baseline="0"/>
            </a:lvl1pPr>
          </a:lstStyle>
          <a:p>
            <a:r>
              <a:rPr lang="en-US" dirty="0"/>
              <a:t>Click to edit Master title style</a:t>
            </a:r>
            <a:endParaRPr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EAEF3-D61A-41FB-97C0-24CB5A3935A5}" type="datetime1">
              <a:rPr lang="en-US" smtClean="0"/>
              <a:t>7/19/2020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800"/>
            </a:lvl1pPr>
            <a:lvl2pPr>
              <a:defRPr sz="2400"/>
            </a:lvl2pPr>
            <a:lvl3pPr>
              <a:defRPr sz="2000"/>
            </a:lvl3pPr>
            <a:lvl4pPr>
              <a:defRPr sz="1800"/>
            </a:lvl4pPr>
            <a:lvl5pPr>
              <a:defRPr sz="18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BEA0515-8312-424E-A4FD-ADDCCC2F2752}" type="datetime1">
              <a:rPr lang="en-US" smtClean="0"/>
              <a:t>7/19/2020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5ED31A3F-23E3-408A-928A-64CBDC7CB2B4}" type="datetime1">
              <a:rPr lang="en-US" smtClean="0"/>
              <a:t>7/19/2020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07CABAC-021B-4083-A890-4B2C930B19E7}" type="datetime1">
              <a:rPr lang="en-US" smtClean="0"/>
              <a:t>7/19/2020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98A20-63B4-460B-8977-19B43D02CCF3}" type="datetime1">
              <a:rPr lang="en-US" smtClean="0"/>
              <a:t>7/19/2020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D34FC5-EB27-4482-85D6-0F3443D792C2}" type="datetime1">
              <a:rPr lang="en-US" smtClean="0"/>
              <a:t>7/19/2020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2E5C1AA-2C73-4BCD-9804-D583E6924BA1}" type="datetime1">
              <a:rPr lang="en-US" smtClean="0"/>
              <a:t>7/19/2020</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9925742" cy="2514601"/>
          </a:xfrm>
        </p:spPr>
        <p:txBody>
          <a:bodyPr>
            <a:normAutofit/>
          </a:bodyPr>
          <a:lstStyle/>
          <a:p>
            <a:r>
              <a:rPr lang="en-US" sz="4400" dirty="0"/>
              <a:t>Chapter 1</a:t>
            </a:r>
            <a:br>
              <a:rPr lang="en-US" sz="4400" dirty="0"/>
            </a:br>
            <a:r>
              <a:rPr lang="en-US" sz="4400" dirty="0"/>
              <a:t>Introduction to Software Engineering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Types of Software Product</a:t>
            </a:r>
          </a:p>
        </p:txBody>
      </p:sp>
      <p:sp>
        <p:nvSpPr>
          <p:cNvPr id="3" name="Content Placeholder 2"/>
          <p:cNvSpPr>
            <a:spLocks noGrp="1"/>
          </p:cNvSpPr>
          <p:nvPr>
            <p:ph idx="1"/>
          </p:nvPr>
        </p:nvSpPr>
        <p:spPr/>
        <p:txBody>
          <a:bodyPr/>
          <a:lstStyle/>
          <a:p>
            <a:r>
              <a:rPr lang="en-GB" altLang="en-US" sz="2500" dirty="0">
                <a:latin typeface="Arial" panose="020B0604020202020204" pitchFamily="34" charset="0"/>
              </a:rPr>
              <a:t>Software engineers are concerned with developing software products, i.e. software, which can be sold to a customer.</a:t>
            </a:r>
          </a:p>
          <a:p>
            <a:r>
              <a:rPr lang="en-GB" altLang="en-US" sz="2500" dirty="0">
                <a:latin typeface="Arial" panose="020B0604020202020204" pitchFamily="34" charset="0"/>
              </a:rPr>
              <a:t> Two types of software product: </a:t>
            </a:r>
          </a:p>
          <a:p>
            <a:pPr lvl="1"/>
            <a:r>
              <a:rPr lang="en-GB" altLang="en-US" dirty="0">
                <a:solidFill>
                  <a:srgbClr val="C00000"/>
                </a:solidFill>
                <a:latin typeface="Arial" panose="020B0604020202020204" pitchFamily="34" charset="0"/>
              </a:rPr>
              <a:t>Generic </a:t>
            </a:r>
            <a:r>
              <a:rPr lang="en-GB" altLang="en-US" dirty="0">
                <a:latin typeface="Arial" panose="020B0604020202020204" pitchFamily="34" charset="0"/>
              </a:rPr>
              <a:t>products </a:t>
            </a:r>
          </a:p>
          <a:p>
            <a:pPr lvl="1"/>
            <a:r>
              <a:rPr lang="en-GB" altLang="en-US" dirty="0">
                <a:solidFill>
                  <a:srgbClr val="C00000"/>
                </a:solidFill>
                <a:latin typeface="Arial" panose="020B0604020202020204" pitchFamily="34" charset="0"/>
              </a:rPr>
              <a:t>Bespoke </a:t>
            </a:r>
            <a:r>
              <a:rPr lang="en-GB" altLang="en-US" dirty="0">
                <a:latin typeface="Arial" panose="020B0604020202020204" pitchFamily="34" charset="0"/>
              </a:rPr>
              <a:t>(or customized) products</a:t>
            </a:r>
          </a:p>
          <a:p>
            <a:pPr lvl="1"/>
            <a:r>
              <a:rPr lang="en-GB" altLang="en-US" dirty="0">
                <a:solidFill>
                  <a:srgbClr val="FF0000"/>
                </a:solidFill>
                <a:latin typeface="Arial" panose="020B0604020202020204" pitchFamily="34" charset="0"/>
              </a:rPr>
              <a:t>generic</a:t>
            </a:r>
            <a:r>
              <a:rPr lang="zh-CN" altLang="en-US" dirty="0">
                <a:latin typeface="Arial" panose="020B0604020202020204" pitchFamily="34" charset="0"/>
              </a:rPr>
              <a:t>是</a:t>
            </a:r>
            <a:r>
              <a:rPr lang="en-GB" altLang="en-US" dirty="0">
                <a:latin typeface="Arial" panose="020B0604020202020204" pitchFamily="34" charset="0"/>
              </a:rPr>
              <a:t>develop</a:t>
            </a:r>
            <a:r>
              <a:rPr lang="zh-CN" altLang="en-US" dirty="0">
                <a:latin typeface="Arial" panose="020B0604020202020204" pitchFamily="34" charset="0"/>
              </a:rPr>
              <a:t>给大众市场</a:t>
            </a:r>
            <a:r>
              <a:rPr lang="en-US" altLang="zh-CN" dirty="0">
                <a:latin typeface="Arial" panose="020B0604020202020204" pitchFamily="34" charset="0"/>
              </a:rPr>
              <a:t>(</a:t>
            </a:r>
            <a:r>
              <a:rPr lang="en-GB" altLang="en-US" dirty="0">
                <a:latin typeface="Arial" panose="020B0604020202020204" pitchFamily="34" charset="0"/>
              </a:rPr>
              <a:t>Copyright</a:t>
            </a:r>
            <a:r>
              <a:rPr lang="zh-CN" altLang="en-US" dirty="0">
                <a:latin typeface="Arial" panose="020B0604020202020204" pitchFamily="34" charset="0"/>
              </a:rPr>
              <a:t>是</a:t>
            </a:r>
            <a:r>
              <a:rPr lang="en-GB" altLang="en-US" dirty="0">
                <a:latin typeface="Arial" panose="020B0604020202020204" pitchFamily="34" charset="0"/>
              </a:rPr>
              <a:t>developer</a:t>
            </a:r>
            <a:r>
              <a:rPr lang="zh-CN" altLang="en-US" dirty="0">
                <a:latin typeface="Arial" panose="020B0604020202020204" pitchFamily="34" charset="0"/>
              </a:rPr>
              <a:t>的</a:t>
            </a:r>
            <a:r>
              <a:rPr lang="en-US" altLang="zh-CN" dirty="0">
                <a:latin typeface="Arial" panose="020B0604020202020204" pitchFamily="34" charset="0"/>
              </a:rPr>
              <a:t>) Microsoft</a:t>
            </a:r>
          </a:p>
          <a:p>
            <a:pPr lvl="1"/>
            <a:r>
              <a:rPr lang="en-GB" altLang="en-US" dirty="0">
                <a:solidFill>
                  <a:srgbClr val="FF0000"/>
                </a:solidFill>
                <a:latin typeface="Arial" panose="020B0604020202020204" pitchFamily="34" charset="0"/>
              </a:rPr>
              <a:t>bespoke</a:t>
            </a:r>
            <a:r>
              <a:rPr lang="zh-CN" altLang="en-US" dirty="0">
                <a:latin typeface="Arial" panose="020B0604020202020204" pitchFamily="34" charset="0"/>
              </a:rPr>
              <a:t>是为某个</a:t>
            </a:r>
            <a:r>
              <a:rPr lang="en-GB" altLang="en-US" dirty="0">
                <a:latin typeface="Arial" panose="020B0604020202020204" pitchFamily="34" charset="0"/>
              </a:rPr>
              <a:t>customer</a:t>
            </a:r>
            <a:r>
              <a:rPr lang="zh-CN" altLang="en-US" dirty="0">
                <a:latin typeface="Arial" panose="020B0604020202020204" pitchFamily="34" charset="0"/>
              </a:rPr>
              <a:t>特定做的</a:t>
            </a:r>
            <a:r>
              <a:rPr lang="en-US" altLang="zh-CN" dirty="0">
                <a:latin typeface="Arial" panose="020B0604020202020204" pitchFamily="34" charset="0"/>
              </a:rPr>
              <a:t>(</a:t>
            </a:r>
            <a:r>
              <a:rPr lang="en-GB" altLang="en-US" dirty="0">
                <a:latin typeface="Arial" panose="020B0604020202020204" pitchFamily="34" charset="0"/>
              </a:rPr>
              <a:t>Copyright</a:t>
            </a:r>
            <a:r>
              <a:rPr lang="zh-CN" altLang="en-US" dirty="0">
                <a:latin typeface="Arial" panose="020B0604020202020204" pitchFamily="34" charset="0"/>
              </a:rPr>
              <a:t>是</a:t>
            </a:r>
            <a:r>
              <a:rPr lang="en-GB" altLang="en-US" dirty="0">
                <a:latin typeface="Arial" panose="020B0604020202020204" pitchFamily="34" charset="0"/>
              </a:rPr>
              <a:t>customer</a:t>
            </a:r>
            <a:r>
              <a:rPr lang="zh-CN" altLang="en-US" dirty="0">
                <a:latin typeface="Arial" panose="020B0604020202020204" pitchFamily="34" charset="0"/>
              </a:rPr>
              <a:t>的</a:t>
            </a:r>
            <a:r>
              <a:rPr lang="en-US" altLang="zh-CN" dirty="0">
                <a:latin typeface="Arial" panose="020B0604020202020204" pitchFamily="34" charset="0"/>
              </a:rPr>
              <a:t>) Facebook</a:t>
            </a:r>
            <a:endParaRPr lang="en-GB" alt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AAEAE4A8-A6E5-453E-B946-FB774B73F48C}" type="slidenum">
              <a:rPr lang="en-MY" smtClean="0"/>
              <a:t>10</a:t>
            </a:fld>
            <a:endParaRPr lang="en-MY"/>
          </a:p>
        </p:txBody>
      </p:sp>
    </p:spTree>
    <p:extLst>
      <p:ext uri="{BB962C8B-B14F-4D97-AF65-F5344CB8AC3E}">
        <p14:creationId xmlns:p14="http://schemas.microsoft.com/office/powerpoint/2010/main" val="373513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Types of Software Product</a:t>
            </a:r>
          </a:p>
        </p:txBody>
      </p:sp>
      <p:sp>
        <p:nvSpPr>
          <p:cNvPr id="3" name="Content Placeholder 2"/>
          <p:cNvSpPr>
            <a:spLocks noGrp="1"/>
          </p:cNvSpPr>
          <p:nvPr>
            <p:ph idx="1"/>
          </p:nvPr>
        </p:nvSpPr>
        <p:spPr>
          <a:xfrm>
            <a:off x="3502124" y="1828800"/>
            <a:ext cx="6249889" cy="1024136"/>
          </a:xfrm>
        </p:spPr>
        <p:txBody>
          <a:bodyPr>
            <a:normAutofit/>
          </a:bodyPr>
          <a:lstStyle/>
          <a:p>
            <a:pPr marL="45720" indent="0">
              <a:buNone/>
            </a:pPr>
            <a:r>
              <a:rPr lang="en-US" altLang="en-US" sz="2800" dirty="0">
                <a:latin typeface="Arial" charset="0"/>
              </a:rPr>
              <a:t>What are the main differences between and product?</a:t>
            </a:r>
          </a:p>
          <a:p>
            <a:pPr marL="45720" indent="0">
              <a:buNone/>
            </a:pPr>
            <a:endParaRPr lang="en-US" altLang="en-US" sz="2800" dirty="0">
              <a:latin typeface="Arial" charset="0"/>
            </a:endParaRPr>
          </a:p>
          <a:p>
            <a:pPr marL="45720" indent="0">
              <a:buNone/>
            </a:pPr>
            <a:endParaRPr lang="en-US" altLang="en-US" sz="2800" dirty="0">
              <a:latin typeface="Arial" charset="0"/>
            </a:endParaRPr>
          </a:p>
        </p:txBody>
      </p:sp>
      <p:pic>
        <p:nvPicPr>
          <p:cNvPr id="1026" name="Picture 2" descr="https://dragonflytraining.files.wordpress.com/2013/10/man-with-questio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2132856"/>
            <a:ext cx="2808312" cy="2808312"/>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Alternate Process 4"/>
          <p:cNvSpPr/>
          <p:nvPr/>
        </p:nvSpPr>
        <p:spPr>
          <a:xfrm>
            <a:off x="3646140" y="3130860"/>
            <a:ext cx="4824536" cy="812304"/>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defRPr/>
            </a:pPr>
            <a:r>
              <a:rPr lang="en-US" sz="2800" dirty="0"/>
              <a:t>Cost</a:t>
            </a:r>
            <a:endParaRPr lang="en-MY" sz="2800" dirty="0"/>
          </a:p>
        </p:txBody>
      </p:sp>
      <p:sp>
        <p:nvSpPr>
          <p:cNvPr id="6" name="Flowchart: Alternate Process 5"/>
          <p:cNvSpPr/>
          <p:nvPr/>
        </p:nvSpPr>
        <p:spPr>
          <a:xfrm>
            <a:off x="3646140" y="4293096"/>
            <a:ext cx="4824536" cy="1152128"/>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defRPr/>
            </a:pPr>
            <a:r>
              <a:rPr lang="en-US" altLang="en-US" sz="2800" dirty="0">
                <a:latin typeface="Arial" charset="0"/>
              </a:rPr>
              <a:t>The control of requirement / product specification</a:t>
            </a:r>
            <a:endParaRPr lang="en-MY" sz="2800" dirty="0"/>
          </a:p>
        </p:txBody>
      </p:sp>
      <p:sp>
        <p:nvSpPr>
          <p:cNvPr id="4" name="Slide Number Placeholder 3"/>
          <p:cNvSpPr>
            <a:spLocks noGrp="1"/>
          </p:cNvSpPr>
          <p:nvPr>
            <p:ph type="sldNum" sz="quarter" idx="12"/>
          </p:nvPr>
        </p:nvSpPr>
        <p:spPr/>
        <p:txBody>
          <a:bodyPr/>
          <a:lstStyle/>
          <a:p>
            <a:fld id="{AAEAE4A8-A6E5-453E-B946-FB774B73F48C}" type="slidenum">
              <a:rPr lang="en-MY" smtClean="0"/>
              <a:t>11</a:t>
            </a:fld>
            <a:endParaRPr lang="en-MY"/>
          </a:p>
        </p:txBody>
      </p:sp>
    </p:spTree>
    <p:extLst>
      <p:ext uri="{BB962C8B-B14F-4D97-AF65-F5344CB8AC3E}">
        <p14:creationId xmlns:p14="http://schemas.microsoft.com/office/powerpoint/2010/main" val="138274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Test yourself</a:t>
            </a:r>
          </a:p>
        </p:txBody>
      </p:sp>
      <p:sp>
        <p:nvSpPr>
          <p:cNvPr id="3" name="Content Placeholder 2"/>
          <p:cNvSpPr>
            <a:spLocks noGrp="1"/>
          </p:cNvSpPr>
          <p:nvPr>
            <p:ph idx="1"/>
          </p:nvPr>
        </p:nvSpPr>
        <p:spPr/>
        <p:txBody>
          <a:bodyPr/>
          <a:lstStyle/>
          <a:p>
            <a:pPr marL="45720" indent="0">
              <a:buNone/>
            </a:pPr>
            <a:r>
              <a:rPr lang="en-MY" dirty="0"/>
              <a:t>Which of the following are the main differences between Generic and Bespoke Software?</a:t>
            </a:r>
          </a:p>
          <a:p>
            <a:pPr marL="560070" indent="-514350">
              <a:buAutoNum type="alphaUcPeriod"/>
            </a:pPr>
            <a:r>
              <a:rPr lang="en-MY" dirty="0"/>
              <a:t>Software usability</a:t>
            </a:r>
          </a:p>
          <a:p>
            <a:pPr marL="560070" indent="-514350">
              <a:buAutoNum type="alphaUcPeriod"/>
            </a:pPr>
            <a:r>
              <a:rPr lang="en-MY" dirty="0"/>
              <a:t>Cost and customizability </a:t>
            </a:r>
          </a:p>
          <a:p>
            <a:pPr marL="560070" indent="-514350">
              <a:buAutoNum type="alphaUcPeriod"/>
            </a:pPr>
            <a:r>
              <a:rPr lang="en-MY" dirty="0"/>
              <a:t>Needs of software expertise </a:t>
            </a:r>
          </a:p>
          <a:p>
            <a:pPr marL="560070" indent="-514350">
              <a:buAutoNum type="alphaUcPeriod"/>
            </a:pPr>
            <a:r>
              <a:rPr lang="en-MY" dirty="0"/>
              <a:t>Needs of computer engineering </a:t>
            </a:r>
          </a:p>
        </p:txBody>
      </p:sp>
      <p:sp>
        <p:nvSpPr>
          <p:cNvPr id="4" name="Slide Number Placeholder 3"/>
          <p:cNvSpPr>
            <a:spLocks noGrp="1"/>
          </p:cNvSpPr>
          <p:nvPr>
            <p:ph type="sldNum" sz="quarter" idx="12"/>
          </p:nvPr>
        </p:nvSpPr>
        <p:spPr/>
        <p:txBody>
          <a:bodyPr/>
          <a:lstStyle/>
          <a:p>
            <a:fld id="{AAEAE4A8-A6E5-453E-B946-FB774B73F48C}" type="slidenum">
              <a:rPr lang="en-MY" smtClean="0"/>
              <a:t>12</a:t>
            </a:fld>
            <a:endParaRPr lang="en-MY"/>
          </a:p>
        </p:txBody>
      </p:sp>
    </p:spTree>
    <p:extLst>
      <p:ext uri="{BB962C8B-B14F-4D97-AF65-F5344CB8AC3E}">
        <p14:creationId xmlns:p14="http://schemas.microsoft.com/office/powerpoint/2010/main" val="92608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Software Engineering?</a:t>
            </a:r>
          </a:p>
        </p:txBody>
      </p:sp>
      <p:sp>
        <p:nvSpPr>
          <p:cNvPr id="3" name="Text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AAEAE4A8-A6E5-453E-B946-FB774B73F48C}" type="slidenum">
              <a:rPr lang="en-MY" smtClean="0"/>
              <a:t>13</a:t>
            </a:fld>
            <a:endParaRPr lang="en-MY"/>
          </a:p>
        </p:txBody>
      </p:sp>
    </p:spTree>
    <p:extLst>
      <p:ext uri="{BB962C8B-B14F-4D97-AF65-F5344CB8AC3E}">
        <p14:creationId xmlns:p14="http://schemas.microsoft.com/office/powerpoint/2010/main" val="51154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1269876" y="4509120"/>
            <a:ext cx="8856984" cy="1296144"/>
          </a:xfrm>
          <a:prstGeom prst="wedgeRoundRectCallout">
            <a:avLst>
              <a:gd name="adj1" fmla="val -39976"/>
              <a:gd name="adj2" fmla="val -18206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en-US" sz="2400" dirty="0">
                <a:latin typeface="Arial" charset="0"/>
              </a:rPr>
              <a:t>Software Engineers apply </a:t>
            </a:r>
            <a:r>
              <a:rPr lang="en-US" altLang="en-US" sz="2400" dirty="0">
                <a:solidFill>
                  <a:srgbClr val="C00000"/>
                </a:solidFill>
                <a:latin typeface="Arial" charset="0"/>
              </a:rPr>
              <a:t>theories</a:t>
            </a:r>
            <a:r>
              <a:rPr lang="en-US" altLang="en-US" sz="2400" dirty="0">
                <a:latin typeface="Arial" charset="0"/>
              </a:rPr>
              <a:t>, </a:t>
            </a:r>
            <a:r>
              <a:rPr lang="en-US" altLang="en-US" sz="2400" dirty="0">
                <a:solidFill>
                  <a:srgbClr val="C00000"/>
                </a:solidFill>
                <a:latin typeface="Arial" charset="0"/>
              </a:rPr>
              <a:t>tools</a:t>
            </a:r>
            <a:r>
              <a:rPr lang="en-US" altLang="en-US" sz="2400" dirty="0">
                <a:latin typeface="Arial" charset="0"/>
              </a:rPr>
              <a:t> &amp; </a:t>
            </a:r>
            <a:r>
              <a:rPr lang="en-US" altLang="en-US" sz="2400" dirty="0">
                <a:solidFill>
                  <a:srgbClr val="C00000"/>
                </a:solidFill>
                <a:latin typeface="Arial" charset="0"/>
              </a:rPr>
              <a:t>methods</a:t>
            </a:r>
            <a:r>
              <a:rPr lang="en-US" altLang="en-US" sz="2400" dirty="0">
                <a:latin typeface="Arial" charset="0"/>
              </a:rPr>
              <a:t> that are appropriate to discover solutions &amp; work within company’s constraints</a:t>
            </a:r>
            <a:endParaRPr lang="en-MY" sz="2400" dirty="0"/>
          </a:p>
        </p:txBody>
      </p:sp>
      <p:sp>
        <p:nvSpPr>
          <p:cNvPr id="4" name="Title 3"/>
          <p:cNvSpPr>
            <a:spLocks noGrp="1"/>
          </p:cNvSpPr>
          <p:nvPr>
            <p:ph type="title"/>
          </p:nvPr>
        </p:nvSpPr>
        <p:spPr/>
        <p:txBody>
          <a:bodyPr/>
          <a:lstStyle/>
          <a:p>
            <a:r>
              <a:rPr lang="en-MY" dirty="0"/>
              <a:t>What is Software Engineering?</a:t>
            </a:r>
          </a:p>
        </p:txBody>
      </p:sp>
      <p:sp>
        <p:nvSpPr>
          <p:cNvPr id="5" name="Content Placeholder 4"/>
          <p:cNvSpPr>
            <a:spLocks noGrp="1"/>
          </p:cNvSpPr>
          <p:nvPr>
            <p:ph idx="1"/>
          </p:nvPr>
        </p:nvSpPr>
        <p:spPr>
          <a:xfrm>
            <a:off x="1065212" y="1828800"/>
            <a:ext cx="9421688" cy="4191000"/>
          </a:xfrm>
        </p:spPr>
        <p:txBody>
          <a:bodyPr/>
          <a:lstStyle/>
          <a:p>
            <a:r>
              <a:rPr lang="en-GB" altLang="en-US" dirty="0">
                <a:latin typeface="Arial" panose="020B0604020202020204" pitchFamily="34" charset="0"/>
              </a:rPr>
              <a:t>Software engineering is an </a:t>
            </a:r>
            <a:r>
              <a:rPr lang="en-GB" altLang="en-US" b="1" dirty="0">
                <a:solidFill>
                  <a:srgbClr val="FF3300"/>
                </a:solidFill>
                <a:latin typeface="Arial" panose="020B0604020202020204" pitchFamily="34" charset="0"/>
              </a:rPr>
              <a:t>engineering discipline</a:t>
            </a:r>
            <a:r>
              <a:rPr lang="en-GB" altLang="en-US" dirty="0">
                <a:latin typeface="Arial" panose="020B0604020202020204" pitchFamily="34" charset="0"/>
              </a:rPr>
              <a:t>, which is concerned with </a:t>
            </a:r>
            <a:r>
              <a:rPr lang="en-GB" altLang="en-US" b="1" dirty="0">
                <a:solidFill>
                  <a:srgbClr val="FF3300"/>
                </a:solidFill>
                <a:latin typeface="Arial" panose="020B0604020202020204" pitchFamily="34" charset="0"/>
              </a:rPr>
              <a:t>all aspects of software production</a:t>
            </a:r>
            <a:r>
              <a:rPr lang="en-GB" altLang="en-US" dirty="0">
                <a:latin typeface="Arial" panose="020B0604020202020204" pitchFamily="34" charset="0"/>
              </a:rPr>
              <a:t> from the early stages of system specification through to maintaining the system after it has gone into use. </a:t>
            </a:r>
          </a:p>
        </p:txBody>
      </p:sp>
      <p:sp>
        <p:nvSpPr>
          <p:cNvPr id="2" name="Slide Number Placeholder 1"/>
          <p:cNvSpPr>
            <a:spLocks noGrp="1"/>
          </p:cNvSpPr>
          <p:nvPr>
            <p:ph type="sldNum" sz="quarter" idx="12"/>
          </p:nvPr>
        </p:nvSpPr>
        <p:spPr/>
        <p:txBody>
          <a:bodyPr/>
          <a:lstStyle/>
          <a:p>
            <a:fld id="{AAEAE4A8-A6E5-453E-B946-FB774B73F48C}" type="slidenum">
              <a:rPr lang="en-MY" smtClean="0"/>
              <a:t>14</a:t>
            </a:fld>
            <a:endParaRPr lang="en-MY"/>
          </a:p>
        </p:txBody>
      </p:sp>
    </p:spTree>
    <p:extLst>
      <p:ext uri="{BB962C8B-B14F-4D97-AF65-F5344CB8AC3E}">
        <p14:creationId xmlns:p14="http://schemas.microsoft.com/office/powerpoint/2010/main" val="378866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1269876" y="4509120"/>
            <a:ext cx="8856984" cy="1296144"/>
          </a:xfrm>
          <a:prstGeom prst="wedgeRoundRectCallout">
            <a:avLst>
              <a:gd name="adj1" fmla="val -22868"/>
              <a:gd name="adj2" fmla="val -1545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en-US" sz="2400" dirty="0">
                <a:latin typeface="Arial" charset="0"/>
              </a:rPr>
              <a:t>Technical processes, software project management, development of tools, methods to support software production</a:t>
            </a:r>
            <a:endParaRPr lang="en-MY" sz="2400" dirty="0"/>
          </a:p>
        </p:txBody>
      </p:sp>
      <p:sp>
        <p:nvSpPr>
          <p:cNvPr id="4" name="Title 3"/>
          <p:cNvSpPr>
            <a:spLocks noGrp="1"/>
          </p:cNvSpPr>
          <p:nvPr>
            <p:ph type="title"/>
          </p:nvPr>
        </p:nvSpPr>
        <p:spPr/>
        <p:txBody>
          <a:bodyPr/>
          <a:lstStyle/>
          <a:p>
            <a:r>
              <a:rPr lang="en-MY" dirty="0"/>
              <a:t>What is Software Engineering?</a:t>
            </a:r>
          </a:p>
        </p:txBody>
      </p:sp>
      <p:sp>
        <p:nvSpPr>
          <p:cNvPr id="5" name="Content Placeholder 4"/>
          <p:cNvSpPr>
            <a:spLocks noGrp="1"/>
          </p:cNvSpPr>
          <p:nvPr>
            <p:ph idx="1"/>
          </p:nvPr>
        </p:nvSpPr>
        <p:spPr>
          <a:xfrm>
            <a:off x="1065212" y="1828800"/>
            <a:ext cx="9421688" cy="4191000"/>
          </a:xfrm>
        </p:spPr>
        <p:txBody>
          <a:bodyPr/>
          <a:lstStyle/>
          <a:p>
            <a:r>
              <a:rPr lang="en-GB" altLang="en-US" dirty="0">
                <a:latin typeface="Arial" panose="020B0604020202020204" pitchFamily="34" charset="0"/>
              </a:rPr>
              <a:t>Software engineering is an </a:t>
            </a:r>
            <a:r>
              <a:rPr lang="en-GB" altLang="en-US" b="1" dirty="0">
                <a:solidFill>
                  <a:srgbClr val="FF3300"/>
                </a:solidFill>
                <a:latin typeface="Arial" panose="020B0604020202020204" pitchFamily="34" charset="0"/>
              </a:rPr>
              <a:t>engineering discipline</a:t>
            </a:r>
            <a:r>
              <a:rPr lang="en-GB" altLang="en-US" dirty="0">
                <a:latin typeface="Arial" panose="020B0604020202020204" pitchFamily="34" charset="0"/>
              </a:rPr>
              <a:t>, which is concerned with </a:t>
            </a:r>
            <a:r>
              <a:rPr lang="en-GB" altLang="en-US" b="1" dirty="0">
                <a:solidFill>
                  <a:srgbClr val="FF3300"/>
                </a:solidFill>
                <a:latin typeface="Arial" panose="020B0604020202020204" pitchFamily="34" charset="0"/>
              </a:rPr>
              <a:t>all aspects of software production</a:t>
            </a:r>
            <a:r>
              <a:rPr lang="en-GB" altLang="en-US" dirty="0">
                <a:latin typeface="Arial" panose="020B0604020202020204" pitchFamily="34" charset="0"/>
              </a:rPr>
              <a:t> from the early stages of system specification through to maintaining the system after it has gone into use. </a:t>
            </a:r>
          </a:p>
        </p:txBody>
      </p:sp>
      <p:sp>
        <p:nvSpPr>
          <p:cNvPr id="2" name="Slide Number Placeholder 1"/>
          <p:cNvSpPr>
            <a:spLocks noGrp="1"/>
          </p:cNvSpPr>
          <p:nvPr>
            <p:ph type="sldNum" sz="quarter" idx="12"/>
          </p:nvPr>
        </p:nvSpPr>
        <p:spPr/>
        <p:txBody>
          <a:bodyPr/>
          <a:lstStyle/>
          <a:p>
            <a:fld id="{AAEAE4A8-A6E5-453E-B946-FB774B73F48C}" type="slidenum">
              <a:rPr lang="en-MY" smtClean="0"/>
              <a:t>15</a:t>
            </a:fld>
            <a:endParaRPr lang="en-MY"/>
          </a:p>
        </p:txBody>
      </p:sp>
    </p:spTree>
    <p:extLst>
      <p:ext uri="{BB962C8B-B14F-4D97-AF65-F5344CB8AC3E}">
        <p14:creationId xmlns:p14="http://schemas.microsoft.com/office/powerpoint/2010/main" val="230887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What is Software Engineering?</a:t>
            </a:r>
          </a:p>
        </p:txBody>
      </p:sp>
      <p:sp>
        <p:nvSpPr>
          <p:cNvPr id="5" name="Content Placeholder 4"/>
          <p:cNvSpPr>
            <a:spLocks noGrp="1"/>
          </p:cNvSpPr>
          <p:nvPr>
            <p:ph idx="1"/>
          </p:nvPr>
        </p:nvSpPr>
        <p:spPr>
          <a:xfrm>
            <a:off x="1065212" y="1828800"/>
            <a:ext cx="9421688" cy="4191000"/>
          </a:xfrm>
        </p:spPr>
        <p:txBody>
          <a:bodyPr/>
          <a:lstStyle/>
          <a:p>
            <a:r>
              <a:rPr lang="en-GB" altLang="en-US" dirty="0">
                <a:latin typeface="Arial" panose="020B0604020202020204" pitchFamily="34" charset="0"/>
              </a:rPr>
              <a:t>Engineering discipline: </a:t>
            </a:r>
          </a:p>
          <a:p>
            <a:pPr lvl="1"/>
            <a:r>
              <a:rPr lang="en-US" altLang="en-US" dirty="0">
                <a:latin typeface="Arial" charset="0"/>
              </a:rPr>
              <a:t>Software Engineers apply theories, tools &amp; methods that are appropriate to discover solutions &amp; work within company’s constraints.     </a:t>
            </a:r>
          </a:p>
          <a:p>
            <a:r>
              <a:rPr lang="en-GB" altLang="en-US" dirty="0">
                <a:latin typeface="Arial" panose="020B0604020202020204" pitchFamily="34" charset="0"/>
              </a:rPr>
              <a:t>All aspects of software production:</a:t>
            </a:r>
          </a:p>
          <a:p>
            <a:pPr lvl="1"/>
            <a:r>
              <a:rPr lang="en-US" altLang="en-US" dirty="0">
                <a:latin typeface="Arial" charset="0"/>
              </a:rPr>
              <a:t>Technical processes, software project management, development of tools, methods to support software production.</a:t>
            </a:r>
          </a:p>
        </p:txBody>
      </p:sp>
      <p:sp>
        <p:nvSpPr>
          <p:cNvPr id="2" name="Slide Number Placeholder 1"/>
          <p:cNvSpPr>
            <a:spLocks noGrp="1"/>
          </p:cNvSpPr>
          <p:nvPr>
            <p:ph type="sldNum" sz="quarter" idx="12"/>
          </p:nvPr>
        </p:nvSpPr>
        <p:spPr/>
        <p:txBody>
          <a:bodyPr/>
          <a:lstStyle/>
          <a:p>
            <a:fld id="{AAEAE4A8-A6E5-453E-B946-FB774B73F48C}" type="slidenum">
              <a:rPr lang="en-MY" smtClean="0"/>
              <a:t>16</a:t>
            </a:fld>
            <a:endParaRPr lang="en-MY"/>
          </a:p>
        </p:txBody>
      </p:sp>
    </p:spTree>
    <p:extLst>
      <p:ext uri="{BB962C8B-B14F-4D97-AF65-F5344CB8AC3E}">
        <p14:creationId xmlns:p14="http://schemas.microsoft.com/office/powerpoint/2010/main" val="857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Software Engineering?</a:t>
            </a:r>
          </a:p>
        </p:txBody>
      </p:sp>
      <p:sp>
        <p:nvSpPr>
          <p:cNvPr id="3" name="Content Placeholder 2"/>
          <p:cNvSpPr>
            <a:spLocks noGrp="1"/>
          </p:cNvSpPr>
          <p:nvPr>
            <p:ph idx="1"/>
          </p:nvPr>
        </p:nvSpPr>
        <p:spPr>
          <a:xfrm>
            <a:off x="1065212" y="1828800"/>
            <a:ext cx="9349680" cy="1024136"/>
          </a:xfrm>
        </p:spPr>
        <p:txBody>
          <a:bodyPr/>
          <a:lstStyle/>
          <a:p>
            <a:r>
              <a:rPr lang="en-GB" altLang="en-US" dirty="0">
                <a:latin typeface="Arial" panose="020B0604020202020204" pitchFamily="34" charset="0"/>
              </a:rPr>
              <a:t>Software engineering is a layered technology consisting of the following four important layers</a:t>
            </a:r>
            <a:endParaRPr lang="en-MY" dirty="0"/>
          </a:p>
        </p:txBody>
      </p:sp>
      <p:sp>
        <p:nvSpPr>
          <p:cNvPr id="5" name="Text Box 8"/>
          <p:cNvSpPr txBox="1">
            <a:spLocks noChangeArrowheads="1"/>
          </p:cNvSpPr>
          <p:nvPr/>
        </p:nvSpPr>
        <p:spPr bwMode="auto">
          <a:xfrm>
            <a:off x="4136876" y="3629000"/>
            <a:ext cx="2133600" cy="5286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defRPr/>
            </a:pPr>
            <a:r>
              <a:rPr lang="en-US" altLang="en-US" sz="2800">
                <a:latin typeface="Arial" charset="0"/>
              </a:rPr>
              <a:t>Tools</a:t>
            </a:r>
          </a:p>
        </p:txBody>
      </p:sp>
      <p:sp>
        <p:nvSpPr>
          <p:cNvPr id="6" name="Text Box 7"/>
          <p:cNvSpPr txBox="1">
            <a:spLocks noChangeArrowheads="1"/>
          </p:cNvSpPr>
          <p:nvPr/>
        </p:nvSpPr>
        <p:spPr bwMode="auto">
          <a:xfrm>
            <a:off x="3832076" y="4162400"/>
            <a:ext cx="2819400" cy="5286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defRPr/>
            </a:pPr>
            <a:r>
              <a:rPr lang="en-US" altLang="en-US" sz="2800">
                <a:latin typeface="Arial" charset="0"/>
              </a:rPr>
              <a:t>Methods</a:t>
            </a:r>
          </a:p>
        </p:txBody>
      </p:sp>
      <p:sp>
        <p:nvSpPr>
          <p:cNvPr id="7" name="Text Box 6"/>
          <p:cNvSpPr txBox="1">
            <a:spLocks noChangeArrowheads="1"/>
          </p:cNvSpPr>
          <p:nvPr/>
        </p:nvSpPr>
        <p:spPr bwMode="auto">
          <a:xfrm>
            <a:off x="3527276" y="4695800"/>
            <a:ext cx="3429000" cy="5286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defRPr/>
            </a:pPr>
            <a:r>
              <a:rPr lang="en-US" altLang="en-US" sz="2800">
                <a:latin typeface="Arial" charset="0"/>
              </a:rPr>
              <a:t>Process </a:t>
            </a:r>
          </a:p>
        </p:txBody>
      </p:sp>
      <p:sp>
        <p:nvSpPr>
          <p:cNvPr id="8" name="Text Box 5"/>
          <p:cNvSpPr txBox="1">
            <a:spLocks noChangeArrowheads="1"/>
          </p:cNvSpPr>
          <p:nvPr/>
        </p:nvSpPr>
        <p:spPr bwMode="auto">
          <a:xfrm>
            <a:off x="3070076" y="5229200"/>
            <a:ext cx="4419600" cy="52863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defRPr/>
            </a:pPr>
            <a:r>
              <a:rPr lang="en-US" altLang="en-US" sz="2800">
                <a:latin typeface="Arial" charset="0"/>
              </a:rPr>
              <a:t>A Quality Focus </a:t>
            </a:r>
          </a:p>
        </p:txBody>
      </p:sp>
      <p:sp>
        <p:nvSpPr>
          <p:cNvPr id="9" name="Line Callout 2 8"/>
          <p:cNvSpPr/>
          <p:nvPr/>
        </p:nvSpPr>
        <p:spPr>
          <a:xfrm>
            <a:off x="7413476" y="3552800"/>
            <a:ext cx="2286000" cy="1219200"/>
          </a:xfrm>
          <a:prstGeom prst="borderCallout2">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dirty="0"/>
              <a:t>Key process areas (KPAs)</a:t>
            </a:r>
            <a:endParaRPr lang="en-MY" sz="2800" dirty="0"/>
          </a:p>
        </p:txBody>
      </p:sp>
      <p:sp>
        <p:nvSpPr>
          <p:cNvPr id="10" name="Line Callout 2 9"/>
          <p:cNvSpPr/>
          <p:nvPr/>
        </p:nvSpPr>
        <p:spPr>
          <a:xfrm>
            <a:off x="7413476" y="2943200"/>
            <a:ext cx="2286000" cy="1219200"/>
          </a:xfrm>
          <a:prstGeom prst="borderCallout2">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800" dirty="0"/>
              <a:t>Technical how-to’s</a:t>
            </a:r>
            <a:endParaRPr lang="en-MY" sz="2800" dirty="0"/>
          </a:p>
        </p:txBody>
      </p:sp>
      <p:sp>
        <p:nvSpPr>
          <p:cNvPr id="4" name="Slide Number Placeholder 3"/>
          <p:cNvSpPr>
            <a:spLocks noGrp="1"/>
          </p:cNvSpPr>
          <p:nvPr>
            <p:ph type="sldNum" sz="quarter" idx="12"/>
          </p:nvPr>
        </p:nvSpPr>
        <p:spPr/>
        <p:txBody>
          <a:bodyPr/>
          <a:lstStyle/>
          <a:p>
            <a:fld id="{AAEAE4A8-A6E5-453E-B946-FB774B73F48C}" type="slidenum">
              <a:rPr lang="en-MY" smtClean="0"/>
              <a:t>17</a:t>
            </a:fld>
            <a:endParaRPr lang="en-MY"/>
          </a:p>
        </p:txBody>
      </p:sp>
    </p:spTree>
    <p:extLst>
      <p:ext uri="{BB962C8B-B14F-4D97-AF65-F5344CB8AC3E}">
        <p14:creationId xmlns:p14="http://schemas.microsoft.com/office/powerpoint/2010/main" val="193156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0" presetClass="exit" presetSubtype="0" fill="hold" grpId="1" nodeType="withEffect">
                                  <p:stCondLst>
                                    <p:cond delay="0"/>
                                  </p:stCondLst>
                                  <p:childTnLst>
                                    <p:animEffect transition="out" filter="fade">
                                      <p:cBhvr>
                                        <p:cTn id="14" dur="2000"/>
                                        <p:tgtEl>
                                          <p:spTgt spid="9"/>
                                        </p:tgtEl>
                                      </p:cBhvr>
                                    </p:animEffect>
                                    <p:set>
                                      <p:cBhvr>
                                        <p:cTn id="15" dur="1" fill="hold">
                                          <p:stCondLst>
                                            <p:cond delay="1999"/>
                                          </p:stCondLst>
                                        </p:cTn>
                                        <p:tgtEl>
                                          <p:spTgt spid="9"/>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0" presetClass="exit" presetSubtype="0" fill="hold" grpId="1" nodeType="withEffect">
                                  <p:stCondLst>
                                    <p:cond delay="0"/>
                                  </p:stCondLst>
                                  <p:childTnLst>
                                    <p:animEffect transition="out" filter="fade">
                                      <p:cBhvr>
                                        <p:cTn id="23" dur="2000"/>
                                        <p:tgtEl>
                                          <p:spTgt spid="10"/>
                                        </p:tgtEl>
                                      </p:cBhvr>
                                    </p:animEffect>
                                    <p:set>
                                      <p:cBhvr>
                                        <p:cTn id="24"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Software Engineering?</a:t>
            </a:r>
          </a:p>
        </p:txBody>
      </p:sp>
      <p:sp>
        <p:nvSpPr>
          <p:cNvPr id="3" name="Content Placeholder 2"/>
          <p:cNvSpPr>
            <a:spLocks noGrp="1"/>
          </p:cNvSpPr>
          <p:nvPr>
            <p:ph idx="1"/>
          </p:nvPr>
        </p:nvSpPr>
        <p:spPr/>
        <p:txBody>
          <a:bodyPr>
            <a:normAutofit fontScale="85000" lnSpcReduction="20000"/>
          </a:bodyPr>
          <a:lstStyle/>
          <a:p>
            <a:r>
              <a:rPr lang="en-US" altLang="en-US" dirty="0"/>
              <a:t>Quality Focus</a:t>
            </a:r>
          </a:p>
          <a:p>
            <a:pPr lvl="1"/>
            <a:r>
              <a:rPr lang="en-US" altLang="en-US" dirty="0"/>
              <a:t>Any engineering approach must rest on an organizational commitment to quality.</a:t>
            </a:r>
          </a:p>
          <a:p>
            <a:pPr lvl="1"/>
            <a:r>
              <a:rPr lang="en-US" altLang="en-US" dirty="0"/>
              <a:t>Total quality management and similar philosophies foster a continuous process improvement culture, and this culture ultimately leads to development of increasingly more mature approaches to software engineering.</a:t>
            </a:r>
          </a:p>
          <a:p>
            <a:pPr lvl="1"/>
            <a:endParaRPr lang="en-US" altLang="en-US" dirty="0"/>
          </a:p>
          <a:p>
            <a:r>
              <a:rPr lang="en-US" altLang="en-US" dirty="0"/>
              <a:t>Process</a:t>
            </a:r>
          </a:p>
          <a:p>
            <a:pPr lvl="1"/>
            <a:r>
              <a:rPr lang="en-US" altLang="en-US" dirty="0"/>
              <a:t>Process defines a framework for a set of key process areas (KPAs) that must be established for effective delivery of software engineering technology.</a:t>
            </a:r>
            <a:endParaRPr lang="en-MY" altLang="en-US" dirty="0"/>
          </a:p>
        </p:txBody>
      </p:sp>
      <p:sp>
        <p:nvSpPr>
          <p:cNvPr id="4" name="Slide Number Placeholder 3"/>
          <p:cNvSpPr>
            <a:spLocks noGrp="1"/>
          </p:cNvSpPr>
          <p:nvPr>
            <p:ph type="sldNum" sz="quarter" idx="12"/>
          </p:nvPr>
        </p:nvSpPr>
        <p:spPr/>
        <p:txBody>
          <a:bodyPr/>
          <a:lstStyle/>
          <a:p>
            <a:fld id="{AAEAE4A8-A6E5-453E-B946-FB774B73F48C}" type="slidenum">
              <a:rPr lang="en-MY" smtClean="0"/>
              <a:t>18</a:t>
            </a:fld>
            <a:endParaRPr lang="en-MY"/>
          </a:p>
        </p:txBody>
      </p:sp>
    </p:spTree>
    <p:extLst>
      <p:ext uri="{BB962C8B-B14F-4D97-AF65-F5344CB8AC3E}">
        <p14:creationId xmlns:p14="http://schemas.microsoft.com/office/powerpoint/2010/main" val="264895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Software Engineering?</a:t>
            </a:r>
          </a:p>
        </p:txBody>
      </p:sp>
      <p:sp>
        <p:nvSpPr>
          <p:cNvPr id="3" name="Content Placeholder 2"/>
          <p:cNvSpPr>
            <a:spLocks noGrp="1"/>
          </p:cNvSpPr>
          <p:nvPr>
            <p:ph idx="1"/>
          </p:nvPr>
        </p:nvSpPr>
        <p:spPr/>
        <p:txBody>
          <a:bodyPr>
            <a:normAutofit lnSpcReduction="10000"/>
          </a:bodyPr>
          <a:lstStyle/>
          <a:p>
            <a:r>
              <a:rPr lang="en-GB" altLang="en-US" sz="2700" dirty="0">
                <a:latin typeface="Arial" panose="020B0604020202020204" pitchFamily="34" charset="0"/>
              </a:rPr>
              <a:t>Methods </a:t>
            </a:r>
          </a:p>
          <a:p>
            <a:pPr lvl="1"/>
            <a:r>
              <a:rPr lang="en-GB" altLang="en-US" dirty="0">
                <a:latin typeface="Arial" panose="020B0604020202020204" pitchFamily="34" charset="0"/>
              </a:rPr>
              <a:t>Methods are organized ways of producing software. They include </a:t>
            </a:r>
            <a:r>
              <a:rPr lang="en-GB" altLang="en-US" dirty="0">
                <a:solidFill>
                  <a:srgbClr val="FF3300"/>
                </a:solidFill>
                <a:latin typeface="Arial" panose="020B0604020202020204" pitchFamily="34" charset="0"/>
              </a:rPr>
              <a:t>suggestions</a:t>
            </a:r>
            <a:r>
              <a:rPr lang="en-GB" altLang="en-US" dirty="0">
                <a:latin typeface="Arial" panose="020B0604020202020204" pitchFamily="34" charset="0"/>
              </a:rPr>
              <a:t> for the process to be followed, the </a:t>
            </a:r>
            <a:r>
              <a:rPr lang="en-GB" altLang="en-US" dirty="0">
                <a:solidFill>
                  <a:srgbClr val="FF3300"/>
                </a:solidFill>
                <a:latin typeface="Arial" panose="020B0604020202020204" pitchFamily="34" charset="0"/>
              </a:rPr>
              <a:t>notations</a:t>
            </a:r>
            <a:r>
              <a:rPr lang="en-GB" altLang="en-US" dirty="0">
                <a:latin typeface="Arial" panose="020B0604020202020204" pitchFamily="34" charset="0"/>
              </a:rPr>
              <a:t> to be used,</a:t>
            </a:r>
            <a:r>
              <a:rPr lang="en-GB" altLang="en-US" dirty="0">
                <a:solidFill>
                  <a:srgbClr val="FF3300"/>
                </a:solidFill>
                <a:latin typeface="Arial" panose="020B0604020202020204" pitchFamily="34" charset="0"/>
              </a:rPr>
              <a:t> rules</a:t>
            </a:r>
            <a:r>
              <a:rPr lang="en-GB" altLang="en-US" dirty="0">
                <a:latin typeface="Arial" panose="020B0604020202020204" pitchFamily="34" charset="0"/>
              </a:rPr>
              <a:t> governing the system descriptions, which are produced and </a:t>
            </a:r>
            <a:r>
              <a:rPr lang="en-GB" altLang="en-US" dirty="0">
                <a:solidFill>
                  <a:srgbClr val="FF3300"/>
                </a:solidFill>
                <a:latin typeface="Arial" panose="020B0604020202020204" pitchFamily="34" charset="0"/>
              </a:rPr>
              <a:t>design guidelines</a:t>
            </a:r>
            <a:r>
              <a:rPr lang="en-GB" altLang="en-US" dirty="0">
                <a:latin typeface="Arial" panose="020B0604020202020204" pitchFamily="34" charset="0"/>
              </a:rPr>
              <a:t>.</a:t>
            </a:r>
          </a:p>
          <a:p>
            <a:pPr>
              <a:buNone/>
            </a:pPr>
            <a:endParaRPr lang="en-GB" altLang="en-US" sz="2700" dirty="0">
              <a:latin typeface="Arial" panose="020B0604020202020204" pitchFamily="34" charset="0"/>
            </a:endParaRPr>
          </a:p>
          <a:p>
            <a:r>
              <a:rPr lang="en-GB" altLang="en-US" sz="2700" dirty="0">
                <a:latin typeface="Arial" panose="020B0604020202020204" pitchFamily="34" charset="0"/>
              </a:rPr>
              <a:t>Tools </a:t>
            </a:r>
          </a:p>
          <a:p>
            <a:pPr lvl="1"/>
            <a:r>
              <a:rPr lang="en-GB" altLang="en-US" dirty="0">
                <a:latin typeface="Arial" panose="020B0604020202020204" pitchFamily="34" charset="0"/>
              </a:rPr>
              <a:t>Tools provide automated and semi-automated </a:t>
            </a:r>
            <a:r>
              <a:rPr lang="en-GB" altLang="en-US" dirty="0">
                <a:solidFill>
                  <a:srgbClr val="FF3300"/>
                </a:solidFill>
                <a:latin typeface="Arial" panose="020B0604020202020204" pitchFamily="34" charset="0"/>
              </a:rPr>
              <a:t>support </a:t>
            </a:r>
            <a:r>
              <a:rPr lang="en-GB" altLang="en-US" dirty="0">
                <a:latin typeface="Arial" panose="020B0604020202020204" pitchFamily="34" charset="0"/>
              </a:rPr>
              <a:t>for the process and the methods.</a:t>
            </a:r>
          </a:p>
        </p:txBody>
      </p:sp>
      <p:sp>
        <p:nvSpPr>
          <p:cNvPr id="4" name="Slide Number Placeholder 3"/>
          <p:cNvSpPr>
            <a:spLocks noGrp="1"/>
          </p:cNvSpPr>
          <p:nvPr>
            <p:ph type="sldNum" sz="quarter" idx="12"/>
          </p:nvPr>
        </p:nvSpPr>
        <p:spPr/>
        <p:txBody>
          <a:bodyPr/>
          <a:lstStyle/>
          <a:p>
            <a:fld id="{AAEAE4A8-A6E5-453E-B946-FB774B73F48C}" type="slidenum">
              <a:rPr lang="en-MY" smtClean="0"/>
              <a:t>19</a:t>
            </a:fld>
            <a:endParaRPr lang="en-MY"/>
          </a:p>
        </p:txBody>
      </p:sp>
    </p:spTree>
    <p:extLst>
      <p:ext uri="{BB962C8B-B14F-4D97-AF65-F5344CB8AC3E}">
        <p14:creationId xmlns:p14="http://schemas.microsoft.com/office/powerpoint/2010/main" val="64696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Lesson Objectives</a:t>
            </a:r>
          </a:p>
        </p:txBody>
      </p:sp>
      <p:sp>
        <p:nvSpPr>
          <p:cNvPr id="14" name="Content Placeholder 13"/>
          <p:cNvSpPr>
            <a:spLocks noGrp="1"/>
          </p:cNvSpPr>
          <p:nvPr>
            <p:ph idx="1"/>
          </p:nvPr>
        </p:nvSpPr>
        <p:spPr/>
        <p:txBody>
          <a:bodyPr/>
          <a:lstStyle/>
          <a:p>
            <a:r>
              <a:rPr lang="en-US" altLang="en-US" dirty="0">
                <a:latin typeface="Arial" panose="020B0604020202020204" pitchFamily="34" charset="0"/>
              </a:rPr>
              <a:t>Differentiate between Generic and Bespoke software product </a:t>
            </a:r>
          </a:p>
          <a:p>
            <a:r>
              <a:rPr lang="en-US" altLang="en-US" dirty="0">
                <a:latin typeface="Arial" panose="020B0604020202020204" pitchFamily="34" charset="0"/>
              </a:rPr>
              <a:t>Describe what is software engineering and its importance </a:t>
            </a:r>
          </a:p>
          <a:p>
            <a:r>
              <a:rPr lang="en-US" altLang="en-US" dirty="0">
                <a:latin typeface="Arial" panose="020B0604020202020204" pitchFamily="34" charset="0"/>
              </a:rPr>
              <a:t>Discuss the key challenges of software engineering and the </a:t>
            </a:r>
            <a:r>
              <a:rPr lang="en-GB" altLang="en-US" dirty="0">
                <a:latin typeface="Arial" panose="020B0604020202020204" pitchFamily="34" charset="0"/>
              </a:rPr>
              <a:t>professional responsibilities for software engineers</a:t>
            </a:r>
            <a:r>
              <a:rPr lang="en-US" altLang="en-US" dirty="0">
                <a:latin typeface="Arial" panose="020B0604020202020204" pitchFamily="34" charset="0"/>
              </a:rPr>
              <a:t> </a:t>
            </a:r>
          </a:p>
        </p:txBody>
      </p:sp>
      <p:sp>
        <p:nvSpPr>
          <p:cNvPr id="2" name="Slide Number Placeholder 1"/>
          <p:cNvSpPr>
            <a:spLocks noGrp="1"/>
          </p:cNvSpPr>
          <p:nvPr>
            <p:ph type="sldNum" sz="quarter" idx="12"/>
          </p:nvPr>
        </p:nvSpPr>
        <p:spPr/>
        <p:txBody>
          <a:bodyPr/>
          <a:lstStyle/>
          <a:p>
            <a:fld id="{AAEAE4A8-A6E5-453E-B946-FB774B73F48C}" type="slidenum">
              <a:rPr lang="en-MY" smtClean="0"/>
              <a:t>2</a:t>
            </a:fld>
            <a:endParaRPr lang="en-MY"/>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System Engineering?</a:t>
            </a:r>
          </a:p>
        </p:txBody>
      </p:sp>
      <p:sp>
        <p:nvSpPr>
          <p:cNvPr id="3" name="Content Placeholder 2"/>
          <p:cNvSpPr>
            <a:spLocks noGrp="1"/>
          </p:cNvSpPr>
          <p:nvPr>
            <p:ph idx="1"/>
          </p:nvPr>
        </p:nvSpPr>
        <p:spPr/>
        <p:txBody>
          <a:bodyPr/>
          <a:lstStyle/>
          <a:p>
            <a:r>
              <a:rPr lang="en-MY" altLang="en-US" dirty="0"/>
              <a:t>Systems engineering is an interdisciplinary field of engineering that focuses on how </a:t>
            </a:r>
            <a:r>
              <a:rPr lang="en-MY" altLang="en-US" dirty="0">
                <a:solidFill>
                  <a:srgbClr val="C00000"/>
                </a:solidFill>
              </a:rPr>
              <a:t>complex</a:t>
            </a:r>
            <a:r>
              <a:rPr lang="en-MY" altLang="en-US" dirty="0"/>
              <a:t> engineering projects should be </a:t>
            </a:r>
            <a:r>
              <a:rPr lang="en-MY" altLang="en-US" dirty="0">
                <a:solidFill>
                  <a:srgbClr val="C00000"/>
                </a:solidFill>
              </a:rPr>
              <a:t>designed</a:t>
            </a:r>
            <a:r>
              <a:rPr lang="en-MY" altLang="en-US" dirty="0"/>
              <a:t> and </a:t>
            </a:r>
            <a:r>
              <a:rPr lang="en-MY" altLang="en-US" dirty="0">
                <a:solidFill>
                  <a:srgbClr val="C00000"/>
                </a:solidFill>
              </a:rPr>
              <a:t>managed</a:t>
            </a:r>
            <a:r>
              <a:rPr lang="en-MY" altLang="en-US" dirty="0"/>
              <a:t>. </a:t>
            </a:r>
          </a:p>
          <a:p>
            <a:r>
              <a:rPr lang="en-MY" altLang="en-US" dirty="0"/>
              <a:t>Issues such as logistics, the coordination of different teams, and automatic control of machinery become more difficult when dealing with large, complex projects. </a:t>
            </a:r>
          </a:p>
          <a:p>
            <a:endParaRPr lang="en-MY" dirty="0"/>
          </a:p>
        </p:txBody>
      </p:sp>
      <p:sp>
        <p:nvSpPr>
          <p:cNvPr id="4" name="Slide Number Placeholder 3"/>
          <p:cNvSpPr>
            <a:spLocks noGrp="1"/>
          </p:cNvSpPr>
          <p:nvPr>
            <p:ph type="sldNum" sz="quarter" idx="12"/>
          </p:nvPr>
        </p:nvSpPr>
        <p:spPr/>
        <p:txBody>
          <a:bodyPr/>
          <a:lstStyle/>
          <a:p>
            <a:fld id="{AAEAE4A8-A6E5-453E-B946-FB774B73F48C}" type="slidenum">
              <a:rPr lang="en-MY" smtClean="0"/>
              <a:t>20</a:t>
            </a:fld>
            <a:endParaRPr lang="en-MY"/>
          </a:p>
        </p:txBody>
      </p:sp>
    </p:spTree>
    <p:extLst>
      <p:ext uri="{BB962C8B-B14F-4D97-AF65-F5344CB8AC3E}">
        <p14:creationId xmlns:p14="http://schemas.microsoft.com/office/powerpoint/2010/main" val="184541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System Engineering?</a:t>
            </a:r>
          </a:p>
        </p:txBody>
      </p:sp>
      <p:pic>
        <p:nvPicPr>
          <p:cNvPr id="4" name="Picture 2" descr="http://www.fms-ins.com/pictures/network.jpg"/>
          <p:cNvPicPr>
            <a:picLocks noChangeAspect="1" noChangeArrowheads="1"/>
          </p:cNvPicPr>
          <p:nvPr/>
        </p:nvPicPr>
        <p:blipFill>
          <a:blip r:embed="rId2"/>
          <a:srcRect/>
          <a:stretch>
            <a:fillRect/>
          </a:stretch>
        </p:blipFill>
        <p:spPr bwMode="auto">
          <a:xfrm>
            <a:off x="2408707" y="1988840"/>
            <a:ext cx="6218238" cy="4664075"/>
          </a:xfrm>
          <a:prstGeom prst="rect">
            <a:avLst/>
          </a:prstGeom>
          <a:ln>
            <a:noFill/>
          </a:ln>
          <a:effectLst>
            <a:outerShdw blurRad="292100" dist="139700" dir="2700000" algn="tl" rotWithShape="0">
              <a:srgbClr val="333333">
                <a:alpha val="65000"/>
              </a:srgbClr>
            </a:outerShdw>
          </a:effectLst>
        </p:spPr>
      </p:pic>
      <p:sp>
        <p:nvSpPr>
          <p:cNvPr id="5" name="Line Callout 2 4"/>
          <p:cNvSpPr/>
          <p:nvPr/>
        </p:nvSpPr>
        <p:spPr>
          <a:xfrm>
            <a:off x="7895107" y="1531640"/>
            <a:ext cx="1828800" cy="6858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dirty="0"/>
              <a:t>Hardware</a:t>
            </a:r>
            <a:endParaRPr lang="en-MY" sz="2600" dirty="0"/>
          </a:p>
        </p:txBody>
      </p:sp>
      <p:sp>
        <p:nvSpPr>
          <p:cNvPr id="6" name="Line Callout 2 5"/>
          <p:cNvSpPr/>
          <p:nvPr/>
        </p:nvSpPr>
        <p:spPr>
          <a:xfrm>
            <a:off x="7590307" y="2674640"/>
            <a:ext cx="1828800" cy="609600"/>
          </a:xfrm>
          <a:prstGeom prst="borderCallout2">
            <a:avLst>
              <a:gd name="adj1" fmla="val 18750"/>
              <a:gd name="adj2" fmla="val -8333"/>
              <a:gd name="adj3" fmla="val 18750"/>
              <a:gd name="adj4" fmla="val -16667"/>
              <a:gd name="adj5" fmla="val 11837"/>
              <a:gd name="adj6" fmla="val -4580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dirty="0"/>
              <a:t>Software</a:t>
            </a:r>
            <a:endParaRPr lang="en-MY" sz="2600" dirty="0"/>
          </a:p>
        </p:txBody>
      </p:sp>
      <p:sp>
        <p:nvSpPr>
          <p:cNvPr id="7" name="Line Callout 2 6"/>
          <p:cNvSpPr/>
          <p:nvPr/>
        </p:nvSpPr>
        <p:spPr>
          <a:xfrm>
            <a:off x="6447307" y="4960640"/>
            <a:ext cx="1828800" cy="6096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dirty="0"/>
              <a:t>People</a:t>
            </a:r>
            <a:endParaRPr lang="en-MY" sz="2600" dirty="0"/>
          </a:p>
        </p:txBody>
      </p:sp>
      <p:pic>
        <p:nvPicPr>
          <p:cNvPr id="8" name="Picture 4" descr="http://9pixs.com/wp-content/uploads/2014/06/clip-art-people_14041417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307" y="5646440"/>
            <a:ext cx="4572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9pixs.com/wp-content/uploads/2014/06/clip-art-people_14041417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507" y="5646440"/>
            <a:ext cx="4572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Callout 2 9"/>
          <p:cNvSpPr/>
          <p:nvPr/>
        </p:nvSpPr>
        <p:spPr>
          <a:xfrm flipH="1">
            <a:off x="2484907" y="1760240"/>
            <a:ext cx="1828800" cy="685800"/>
          </a:xfrm>
          <a:prstGeom prst="borderCallout2">
            <a:avLst>
              <a:gd name="adj1" fmla="val 18750"/>
              <a:gd name="adj2" fmla="val -8333"/>
              <a:gd name="adj3" fmla="val 18750"/>
              <a:gd name="adj4" fmla="val -16667"/>
              <a:gd name="adj5" fmla="val 66346"/>
              <a:gd name="adj6" fmla="val -285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dirty="0"/>
              <a:t>Database</a:t>
            </a:r>
            <a:endParaRPr lang="en-MY" sz="2600" dirty="0"/>
          </a:p>
        </p:txBody>
      </p:sp>
      <p:sp>
        <p:nvSpPr>
          <p:cNvPr id="11" name="Line Callout 2 10"/>
          <p:cNvSpPr/>
          <p:nvPr/>
        </p:nvSpPr>
        <p:spPr>
          <a:xfrm flipH="1">
            <a:off x="2789707" y="4351040"/>
            <a:ext cx="1828800" cy="609600"/>
          </a:xfrm>
          <a:prstGeom prst="borderCallout2">
            <a:avLst>
              <a:gd name="adj1" fmla="val 18750"/>
              <a:gd name="adj2" fmla="val -8333"/>
              <a:gd name="adj3" fmla="val 18750"/>
              <a:gd name="adj4" fmla="val -16667"/>
              <a:gd name="adj5" fmla="val -29145"/>
              <a:gd name="adj6" fmla="val -2597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600" dirty="0"/>
              <a:t>Network</a:t>
            </a:r>
            <a:endParaRPr lang="en-MY" sz="2600" dirty="0"/>
          </a:p>
        </p:txBody>
      </p:sp>
      <p:sp>
        <p:nvSpPr>
          <p:cNvPr id="3" name="Slide Number Placeholder 2"/>
          <p:cNvSpPr>
            <a:spLocks noGrp="1"/>
          </p:cNvSpPr>
          <p:nvPr>
            <p:ph type="sldNum" sz="quarter" idx="12"/>
          </p:nvPr>
        </p:nvSpPr>
        <p:spPr/>
        <p:txBody>
          <a:bodyPr/>
          <a:lstStyle/>
          <a:p>
            <a:fld id="{AAEAE4A8-A6E5-453E-B946-FB774B73F48C}" type="slidenum">
              <a:rPr lang="en-MY" smtClean="0"/>
              <a:t>21</a:t>
            </a:fld>
            <a:endParaRPr lang="en-MY"/>
          </a:p>
        </p:txBody>
      </p:sp>
    </p:spTree>
    <p:extLst>
      <p:ext uri="{BB962C8B-B14F-4D97-AF65-F5344CB8AC3E}">
        <p14:creationId xmlns:p14="http://schemas.microsoft.com/office/powerpoint/2010/main" val="184413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grpId="1" nodeType="clickEffect">
                                  <p:stCondLst>
                                    <p:cond delay="0"/>
                                  </p:stCondLst>
                                  <p:childTnLst>
                                    <p:animScale>
                                      <p:cBhvr>
                                        <p:cTn id="31"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What is System Engineering?</a:t>
            </a:r>
          </a:p>
        </p:txBody>
      </p:sp>
      <p:sp>
        <p:nvSpPr>
          <p:cNvPr id="4" name="Content Placeholder 3"/>
          <p:cNvSpPr>
            <a:spLocks noGrp="1"/>
          </p:cNvSpPr>
          <p:nvPr>
            <p:ph idx="1"/>
          </p:nvPr>
        </p:nvSpPr>
        <p:spPr/>
        <p:txBody>
          <a:bodyPr>
            <a:normAutofit/>
          </a:bodyPr>
          <a:lstStyle/>
          <a:p>
            <a:r>
              <a:rPr lang="en-MY" altLang="en-US" b="1" dirty="0"/>
              <a:t>Systems engineering </a:t>
            </a:r>
            <a:r>
              <a:rPr lang="en-MY" altLang="en-US" dirty="0"/>
              <a:t>deals with work-processes and tools to handle such projects, and it overlaps with both technical and human-centered disciplines such as control engineering and project management.</a:t>
            </a:r>
            <a:br>
              <a:rPr lang="en-MY" altLang="en-US" dirty="0"/>
            </a:br>
            <a:endParaRPr lang="en-MY" altLang="en-US" dirty="0"/>
          </a:p>
          <a:p>
            <a:r>
              <a:rPr lang="en-MY" altLang="en-US" b="1" dirty="0"/>
              <a:t>System engineering</a:t>
            </a:r>
            <a:r>
              <a:rPr lang="en-MY" altLang="en-US" dirty="0"/>
              <a:t> deals with all aspects of computer-based system development.</a:t>
            </a:r>
            <a:endParaRPr lang="en-GB" altLang="en-US" dirty="0">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AAEAE4A8-A6E5-453E-B946-FB774B73F48C}" type="slidenum">
              <a:rPr lang="en-MY" smtClean="0"/>
              <a:t>22</a:t>
            </a:fld>
            <a:endParaRPr lang="en-MY"/>
          </a:p>
        </p:txBody>
      </p:sp>
    </p:spTree>
    <p:extLst>
      <p:ext uri="{BB962C8B-B14F-4D97-AF65-F5344CB8AC3E}">
        <p14:creationId xmlns:p14="http://schemas.microsoft.com/office/powerpoint/2010/main" val="107848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What is System Engineering?</a:t>
            </a:r>
          </a:p>
        </p:txBody>
      </p:sp>
      <p:sp>
        <p:nvSpPr>
          <p:cNvPr id="4" name="Content Placeholder 3"/>
          <p:cNvSpPr>
            <a:spLocks noGrp="1"/>
          </p:cNvSpPr>
          <p:nvPr>
            <p:ph idx="1"/>
          </p:nvPr>
        </p:nvSpPr>
        <p:spPr/>
        <p:txBody>
          <a:bodyPr>
            <a:normAutofit fontScale="92500" lnSpcReduction="10000"/>
          </a:bodyPr>
          <a:lstStyle/>
          <a:p>
            <a:r>
              <a:rPr lang="en-MY" altLang="en-US" b="1" dirty="0"/>
              <a:t>Software engineering</a:t>
            </a:r>
            <a:r>
              <a:rPr lang="en-MY" altLang="en-US" dirty="0"/>
              <a:t> is a part of </a:t>
            </a:r>
            <a:r>
              <a:rPr lang="en-MY" altLang="en-US" b="1" dirty="0"/>
              <a:t>system engineering</a:t>
            </a:r>
            <a:r>
              <a:rPr lang="en-MY" altLang="en-US" dirty="0"/>
              <a:t>.</a:t>
            </a:r>
            <a:br>
              <a:rPr lang="en-MY" altLang="en-US" dirty="0"/>
            </a:br>
            <a:endParaRPr lang="en-MY" altLang="en-US" dirty="0"/>
          </a:p>
          <a:p>
            <a:r>
              <a:rPr lang="en-MY" altLang="en-US" b="1" dirty="0"/>
              <a:t>System engineering</a:t>
            </a:r>
            <a:r>
              <a:rPr lang="en-MY" altLang="en-US" dirty="0"/>
              <a:t> is to identify the roles of hardware, software, people, database and other system elements involved with that system which is going to be developed.</a:t>
            </a:r>
            <a:br>
              <a:rPr lang="en-MY" altLang="en-US" dirty="0"/>
            </a:br>
            <a:endParaRPr lang="en-MY" altLang="en-US" dirty="0"/>
          </a:p>
          <a:p>
            <a:r>
              <a:rPr lang="en-MY" altLang="en-US" b="1" dirty="0"/>
              <a:t>Software engineering</a:t>
            </a:r>
            <a:r>
              <a:rPr lang="en-MY" altLang="en-US" dirty="0"/>
              <a:t> is to tell the practicalities of developing and delivering useful software.</a:t>
            </a:r>
            <a:endParaRPr lang="en-GB" altLang="en-US" dirty="0">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AAEAE4A8-A6E5-453E-B946-FB774B73F48C}" type="slidenum">
              <a:rPr lang="en-MY" smtClean="0"/>
              <a:t>23</a:t>
            </a:fld>
            <a:endParaRPr lang="en-MY"/>
          </a:p>
        </p:txBody>
      </p:sp>
    </p:spTree>
    <p:extLst>
      <p:ext uri="{BB962C8B-B14F-4D97-AF65-F5344CB8AC3E}">
        <p14:creationId xmlns:p14="http://schemas.microsoft.com/office/powerpoint/2010/main" val="149049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MY" smtClean="0"/>
              <a:t>24</a:t>
            </a:fld>
            <a:endParaRPr lang="en-MY"/>
          </a:p>
        </p:txBody>
      </p:sp>
      <p:pic>
        <p:nvPicPr>
          <p:cNvPr id="1028" name="Picture 4" descr="http://netjrf.biotecnika.org/wp-content/uploads/2013/11/shutterstock_785583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2044" y="1556792"/>
            <a:ext cx="3812182" cy="37626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62192" y="1340768"/>
            <a:ext cx="3960440" cy="1754326"/>
          </a:xfrm>
          <a:prstGeom prst="rect">
            <a:avLst/>
          </a:prstGeom>
          <a:noFill/>
        </p:spPr>
        <p:txBody>
          <a:bodyPr wrap="square" rtlCol="0">
            <a:spAutoFit/>
          </a:bodyPr>
          <a:lstStyle/>
          <a:p>
            <a:r>
              <a:rPr lang="en-MY" sz="5400" dirty="0">
                <a:latin typeface="Broadway" panose="04040905080B02020502" pitchFamily="82" charset="0"/>
              </a:rPr>
              <a:t>Test Yourself</a:t>
            </a:r>
          </a:p>
        </p:txBody>
      </p:sp>
      <p:sp>
        <p:nvSpPr>
          <p:cNvPr id="4" name="TextBox 3"/>
          <p:cNvSpPr txBox="1"/>
          <p:nvPr/>
        </p:nvSpPr>
        <p:spPr>
          <a:xfrm>
            <a:off x="7162192" y="3639052"/>
            <a:ext cx="3960440" cy="646331"/>
          </a:xfrm>
          <a:prstGeom prst="rect">
            <a:avLst/>
          </a:prstGeom>
          <a:noFill/>
        </p:spPr>
        <p:txBody>
          <a:bodyPr wrap="square" rtlCol="0">
            <a:spAutoFit/>
          </a:bodyPr>
          <a:lstStyle/>
          <a:p>
            <a:r>
              <a:rPr lang="en-US" sz="3600" kern="1200" dirty="0">
                <a:solidFill>
                  <a:schemeClr val="tx1"/>
                </a:solidFill>
                <a:latin typeface="+mn-lt"/>
                <a:ea typeface="+mn-ea"/>
                <a:cs typeface="+mn-cs"/>
              </a:rPr>
              <a:t>https://kahoot.it</a:t>
            </a:r>
          </a:p>
        </p:txBody>
      </p:sp>
    </p:spTree>
    <p:extLst>
      <p:ext uri="{BB962C8B-B14F-4D97-AF65-F5344CB8AC3E}">
        <p14:creationId xmlns:p14="http://schemas.microsoft.com/office/powerpoint/2010/main" val="263287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Why Software Engineering is Important?</a:t>
            </a:r>
          </a:p>
        </p:txBody>
      </p:sp>
      <p:sp>
        <p:nvSpPr>
          <p:cNvPr id="3" name="Text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AAEAE4A8-A6E5-453E-B946-FB774B73F48C}" type="slidenum">
              <a:rPr lang="en-MY" smtClean="0"/>
              <a:t>25</a:t>
            </a:fld>
            <a:endParaRPr lang="en-MY"/>
          </a:p>
        </p:txBody>
      </p:sp>
    </p:spTree>
    <p:extLst>
      <p:ext uri="{BB962C8B-B14F-4D97-AF65-F5344CB8AC3E}">
        <p14:creationId xmlns:p14="http://schemas.microsoft.com/office/powerpoint/2010/main" val="383084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Attributes of Good Software</a:t>
            </a:r>
          </a:p>
        </p:txBody>
      </p:sp>
      <p:sp>
        <p:nvSpPr>
          <p:cNvPr id="4" name="Oval 3"/>
          <p:cNvSpPr/>
          <p:nvPr/>
        </p:nvSpPr>
        <p:spPr>
          <a:xfrm>
            <a:off x="4438228" y="2996952"/>
            <a:ext cx="1728192" cy="1584176"/>
          </a:xfrm>
          <a:prstGeom prst="ellipse">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Attributes of Good SW</a:t>
            </a:r>
          </a:p>
        </p:txBody>
      </p:sp>
      <p:sp>
        <p:nvSpPr>
          <p:cNvPr id="5" name="Oval 4"/>
          <p:cNvSpPr/>
          <p:nvPr/>
        </p:nvSpPr>
        <p:spPr>
          <a:xfrm>
            <a:off x="2422004" y="1916832"/>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MY" sz="2400" dirty="0">
                <a:solidFill>
                  <a:schemeClr val="tx1"/>
                </a:solidFill>
              </a:rPr>
              <a:t>Availability</a:t>
            </a:r>
          </a:p>
        </p:txBody>
      </p:sp>
      <p:sp>
        <p:nvSpPr>
          <p:cNvPr id="6" name="Oval 5"/>
          <p:cNvSpPr/>
          <p:nvPr/>
        </p:nvSpPr>
        <p:spPr>
          <a:xfrm>
            <a:off x="1793926" y="3313584"/>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Functional</a:t>
            </a:r>
          </a:p>
        </p:txBody>
      </p:sp>
      <p:sp>
        <p:nvSpPr>
          <p:cNvPr id="7" name="Oval 6"/>
          <p:cNvSpPr/>
          <p:nvPr/>
        </p:nvSpPr>
        <p:spPr>
          <a:xfrm>
            <a:off x="3126074" y="4393704"/>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Efficient</a:t>
            </a:r>
          </a:p>
        </p:txBody>
      </p:sp>
      <p:sp>
        <p:nvSpPr>
          <p:cNvPr id="8" name="Oval 7"/>
          <p:cNvSpPr/>
          <p:nvPr/>
        </p:nvSpPr>
        <p:spPr>
          <a:xfrm>
            <a:off x="5790370" y="3698059"/>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Economical</a:t>
            </a:r>
          </a:p>
        </p:txBody>
      </p:sp>
      <p:sp>
        <p:nvSpPr>
          <p:cNvPr id="9" name="Oval 8"/>
          <p:cNvSpPr/>
          <p:nvPr/>
        </p:nvSpPr>
        <p:spPr>
          <a:xfrm>
            <a:off x="5553150" y="2057440"/>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Reliable</a:t>
            </a:r>
          </a:p>
        </p:txBody>
      </p:sp>
      <p:sp>
        <p:nvSpPr>
          <p:cNvPr id="3" name="Slide Number Placeholder 2"/>
          <p:cNvSpPr>
            <a:spLocks noGrp="1"/>
          </p:cNvSpPr>
          <p:nvPr>
            <p:ph type="sldNum" sz="quarter" idx="12"/>
          </p:nvPr>
        </p:nvSpPr>
        <p:spPr/>
        <p:txBody>
          <a:bodyPr/>
          <a:lstStyle/>
          <a:p>
            <a:fld id="{AAEAE4A8-A6E5-453E-B946-FB774B73F48C}" type="slidenum">
              <a:rPr lang="en-MY" smtClean="0"/>
              <a:t>26</a:t>
            </a:fld>
            <a:endParaRPr lang="en-MY"/>
          </a:p>
        </p:txBody>
      </p:sp>
    </p:spTree>
    <p:extLst>
      <p:ext uri="{BB962C8B-B14F-4D97-AF65-F5344CB8AC3E}">
        <p14:creationId xmlns:p14="http://schemas.microsoft.com/office/powerpoint/2010/main" val="157775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Attributes of Good Software</a:t>
            </a:r>
          </a:p>
        </p:txBody>
      </p:sp>
      <p:sp>
        <p:nvSpPr>
          <p:cNvPr id="4" name="Oval 3"/>
          <p:cNvSpPr/>
          <p:nvPr/>
        </p:nvSpPr>
        <p:spPr>
          <a:xfrm>
            <a:off x="4438228" y="2996952"/>
            <a:ext cx="1728192" cy="1584176"/>
          </a:xfrm>
          <a:prstGeom prst="ellipse">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Attributes of Good SW</a:t>
            </a:r>
          </a:p>
        </p:txBody>
      </p:sp>
      <p:sp>
        <p:nvSpPr>
          <p:cNvPr id="5" name="Oval 4"/>
          <p:cNvSpPr/>
          <p:nvPr/>
        </p:nvSpPr>
        <p:spPr>
          <a:xfrm>
            <a:off x="2422004" y="1916832"/>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MY" sz="2400" dirty="0">
                <a:solidFill>
                  <a:schemeClr val="tx1"/>
                </a:solidFill>
              </a:rPr>
              <a:t>Secure</a:t>
            </a:r>
          </a:p>
        </p:txBody>
      </p:sp>
      <p:sp>
        <p:nvSpPr>
          <p:cNvPr id="6" name="Oval 5"/>
          <p:cNvSpPr/>
          <p:nvPr/>
        </p:nvSpPr>
        <p:spPr>
          <a:xfrm>
            <a:off x="1793926" y="3313584"/>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Flexible</a:t>
            </a:r>
          </a:p>
        </p:txBody>
      </p:sp>
      <p:sp>
        <p:nvSpPr>
          <p:cNvPr id="7" name="Oval 6"/>
          <p:cNvSpPr/>
          <p:nvPr/>
        </p:nvSpPr>
        <p:spPr>
          <a:xfrm>
            <a:off x="3126074" y="4393704"/>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General</a:t>
            </a:r>
          </a:p>
        </p:txBody>
      </p:sp>
      <p:sp>
        <p:nvSpPr>
          <p:cNvPr id="8" name="Oval 7"/>
          <p:cNvSpPr/>
          <p:nvPr/>
        </p:nvSpPr>
        <p:spPr>
          <a:xfrm>
            <a:off x="5790370" y="3698059"/>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Buildable</a:t>
            </a:r>
          </a:p>
        </p:txBody>
      </p:sp>
      <p:sp>
        <p:nvSpPr>
          <p:cNvPr id="9" name="Oval 8"/>
          <p:cNvSpPr/>
          <p:nvPr/>
        </p:nvSpPr>
        <p:spPr>
          <a:xfrm>
            <a:off x="5553150" y="2057440"/>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Manageable</a:t>
            </a:r>
          </a:p>
        </p:txBody>
      </p:sp>
      <p:sp>
        <p:nvSpPr>
          <p:cNvPr id="3" name="Slide Number Placeholder 2"/>
          <p:cNvSpPr>
            <a:spLocks noGrp="1"/>
          </p:cNvSpPr>
          <p:nvPr>
            <p:ph type="sldNum" sz="quarter" idx="12"/>
          </p:nvPr>
        </p:nvSpPr>
        <p:spPr/>
        <p:txBody>
          <a:bodyPr/>
          <a:lstStyle/>
          <a:p>
            <a:fld id="{AAEAE4A8-A6E5-453E-B946-FB774B73F48C}" type="slidenum">
              <a:rPr lang="en-MY" smtClean="0"/>
              <a:t>27</a:t>
            </a:fld>
            <a:endParaRPr lang="en-MY"/>
          </a:p>
        </p:txBody>
      </p:sp>
    </p:spTree>
    <p:extLst>
      <p:ext uri="{BB962C8B-B14F-4D97-AF65-F5344CB8AC3E}">
        <p14:creationId xmlns:p14="http://schemas.microsoft.com/office/powerpoint/2010/main" val="358695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Attributes of Good Software</a:t>
            </a:r>
          </a:p>
        </p:txBody>
      </p:sp>
      <p:sp>
        <p:nvSpPr>
          <p:cNvPr id="4" name="Oval 3"/>
          <p:cNvSpPr/>
          <p:nvPr/>
        </p:nvSpPr>
        <p:spPr>
          <a:xfrm>
            <a:off x="4438228" y="2996952"/>
            <a:ext cx="1728192" cy="1584176"/>
          </a:xfrm>
          <a:prstGeom prst="ellipse">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Attributes of Good SW</a:t>
            </a:r>
          </a:p>
        </p:txBody>
      </p:sp>
      <p:sp>
        <p:nvSpPr>
          <p:cNvPr id="5" name="Oval 4"/>
          <p:cNvSpPr/>
          <p:nvPr/>
        </p:nvSpPr>
        <p:spPr>
          <a:xfrm>
            <a:off x="2422004" y="1916832"/>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MY" sz="2400" dirty="0">
                <a:solidFill>
                  <a:schemeClr val="tx1"/>
                </a:solidFill>
              </a:rPr>
              <a:t>Maintainable</a:t>
            </a:r>
          </a:p>
        </p:txBody>
      </p:sp>
      <p:sp>
        <p:nvSpPr>
          <p:cNvPr id="6" name="Oval 5"/>
          <p:cNvSpPr/>
          <p:nvPr/>
        </p:nvSpPr>
        <p:spPr>
          <a:xfrm>
            <a:off x="2322427" y="3879345"/>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Useable</a:t>
            </a:r>
          </a:p>
        </p:txBody>
      </p:sp>
      <p:sp>
        <p:nvSpPr>
          <p:cNvPr id="7" name="Oval 6"/>
          <p:cNvSpPr/>
          <p:nvPr/>
        </p:nvSpPr>
        <p:spPr>
          <a:xfrm>
            <a:off x="5535218" y="3879345"/>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Reusable</a:t>
            </a:r>
          </a:p>
        </p:txBody>
      </p:sp>
      <p:sp>
        <p:nvSpPr>
          <p:cNvPr id="8" name="Oval 7"/>
          <p:cNvSpPr/>
          <p:nvPr/>
        </p:nvSpPr>
        <p:spPr>
          <a:xfrm>
            <a:off x="5518348" y="1963918"/>
            <a:ext cx="2664296" cy="1584176"/>
          </a:xfrm>
          <a:prstGeom prst="ellipse">
            <a:avLst/>
          </a:prstGeom>
          <a:solidFill>
            <a:schemeClr val="accent5"/>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Safety</a:t>
            </a:r>
          </a:p>
        </p:txBody>
      </p:sp>
      <p:sp>
        <p:nvSpPr>
          <p:cNvPr id="3" name="Slide Number Placeholder 2"/>
          <p:cNvSpPr>
            <a:spLocks noGrp="1"/>
          </p:cNvSpPr>
          <p:nvPr>
            <p:ph type="sldNum" sz="quarter" idx="12"/>
          </p:nvPr>
        </p:nvSpPr>
        <p:spPr/>
        <p:txBody>
          <a:bodyPr/>
          <a:lstStyle/>
          <a:p>
            <a:fld id="{AAEAE4A8-A6E5-453E-B946-FB774B73F48C}" type="slidenum">
              <a:rPr lang="en-MY" smtClean="0"/>
              <a:t>28</a:t>
            </a:fld>
            <a:endParaRPr lang="en-MY"/>
          </a:p>
        </p:txBody>
      </p:sp>
    </p:spTree>
    <p:extLst>
      <p:ext uri="{BB962C8B-B14F-4D97-AF65-F5344CB8AC3E}">
        <p14:creationId xmlns:p14="http://schemas.microsoft.com/office/powerpoint/2010/main" val="34674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Attributes of Good Software</a:t>
            </a:r>
          </a:p>
        </p:txBody>
      </p:sp>
      <p:sp>
        <p:nvSpPr>
          <p:cNvPr id="4" name="Content Placeholder 3"/>
          <p:cNvSpPr>
            <a:spLocks noGrp="1"/>
          </p:cNvSpPr>
          <p:nvPr>
            <p:ph idx="1"/>
          </p:nvPr>
        </p:nvSpPr>
        <p:spPr/>
        <p:txBody>
          <a:bodyPr>
            <a:normAutofit fontScale="85000" lnSpcReduction="20000"/>
          </a:bodyPr>
          <a:lstStyle/>
          <a:p>
            <a:r>
              <a:rPr lang="en-GB" altLang="en-US" dirty="0"/>
              <a:t>Availability - </a:t>
            </a:r>
            <a:r>
              <a:rPr lang="en-MY" altLang="en-US" dirty="0"/>
              <a:t>the probability that a system will work as </a:t>
            </a:r>
            <a:r>
              <a:rPr lang="en-MY" altLang="en-US" dirty="0">
                <a:solidFill>
                  <a:srgbClr val="C00000"/>
                </a:solidFill>
              </a:rPr>
              <a:t>required</a:t>
            </a:r>
            <a:r>
              <a:rPr lang="en-MY" altLang="en-US" dirty="0"/>
              <a:t> when required during the period of a mission</a:t>
            </a:r>
            <a:endParaRPr lang="en-GB" altLang="en-US" dirty="0"/>
          </a:p>
          <a:p>
            <a:r>
              <a:rPr lang="en-GB" altLang="en-US" dirty="0"/>
              <a:t>Functional - system will perform the </a:t>
            </a:r>
            <a:r>
              <a:rPr lang="en-GB" altLang="en-US" dirty="0">
                <a:solidFill>
                  <a:srgbClr val="C00000"/>
                </a:solidFill>
              </a:rPr>
              <a:t>functions</a:t>
            </a:r>
            <a:r>
              <a:rPr lang="en-GB" altLang="en-US" dirty="0"/>
              <a:t> that it is required to</a:t>
            </a:r>
          </a:p>
          <a:p>
            <a:r>
              <a:rPr lang="en-GB" altLang="en-US" dirty="0"/>
              <a:t>Efficient - the system performs those functions efficiently in </a:t>
            </a:r>
            <a:r>
              <a:rPr lang="en-GB" altLang="en-US" dirty="0">
                <a:solidFill>
                  <a:srgbClr val="C00000"/>
                </a:solidFill>
              </a:rPr>
              <a:t>terms of time and resources</a:t>
            </a:r>
          </a:p>
          <a:p>
            <a:r>
              <a:rPr lang="en-GB" altLang="en-US" dirty="0"/>
              <a:t>Economical - </a:t>
            </a:r>
            <a:r>
              <a:rPr lang="en-GB" altLang="en-US" dirty="0">
                <a:solidFill>
                  <a:srgbClr val="C00000"/>
                </a:solidFill>
              </a:rPr>
              <a:t>running costs </a:t>
            </a:r>
            <a:r>
              <a:rPr lang="en-GB" altLang="en-US" dirty="0"/>
              <a:t>of system will not be unnecessarily high</a:t>
            </a:r>
          </a:p>
          <a:p>
            <a:r>
              <a:rPr lang="en-GB" altLang="en-US" dirty="0"/>
              <a:t>Reliable - not prone to hardware or software </a:t>
            </a:r>
            <a:r>
              <a:rPr lang="en-GB" altLang="en-US" dirty="0">
                <a:solidFill>
                  <a:srgbClr val="C00000"/>
                </a:solidFill>
              </a:rPr>
              <a:t>failure</a:t>
            </a:r>
            <a:r>
              <a:rPr lang="en-GB" altLang="en-US" dirty="0"/>
              <a:t>, will deliver the functionality when the users want it</a:t>
            </a:r>
            <a:endParaRPr lang="en-US" altLang="en-US" dirty="0"/>
          </a:p>
        </p:txBody>
      </p:sp>
      <p:sp>
        <p:nvSpPr>
          <p:cNvPr id="2" name="Slide Number Placeholder 1"/>
          <p:cNvSpPr>
            <a:spLocks noGrp="1"/>
          </p:cNvSpPr>
          <p:nvPr>
            <p:ph type="sldNum" sz="quarter" idx="12"/>
          </p:nvPr>
        </p:nvSpPr>
        <p:spPr/>
        <p:txBody>
          <a:bodyPr/>
          <a:lstStyle/>
          <a:p>
            <a:fld id="{AAEAE4A8-A6E5-453E-B946-FB774B73F48C}" type="slidenum">
              <a:rPr lang="en-MY" smtClean="0"/>
              <a:t>29</a:t>
            </a:fld>
            <a:endParaRPr lang="en-MY"/>
          </a:p>
        </p:txBody>
      </p:sp>
    </p:spTree>
    <p:extLst>
      <p:ext uri="{BB962C8B-B14F-4D97-AF65-F5344CB8AC3E}">
        <p14:creationId xmlns:p14="http://schemas.microsoft.com/office/powerpoint/2010/main" val="211259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is Software?</a:t>
            </a:r>
          </a:p>
        </p:txBody>
      </p:sp>
      <p:sp>
        <p:nvSpPr>
          <p:cNvPr id="3" name="Content Placeholder 2"/>
          <p:cNvSpPr>
            <a:spLocks noGrp="1"/>
          </p:cNvSpPr>
          <p:nvPr>
            <p:ph idx="1"/>
          </p:nvPr>
        </p:nvSpPr>
        <p:spPr/>
        <p:txBody>
          <a:bodyPr/>
          <a:lstStyle/>
          <a:p>
            <a:r>
              <a:rPr lang="en-US" altLang="en-US" dirty="0">
                <a:latin typeface="Arial" panose="020B0604020202020204" pitchFamily="34" charset="0"/>
              </a:rPr>
              <a:t>Software is the </a:t>
            </a:r>
            <a:r>
              <a:rPr lang="en-US" altLang="en-US" dirty="0">
                <a:solidFill>
                  <a:srgbClr val="C00000"/>
                </a:solidFill>
                <a:latin typeface="Arial" panose="020B0604020202020204" pitchFamily="34" charset="0"/>
              </a:rPr>
              <a:t>detailed instructions </a:t>
            </a:r>
            <a:r>
              <a:rPr lang="en-US" altLang="en-US" dirty="0">
                <a:latin typeface="Arial" panose="020B0604020202020204" pitchFamily="34" charset="0"/>
              </a:rPr>
              <a:t>that control the operation of a computer system. </a:t>
            </a:r>
          </a:p>
          <a:p>
            <a:r>
              <a:rPr lang="en-US" altLang="en-US" dirty="0">
                <a:latin typeface="Arial" panose="020B0604020202020204" pitchFamily="34" charset="0"/>
              </a:rPr>
              <a:t>Without software, computer hardware could not </a:t>
            </a:r>
            <a:r>
              <a:rPr lang="en-US" altLang="en-US" dirty="0">
                <a:solidFill>
                  <a:srgbClr val="C00000"/>
                </a:solidFill>
                <a:latin typeface="Arial" panose="020B0604020202020204" pitchFamily="34" charset="0"/>
              </a:rPr>
              <a:t>perform the tasks </a:t>
            </a:r>
            <a:r>
              <a:rPr lang="en-US" altLang="en-US" dirty="0">
                <a:latin typeface="Arial" panose="020B0604020202020204" pitchFamily="34" charset="0"/>
              </a:rPr>
              <a:t>we associate with computers. </a:t>
            </a:r>
            <a:endParaRPr lang="en-GB" altLang="en-US" dirty="0">
              <a:latin typeface="Arial" panose="020B0604020202020204" pitchFamily="34" charset="0"/>
            </a:endParaRPr>
          </a:p>
        </p:txBody>
      </p:sp>
      <p:pic>
        <p:nvPicPr>
          <p:cNvPr id="4" name="Picture 6" descr="https://encrypted-tbn0.gstatic.com/images?q=tbn:ANd9GcQb1ZNioEzxgIewvtPmKL48zUC6BMNrhaBJ9ulBtunrkfy-SOSDpZchh7K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532" y="4221088"/>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AAEAE4A8-A6E5-453E-B946-FB774B73F48C}" type="slidenum">
              <a:rPr lang="en-MY" smtClean="0"/>
              <a:t>3</a:t>
            </a:fld>
            <a:endParaRPr lang="en-MY"/>
          </a:p>
        </p:txBody>
      </p:sp>
    </p:spTree>
    <p:extLst>
      <p:ext uri="{BB962C8B-B14F-4D97-AF65-F5344CB8AC3E}">
        <p14:creationId xmlns:p14="http://schemas.microsoft.com/office/powerpoint/2010/main" val="121375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Attributes of Good Software</a:t>
            </a:r>
          </a:p>
        </p:txBody>
      </p:sp>
      <p:sp>
        <p:nvSpPr>
          <p:cNvPr id="4" name="Content Placeholder 3"/>
          <p:cNvSpPr>
            <a:spLocks noGrp="1"/>
          </p:cNvSpPr>
          <p:nvPr>
            <p:ph idx="1"/>
          </p:nvPr>
        </p:nvSpPr>
        <p:spPr/>
        <p:txBody>
          <a:bodyPr>
            <a:normAutofit fontScale="92500" lnSpcReduction="10000"/>
          </a:bodyPr>
          <a:lstStyle/>
          <a:p>
            <a:r>
              <a:rPr lang="en-GB" altLang="en-US" dirty="0"/>
              <a:t>Secure - </a:t>
            </a:r>
            <a:r>
              <a:rPr lang="en-GB" altLang="en-US" dirty="0">
                <a:solidFill>
                  <a:srgbClr val="C00000"/>
                </a:solidFill>
              </a:rPr>
              <a:t>protected</a:t>
            </a:r>
            <a:r>
              <a:rPr lang="en-GB" altLang="en-US" dirty="0"/>
              <a:t> against errors, attacks and loss of valuable data</a:t>
            </a:r>
          </a:p>
          <a:p>
            <a:r>
              <a:rPr lang="en-GB" altLang="en-US" dirty="0"/>
              <a:t>Flexible - capable of being </a:t>
            </a:r>
            <a:r>
              <a:rPr lang="en-GB" altLang="en-US" dirty="0">
                <a:solidFill>
                  <a:srgbClr val="C00000"/>
                </a:solidFill>
              </a:rPr>
              <a:t>adapted to new uses</a:t>
            </a:r>
            <a:r>
              <a:rPr lang="en-GB" altLang="en-US" dirty="0"/>
              <a:t>, to run in </a:t>
            </a:r>
            <a:r>
              <a:rPr lang="en-GB" altLang="en-US" dirty="0">
                <a:solidFill>
                  <a:srgbClr val="C00000"/>
                </a:solidFill>
              </a:rPr>
              <a:t>different</a:t>
            </a:r>
            <a:r>
              <a:rPr lang="en-GB" altLang="en-US" dirty="0"/>
              <a:t> </a:t>
            </a:r>
            <a:r>
              <a:rPr lang="en-GB" altLang="en-US" dirty="0">
                <a:solidFill>
                  <a:srgbClr val="C00000"/>
                </a:solidFill>
              </a:rPr>
              <a:t>countries</a:t>
            </a:r>
            <a:r>
              <a:rPr lang="en-GB" altLang="en-US" dirty="0"/>
              <a:t> or to be moved to a different </a:t>
            </a:r>
            <a:r>
              <a:rPr lang="en-GB" altLang="en-US" dirty="0">
                <a:solidFill>
                  <a:srgbClr val="C00000"/>
                </a:solidFill>
              </a:rPr>
              <a:t>platform</a:t>
            </a:r>
          </a:p>
          <a:p>
            <a:r>
              <a:rPr lang="en-GB" altLang="en-US" dirty="0"/>
              <a:t>General - general-purpose and portable (mainly applies to </a:t>
            </a:r>
            <a:r>
              <a:rPr lang="en-GB" altLang="en-US" dirty="0">
                <a:solidFill>
                  <a:srgbClr val="C00000"/>
                </a:solidFill>
              </a:rPr>
              <a:t>utility programs</a:t>
            </a:r>
            <a:r>
              <a:rPr lang="en-GB" altLang="en-US" dirty="0"/>
              <a:t>)</a:t>
            </a:r>
          </a:p>
          <a:p>
            <a:r>
              <a:rPr lang="en-GB" altLang="en-US" dirty="0"/>
              <a:t>Buildable - </a:t>
            </a:r>
            <a:r>
              <a:rPr lang="en-GB" altLang="en-US" dirty="0">
                <a:solidFill>
                  <a:srgbClr val="C00000"/>
                </a:solidFill>
              </a:rPr>
              <a:t>Design is not too complex </a:t>
            </a:r>
            <a:r>
              <a:rPr lang="en-GB" altLang="en-US" dirty="0"/>
              <a:t>for the developers to be able to implement it</a:t>
            </a:r>
            <a:endParaRPr lang="en-US" altLang="en-US" dirty="0"/>
          </a:p>
        </p:txBody>
      </p:sp>
      <p:sp>
        <p:nvSpPr>
          <p:cNvPr id="2" name="Slide Number Placeholder 1"/>
          <p:cNvSpPr>
            <a:spLocks noGrp="1"/>
          </p:cNvSpPr>
          <p:nvPr>
            <p:ph type="sldNum" sz="quarter" idx="12"/>
          </p:nvPr>
        </p:nvSpPr>
        <p:spPr/>
        <p:txBody>
          <a:bodyPr/>
          <a:lstStyle/>
          <a:p>
            <a:fld id="{AAEAE4A8-A6E5-453E-B946-FB774B73F48C}" type="slidenum">
              <a:rPr lang="en-MY" smtClean="0"/>
              <a:t>30</a:t>
            </a:fld>
            <a:endParaRPr lang="en-MY"/>
          </a:p>
        </p:txBody>
      </p:sp>
    </p:spTree>
    <p:extLst>
      <p:ext uri="{BB962C8B-B14F-4D97-AF65-F5344CB8AC3E}">
        <p14:creationId xmlns:p14="http://schemas.microsoft.com/office/powerpoint/2010/main" val="288285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Attributes of Good Software</a:t>
            </a:r>
          </a:p>
        </p:txBody>
      </p:sp>
      <p:sp>
        <p:nvSpPr>
          <p:cNvPr id="4" name="Content Placeholder 3"/>
          <p:cNvSpPr>
            <a:spLocks noGrp="1"/>
          </p:cNvSpPr>
          <p:nvPr>
            <p:ph idx="1"/>
          </p:nvPr>
        </p:nvSpPr>
        <p:spPr/>
        <p:txBody>
          <a:bodyPr>
            <a:normAutofit fontScale="85000" lnSpcReduction="20000"/>
          </a:bodyPr>
          <a:lstStyle/>
          <a:p>
            <a:r>
              <a:rPr lang="en-GB" altLang="en-US" dirty="0"/>
              <a:t>Manageable - easy to </a:t>
            </a:r>
            <a:r>
              <a:rPr lang="en-GB" altLang="en-US" dirty="0">
                <a:solidFill>
                  <a:srgbClr val="C00000"/>
                </a:solidFill>
              </a:rPr>
              <a:t>estimate work </a:t>
            </a:r>
            <a:r>
              <a:rPr lang="en-GB" altLang="en-US" dirty="0"/>
              <a:t>involved and to check of progress</a:t>
            </a:r>
          </a:p>
          <a:p>
            <a:r>
              <a:rPr lang="en-GB" altLang="en-US" dirty="0"/>
              <a:t>Maintainable - design makes it possible for the maintenance programmer to </a:t>
            </a:r>
            <a:r>
              <a:rPr lang="en-GB" altLang="en-US" dirty="0">
                <a:solidFill>
                  <a:srgbClr val="C00000"/>
                </a:solidFill>
              </a:rPr>
              <a:t>understand</a:t>
            </a:r>
            <a:r>
              <a:rPr lang="en-GB" altLang="en-US" dirty="0"/>
              <a:t> the designer’s intention</a:t>
            </a:r>
          </a:p>
          <a:p>
            <a:r>
              <a:rPr lang="en-GB" altLang="en-US" dirty="0"/>
              <a:t>Usable - provides users with a </a:t>
            </a:r>
            <a:r>
              <a:rPr lang="en-GB" altLang="en-US" dirty="0">
                <a:solidFill>
                  <a:srgbClr val="C00000"/>
                </a:solidFill>
              </a:rPr>
              <a:t>satisfying experience </a:t>
            </a:r>
            <a:r>
              <a:rPr lang="en-GB" altLang="en-US" dirty="0"/>
              <a:t>(not a source of dissatisfaction)</a:t>
            </a:r>
          </a:p>
          <a:p>
            <a:r>
              <a:rPr lang="en-GB" altLang="en-US" dirty="0"/>
              <a:t>Reusable - </a:t>
            </a:r>
            <a:r>
              <a:rPr lang="en-GB" altLang="en-US" dirty="0">
                <a:solidFill>
                  <a:srgbClr val="C00000"/>
                </a:solidFill>
              </a:rPr>
              <a:t>elements</a:t>
            </a:r>
            <a:r>
              <a:rPr lang="en-GB" altLang="en-US" dirty="0"/>
              <a:t> of the system can be reused in other systems</a:t>
            </a:r>
          </a:p>
          <a:p>
            <a:r>
              <a:rPr lang="en-GB" altLang="en-US" dirty="0"/>
              <a:t>Safety - </a:t>
            </a:r>
            <a:r>
              <a:rPr lang="en-MY" altLang="en-US" dirty="0"/>
              <a:t>the control of recognized </a:t>
            </a:r>
            <a:r>
              <a:rPr lang="en-MY" altLang="en-US" dirty="0">
                <a:solidFill>
                  <a:srgbClr val="C00000"/>
                </a:solidFill>
              </a:rPr>
              <a:t>hazards</a:t>
            </a:r>
            <a:r>
              <a:rPr lang="en-MY" altLang="en-US" dirty="0"/>
              <a:t> to achieve an acceptable level of risk</a:t>
            </a:r>
            <a:endParaRPr lang="en-US" altLang="en-US" dirty="0"/>
          </a:p>
        </p:txBody>
      </p:sp>
      <p:sp>
        <p:nvSpPr>
          <p:cNvPr id="2" name="Slide Number Placeholder 1"/>
          <p:cNvSpPr>
            <a:spLocks noGrp="1"/>
          </p:cNvSpPr>
          <p:nvPr>
            <p:ph type="sldNum" sz="quarter" idx="12"/>
          </p:nvPr>
        </p:nvSpPr>
        <p:spPr/>
        <p:txBody>
          <a:bodyPr/>
          <a:lstStyle/>
          <a:p>
            <a:fld id="{AAEAE4A8-A6E5-453E-B946-FB774B73F48C}" type="slidenum">
              <a:rPr lang="en-MY" smtClean="0"/>
              <a:t>31</a:t>
            </a:fld>
            <a:endParaRPr lang="en-MY"/>
          </a:p>
        </p:txBody>
      </p:sp>
    </p:spTree>
    <p:extLst>
      <p:ext uri="{BB962C8B-B14F-4D97-AF65-F5344CB8AC3E}">
        <p14:creationId xmlns:p14="http://schemas.microsoft.com/office/powerpoint/2010/main" val="19330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Importance of </a:t>
            </a:r>
            <a:r>
              <a:rPr lang="en-MY"/>
              <a:t>Software Engineering</a:t>
            </a:r>
          </a:p>
        </p:txBody>
      </p:sp>
      <p:grpSp>
        <p:nvGrpSpPr>
          <p:cNvPr id="5" name="Group 4"/>
          <p:cNvGrpSpPr/>
          <p:nvPr/>
        </p:nvGrpSpPr>
        <p:grpSpPr>
          <a:xfrm>
            <a:off x="4107715" y="3110749"/>
            <a:ext cx="6439359" cy="2910539"/>
            <a:chOff x="2854052" y="2276872"/>
            <a:chExt cx="6439359" cy="2910539"/>
          </a:xfrm>
        </p:grpSpPr>
        <p:pic>
          <p:nvPicPr>
            <p:cNvPr id="1026" name="Picture 2" descr="http://www.valuemktg.org/wp-content/uploads/Value-definit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8468" y="2276872"/>
              <a:ext cx="2694943" cy="2910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4052" y="4437112"/>
              <a:ext cx="3816424" cy="584775"/>
            </a:xfrm>
            <a:prstGeom prst="rect">
              <a:avLst/>
            </a:prstGeom>
            <a:noFill/>
          </p:spPr>
          <p:txBody>
            <a:bodyPr wrap="square" rtlCol="0">
              <a:spAutoFit/>
            </a:bodyPr>
            <a:lstStyle/>
            <a:p>
              <a:r>
                <a:rPr lang="en-MY" sz="3200" b="1" i="1" dirty="0"/>
                <a:t>SOFTWARE PROJECT</a:t>
              </a:r>
            </a:p>
          </p:txBody>
        </p:sp>
      </p:grpSp>
      <p:grpSp>
        <p:nvGrpSpPr>
          <p:cNvPr id="8" name="Group 7"/>
          <p:cNvGrpSpPr/>
          <p:nvPr/>
        </p:nvGrpSpPr>
        <p:grpSpPr>
          <a:xfrm>
            <a:off x="2557355" y="2234055"/>
            <a:ext cx="1592154" cy="1593923"/>
            <a:chOff x="3242264" y="2050"/>
            <a:chExt cx="1592154" cy="1830062"/>
          </a:xfrm>
          <a:scene3d>
            <a:camera prst="orthographicFront"/>
            <a:lightRig rig="chilly" dir="t"/>
          </a:scene3d>
        </p:grpSpPr>
        <p:sp>
          <p:nvSpPr>
            <p:cNvPr id="27" name="Hexagon 26"/>
            <p:cNvSpPr/>
            <p:nvPr/>
          </p:nvSpPr>
          <p:spPr>
            <a:xfrm rot="5400000">
              <a:off x="3123310" y="121004"/>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Hexagon 4"/>
            <p:cNvSpPr/>
            <p:nvPr/>
          </p:nvSpPr>
          <p:spPr>
            <a:xfrm>
              <a:off x="3490375" y="287235"/>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Behind Schedule</a:t>
              </a:r>
            </a:p>
          </p:txBody>
        </p:sp>
      </p:grpSp>
      <p:grpSp>
        <p:nvGrpSpPr>
          <p:cNvPr id="10" name="Group 9"/>
          <p:cNvGrpSpPr/>
          <p:nvPr/>
        </p:nvGrpSpPr>
        <p:grpSpPr>
          <a:xfrm>
            <a:off x="837828" y="2234055"/>
            <a:ext cx="1592154" cy="1593923"/>
            <a:chOff x="1522737" y="2050"/>
            <a:chExt cx="1592154" cy="1830062"/>
          </a:xfrm>
          <a:scene3d>
            <a:camera prst="orthographicFront"/>
            <a:lightRig rig="chilly" dir="t"/>
          </a:scene3d>
        </p:grpSpPr>
        <p:sp>
          <p:nvSpPr>
            <p:cNvPr id="25" name="Hexagon 24"/>
            <p:cNvSpPr/>
            <p:nvPr/>
          </p:nvSpPr>
          <p:spPr>
            <a:xfrm rot="5400000">
              <a:off x="1403783" y="121004"/>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Hexagon 7"/>
            <p:cNvSpPr/>
            <p:nvPr/>
          </p:nvSpPr>
          <p:spPr>
            <a:xfrm>
              <a:off x="1770848" y="287235"/>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MY" sz="1900" kern="1200" dirty="0">
                  <a:solidFill>
                    <a:schemeClr val="tx1"/>
                  </a:solidFill>
                </a:rPr>
                <a:t>Unreliable Product</a:t>
              </a:r>
            </a:p>
          </p:txBody>
        </p:sp>
      </p:grpSp>
      <p:grpSp>
        <p:nvGrpSpPr>
          <p:cNvPr id="11" name="Group 10"/>
          <p:cNvGrpSpPr/>
          <p:nvPr/>
        </p:nvGrpSpPr>
        <p:grpSpPr>
          <a:xfrm>
            <a:off x="1709213" y="3536380"/>
            <a:ext cx="1592154" cy="1593923"/>
            <a:chOff x="2379206" y="1555406"/>
            <a:chExt cx="1592154" cy="1830062"/>
          </a:xfrm>
          <a:scene3d>
            <a:camera prst="orthographicFront"/>
            <a:lightRig rig="chilly" dir="t"/>
          </a:scene3d>
        </p:grpSpPr>
        <p:sp>
          <p:nvSpPr>
            <p:cNvPr id="23" name="Hexagon 22"/>
            <p:cNvSpPr/>
            <p:nvPr/>
          </p:nvSpPr>
          <p:spPr>
            <a:xfrm rot="5400000">
              <a:off x="2260252" y="1674360"/>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Hexagon 9"/>
            <p:cNvSpPr/>
            <p:nvPr/>
          </p:nvSpPr>
          <p:spPr>
            <a:xfrm>
              <a:off x="2627317" y="1840591"/>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Over Budget</a:t>
              </a:r>
            </a:p>
          </p:txBody>
        </p:sp>
      </p:grpSp>
      <p:grpSp>
        <p:nvGrpSpPr>
          <p:cNvPr id="13" name="Group 12"/>
          <p:cNvGrpSpPr/>
          <p:nvPr/>
        </p:nvGrpSpPr>
        <p:grpSpPr>
          <a:xfrm>
            <a:off x="4246194" y="2267227"/>
            <a:ext cx="1592154" cy="1593923"/>
            <a:chOff x="4098733" y="1555406"/>
            <a:chExt cx="1592154" cy="1830062"/>
          </a:xfrm>
          <a:scene3d>
            <a:camera prst="orthographicFront"/>
            <a:lightRig rig="chilly" dir="t"/>
          </a:scene3d>
        </p:grpSpPr>
        <p:sp>
          <p:nvSpPr>
            <p:cNvPr id="21" name="Hexagon 20"/>
            <p:cNvSpPr/>
            <p:nvPr/>
          </p:nvSpPr>
          <p:spPr>
            <a:xfrm rot="5400000">
              <a:off x="3979779" y="1674360"/>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12"/>
            <p:cNvSpPr/>
            <p:nvPr/>
          </p:nvSpPr>
          <p:spPr>
            <a:xfrm>
              <a:off x="4346844" y="1840591"/>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User Needs</a:t>
              </a:r>
            </a:p>
          </p:txBody>
        </p:sp>
      </p:grpSp>
      <p:grpSp>
        <p:nvGrpSpPr>
          <p:cNvPr id="14" name="Group 13"/>
          <p:cNvGrpSpPr/>
          <p:nvPr/>
        </p:nvGrpSpPr>
        <p:grpSpPr>
          <a:xfrm>
            <a:off x="5086300" y="3511542"/>
            <a:ext cx="1592154" cy="1593923"/>
            <a:chOff x="3242264" y="3108763"/>
            <a:chExt cx="1592154" cy="1830062"/>
          </a:xfrm>
          <a:scene3d>
            <a:camera prst="orthographicFront"/>
            <a:lightRig rig="chilly" dir="t"/>
          </a:scene3d>
        </p:grpSpPr>
        <p:sp>
          <p:nvSpPr>
            <p:cNvPr id="19" name="Hexagon 18"/>
            <p:cNvSpPr/>
            <p:nvPr/>
          </p:nvSpPr>
          <p:spPr>
            <a:xfrm rot="5400000">
              <a:off x="3123310" y="3227717"/>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Hexagon 14"/>
            <p:cNvSpPr/>
            <p:nvPr/>
          </p:nvSpPr>
          <p:spPr>
            <a:xfrm>
              <a:off x="3490375" y="3393948"/>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Difficult to maintain</a:t>
              </a:r>
            </a:p>
          </p:txBody>
        </p:sp>
      </p:grpSp>
      <p:grpSp>
        <p:nvGrpSpPr>
          <p:cNvPr id="16" name="Group 15"/>
          <p:cNvGrpSpPr/>
          <p:nvPr/>
        </p:nvGrpSpPr>
        <p:grpSpPr>
          <a:xfrm>
            <a:off x="3409705" y="3536381"/>
            <a:ext cx="1592154" cy="1593923"/>
            <a:chOff x="1522737" y="3108763"/>
            <a:chExt cx="1592154" cy="1830062"/>
          </a:xfrm>
          <a:scene3d>
            <a:camera prst="orthographicFront"/>
            <a:lightRig rig="chilly" dir="t"/>
          </a:scene3d>
        </p:grpSpPr>
        <p:sp>
          <p:nvSpPr>
            <p:cNvPr id="17" name="Hexagon 16"/>
            <p:cNvSpPr/>
            <p:nvPr/>
          </p:nvSpPr>
          <p:spPr>
            <a:xfrm rot="5400000">
              <a:off x="1403783" y="3227717"/>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Hexagon 17"/>
            <p:cNvSpPr/>
            <p:nvPr/>
          </p:nvSpPr>
          <p:spPr>
            <a:xfrm>
              <a:off x="1770848" y="3393948"/>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Poorly Perform</a:t>
              </a:r>
            </a:p>
          </p:txBody>
        </p:sp>
      </p:grpSp>
      <p:sp>
        <p:nvSpPr>
          <p:cNvPr id="3" name="Slide Number Placeholder 2"/>
          <p:cNvSpPr>
            <a:spLocks noGrp="1"/>
          </p:cNvSpPr>
          <p:nvPr>
            <p:ph type="sldNum" sz="quarter" idx="12"/>
          </p:nvPr>
        </p:nvSpPr>
        <p:spPr/>
        <p:txBody>
          <a:bodyPr/>
          <a:lstStyle/>
          <a:p>
            <a:fld id="{AAEAE4A8-A6E5-453E-B946-FB774B73F48C}" type="slidenum">
              <a:rPr lang="en-MY" smtClean="0"/>
              <a:t>32</a:t>
            </a:fld>
            <a:endParaRPr lang="en-MY"/>
          </a:p>
        </p:txBody>
      </p:sp>
    </p:spTree>
    <p:extLst>
      <p:ext uri="{BB962C8B-B14F-4D97-AF65-F5344CB8AC3E}">
        <p14:creationId xmlns:p14="http://schemas.microsoft.com/office/powerpoint/2010/main" val="369217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Importance of </a:t>
            </a:r>
            <a:r>
              <a:rPr lang="en-MY"/>
              <a:t>Software Engineering</a:t>
            </a:r>
          </a:p>
        </p:txBody>
      </p:sp>
      <p:grpSp>
        <p:nvGrpSpPr>
          <p:cNvPr id="5" name="Group 4"/>
          <p:cNvGrpSpPr/>
          <p:nvPr/>
        </p:nvGrpSpPr>
        <p:grpSpPr>
          <a:xfrm>
            <a:off x="4107715" y="3110749"/>
            <a:ext cx="6439359" cy="2910539"/>
            <a:chOff x="2854052" y="2276872"/>
            <a:chExt cx="6439359" cy="2910539"/>
          </a:xfrm>
        </p:grpSpPr>
        <p:pic>
          <p:nvPicPr>
            <p:cNvPr id="1026" name="Picture 2" descr="http://www.valuemktg.org/wp-content/uploads/Value-definit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8468" y="2276872"/>
              <a:ext cx="2694943" cy="2910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4052" y="4437112"/>
              <a:ext cx="3816424" cy="584775"/>
            </a:xfrm>
            <a:prstGeom prst="rect">
              <a:avLst/>
            </a:prstGeom>
            <a:noFill/>
          </p:spPr>
          <p:txBody>
            <a:bodyPr wrap="square" rtlCol="0">
              <a:spAutoFit/>
            </a:bodyPr>
            <a:lstStyle/>
            <a:p>
              <a:r>
                <a:rPr lang="en-MY" sz="3200" b="1" i="1" dirty="0"/>
                <a:t>SOFTWARE PROJECT</a:t>
              </a:r>
            </a:p>
          </p:txBody>
        </p:sp>
      </p:grpSp>
      <p:sp>
        <p:nvSpPr>
          <p:cNvPr id="3" name="Rectangle 2"/>
          <p:cNvSpPr/>
          <p:nvPr/>
        </p:nvSpPr>
        <p:spPr>
          <a:xfrm>
            <a:off x="765820" y="2314481"/>
            <a:ext cx="7488832" cy="1754326"/>
          </a:xfrm>
          <a:prstGeom prst="rect">
            <a:avLst/>
          </a:prstGeom>
        </p:spPr>
        <p:txBody>
          <a:bodyPr wrap="square">
            <a:spAutoFit/>
          </a:bodyPr>
          <a:lstStyle/>
          <a:p>
            <a:r>
              <a:rPr lang="en-US" altLang="en-US" sz="3600" dirty="0">
                <a:solidFill>
                  <a:srgbClr val="002060"/>
                </a:solidFill>
                <a:latin typeface="Arial Narrow" panose="020B0606020202030204" pitchFamily="34" charset="0"/>
              </a:rPr>
              <a:t>Hence, software engineering is an engineering discipline whose goal is </a:t>
            </a:r>
            <a:r>
              <a:rPr lang="en-US" altLang="en-US" sz="3600" dirty="0">
                <a:solidFill>
                  <a:srgbClr val="C00000"/>
                </a:solidFill>
                <a:latin typeface="Arial Narrow" panose="020B0606020202030204" pitchFamily="34" charset="0"/>
              </a:rPr>
              <a:t>cost-effective</a:t>
            </a:r>
            <a:r>
              <a:rPr lang="en-US" altLang="en-US" sz="3600" dirty="0">
                <a:solidFill>
                  <a:srgbClr val="002060"/>
                </a:solidFill>
                <a:latin typeface="Arial Narrow" panose="020B0606020202030204" pitchFamily="34" charset="0"/>
              </a:rPr>
              <a:t> development of software system</a:t>
            </a:r>
          </a:p>
        </p:txBody>
      </p:sp>
      <p:sp>
        <p:nvSpPr>
          <p:cNvPr id="6" name="Slide Number Placeholder 5"/>
          <p:cNvSpPr>
            <a:spLocks noGrp="1"/>
          </p:cNvSpPr>
          <p:nvPr>
            <p:ph type="sldNum" sz="quarter" idx="12"/>
          </p:nvPr>
        </p:nvSpPr>
        <p:spPr/>
        <p:txBody>
          <a:bodyPr/>
          <a:lstStyle/>
          <a:p>
            <a:fld id="{AAEAE4A8-A6E5-453E-B946-FB774B73F48C}" type="slidenum">
              <a:rPr lang="en-MY" smtClean="0"/>
              <a:t>33</a:t>
            </a:fld>
            <a:endParaRPr lang="en-MY"/>
          </a:p>
        </p:txBody>
      </p:sp>
    </p:spTree>
    <p:extLst>
      <p:ext uri="{BB962C8B-B14F-4D97-AF65-F5344CB8AC3E}">
        <p14:creationId xmlns:p14="http://schemas.microsoft.com/office/powerpoint/2010/main" val="254839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What are Software Engineering Challenges?</a:t>
            </a:r>
          </a:p>
        </p:txBody>
      </p:sp>
      <p:sp>
        <p:nvSpPr>
          <p:cNvPr id="3" name="Text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AAEAE4A8-A6E5-453E-B946-FB774B73F48C}" type="slidenum">
              <a:rPr lang="en-MY" smtClean="0"/>
              <a:t>34</a:t>
            </a:fld>
            <a:endParaRPr lang="en-MY"/>
          </a:p>
        </p:txBody>
      </p:sp>
    </p:spTree>
    <p:extLst>
      <p:ext uri="{BB962C8B-B14F-4D97-AF65-F5344CB8AC3E}">
        <p14:creationId xmlns:p14="http://schemas.microsoft.com/office/powerpoint/2010/main" val="266896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Challenges of Software Engineering</a:t>
            </a:r>
            <a:endParaRPr lang="en-MY" dirty="0"/>
          </a:p>
        </p:txBody>
      </p:sp>
      <p:pic>
        <p:nvPicPr>
          <p:cNvPr id="4" name="Picture 2" descr="http://www.digitalsherpa.com/blog/wp-content/uploads/2013/05/social-media-marke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872" y="2182837"/>
            <a:ext cx="4267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owchart: Process 4"/>
          <p:cNvSpPr/>
          <p:nvPr/>
        </p:nvSpPr>
        <p:spPr>
          <a:xfrm>
            <a:off x="6820272" y="2335237"/>
            <a:ext cx="2633364" cy="991344"/>
          </a:xfrm>
          <a:prstGeom prst="flowChartProcess">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solidFill>
                  <a:schemeClr val="tx1"/>
                </a:solidFill>
              </a:rPr>
              <a:t>Legacy Challenge</a:t>
            </a:r>
            <a:endParaRPr lang="en-MY" sz="2400" dirty="0">
              <a:solidFill>
                <a:schemeClr val="tx1"/>
              </a:solidFill>
            </a:endParaRPr>
          </a:p>
        </p:txBody>
      </p:sp>
      <p:sp>
        <p:nvSpPr>
          <p:cNvPr id="6" name="Flowchart: Process 5"/>
          <p:cNvSpPr/>
          <p:nvPr/>
        </p:nvSpPr>
        <p:spPr>
          <a:xfrm>
            <a:off x="7277472" y="4087837"/>
            <a:ext cx="2633364" cy="991344"/>
          </a:xfrm>
          <a:prstGeom prst="flowChartProcess">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solidFill>
                  <a:schemeClr val="tx1"/>
                </a:solidFill>
              </a:rPr>
              <a:t>Heterogeneity Challenge</a:t>
            </a:r>
            <a:endParaRPr lang="en-MY" sz="2400" dirty="0">
              <a:solidFill>
                <a:schemeClr val="tx1"/>
              </a:solidFill>
            </a:endParaRPr>
          </a:p>
        </p:txBody>
      </p:sp>
      <p:sp>
        <p:nvSpPr>
          <p:cNvPr id="7" name="Flowchart: Process 6"/>
          <p:cNvSpPr/>
          <p:nvPr/>
        </p:nvSpPr>
        <p:spPr>
          <a:xfrm>
            <a:off x="1341884" y="2486893"/>
            <a:ext cx="2633364" cy="991344"/>
          </a:xfrm>
          <a:prstGeom prst="flowChartProcess">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dirty="0">
                <a:solidFill>
                  <a:schemeClr val="tx1"/>
                </a:solidFill>
              </a:rPr>
              <a:t>Delivery Challenge</a:t>
            </a:r>
            <a:endParaRPr lang="en-MY" sz="2400" dirty="0">
              <a:solidFill>
                <a:schemeClr val="tx1"/>
              </a:solidFill>
            </a:endParaRPr>
          </a:p>
        </p:txBody>
      </p:sp>
      <p:sp>
        <p:nvSpPr>
          <p:cNvPr id="3" name="Slide Number Placeholder 2"/>
          <p:cNvSpPr>
            <a:spLocks noGrp="1"/>
          </p:cNvSpPr>
          <p:nvPr>
            <p:ph type="sldNum" sz="quarter" idx="12"/>
          </p:nvPr>
        </p:nvSpPr>
        <p:spPr/>
        <p:txBody>
          <a:bodyPr/>
          <a:lstStyle/>
          <a:p>
            <a:fld id="{AAEAE4A8-A6E5-453E-B946-FB774B73F48C}" type="slidenum">
              <a:rPr lang="en-MY" smtClean="0"/>
              <a:t>35</a:t>
            </a:fld>
            <a:endParaRPr lang="en-MY"/>
          </a:p>
        </p:txBody>
      </p:sp>
    </p:spTree>
    <p:extLst>
      <p:ext uri="{BB962C8B-B14F-4D97-AF65-F5344CB8AC3E}">
        <p14:creationId xmlns:p14="http://schemas.microsoft.com/office/powerpoint/2010/main" val="395044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900" decel="100000" fill="hold"/>
                                        <p:tgtEl>
                                          <p:spTgt spid="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Challenges of Software Engineering</a:t>
            </a:r>
            <a:endParaRPr lang="en-MY" dirty="0"/>
          </a:p>
        </p:txBody>
      </p:sp>
      <p:sp>
        <p:nvSpPr>
          <p:cNvPr id="3" name="Content Placeholder 2"/>
          <p:cNvSpPr>
            <a:spLocks noGrp="1"/>
          </p:cNvSpPr>
          <p:nvPr>
            <p:ph idx="1"/>
          </p:nvPr>
        </p:nvSpPr>
        <p:spPr/>
        <p:txBody>
          <a:bodyPr/>
          <a:lstStyle/>
          <a:p>
            <a:r>
              <a:rPr lang="en-GB" altLang="en-US" dirty="0">
                <a:latin typeface="Arial" panose="020B0604020202020204" pitchFamily="34" charset="0"/>
              </a:rPr>
              <a:t>The </a:t>
            </a:r>
            <a:r>
              <a:rPr lang="en-GB" altLang="en-US" dirty="0">
                <a:solidFill>
                  <a:srgbClr val="FF3300"/>
                </a:solidFill>
                <a:latin typeface="Arial" panose="020B0604020202020204" pitchFamily="34" charset="0"/>
              </a:rPr>
              <a:t>legacy challenge</a:t>
            </a:r>
          </a:p>
          <a:p>
            <a:pPr lvl="1"/>
            <a:r>
              <a:rPr lang="en-GB" altLang="en-US" dirty="0">
                <a:latin typeface="Arial" panose="020B0604020202020204" pitchFamily="34" charset="0"/>
              </a:rPr>
              <a:t>the challenge of maintaining &amp; updating </a:t>
            </a:r>
            <a:r>
              <a:rPr lang="en-GB" altLang="en-US" i="1" dirty="0">
                <a:solidFill>
                  <a:srgbClr val="3333FF"/>
                </a:solidFill>
                <a:latin typeface="Arial" panose="020B0604020202020204" pitchFamily="34" charset="0"/>
              </a:rPr>
              <a:t>legacy software</a:t>
            </a:r>
            <a:r>
              <a:rPr lang="en-GB" altLang="en-US" dirty="0">
                <a:latin typeface="Arial" panose="020B0604020202020204" pitchFamily="34" charset="0"/>
              </a:rPr>
              <a:t> in such a way that excessive costs are avoided and essential business services continue to be delivered </a:t>
            </a:r>
          </a:p>
          <a:p>
            <a:r>
              <a:rPr lang="en-GB" altLang="en-US" dirty="0">
                <a:latin typeface="Arial" panose="020B0604020202020204" pitchFamily="34" charset="0"/>
              </a:rPr>
              <a:t>The </a:t>
            </a:r>
            <a:r>
              <a:rPr lang="en-GB" altLang="en-US" dirty="0">
                <a:solidFill>
                  <a:srgbClr val="FF3300"/>
                </a:solidFill>
                <a:latin typeface="Arial" panose="020B0604020202020204" pitchFamily="34" charset="0"/>
              </a:rPr>
              <a:t>heterogeneity challenge</a:t>
            </a:r>
            <a:r>
              <a:rPr lang="en-GB" altLang="en-US" dirty="0">
                <a:latin typeface="Arial" panose="020B0604020202020204" pitchFamily="34" charset="0"/>
              </a:rPr>
              <a:t> </a:t>
            </a:r>
          </a:p>
          <a:p>
            <a:pPr lvl="1"/>
            <a:r>
              <a:rPr lang="en-GB" altLang="en-US" dirty="0">
                <a:latin typeface="Arial" panose="020B0604020202020204" pitchFamily="34" charset="0"/>
              </a:rPr>
              <a:t>the challenge of developing techniques  to build dependable software which is flexible enough to cope with different types of computer &amp; support systems</a:t>
            </a:r>
            <a:endParaRPr lang="en-US" alt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AAEAE4A8-A6E5-453E-B946-FB774B73F48C}" type="slidenum">
              <a:rPr lang="en-MY" smtClean="0"/>
              <a:t>36</a:t>
            </a:fld>
            <a:endParaRPr lang="en-MY"/>
          </a:p>
        </p:txBody>
      </p:sp>
    </p:spTree>
    <p:extLst>
      <p:ext uri="{BB962C8B-B14F-4D97-AF65-F5344CB8AC3E}">
        <p14:creationId xmlns:p14="http://schemas.microsoft.com/office/powerpoint/2010/main" val="392857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Challenges of Software Engineering</a:t>
            </a:r>
            <a:endParaRPr lang="en-MY" dirty="0"/>
          </a:p>
        </p:txBody>
      </p:sp>
      <p:sp>
        <p:nvSpPr>
          <p:cNvPr id="3" name="Content Placeholder 2"/>
          <p:cNvSpPr>
            <a:spLocks noGrp="1"/>
          </p:cNvSpPr>
          <p:nvPr>
            <p:ph idx="1"/>
          </p:nvPr>
        </p:nvSpPr>
        <p:spPr/>
        <p:txBody>
          <a:bodyPr/>
          <a:lstStyle/>
          <a:p>
            <a:r>
              <a:rPr lang="en-US" altLang="en-US" dirty="0">
                <a:latin typeface="Arial" panose="020B0604020202020204" pitchFamily="34" charset="0"/>
              </a:rPr>
              <a:t>The </a:t>
            </a:r>
            <a:r>
              <a:rPr lang="en-US" altLang="en-US" dirty="0">
                <a:solidFill>
                  <a:srgbClr val="FF3300"/>
                </a:solidFill>
                <a:latin typeface="Arial" panose="020B0604020202020204" pitchFamily="34" charset="0"/>
              </a:rPr>
              <a:t>delivery challenge</a:t>
            </a:r>
            <a:r>
              <a:rPr lang="en-GB" altLang="en-US" dirty="0">
                <a:latin typeface="Arial" panose="020B0604020202020204" pitchFamily="34" charset="0"/>
              </a:rPr>
              <a:t> </a:t>
            </a:r>
          </a:p>
          <a:p>
            <a:pPr lvl="1"/>
            <a:r>
              <a:rPr lang="en-GB" altLang="en-US" sz="2500" dirty="0">
                <a:latin typeface="Arial" panose="020B0604020202020204" pitchFamily="34" charset="0"/>
              </a:rPr>
              <a:t>the challenge of shortening delivery times for large &amp; complex system without compromising system quality.  </a:t>
            </a:r>
          </a:p>
        </p:txBody>
      </p:sp>
      <p:sp>
        <p:nvSpPr>
          <p:cNvPr id="4" name="Slide Number Placeholder 3"/>
          <p:cNvSpPr>
            <a:spLocks noGrp="1"/>
          </p:cNvSpPr>
          <p:nvPr>
            <p:ph type="sldNum" sz="quarter" idx="12"/>
          </p:nvPr>
        </p:nvSpPr>
        <p:spPr/>
        <p:txBody>
          <a:bodyPr/>
          <a:lstStyle/>
          <a:p>
            <a:fld id="{AAEAE4A8-A6E5-453E-B946-FB774B73F48C}" type="slidenum">
              <a:rPr lang="en-MY" smtClean="0"/>
              <a:t>37</a:t>
            </a:fld>
            <a:endParaRPr lang="en-MY"/>
          </a:p>
        </p:txBody>
      </p:sp>
    </p:spTree>
    <p:extLst>
      <p:ext uri="{BB962C8B-B14F-4D97-AF65-F5344CB8AC3E}">
        <p14:creationId xmlns:p14="http://schemas.microsoft.com/office/powerpoint/2010/main" val="317655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Test yourself</a:t>
            </a:r>
          </a:p>
        </p:txBody>
      </p:sp>
      <p:sp>
        <p:nvSpPr>
          <p:cNvPr id="3" name="Content Placeholder 2"/>
          <p:cNvSpPr>
            <a:spLocks noGrp="1"/>
          </p:cNvSpPr>
          <p:nvPr>
            <p:ph idx="1"/>
          </p:nvPr>
        </p:nvSpPr>
        <p:spPr>
          <a:xfrm>
            <a:off x="1065212" y="1828800"/>
            <a:ext cx="9349680" cy="5029200"/>
          </a:xfrm>
        </p:spPr>
        <p:txBody>
          <a:bodyPr>
            <a:normAutofit fontScale="92500" lnSpcReduction="10000"/>
          </a:bodyPr>
          <a:lstStyle/>
          <a:p>
            <a:pPr marL="45720" indent="0">
              <a:buNone/>
            </a:pPr>
            <a:r>
              <a:rPr lang="en-MY" dirty="0"/>
              <a:t>Company </a:t>
            </a:r>
            <a:r>
              <a:rPr lang="en-MY" dirty="0" err="1"/>
              <a:t>YenYen</a:t>
            </a:r>
            <a:r>
              <a:rPr lang="en-MY" dirty="0"/>
              <a:t> initiates a project to sell its products online. As a software engineer who are responsible for this project, suggest THREE (3) software attributes that are important to this website.</a:t>
            </a:r>
          </a:p>
          <a:p>
            <a:r>
              <a:rPr lang="en-US" altLang="zh-CN" dirty="0">
                <a:solidFill>
                  <a:srgbClr val="FF0000"/>
                </a:solidFill>
              </a:rPr>
              <a:t>Security</a:t>
            </a:r>
            <a:r>
              <a:rPr lang="en-MY" altLang="zh-CN" dirty="0"/>
              <a:t>  </a:t>
            </a:r>
            <a:r>
              <a:rPr lang="en-MY" altLang="zh-CN" dirty="0">
                <a:solidFill>
                  <a:srgbClr val="FF0000"/>
                </a:solidFill>
              </a:rPr>
              <a:t>- protect customer privacy</a:t>
            </a:r>
          </a:p>
          <a:p>
            <a:r>
              <a:rPr lang="en-MY" dirty="0">
                <a:solidFill>
                  <a:srgbClr val="FF0000"/>
                </a:solidFill>
              </a:rPr>
              <a:t>Availability</a:t>
            </a:r>
          </a:p>
          <a:p>
            <a:r>
              <a:rPr lang="en-MY" dirty="0"/>
              <a:t>Flexibility – Not </a:t>
            </a:r>
            <a:r>
              <a:rPr lang="en-MY" dirty="0" err="1"/>
              <a:t>neccesarry</a:t>
            </a:r>
            <a:r>
              <a:rPr lang="en-MY" dirty="0"/>
              <a:t> (Optional based on client request)</a:t>
            </a:r>
          </a:p>
          <a:p>
            <a:r>
              <a:rPr lang="en-MY" dirty="0"/>
              <a:t>General – Optional</a:t>
            </a:r>
          </a:p>
          <a:p>
            <a:r>
              <a:rPr lang="en-MY" dirty="0">
                <a:solidFill>
                  <a:srgbClr val="FF0000"/>
                </a:solidFill>
              </a:rPr>
              <a:t>Reliability</a:t>
            </a:r>
            <a:r>
              <a:rPr lang="en-MY" dirty="0"/>
              <a:t> </a:t>
            </a:r>
            <a:r>
              <a:rPr lang="en-MY" dirty="0">
                <a:solidFill>
                  <a:srgbClr val="FF0000"/>
                </a:solidFill>
              </a:rPr>
              <a:t>– All program need error free</a:t>
            </a:r>
          </a:p>
          <a:p>
            <a:endParaRPr lang="en-MY" dirty="0"/>
          </a:p>
        </p:txBody>
      </p:sp>
      <p:sp>
        <p:nvSpPr>
          <p:cNvPr id="4" name="Slide Number Placeholder 3"/>
          <p:cNvSpPr>
            <a:spLocks noGrp="1"/>
          </p:cNvSpPr>
          <p:nvPr>
            <p:ph type="sldNum" sz="quarter" idx="12"/>
          </p:nvPr>
        </p:nvSpPr>
        <p:spPr/>
        <p:txBody>
          <a:bodyPr/>
          <a:lstStyle/>
          <a:p>
            <a:fld id="{AAEAE4A8-A6E5-453E-B946-FB774B73F48C}" type="slidenum">
              <a:rPr lang="en-MY" smtClean="0"/>
              <a:t>38</a:t>
            </a:fld>
            <a:endParaRPr lang="en-MY"/>
          </a:p>
        </p:txBody>
      </p:sp>
    </p:spTree>
    <p:extLst>
      <p:ext uri="{BB962C8B-B14F-4D97-AF65-F5344CB8AC3E}">
        <p14:creationId xmlns:p14="http://schemas.microsoft.com/office/powerpoint/2010/main" val="174642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9853734" cy="2286000"/>
          </a:xfrm>
        </p:spPr>
        <p:txBody>
          <a:bodyPr/>
          <a:lstStyle/>
          <a:p>
            <a:r>
              <a:rPr lang="en-GB" altLang="en-US" dirty="0"/>
              <a:t>Professional &amp; Ethical Responsibility</a:t>
            </a:r>
            <a:endParaRPr lang="en-MY" dirty="0"/>
          </a:p>
        </p:txBody>
      </p:sp>
      <p:sp>
        <p:nvSpPr>
          <p:cNvPr id="3" name="Text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2"/>
          </p:nvPr>
        </p:nvSpPr>
        <p:spPr/>
        <p:txBody>
          <a:bodyPr/>
          <a:lstStyle/>
          <a:p>
            <a:fld id="{AAEAE4A8-A6E5-453E-B946-FB774B73F48C}" type="slidenum">
              <a:rPr lang="en-MY" smtClean="0"/>
              <a:t>39</a:t>
            </a:fld>
            <a:endParaRPr lang="en-MY"/>
          </a:p>
        </p:txBody>
      </p:sp>
    </p:spTree>
    <p:extLst>
      <p:ext uri="{BB962C8B-B14F-4D97-AF65-F5344CB8AC3E}">
        <p14:creationId xmlns:p14="http://schemas.microsoft.com/office/powerpoint/2010/main" val="51861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Functions of Software</a:t>
            </a:r>
          </a:p>
        </p:txBody>
      </p:sp>
      <p:pic>
        <p:nvPicPr>
          <p:cNvPr id="4" name="Picture 8" descr="http://epiphanyinc.in/images/Software-Development.jpg"/>
          <p:cNvPicPr>
            <a:picLocks noChangeAspect="1" noChangeArrowheads="1"/>
          </p:cNvPicPr>
          <p:nvPr/>
        </p:nvPicPr>
        <p:blipFill>
          <a:blip r:embed="rId2">
            <a:extLst>
              <a:ext uri="{28A0092B-C50C-407E-A947-70E740481C1C}">
                <a14:useLocalDpi xmlns:a14="http://schemas.microsoft.com/office/drawing/2010/main" val="0"/>
              </a:ext>
            </a:extLst>
          </a:blip>
          <a:srcRect l="21277" t="27441" r="6383"/>
          <a:stretch>
            <a:fillRect/>
          </a:stretch>
        </p:blipFill>
        <p:spPr bwMode="auto">
          <a:xfrm>
            <a:off x="3437180" y="2684512"/>
            <a:ext cx="38862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owchart: Alternate Process 4"/>
          <p:cNvSpPr/>
          <p:nvPr/>
        </p:nvSpPr>
        <p:spPr>
          <a:xfrm>
            <a:off x="7170980" y="1922512"/>
            <a:ext cx="2590800" cy="1219200"/>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Manage resources</a:t>
            </a:r>
            <a:endParaRPr lang="en-MY" sz="2800" dirty="0"/>
          </a:p>
        </p:txBody>
      </p:sp>
      <p:sp>
        <p:nvSpPr>
          <p:cNvPr id="6" name="Curved Up Arrow 5"/>
          <p:cNvSpPr/>
          <p:nvPr/>
        </p:nvSpPr>
        <p:spPr>
          <a:xfrm rot="19396260">
            <a:off x="7170980" y="3079800"/>
            <a:ext cx="685800" cy="381000"/>
          </a:xfrm>
          <a:prstGeom prst="curved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tx1"/>
              </a:solidFill>
            </a:endParaRPr>
          </a:p>
        </p:txBody>
      </p:sp>
      <p:sp>
        <p:nvSpPr>
          <p:cNvPr id="7" name="Flowchart: Alternate Process 6"/>
          <p:cNvSpPr/>
          <p:nvPr/>
        </p:nvSpPr>
        <p:spPr>
          <a:xfrm>
            <a:off x="7320036" y="4730080"/>
            <a:ext cx="2590800" cy="1219200"/>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Provide tool</a:t>
            </a:r>
            <a:endParaRPr lang="en-MY" sz="2800" dirty="0"/>
          </a:p>
        </p:txBody>
      </p:sp>
      <p:sp>
        <p:nvSpPr>
          <p:cNvPr id="8" name="Curved Up Arrow 7"/>
          <p:cNvSpPr/>
          <p:nvPr/>
        </p:nvSpPr>
        <p:spPr>
          <a:xfrm rot="2203740" flipV="1">
            <a:off x="6985074" y="4439568"/>
            <a:ext cx="685800" cy="381000"/>
          </a:xfrm>
          <a:prstGeom prst="curved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tx1"/>
              </a:solidFill>
            </a:endParaRPr>
          </a:p>
        </p:txBody>
      </p:sp>
      <p:sp>
        <p:nvSpPr>
          <p:cNvPr id="9" name="Flowchart: Alternate Process 8"/>
          <p:cNvSpPr/>
          <p:nvPr/>
        </p:nvSpPr>
        <p:spPr>
          <a:xfrm>
            <a:off x="1836980" y="2074912"/>
            <a:ext cx="2667000" cy="1219200"/>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Intermediary</a:t>
            </a:r>
            <a:endParaRPr lang="en-MY" sz="2800" dirty="0"/>
          </a:p>
        </p:txBody>
      </p:sp>
      <p:sp>
        <p:nvSpPr>
          <p:cNvPr id="10" name="Curved Up Arrow 9"/>
          <p:cNvSpPr/>
          <p:nvPr/>
        </p:nvSpPr>
        <p:spPr>
          <a:xfrm rot="2203740" flipH="1">
            <a:off x="3042026" y="3578324"/>
            <a:ext cx="704850" cy="381000"/>
          </a:xfrm>
          <a:prstGeom prst="curved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tx1"/>
              </a:solidFill>
            </a:endParaRPr>
          </a:p>
        </p:txBody>
      </p:sp>
      <p:sp>
        <p:nvSpPr>
          <p:cNvPr id="3" name="Slide Number Placeholder 2"/>
          <p:cNvSpPr>
            <a:spLocks noGrp="1"/>
          </p:cNvSpPr>
          <p:nvPr>
            <p:ph type="sldNum" sz="quarter" idx="12"/>
          </p:nvPr>
        </p:nvSpPr>
        <p:spPr/>
        <p:txBody>
          <a:bodyPr/>
          <a:lstStyle/>
          <a:p>
            <a:fld id="{AAEAE4A8-A6E5-453E-B946-FB774B73F48C}" type="slidenum">
              <a:rPr lang="en-MY" smtClean="0"/>
              <a:t>4</a:t>
            </a:fld>
            <a:endParaRPr lang="en-MY"/>
          </a:p>
        </p:txBody>
      </p:sp>
    </p:spTree>
    <p:extLst>
      <p:ext uri="{BB962C8B-B14F-4D97-AF65-F5344CB8AC3E}">
        <p14:creationId xmlns:p14="http://schemas.microsoft.com/office/powerpoint/2010/main" val="367492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Professional &amp; Ethical Responsibility</a:t>
            </a:r>
            <a:endParaRPr lang="en-MY" dirty="0"/>
          </a:p>
        </p:txBody>
      </p:sp>
      <p:sp>
        <p:nvSpPr>
          <p:cNvPr id="3" name="Content Placeholder 2"/>
          <p:cNvSpPr>
            <a:spLocks noGrp="1"/>
          </p:cNvSpPr>
          <p:nvPr>
            <p:ph idx="1"/>
          </p:nvPr>
        </p:nvSpPr>
        <p:spPr/>
        <p:txBody>
          <a:bodyPr/>
          <a:lstStyle/>
          <a:p>
            <a:r>
              <a:rPr lang="en-GB" altLang="en-US" dirty="0">
                <a:latin typeface="Arial" panose="020B0604020202020204" pitchFamily="34" charset="0"/>
              </a:rPr>
              <a:t>Professional responsibilities for software engineers include:</a:t>
            </a:r>
          </a:p>
          <a:p>
            <a:pPr marL="2562225" lvl="1" indent="-457200">
              <a:buFont typeface="Wingdings" panose="05000000000000000000" pitchFamily="2" charset="2"/>
              <a:buChar char="ü"/>
            </a:pPr>
            <a:r>
              <a:rPr lang="en-GB" altLang="en-US" sz="2900" dirty="0">
                <a:solidFill>
                  <a:schemeClr val="tx1"/>
                </a:solidFill>
                <a:latin typeface="Arial" panose="020B0604020202020204" pitchFamily="34" charset="0"/>
              </a:rPr>
              <a:t>Confidentiality</a:t>
            </a:r>
          </a:p>
          <a:p>
            <a:pPr marL="2562225" lvl="1" indent="-457200">
              <a:buFont typeface="Wingdings" panose="05000000000000000000" pitchFamily="2" charset="2"/>
              <a:buChar char="ü"/>
            </a:pPr>
            <a:r>
              <a:rPr lang="en-GB" altLang="en-US" sz="2900" dirty="0">
                <a:solidFill>
                  <a:schemeClr val="tx1"/>
                </a:solidFill>
                <a:latin typeface="Arial" panose="020B0604020202020204" pitchFamily="34" charset="0"/>
              </a:rPr>
              <a:t>Competence</a:t>
            </a:r>
          </a:p>
          <a:p>
            <a:pPr marL="2562225" lvl="1" indent="-457200">
              <a:buFont typeface="Wingdings" panose="05000000000000000000" pitchFamily="2" charset="2"/>
              <a:buChar char="ü"/>
            </a:pPr>
            <a:r>
              <a:rPr lang="en-GB" altLang="en-US" sz="2900" dirty="0">
                <a:solidFill>
                  <a:schemeClr val="tx1"/>
                </a:solidFill>
                <a:latin typeface="Arial" panose="020B0604020202020204" pitchFamily="34" charset="0"/>
              </a:rPr>
              <a:t>Intellectual property rights</a:t>
            </a:r>
          </a:p>
          <a:p>
            <a:pPr marL="2562225" lvl="1" indent="-457200">
              <a:buFont typeface="Wingdings" panose="05000000000000000000" pitchFamily="2" charset="2"/>
              <a:buChar char="ü"/>
            </a:pPr>
            <a:r>
              <a:rPr lang="en-GB" altLang="en-US" sz="2900" dirty="0">
                <a:solidFill>
                  <a:schemeClr val="tx1"/>
                </a:solidFill>
                <a:latin typeface="Arial" panose="020B0604020202020204" pitchFamily="34" charset="0"/>
              </a:rPr>
              <a:t>Computer misuse</a:t>
            </a:r>
          </a:p>
          <a:p>
            <a:endParaRPr lang="en-MY" dirty="0"/>
          </a:p>
        </p:txBody>
      </p:sp>
      <p:pic>
        <p:nvPicPr>
          <p:cNvPr id="4" name="Picture 2" descr="https://encrypted-tbn0.gstatic.com/images?q=tbn:ANd9GcRnuPZrTeRmhRDhEyXGnFJekuv7uycXjvlhWhaVoq5eSja3tkgoQ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57908" y="3065140"/>
            <a:ext cx="1322301" cy="171832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AAEAE4A8-A6E5-453E-B946-FB774B73F48C}" type="slidenum">
              <a:rPr lang="en-MY" smtClean="0"/>
              <a:t>40</a:t>
            </a:fld>
            <a:endParaRPr lang="en-MY"/>
          </a:p>
        </p:txBody>
      </p:sp>
    </p:spTree>
    <p:extLst>
      <p:ext uri="{BB962C8B-B14F-4D97-AF65-F5344CB8AC3E}">
        <p14:creationId xmlns:p14="http://schemas.microsoft.com/office/powerpoint/2010/main" val="401058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Professional &amp; Ethical Responsibility</a:t>
            </a:r>
            <a:endParaRPr lang="en-MY" dirty="0"/>
          </a:p>
        </p:txBody>
      </p:sp>
      <p:sp>
        <p:nvSpPr>
          <p:cNvPr id="3" name="Content Placeholder 2"/>
          <p:cNvSpPr>
            <a:spLocks noGrp="1"/>
          </p:cNvSpPr>
          <p:nvPr>
            <p:ph idx="1"/>
          </p:nvPr>
        </p:nvSpPr>
        <p:spPr>
          <a:xfrm>
            <a:off x="1065212" y="1828800"/>
            <a:ext cx="9349680" cy="592088"/>
          </a:xfrm>
        </p:spPr>
        <p:txBody>
          <a:bodyPr/>
          <a:lstStyle/>
          <a:p>
            <a:pPr marL="45720" indent="0">
              <a:buNone/>
            </a:pPr>
            <a:r>
              <a:rPr lang="en-US" dirty="0"/>
              <a:t>ACM/IEEE Code of Ethics</a:t>
            </a:r>
            <a:endParaRPr lang="en-MY" dirty="0"/>
          </a:p>
        </p:txBody>
      </p:sp>
      <p:grpSp>
        <p:nvGrpSpPr>
          <p:cNvPr id="4" name="Group 3"/>
          <p:cNvGrpSpPr/>
          <p:nvPr/>
        </p:nvGrpSpPr>
        <p:grpSpPr>
          <a:xfrm>
            <a:off x="3262110" y="2837007"/>
            <a:ext cx="1968206" cy="1593923"/>
            <a:chOff x="3242264" y="2050"/>
            <a:chExt cx="1592154" cy="1830062"/>
          </a:xfrm>
          <a:scene3d>
            <a:camera prst="orthographicFront"/>
            <a:lightRig rig="chilly" dir="t"/>
          </a:scene3d>
        </p:grpSpPr>
        <p:sp>
          <p:nvSpPr>
            <p:cNvPr id="5" name="Hexagon 4"/>
            <p:cNvSpPr/>
            <p:nvPr/>
          </p:nvSpPr>
          <p:spPr>
            <a:xfrm rot="5400000">
              <a:off x="3123310" y="121004"/>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Hexagon 4"/>
            <p:cNvSpPr/>
            <p:nvPr/>
          </p:nvSpPr>
          <p:spPr>
            <a:xfrm>
              <a:off x="3490375" y="287235"/>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Product</a:t>
              </a:r>
            </a:p>
          </p:txBody>
        </p:sp>
      </p:grpSp>
      <p:grpSp>
        <p:nvGrpSpPr>
          <p:cNvPr id="7" name="Group 6"/>
          <p:cNvGrpSpPr/>
          <p:nvPr/>
        </p:nvGrpSpPr>
        <p:grpSpPr>
          <a:xfrm>
            <a:off x="1206533" y="2837007"/>
            <a:ext cx="1968206" cy="1593923"/>
            <a:chOff x="1522737" y="2050"/>
            <a:chExt cx="1592154" cy="1830062"/>
          </a:xfrm>
          <a:scene3d>
            <a:camera prst="orthographicFront"/>
            <a:lightRig rig="chilly" dir="t"/>
          </a:scene3d>
        </p:grpSpPr>
        <p:sp>
          <p:nvSpPr>
            <p:cNvPr id="8" name="Hexagon 7"/>
            <p:cNvSpPr/>
            <p:nvPr/>
          </p:nvSpPr>
          <p:spPr>
            <a:xfrm rot="5400000">
              <a:off x="1403783" y="121004"/>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exagon 7"/>
            <p:cNvSpPr/>
            <p:nvPr/>
          </p:nvSpPr>
          <p:spPr>
            <a:xfrm>
              <a:off x="1770848" y="287235"/>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MY" sz="1900" dirty="0">
                  <a:solidFill>
                    <a:schemeClr val="tx1"/>
                  </a:solidFill>
                </a:rPr>
                <a:t>Public</a:t>
              </a:r>
              <a:endParaRPr lang="en-MY" sz="1900" kern="1200" dirty="0">
                <a:solidFill>
                  <a:schemeClr val="tx1"/>
                </a:solidFill>
              </a:endParaRPr>
            </a:p>
          </p:txBody>
        </p:sp>
      </p:grpSp>
      <p:grpSp>
        <p:nvGrpSpPr>
          <p:cNvPr id="10" name="Group 9"/>
          <p:cNvGrpSpPr/>
          <p:nvPr/>
        </p:nvGrpSpPr>
        <p:grpSpPr>
          <a:xfrm>
            <a:off x="2253998" y="4139333"/>
            <a:ext cx="1968206" cy="1593923"/>
            <a:chOff x="2379206" y="1555406"/>
            <a:chExt cx="1592154" cy="1830062"/>
          </a:xfrm>
          <a:scene3d>
            <a:camera prst="orthographicFront"/>
            <a:lightRig rig="chilly" dir="t"/>
          </a:scene3d>
        </p:grpSpPr>
        <p:sp>
          <p:nvSpPr>
            <p:cNvPr id="11" name="Hexagon 10"/>
            <p:cNvSpPr/>
            <p:nvPr/>
          </p:nvSpPr>
          <p:spPr>
            <a:xfrm rot="5400000">
              <a:off x="2260252" y="1674360"/>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Hexagon 9"/>
            <p:cNvSpPr/>
            <p:nvPr/>
          </p:nvSpPr>
          <p:spPr>
            <a:xfrm>
              <a:off x="2627317" y="1840591"/>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Client &amp; Employer</a:t>
              </a:r>
            </a:p>
          </p:txBody>
        </p:sp>
      </p:grpSp>
      <p:grpSp>
        <p:nvGrpSpPr>
          <p:cNvPr id="13" name="Group 12"/>
          <p:cNvGrpSpPr/>
          <p:nvPr/>
        </p:nvGrpSpPr>
        <p:grpSpPr>
          <a:xfrm>
            <a:off x="5350342" y="2837007"/>
            <a:ext cx="1968206" cy="1593923"/>
            <a:chOff x="4098733" y="1555406"/>
            <a:chExt cx="1592154" cy="1830062"/>
          </a:xfrm>
          <a:scene3d>
            <a:camera prst="orthographicFront"/>
            <a:lightRig rig="chilly" dir="t"/>
          </a:scene3d>
        </p:grpSpPr>
        <p:sp>
          <p:nvSpPr>
            <p:cNvPr id="14" name="Hexagon 13"/>
            <p:cNvSpPr/>
            <p:nvPr/>
          </p:nvSpPr>
          <p:spPr>
            <a:xfrm rot="5400000">
              <a:off x="3979779" y="1674360"/>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Hexagon 12"/>
            <p:cNvSpPr/>
            <p:nvPr/>
          </p:nvSpPr>
          <p:spPr>
            <a:xfrm>
              <a:off x="4346844" y="1840591"/>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Manage-</a:t>
              </a:r>
              <a:r>
                <a:rPr lang="en-MY" sz="2100" kern="1200" dirty="0" err="1">
                  <a:solidFill>
                    <a:schemeClr val="tx1"/>
                  </a:solidFill>
                </a:rPr>
                <a:t>ment</a:t>
              </a:r>
              <a:endParaRPr lang="en-MY" sz="2100" kern="1200" dirty="0">
                <a:solidFill>
                  <a:schemeClr val="tx1"/>
                </a:solidFill>
              </a:endParaRPr>
            </a:p>
          </p:txBody>
        </p:sp>
      </p:grpSp>
      <p:grpSp>
        <p:nvGrpSpPr>
          <p:cNvPr id="16" name="Group 15"/>
          <p:cNvGrpSpPr/>
          <p:nvPr/>
        </p:nvGrpSpPr>
        <p:grpSpPr>
          <a:xfrm>
            <a:off x="6430462" y="4139333"/>
            <a:ext cx="1968206" cy="1593923"/>
            <a:chOff x="3242264" y="3108763"/>
            <a:chExt cx="1592154" cy="1830062"/>
          </a:xfrm>
          <a:scene3d>
            <a:camera prst="orthographicFront"/>
            <a:lightRig rig="chilly" dir="t"/>
          </a:scene3d>
        </p:grpSpPr>
        <p:sp>
          <p:nvSpPr>
            <p:cNvPr id="17" name="Hexagon 16"/>
            <p:cNvSpPr/>
            <p:nvPr/>
          </p:nvSpPr>
          <p:spPr>
            <a:xfrm rot="5400000">
              <a:off x="3123310" y="3227717"/>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Hexagon 14"/>
            <p:cNvSpPr/>
            <p:nvPr/>
          </p:nvSpPr>
          <p:spPr>
            <a:xfrm>
              <a:off x="3490375" y="3393948"/>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dirty="0">
                  <a:solidFill>
                    <a:schemeClr val="tx1"/>
                  </a:solidFill>
                </a:rPr>
                <a:t>Profession</a:t>
              </a:r>
              <a:endParaRPr lang="en-MY" sz="2100" kern="1200" dirty="0">
                <a:solidFill>
                  <a:schemeClr val="tx1"/>
                </a:solidFill>
              </a:endParaRPr>
            </a:p>
          </p:txBody>
        </p:sp>
      </p:grpSp>
      <p:grpSp>
        <p:nvGrpSpPr>
          <p:cNvPr id="19" name="Group 18"/>
          <p:cNvGrpSpPr/>
          <p:nvPr/>
        </p:nvGrpSpPr>
        <p:grpSpPr>
          <a:xfrm>
            <a:off x="4342230" y="4139333"/>
            <a:ext cx="1968206" cy="1593923"/>
            <a:chOff x="1522737" y="3108763"/>
            <a:chExt cx="1592154" cy="1830062"/>
          </a:xfrm>
          <a:scene3d>
            <a:camera prst="orthographicFront"/>
            <a:lightRig rig="chilly" dir="t"/>
          </a:scene3d>
        </p:grpSpPr>
        <p:sp>
          <p:nvSpPr>
            <p:cNvPr id="20" name="Hexagon 19"/>
            <p:cNvSpPr/>
            <p:nvPr/>
          </p:nvSpPr>
          <p:spPr>
            <a:xfrm rot="5400000">
              <a:off x="1403783" y="3227717"/>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Hexagon 17"/>
            <p:cNvSpPr/>
            <p:nvPr/>
          </p:nvSpPr>
          <p:spPr>
            <a:xfrm>
              <a:off x="1770848" y="3393948"/>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Judgment</a:t>
              </a:r>
            </a:p>
          </p:txBody>
        </p:sp>
      </p:grpSp>
      <p:grpSp>
        <p:nvGrpSpPr>
          <p:cNvPr id="22" name="Group 21"/>
          <p:cNvGrpSpPr/>
          <p:nvPr/>
        </p:nvGrpSpPr>
        <p:grpSpPr>
          <a:xfrm>
            <a:off x="7438574" y="2837007"/>
            <a:ext cx="1968206" cy="1593923"/>
            <a:chOff x="4098733" y="1555406"/>
            <a:chExt cx="1592154" cy="1830062"/>
          </a:xfrm>
          <a:scene3d>
            <a:camera prst="orthographicFront"/>
            <a:lightRig rig="chilly" dir="t"/>
          </a:scene3d>
        </p:grpSpPr>
        <p:sp>
          <p:nvSpPr>
            <p:cNvPr id="23" name="Hexagon 22"/>
            <p:cNvSpPr/>
            <p:nvPr/>
          </p:nvSpPr>
          <p:spPr>
            <a:xfrm rot="5400000">
              <a:off x="3979779" y="1674360"/>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Hexagon 12"/>
            <p:cNvSpPr/>
            <p:nvPr/>
          </p:nvSpPr>
          <p:spPr>
            <a:xfrm>
              <a:off x="4346844" y="1840591"/>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Colleagues</a:t>
              </a:r>
            </a:p>
          </p:txBody>
        </p:sp>
      </p:grpSp>
      <p:grpSp>
        <p:nvGrpSpPr>
          <p:cNvPr id="25" name="Group 24"/>
          <p:cNvGrpSpPr/>
          <p:nvPr/>
        </p:nvGrpSpPr>
        <p:grpSpPr>
          <a:xfrm>
            <a:off x="8518694" y="4139333"/>
            <a:ext cx="1968206" cy="1593923"/>
            <a:chOff x="3242264" y="3108763"/>
            <a:chExt cx="1592154" cy="1830062"/>
          </a:xfrm>
          <a:scene3d>
            <a:camera prst="orthographicFront"/>
            <a:lightRig rig="chilly" dir="t"/>
          </a:scene3d>
        </p:grpSpPr>
        <p:sp>
          <p:nvSpPr>
            <p:cNvPr id="26" name="Hexagon 25"/>
            <p:cNvSpPr/>
            <p:nvPr/>
          </p:nvSpPr>
          <p:spPr>
            <a:xfrm rot="5400000">
              <a:off x="3123310" y="3227717"/>
              <a:ext cx="1830062" cy="1592154"/>
            </a:xfrm>
            <a:prstGeom prst="hexagon">
              <a:avLst>
                <a:gd name="adj" fmla="val 25000"/>
                <a:gd name="vf" fmla="val 11547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Hexagon 14"/>
            <p:cNvSpPr/>
            <p:nvPr/>
          </p:nvSpPr>
          <p:spPr>
            <a:xfrm>
              <a:off x="3490375" y="3393948"/>
              <a:ext cx="1095932" cy="125969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80010" rIns="0" bIns="80010" numCol="1" spcCol="1270" anchor="ctr" anchorCtr="0">
              <a:noAutofit/>
            </a:bodyPr>
            <a:lstStyle/>
            <a:p>
              <a:pPr lvl="0" algn="ctr" defTabSz="933450">
                <a:lnSpc>
                  <a:spcPct val="90000"/>
                </a:lnSpc>
                <a:spcBef>
                  <a:spcPct val="0"/>
                </a:spcBef>
                <a:spcAft>
                  <a:spcPct val="35000"/>
                </a:spcAft>
              </a:pPr>
              <a:r>
                <a:rPr lang="en-MY" sz="2100" kern="1200" dirty="0">
                  <a:solidFill>
                    <a:schemeClr val="tx1"/>
                  </a:solidFill>
                </a:rPr>
                <a:t>Self</a:t>
              </a:r>
            </a:p>
          </p:txBody>
        </p:sp>
      </p:grpSp>
      <p:pic>
        <p:nvPicPr>
          <p:cNvPr id="29" name="Picture 2" descr="https://encrypted-tbn0.gstatic.com/images?q=tbn:ANd9GcRnuPZrTeRmhRDhEyXGnFJekuv7uycXjvlhWhaVoq5eSja3tkgoQ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406781" y="1204382"/>
            <a:ext cx="1322301" cy="1718320"/>
          </a:xfrm>
          <a:prstGeom prst="rect">
            <a:avLst/>
          </a:prstGeom>
          <a:noFill/>
          <a:extLst>
            <a:ext uri="{909E8E84-426E-40DD-AFC4-6F175D3DCCD1}">
              <a14:hiddenFill xmlns:a14="http://schemas.microsoft.com/office/drawing/2010/main">
                <a:solidFill>
                  <a:srgbClr val="FFFFFF"/>
                </a:solidFill>
              </a14:hiddenFill>
            </a:ext>
          </a:extLst>
        </p:spPr>
      </p:pic>
      <p:sp>
        <p:nvSpPr>
          <p:cNvPr id="28" name="Slide Number Placeholder 27"/>
          <p:cNvSpPr>
            <a:spLocks noGrp="1"/>
          </p:cNvSpPr>
          <p:nvPr>
            <p:ph type="sldNum" sz="quarter" idx="12"/>
          </p:nvPr>
        </p:nvSpPr>
        <p:spPr/>
        <p:txBody>
          <a:bodyPr/>
          <a:lstStyle/>
          <a:p>
            <a:fld id="{AAEAE4A8-A6E5-453E-B946-FB774B73F48C}" type="slidenum">
              <a:rPr lang="en-MY" smtClean="0"/>
              <a:t>41</a:t>
            </a:fld>
            <a:endParaRPr lang="en-MY"/>
          </a:p>
        </p:txBody>
      </p:sp>
    </p:spTree>
    <p:extLst>
      <p:ext uri="{BB962C8B-B14F-4D97-AF65-F5344CB8AC3E}">
        <p14:creationId xmlns:p14="http://schemas.microsoft.com/office/powerpoint/2010/main" val="18376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Professional &amp; Ethical Responsibility</a:t>
            </a:r>
            <a:endParaRPr lang="en-MY" dirty="0"/>
          </a:p>
        </p:txBody>
      </p:sp>
      <p:sp>
        <p:nvSpPr>
          <p:cNvPr id="3" name="Content Placeholder 2"/>
          <p:cNvSpPr>
            <a:spLocks noGrp="1"/>
          </p:cNvSpPr>
          <p:nvPr>
            <p:ph idx="1"/>
          </p:nvPr>
        </p:nvSpPr>
        <p:spPr>
          <a:xfrm>
            <a:off x="1065212" y="1828800"/>
            <a:ext cx="9349680" cy="4912568"/>
          </a:xfrm>
        </p:spPr>
        <p:txBody>
          <a:bodyPr>
            <a:normAutofit fontScale="92500" lnSpcReduction="10000"/>
          </a:bodyPr>
          <a:lstStyle/>
          <a:p>
            <a:pPr marL="542925" indent="-542925">
              <a:buNone/>
              <a:defRPr/>
            </a:pPr>
            <a:r>
              <a:rPr lang="en-US" sz="2800" dirty="0"/>
              <a:t>ACM/IEEE Code of Ethics</a:t>
            </a:r>
            <a:endParaRPr lang="en-MY" sz="2800" dirty="0"/>
          </a:p>
          <a:p>
            <a:pPr marL="542925" indent="-542925">
              <a:buFont typeface="Wingdings" panose="05000000000000000000" pitchFamily="2" charset="2"/>
              <a:buNone/>
              <a:defRPr/>
            </a:pPr>
            <a:r>
              <a:rPr lang="en-MY" sz="2800" dirty="0"/>
              <a:t>1.	PUBLIC - Software engineers shall act consistently with the public interest.</a:t>
            </a:r>
          </a:p>
          <a:p>
            <a:pPr marL="542925" indent="-542925">
              <a:buFont typeface="Wingdings" panose="05000000000000000000" pitchFamily="2" charset="2"/>
              <a:buAutoNum type="arabicPeriod" startAt="2"/>
              <a:defRPr/>
            </a:pPr>
            <a:r>
              <a:rPr lang="en-MY" sz="2800" dirty="0"/>
              <a:t>CLIENT AND EMPLOYER - Software engineers shall act in a manner that is in the best interests of their client and employer consistent with the public interest.</a:t>
            </a:r>
          </a:p>
          <a:p>
            <a:pPr marL="542925" indent="-542925">
              <a:buFont typeface="Wingdings" panose="05000000000000000000" pitchFamily="2" charset="2"/>
              <a:buNone/>
              <a:defRPr/>
            </a:pPr>
            <a:r>
              <a:rPr lang="en-MY" sz="2800" dirty="0"/>
              <a:t>3.	PRODUCT - Software engineers shall ensure that their products and related modifications meet the highest professional standards possible.</a:t>
            </a:r>
          </a:p>
          <a:p>
            <a:pPr marL="542925" indent="-542925">
              <a:buFont typeface="Wingdings" panose="05000000000000000000" pitchFamily="2" charset="2"/>
              <a:buNone/>
              <a:defRPr/>
            </a:pPr>
            <a:r>
              <a:rPr lang="en-MY" sz="2800" dirty="0"/>
              <a:t>4. 	JUDGMENT - Software engineers shall maintain integrity and independence in their professional judgment.</a:t>
            </a:r>
          </a:p>
        </p:txBody>
      </p:sp>
      <p:pic>
        <p:nvPicPr>
          <p:cNvPr id="4" name="Picture 2" descr="https://encrypted-tbn0.gstatic.com/images?q=tbn:ANd9GcRnuPZrTeRmhRDhEyXGnFJekuv7uycXjvlhWhaVoq5eSja3tkgoQ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123877" y="533400"/>
            <a:ext cx="1322301" cy="171832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AAEAE4A8-A6E5-453E-B946-FB774B73F48C}" type="slidenum">
              <a:rPr lang="en-MY" smtClean="0"/>
              <a:t>42</a:t>
            </a:fld>
            <a:endParaRPr lang="en-MY"/>
          </a:p>
        </p:txBody>
      </p:sp>
    </p:spTree>
    <p:extLst>
      <p:ext uri="{BB962C8B-B14F-4D97-AF65-F5344CB8AC3E}">
        <p14:creationId xmlns:p14="http://schemas.microsoft.com/office/powerpoint/2010/main" val="242794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Professional &amp; Ethical Responsibility</a:t>
            </a:r>
            <a:endParaRPr lang="en-MY" dirty="0"/>
          </a:p>
        </p:txBody>
      </p:sp>
      <p:sp>
        <p:nvSpPr>
          <p:cNvPr id="3" name="Content Placeholder 2"/>
          <p:cNvSpPr>
            <a:spLocks noGrp="1"/>
          </p:cNvSpPr>
          <p:nvPr>
            <p:ph idx="1"/>
          </p:nvPr>
        </p:nvSpPr>
        <p:spPr/>
        <p:txBody>
          <a:bodyPr>
            <a:normAutofit/>
          </a:bodyPr>
          <a:lstStyle/>
          <a:p>
            <a:pPr marL="542925" indent="-542925">
              <a:buNone/>
              <a:defRPr/>
            </a:pPr>
            <a:r>
              <a:rPr lang="en-US" sz="2800" dirty="0"/>
              <a:t>ACM/IEEE Code of Ethics</a:t>
            </a:r>
            <a:endParaRPr lang="en-MY" sz="2800" dirty="0"/>
          </a:p>
          <a:p>
            <a:pPr marL="542925" indent="-542925">
              <a:buFont typeface="Wingdings" panose="05000000000000000000" pitchFamily="2" charset="2"/>
              <a:buAutoNum type="arabicPeriod" startAt="5"/>
              <a:defRPr/>
            </a:pPr>
            <a:r>
              <a:rPr lang="en-MY" sz="2800" dirty="0"/>
              <a:t>MANAGEMENT - Software engineering managers and leaders shall subscribe to and promote an ethical approach to the management of software development and maintenance.</a:t>
            </a:r>
          </a:p>
          <a:p>
            <a:pPr marL="542925" indent="-542925">
              <a:buFont typeface="Wingdings" panose="05000000000000000000" pitchFamily="2" charset="2"/>
              <a:buAutoNum type="arabicPeriod" startAt="5"/>
              <a:defRPr/>
            </a:pPr>
            <a:r>
              <a:rPr lang="en-MY" sz="2800" dirty="0"/>
              <a:t>PROFESSION - Software engineers shall advance the integrity and reputation of the profession consistent with the public interest.</a:t>
            </a:r>
          </a:p>
          <a:p>
            <a:pPr marL="542925" indent="-542925">
              <a:buFont typeface="Wingdings" panose="05000000000000000000" pitchFamily="2" charset="2"/>
              <a:buAutoNum type="arabicPeriod" startAt="5"/>
              <a:defRPr/>
            </a:pPr>
            <a:endParaRPr lang="en-MY" sz="2800" dirty="0"/>
          </a:p>
        </p:txBody>
      </p:sp>
      <p:pic>
        <p:nvPicPr>
          <p:cNvPr id="4" name="Picture 2" descr="https://encrypted-tbn0.gstatic.com/images?q=tbn:ANd9GcRnuPZrTeRmhRDhEyXGnFJekuv7uycXjvlhWhaVoq5eSja3tkgoQ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123877" y="533400"/>
            <a:ext cx="1322301" cy="171832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AAEAE4A8-A6E5-453E-B946-FB774B73F48C}" type="slidenum">
              <a:rPr lang="en-MY" smtClean="0"/>
              <a:t>43</a:t>
            </a:fld>
            <a:endParaRPr lang="en-MY"/>
          </a:p>
        </p:txBody>
      </p:sp>
    </p:spTree>
    <p:extLst>
      <p:ext uri="{BB962C8B-B14F-4D97-AF65-F5344CB8AC3E}">
        <p14:creationId xmlns:p14="http://schemas.microsoft.com/office/powerpoint/2010/main" val="47287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Professional &amp; Ethical Responsibility</a:t>
            </a:r>
            <a:endParaRPr lang="en-MY" dirty="0"/>
          </a:p>
        </p:txBody>
      </p:sp>
      <p:sp>
        <p:nvSpPr>
          <p:cNvPr id="3" name="Content Placeholder 2"/>
          <p:cNvSpPr>
            <a:spLocks noGrp="1"/>
          </p:cNvSpPr>
          <p:nvPr>
            <p:ph idx="1"/>
          </p:nvPr>
        </p:nvSpPr>
        <p:spPr/>
        <p:txBody>
          <a:bodyPr>
            <a:normAutofit/>
          </a:bodyPr>
          <a:lstStyle/>
          <a:p>
            <a:pPr marL="542925" indent="-542925">
              <a:buNone/>
              <a:defRPr/>
            </a:pPr>
            <a:r>
              <a:rPr lang="en-US" sz="2800" dirty="0"/>
              <a:t>ACM/IEEE Code of Ethics</a:t>
            </a:r>
            <a:endParaRPr lang="en-MY" sz="2800" dirty="0"/>
          </a:p>
          <a:p>
            <a:pPr marL="542925" indent="-542925">
              <a:buFont typeface="Wingdings" panose="05000000000000000000" pitchFamily="2" charset="2"/>
              <a:buNone/>
              <a:defRPr/>
            </a:pPr>
            <a:r>
              <a:rPr lang="en-MY" sz="2800" dirty="0"/>
              <a:t>7. 	COLLEAGUES - Software engineers shall be fair to and supportive of their colleagues.</a:t>
            </a:r>
          </a:p>
          <a:p>
            <a:pPr marL="542925" indent="-542925">
              <a:buFont typeface="Wingdings" panose="05000000000000000000" pitchFamily="2" charset="2"/>
              <a:buNone/>
              <a:defRPr/>
            </a:pPr>
            <a:r>
              <a:rPr lang="en-MY" sz="2800" dirty="0"/>
              <a:t>8. 	SELF - Software engineers shall participate in lifelong learning regarding the practice of their profession and shall promote an ethical approach to the practice of the profession.</a:t>
            </a:r>
          </a:p>
        </p:txBody>
      </p:sp>
      <p:pic>
        <p:nvPicPr>
          <p:cNvPr id="4" name="Picture 2" descr="https://encrypted-tbn0.gstatic.com/images?q=tbn:ANd9GcRnuPZrTeRmhRDhEyXGnFJekuv7uycXjvlhWhaVoq5eSja3tkgoQ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123877" y="533400"/>
            <a:ext cx="1322301" cy="171832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AAEAE4A8-A6E5-453E-B946-FB774B73F48C}" type="slidenum">
              <a:rPr lang="en-MY" smtClean="0"/>
              <a:t>44</a:t>
            </a:fld>
            <a:endParaRPr lang="en-MY"/>
          </a:p>
        </p:txBody>
      </p:sp>
    </p:spTree>
    <p:extLst>
      <p:ext uri="{BB962C8B-B14F-4D97-AF65-F5344CB8AC3E}">
        <p14:creationId xmlns:p14="http://schemas.microsoft.com/office/powerpoint/2010/main" val="89841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Revision</a:t>
            </a:r>
          </a:p>
        </p:txBody>
      </p:sp>
      <p:sp>
        <p:nvSpPr>
          <p:cNvPr id="3" name="Content Placeholder 2"/>
          <p:cNvSpPr>
            <a:spLocks noGrp="1"/>
          </p:cNvSpPr>
          <p:nvPr>
            <p:ph idx="1"/>
          </p:nvPr>
        </p:nvSpPr>
        <p:spPr/>
        <p:txBody>
          <a:bodyPr/>
          <a:lstStyle/>
          <a:p>
            <a:r>
              <a:rPr lang="en-US" altLang="en-US" dirty="0">
                <a:latin typeface="Arial" panose="020B0604020202020204" pitchFamily="34" charset="0"/>
              </a:rPr>
              <a:t>Generic vs. Bespoke software product </a:t>
            </a:r>
          </a:p>
          <a:p>
            <a:r>
              <a:rPr lang="en-US" altLang="en-US" dirty="0">
                <a:latin typeface="Arial" panose="020B0604020202020204" pitchFamily="34" charset="0"/>
              </a:rPr>
              <a:t>Software Engineering (SE) &amp; its importance</a:t>
            </a:r>
          </a:p>
          <a:p>
            <a:r>
              <a:rPr lang="en-US" altLang="en-US" dirty="0">
                <a:latin typeface="Arial" panose="020B0604020202020204" pitchFamily="34" charset="0"/>
              </a:rPr>
              <a:t>Software Attributes</a:t>
            </a:r>
          </a:p>
          <a:p>
            <a:r>
              <a:rPr lang="en-MY" altLang="en-US" dirty="0">
                <a:latin typeface="Arial" panose="020B0604020202020204" pitchFamily="34" charset="0"/>
              </a:rPr>
              <a:t>Key challenges of SE</a:t>
            </a:r>
          </a:p>
          <a:p>
            <a:r>
              <a:rPr lang="en-MY" altLang="en-US" dirty="0">
                <a:latin typeface="Arial" panose="020B0604020202020204" pitchFamily="34" charset="0"/>
              </a:rPr>
              <a:t>ACM/IEEE code of ethics</a:t>
            </a:r>
            <a:endParaRPr lang="en-US" altLang="en-US" dirty="0">
              <a:latin typeface="Arial" panose="020B0604020202020204" pitchFamily="34" charset="0"/>
            </a:endParaRPr>
          </a:p>
          <a:p>
            <a:endParaRPr lang="en-MY" dirty="0"/>
          </a:p>
        </p:txBody>
      </p:sp>
      <p:sp>
        <p:nvSpPr>
          <p:cNvPr id="4" name="Slide Number Placeholder 3"/>
          <p:cNvSpPr>
            <a:spLocks noGrp="1"/>
          </p:cNvSpPr>
          <p:nvPr>
            <p:ph type="sldNum" sz="quarter" idx="12"/>
          </p:nvPr>
        </p:nvSpPr>
        <p:spPr/>
        <p:txBody>
          <a:bodyPr/>
          <a:lstStyle/>
          <a:p>
            <a:fld id="{AAEAE4A8-A6E5-453E-B946-FB774B73F48C}" type="slidenum">
              <a:rPr lang="en-MY" smtClean="0"/>
              <a:t>45</a:t>
            </a:fld>
            <a:endParaRPr lang="en-MY"/>
          </a:p>
        </p:txBody>
      </p:sp>
    </p:spTree>
    <p:extLst>
      <p:ext uri="{BB962C8B-B14F-4D97-AF65-F5344CB8AC3E}">
        <p14:creationId xmlns:p14="http://schemas.microsoft.com/office/powerpoint/2010/main" val="109233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Functions of Software</a:t>
            </a:r>
          </a:p>
        </p:txBody>
      </p:sp>
      <p:sp>
        <p:nvSpPr>
          <p:cNvPr id="4" name="Content Placeholder 3"/>
          <p:cNvSpPr>
            <a:spLocks noGrp="1"/>
          </p:cNvSpPr>
          <p:nvPr>
            <p:ph idx="1"/>
          </p:nvPr>
        </p:nvSpPr>
        <p:spPr/>
        <p:txBody>
          <a:bodyPr/>
          <a:lstStyle/>
          <a:p>
            <a:pPr>
              <a:buNone/>
            </a:pPr>
            <a:r>
              <a:rPr lang="en-GB" altLang="en-US" dirty="0">
                <a:latin typeface="Arial" panose="020B0604020202020204" pitchFamily="34" charset="0"/>
              </a:rPr>
              <a:t>The functions of software are to: -</a:t>
            </a:r>
          </a:p>
          <a:p>
            <a:r>
              <a:rPr lang="en-GB" altLang="en-US" sz="3300" dirty="0">
                <a:solidFill>
                  <a:srgbClr val="FF3300"/>
                </a:solidFill>
                <a:latin typeface="Arial" panose="020B0604020202020204" pitchFamily="34" charset="0"/>
              </a:rPr>
              <a:t>Manage</a:t>
            </a:r>
            <a:r>
              <a:rPr lang="en-GB" altLang="en-US" sz="3300" dirty="0">
                <a:latin typeface="Arial" panose="020B0604020202020204" pitchFamily="34" charset="0"/>
              </a:rPr>
              <a:t> the computer resources of the organization</a:t>
            </a:r>
          </a:p>
          <a:p>
            <a:r>
              <a:rPr lang="en-GB" altLang="en-US" sz="3300" dirty="0">
                <a:solidFill>
                  <a:srgbClr val="FF3300"/>
                </a:solidFill>
                <a:latin typeface="Arial" panose="020B0604020202020204" pitchFamily="34" charset="0"/>
              </a:rPr>
              <a:t>Provide tools</a:t>
            </a:r>
            <a:r>
              <a:rPr lang="en-GB" altLang="en-US" sz="3300" dirty="0">
                <a:latin typeface="Arial" panose="020B0604020202020204" pitchFamily="34" charset="0"/>
              </a:rPr>
              <a:t> for human beings to take advantage of these resources </a:t>
            </a:r>
          </a:p>
          <a:p>
            <a:r>
              <a:rPr lang="en-US" altLang="en-US" sz="3300" dirty="0">
                <a:solidFill>
                  <a:srgbClr val="FF3300"/>
                </a:solidFill>
                <a:latin typeface="Arial" panose="020B0604020202020204" pitchFamily="34" charset="0"/>
              </a:rPr>
              <a:t>Act as an intermediary</a:t>
            </a:r>
            <a:r>
              <a:rPr lang="en-US" altLang="en-US" sz="3300" dirty="0">
                <a:latin typeface="Arial" panose="020B0604020202020204" pitchFamily="34" charset="0"/>
              </a:rPr>
              <a:t> between organizations and stored information. </a:t>
            </a:r>
          </a:p>
        </p:txBody>
      </p:sp>
      <p:sp>
        <p:nvSpPr>
          <p:cNvPr id="2" name="Slide Number Placeholder 1"/>
          <p:cNvSpPr>
            <a:spLocks noGrp="1"/>
          </p:cNvSpPr>
          <p:nvPr>
            <p:ph type="sldNum" sz="quarter" idx="12"/>
          </p:nvPr>
        </p:nvSpPr>
        <p:spPr/>
        <p:txBody>
          <a:bodyPr/>
          <a:lstStyle/>
          <a:p>
            <a:fld id="{AAEAE4A8-A6E5-453E-B946-FB774B73F48C}" type="slidenum">
              <a:rPr lang="en-MY" smtClean="0"/>
              <a:t>5</a:t>
            </a:fld>
            <a:endParaRPr lang="en-MY"/>
          </a:p>
        </p:txBody>
      </p:sp>
    </p:spTree>
    <p:extLst>
      <p:ext uri="{BB962C8B-B14F-4D97-AF65-F5344CB8AC3E}">
        <p14:creationId xmlns:p14="http://schemas.microsoft.com/office/powerpoint/2010/main" val="128621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Software</a:t>
            </a:r>
            <a:endParaRPr lang="en-MY" dirty="0"/>
          </a:p>
        </p:txBody>
      </p:sp>
      <p:pic>
        <p:nvPicPr>
          <p:cNvPr id="4" name="Picture 7" descr="http://poweredwebdev.com/wp-content/uploads/2014/03/Web-Design-Softwar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12" y="2362200"/>
            <a:ext cx="42672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owchart: Alternate Process 4"/>
          <p:cNvSpPr/>
          <p:nvPr/>
        </p:nvSpPr>
        <p:spPr>
          <a:xfrm>
            <a:off x="5656212" y="1752600"/>
            <a:ext cx="2590800" cy="1219200"/>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Developed or Engineered</a:t>
            </a:r>
            <a:endParaRPr lang="en-MY" sz="2800" dirty="0"/>
          </a:p>
        </p:txBody>
      </p:sp>
      <p:sp>
        <p:nvSpPr>
          <p:cNvPr id="6" name="Curved Up Arrow 5"/>
          <p:cNvSpPr/>
          <p:nvPr/>
        </p:nvSpPr>
        <p:spPr>
          <a:xfrm rot="19396260">
            <a:off x="5656212" y="2909888"/>
            <a:ext cx="685800" cy="381000"/>
          </a:xfrm>
          <a:prstGeom prst="curved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tx1"/>
              </a:solidFill>
            </a:endParaRPr>
          </a:p>
        </p:txBody>
      </p:sp>
      <p:sp>
        <p:nvSpPr>
          <p:cNvPr id="7" name="Flowchart: Alternate Process 6"/>
          <p:cNvSpPr/>
          <p:nvPr/>
        </p:nvSpPr>
        <p:spPr>
          <a:xfrm>
            <a:off x="6342012" y="3733800"/>
            <a:ext cx="3352800" cy="838200"/>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Doesn’t “wear out”</a:t>
            </a:r>
            <a:endParaRPr lang="en-MY" sz="2800" dirty="0"/>
          </a:p>
        </p:txBody>
      </p:sp>
      <p:sp>
        <p:nvSpPr>
          <p:cNvPr id="8" name="Curved Up Arrow 7"/>
          <p:cNvSpPr/>
          <p:nvPr/>
        </p:nvSpPr>
        <p:spPr>
          <a:xfrm rot="2203740" flipV="1">
            <a:off x="6388050" y="3443288"/>
            <a:ext cx="685800" cy="381000"/>
          </a:xfrm>
          <a:prstGeom prst="curved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tx1"/>
              </a:solidFill>
            </a:endParaRPr>
          </a:p>
        </p:txBody>
      </p:sp>
      <p:sp>
        <p:nvSpPr>
          <p:cNvPr id="9" name="Flowchart: Alternate Process 8"/>
          <p:cNvSpPr/>
          <p:nvPr/>
        </p:nvSpPr>
        <p:spPr>
          <a:xfrm>
            <a:off x="5503812" y="5257800"/>
            <a:ext cx="3352800" cy="1143000"/>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Continues to be custom built </a:t>
            </a:r>
            <a:endParaRPr lang="en-MY" sz="2800" dirty="0"/>
          </a:p>
        </p:txBody>
      </p:sp>
      <p:sp>
        <p:nvSpPr>
          <p:cNvPr id="10" name="Curved Up Arrow 9"/>
          <p:cNvSpPr/>
          <p:nvPr/>
        </p:nvSpPr>
        <p:spPr>
          <a:xfrm rot="3830886" flipV="1">
            <a:off x="5549850" y="4967288"/>
            <a:ext cx="685800" cy="381000"/>
          </a:xfrm>
          <a:prstGeom prst="curvedUp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MY">
              <a:solidFill>
                <a:schemeClr val="tx1"/>
              </a:solidFill>
            </a:endParaRPr>
          </a:p>
        </p:txBody>
      </p:sp>
      <p:sp>
        <p:nvSpPr>
          <p:cNvPr id="3" name="Slide Number Placeholder 2"/>
          <p:cNvSpPr>
            <a:spLocks noGrp="1"/>
          </p:cNvSpPr>
          <p:nvPr>
            <p:ph type="sldNum" sz="quarter" idx="12"/>
          </p:nvPr>
        </p:nvSpPr>
        <p:spPr/>
        <p:txBody>
          <a:bodyPr/>
          <a:lstStyle/>
          <a:p>
            <a:fld id="{AAEAE4A8-A6E5-453E-B946-FB774B73F48C}" type="slidenum">
              <a:rPr lang="en-MY" smtClean="0"/>
              <a:t>6</a:t>
            </a:fld>
            <a:endParaRPr lang="en-MY"/>
          </a:p>
        </p:txBody>
      </p:sp>
    </p:spTree>
    <p:extLst>
      <p:ext uri="{BB962C8B-B14F-4D97-AF65-F5344CB8AC3E}">
        <p14:creationId xmlns:p14="http://schemas.microsoft.com/office/powerpoint/2010/main" val="147159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Software</a:t>
            </a:r>
            <a:endParaRPr lang="en-MY" dirty="0"/>
          </a:p>
        </p:txBody>
      </p:sp>
      <p:sp>
        <p:nvSpPr>
          <p:cNvPr id="3" name="Content Placeholder 2"/>
          <p:cNvSpPr>
            <a:spLocks noGrp="1"/>
          </p:cNvSpPr>
          <p:nvPr>
            <p:ph idx="1"/>
          </p:nvPr>
        </p:nvSpPr>
        <p:spPr/>
        <p:txBody>
          <a:bodyPr/>
          <a:lstStyle/>
          <a:p>
            <a:r>
              <a:rPr lang="en-US" altLang="en-US" dirty="0">
                <a:latin typeface="Arial" panose="020B0604020202020204" pitchFamily="34" charset="0"/>
              </a:rPr>
              <a:t>Software is </a:t>
            </a:r>
            <a:r>
              <a:rPr lang="en-US" altLang="en-US" dirty="0">
                <a:solidFill>
                  <a:srgbClr val="FF3300"/>
                </a:solidFill>
                <a:latin typeface="Arial" panose="020B0604020202020204" pitchFamily="34" charset="0"/>
              </a:rPr>
              <a:t>developed or engineered</a:t>
            </a:r>
            <a:r>
              <a:rPr lang="en-US" altLang="en-US" dirty="0">
                <a:latin typeface="Arial" panose="020B0604020202020204" pitchFamily="34" charset="0"/>
              </a:rPr>
              <a:t>, it is not manufactured in the classical sense</a:t>
            </a:r>
          </a:p>
          <a:p>
            <a:r>
              <a:rPr lang="en-US" altLang="en-US" dirty="0">
                <a:latin typeface="Arial" panose="020B0604020202020204" pitchFamily="34" charset="0"/>
              </a:rPr>
              <a:t>Software </a:t>
            </a:r>
            <a:r>
              <a:rPr lang="en-US" altLang="en-US" dirty="0">
                <a:solidFill>
                  <a:srgbClr val="FF3300"/>
                </a:solidFill>
                <a:latin typeface="Arial" panose="020B0604020202020204" pitchFamily="34" charset="0"/>
              </a:rPr>
              <a:t>doesn’t “wear out”</a:t>
            </a:r>
          </a:p>
          <a:p>
            <a:r>
              <a:rPr lang="en-US" altLang="en-US" dirty="0">
                <a:latin typeface="Arial" panose="020B0604020202020204" pitchFamily="34" charset="0"/>
              </a:rPr>
              <a:t>Most software continues to be </a:t>
            </a:r>
            <a:r>
              <a:rPr lang="en-US" altLang="en-US" dirty="0">
                <a:solidFill>
                  <a:srgbClr val="FF3300"/>
                </a:solidFill>
                <a:latin typeface="Arial" panose="020B0604020202020204" pitchFamily="34" charset="0"/>
              </a:rPr>
              <a:t>custom built  </a:t>
            </a:r>
            <a:endParaRPr lang="en-GB" altLang="en-US" dirty="0">
              <a:solidFill>
                <a:srgbClr val="FF3300"/>
              </a:solidFill>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AAEAE4A8-A6E5-453E-B946-FB774B73F48C}" type="slidenum">
              <a:rPr lang="en-MY" smtClean="0"/>
              <a:t>7</a:t>
            </a:fld>
            <a:endParaRPr lang="en-MY"/>
          </a:p>
        </p:txBody>
      </p:sp>
    </p:spTree>
    <p:extLst>
      <p:ext uri="{BB962C8B-B14F-4D97-AF65-F5344CB8AC3E}">
        <p14:creationId xmlns:p14="http://schemas.microsoft.com/office/powerpoint/2010/main" val="238840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Software</a:t>
            </a:r>
            <a:endParaRPr lang="en-MY" dirty="0"/>
          </a:p>
        </p:txBody>
      </p:sp>
      <p:sp>
        <p:nvSpPr>
          <p:cNvPr id="3" name="Content Placeholder 2"/>
          <p:cNvSpPr>
            <a:spLocks noGrp="1"/>
          </p:cNvSpPr>
          <p:nvPr>
            <p:ph idx="1"/>
          </p:nvPr>
        </p:nvSpPr>
        <p:spPr/>
        <p:txBody>
          <a:bodyPr/>
          <a:lstStyle/>
          <a:p>
            <a:r>
              <a:rPr lang="en-GB" altLang="en-US" dirty="0">
                <a:latin typeface="Arial" panose="020B0604020202020204" pitchFamily="34" charset="0"/>
              </a:rPr>
              <a:t>There are two major types of software: -</a:t>
            </a:r>
          </a:p>
          <a:p>
            <a:pPr lvl="1"/>
            <a:r>
              <a:rPr lang="en-GB" altLang="en-US" sz="2900" dirty="0">
                <a:latin typeface="Arial" panose="020B0604020202020204" pitchFamily="34" charset="0"/>
              </a:rPr>
              <a:t>Application software  </a:t>
            </a:r>
            <a:endParaRPr lang="en-US" altLang="en-US" sz="2900" dirty="0">
              <a:latin typeface="Arial" panose="020B0604020202020204" pitchFamily="34" charset="0"/>
            </a:endParaRPr>
          </a:p>
          <a:p>
            <a:pPr lvl="1"/>
            <a:r>
              <a:rPr lang="en-US" altLang="en-US" sz="2900" dirty="0">
                <a:latin typeface="Arial" panose="020B0604020202020204" pitchFamily="34" charset="0"/>
              </a:rPr>
              <a:t>System software</a:t>
            </a:r>
            <a:r>
              <a:rPr lang="en-GB" altLang="en-US" sz="2900" dirty="0">
                <a:latin typeface="Arial" panose="020B0604020202020204" pitchFamily="34" charset="0"/>
              </a:rPr>
              <a:t> </a:t>
            </a:r>
          </a:p>
        </p:txBody>
      </p:sp>
      <p:pic>
        <p:nvPicPr>
          <p:cNvPr id="4" name="Picture 7" descr="http://poweredwebdev.com/wp-content/uploads/2014/03/Web-Design-Softwar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500" y="3789040"/>
            <a:ext cx="2131862" cy="18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AAEAE4A8-A6E5-453E-B946-FB774B73F48C}" type="slidenum">
              <a:rPr lang="en-MY" smtClean="0"/>
              <a:t>8</a:t>
            </a:fld>
            <a:endParaRPr lang="en-MY"/>
          </a:p>
        </p:txBody>
      </p:sp>
    </p:spTree>
    <p:extLst>
      <p:ext uri="{BB962C8B-B14F-4D97-AF65-F5344CB8AC3E}">
        <p14:creationId xmlns:p14="http://schemas.microsoft.com/office/powerpoint/2010/main" val="26953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Types of Software</a:t>
            </a:r>
          </a:p>
        </p:txBody>
      </p:sp>
      <p:pic>
        <p:nvPicPr>
          <p:cNvPr id="4" name="Picture 7" descr="http://poweredwebdev.com/wp-content/uploads/2014/03/Web-Design-Softwa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2362200"/>
            <a:ext cx="42672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owchart: Alternate Process 4"/>
          <p:cNvSpPr/>
          <p:nvPr/>
        </p:nvSpPr>
        <p:spPr>
          <a:xfrm>
            <a:off x="6520308" y="1484784"/>
            <a:ext cx="3894584" cy="812304"/>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Operating System</a:t>
            </a:r>
            <a:endParaRPr lang="en-MY" sz="2800" dirty="0"/>
          </a:p>
        </p:txBody>
      </p:sp>
      <p:sp>
        <p:nvSpPr>
          <p:cNvPr id="11" name="Flowchart: Alternate Process 10"/>
          <p:cNvSpPr/>
          <p:nvPr/>
        </p:nvSpPr>
        <p:spPr>
          <a:xfrm>
            <a:off x="6520308" y="2423592"/>
            <a:ext cx="3894584" cy="812304"/>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Translators</a:t>
            </a:r>
            <a:endParaRPr lang="en-MY" sz="2800" dirty="0"/>
          </a:p>
        </p:txBody>
      </p:sp>
      <p:sp>
        <p:nvSpPr>
          <p:cNvPr id="12" name="Flowchart: Alternate Process 11"/>
          <p:cNvSpPr/>
          <p:nvPr/>
        </p:nvSpPr>
        <p:spPr>
          <a:xfrm>
            <a:off x="6496097" y="3362400"/>
            <a:ext cx="3894584" cy="812304"/>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Compilers</a:t>
            </a:r>
            <a:endParaRPr lang="en-MY" sz="2800" dirty="0"/>
          </a:p>
        </p:txBody>
      </p:sp>
      <p:sp>
        <p:nvSpPr>
          <p:cNvPr id="13" name="Flowchart: Alternate Process 12"/>
          <p:cNvSpPr/>
          <p:nvPr/>
        </p:nvSpPr>
        <p:spPr>
          <a:xfrm>
            <a:off x="6496097" y="4301208"/>
            <a:ext cx="3894584" cy="812304"/>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Loaders</a:t>
            </a:r>
            <a:endParaRPr lang="en-MY" sz="2800" dirty="0"/>
          </a:p>
        </p:txBody>
      </p:sp>
      <p:sp>
        <p:nvSpPr>
          <p:cNvPr id="14" name="Flowchart: Alternate Process 13"/>
          <p:cNvSpPr/>
          <p:nvPr/>
        </p:nvSpPr>
        <p:spPr>
          <a:xfrm>
            <a:off x="6489952" y="5240016"/>
            <a:ext cx="3894584" cy="812304"/>
          </a:xfrm>
          <a:prstGeom prst="flowChartAlternateProcess">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t>Utility Programs</a:t>
            </a:r>
            <a:endParaRPr lang="en-MY" sz="2800" dirty="0"/>
          </a:p>
        </p:txBody>
      </p:sp>
      <p:sp>
        <p:nvSpPr>
          <p:cNvPr id="3" name="Rectangle 2"/>
          <p:cNvSpPr/>
          <p:nvPr/>
        </p:nvSpPr>
        <p:spPr>
          <a:xfrm>
            <a:off x="1922149" y="5846117"/>
            <a:ext cx="4114781" cy="461665"/>
          </a:xfrm>
          <a:prstGeom prst="rect">
            <a:avLst/>
          </a:prstGeom>
        </p:spPr>
        <p:txBody>
          <a:bodyPr wrap="none">
            <a:spAutoFit/>
          </a:bodyPr>
          <a:lstStyle/>
          <a:p>
            <a:r>
              <a:rPr lang="en-MY" sz="2400" dirty="0"/>
              <a:t>Examples of System Software</a:t>
            </a:r>
          </a:p>
        </p:txBody>
      </p:sp>
      <p:sp>
        <p:nvSpPr>
          <p:cNvPr id="6" name="Slide Number Placeholder 5"/>
          <p:cNvSpPr>
            <a:spLocks noGrp="1"/>
          </p:cNvSpPr>
          <p:nvPr>
            <p:ph type="sldNum" sz="quarter" idx="12"/>
          </p:nvPr>
        </p:nvSpPr>
        <p:spPr/>
        <p:txBody>
          <a:bodyPr/>
          <a:lstStyle/>
          <a:p>
            <a:fld id="{AAEAE4A8-A6E5-453E-B946-FB774B73F48C}" type="slidenum">
              <a:rPr lang="en-MY" smtClean="0"/>
              <a:t>9</a:t>
            </a:fld>
            <a:endParaRPr lang="en-MY"/>
          </a:p>
        </p:txBody>
      </p:sp>
    </p:spTree>
    <p:extLst>
      <p:ext uri="{BB962C8B-B14F-4D97-AF65-F5344CB8AC3E}">
        <p14:creationId xmlns:p14="http://schemas.microsoft.com/office/powerpoint/2010/main" val="21562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D0870B-5333-4B89-B14A-85A8EA464D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1498</Words>
  <Application>Microsoft Office PowerPoint</Application>
  <PresentationFormat>Custom</PresentationFormat>
  <Paragraphs>270</Paragraphs>
  <Slides>45</Slides>
  <Notes>7</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幼圆</vt:lpstr>
      <vt:lpstr>Arial</vt:lpstr>
      <vt:lpstr>Arial Narrow</vt:lpstr>
      <vt:lpstr>Broadway</vt:lpstr>
      <vt:lpstr>Franklin Gothic Medium</vt:lpstr>
      <vt:lpstr>Wingdings</vt:lpstr>
      <vt:lpstr>Business Contrast 16x9</vt:lpstr>
      <vt:lpstr>Chapter 1 Introduction to Software Engineering </vt:lpstr>
      <vt:lpstr>Lesson Objectives</vt:lpstr>
      <vt:lpstr>What is Software?</vt:lpstr>
      <vt:lpstr>Functions of Software</vt:lpstr>
      <vt:lpstr>Functions of Software</vt:lpstr>
      <vt:lpstr>Characteristics of Software</vt:lpstr>
      <vt:lpstr>Characteristics of Software</vt:lpstr>
      <vt:lpstr>Types of Software</vt:lpstr>
      <vt:lpstr>Types of Software</vt:lpstr>
      <vt:lpstr>Types of Software Product</vt:lpstr>
      <vt:lpstr>Types of Software Product</vt:lpstr>
      <vt:lpstr>Test yourself</vt:lpstr>
      <vt:lpstr>What is Software Engineering?</vt:lpstr>
      <vt:lpstr>What is Software Engineering?</vt:lpstr>
      <vt:lpstr>What is Software Engineering?</vt:lpstr>
      <vt:lpstr>What is Software Engineering?</vt:lpstr>
      <vt:lpstr>What is Software Engineering?</vt:lpstr>
      <vt:lpstr>What is Software Engineering?</vt:lpstr>
      <vt:lpstr>What is Software Engineering?</vt:lpstr>
      <vt:lpstr>What is System Engineering?</vt:lpstr>
      <vt:lpstr>What is System Engineering?</vt:lpstr>
      <vt:lpstr>What is System Engineering?</vt:lpstr>
      <vt:lpstr>What is System Engineering?</vt:lpstr>
      <vt:lpstr>PowerPoint Presentation</vt:lpstr>
      <vt:lpstr>Why Software Engineering is Important?</vt:lpstr>
      <vt:lpstr>Attributes of Good Software</vt:lpstr>
      <vt:lpstr>Attributes of Good Software</vt:lpstr>
      <vt:lpstr>Attributes of Good Software</vt:lpstr>
      <vt:lpstr>Attributes of Good Software</vt:lpstr>
      <vt:lpstr>Attributes of Good Software</vt:lpstr>
      <vt:lpstr>Attributes of Good Software</vt:lpstr>
      <vt:lpstr>Importance of Software Engineering</vt:lpstr>
      <vt:lpstr>Importance of Software Engineering</vt:lpstr>
      <vt:lpstr>What are Software Engineering Challenges?</vt:lpstr>
      <vt:lpstr>Key Challenges of Software Engineering</vt:lpstr>
      <vt:lpstr>Key Challenges of Software Engineering</vt:lpstr>
      <vt:lpstr>Key Challenges of Software Engineering</vt:lpstr>
      <vt:lpstr>Test yourself</vt:lpstr>
      <vt:lpstr>Professional &amp; Ethical Responsibility</vt:lpstr>
      <vt:lpstr>Professional &amp; Ethical Responsibility</vt:lpstr>
      <vt:lpstr>Professional &amp; Ethical Responsibility</vt:lpstr>
      <vt:lpstr>Professional &amp; Ethical Responsibility</vt:lpstr>
      <vt:lpstr>Professional &amp; Ethical Responsibility</vt:lpstr>
      <vt:lpstr>Professional &amp; Ethical Responsibility</vt:lpstr>
      <vt:lpstr>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2015-09-18T04:19:19Z</dcterms:created>
  <dcterms:modified xsi:type="dcterms:W3CDTF">2020-07-19T06:57:28Z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