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8"/>
  </p:notesMasterIdLst>
  <p:sldIdLst>
    <p:sldId id="257" r:id="rId2"/>
    <p:sldId id="258" r:id="rId3"/>
    <p:sldId id="263" r:id="rId4"/>
    <p:sldId id="367" r:id="rId5"/>
    <p:sldId id="368" r:id="rId6"/>
    <p:sldId id="262" r:id="rId7"/>
    <p:sldId id="264" r:id="rId8"/>
    <p:sldId id="265" r:id="rId9"/>
    <p:sldId id="266" r:id="rId10"/>
    <p:sldId id="267" r:id="rId11"/>
    <p:sldId id="307" r:id="rId12"/>
    <p:sldId id="308" r:id="rId13"/>
    <p:sldId id="309" r:id="rId14"/>
    <p:sldId id="310" r:id="rId15"/>
    <p:sldId id="311" r:id="rId16"/>
    <p:sldId id="312" r:id="rId17"/>
    <p:sldId id="313" r:id="rId18"/>
    <p:sldId id="314" r:id="rId19"/>
    <p:sldId id="315" r:id="rId20"/>
    <p:sldId id="316" r:id="rId21"/>
    <p:sldId id="317" r:id="rId22"/>
    <p:sldId id="319" r:id="rId23"/>
    <p:sldId id="369" r:id="rId24"/>
    <p:sldId id="370" r:id="rId25"/>
    <p:sldId id="274" r:id="rId26"/>
    <p:sldId id="275" r:id="rId27"/>
    <p:sldId id="276" r:id="rId28"/>
    <p:sldId id="277" r:id="rId29"/>
    <p:sldId id="278" r:id="rId30"/>
    <p:sldId id="371" r:id="rId31"/>
    <p:sldId id="372" r:id="rId32"/>
    <p:sldId id="281" r:id="rId33"/>
    <p:sldId id="373" r:id="rId34"/>
    <p:sldId id="374" r:id="rId35"/>
    <p:sldId id="375" r:id="rId36"/>
    <p:sldId id="340" r:id="rId37"/>
    <p:sldId id="376" r:id="rId38"/>
    <p:sldId id="377" r:id="rId39"/>
    <p:sldId id="378" r:id="rId40"/>
    <p:sldId id="379" r:id="rId41"/>
    <p:sldId id="386" r:id="rId42"/>
    <p:sldId id="380" r:id="rId43"/>
    <p:sldId id="381" r:id="rId44"/>
    <p:sldId id="382" r:id="rId45"/>
    <p:sldId id="289" r:id="rId46"/>
    <p:sldId id="290" r:id="rId47"/>
    <p:sldId id="350" r:id="rId48"/>
    <p:sldId id="352" r:id="rId49"/>
    <p:sldId id="351" r:id="rId50"/>
    <p:sldId id="353" r:id="rId51"/>
    <p:sldId id="354" r:id="rId52"/>
    <p:sldId id="355" r:id="rId53"/>
    <p:sldId id="357" r:id="rId54"/>
    <p:sldId id="358" r:id="rId55"/>
    <p:sldId id="359" r:id="rId56"/>
    <p:sldId id="360" r:id="rId57"/>
    <p:sldId id="383" r:id="rId58"/>
    <p:sldId id="295" r:id="rId59"/>
    <p:sldId id="384" r:id="rId60"/>
    <p:sldId id="364" r:id="rId61"/>
    <p:sldId id="297" r:id="rId62"/>
    <p:sldId id="365" r:id="rId63"/>
    <p:sldId id="298" r:id="rId64"/>
    <p:sldId id="385" r:id="rId65"/>
    <p:sldId id="366" r:id="rId66"/>
    <p:sldId id="396" r:id="rId67"/>
  </p:sldIdLst>
  <p:sldSz cx="12192000" cy="6858000"/>
  <p:notesSz cx="6858000" cy="9144000"/>
  <p:defaultTextStyle>
    <a:defPPr>
      <a:defRPr lang="en-MY"/>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F4315"/>
    <a:srgbClr val="79551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20" d="100"/>
          <a:sy n="120" d="100"/>
        </p:scale>
        <p:origin x="198" y="102"/>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MY"/>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MY"/>
          </a:p>
        </p:txBody>
      </p:sp>
      <p:sp>
        <p:nvSpPr>
          <p:cNvPr id="614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MY"/>
              <a:t>Click to edit Master text styles</a:t>
            </a:r>
          </a:p>
          <a:p>
            <a:pPr lvl="1"/>
            <a:r>
              <a:rPr lang="en-MY"/>
              <a:t>Second level</a:t>
            </a:r>
          </a:p>
          <a:p>
            <a:pPr lvl="2"/>
            <a:r>
              <a:rPr lang="en-MY"/>
              <a:t>Third level</a:t>
            </a:r>
          </a:p>
          <a:p>
            <a:pPr lvl="3"/>
            <a:r>
              <a:rPr lang="en-MY"/>
              <a:t>Fourth level</a:t>
            </a:r>
          </a:p>
          <a:p>
            <a:pPr lvl="4"/>
            <a:r>
              <a:rPr lang="en-MY"/>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MY"/>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1DCD8A69-F405-4E9B-9F0F-90C0275B79CC}" type="slidenum">
              <a:rPr lang="en-MY"/>
              <a:pPr/>
              <a:t>‹#›</a:t>
            </a:fld>
            <a:endParaRPr lang="en-MY"/>
          </a:p>
        </p:txBody>
      </p:sp>
    </p:spTree>
    <p:extLst>
      <p:ext uri="{BB962C8B-B14F-4D97-AF65-F5344CB8AC3E}">
        <p14:creationId xmlns:p14="http://schemas.microsoft.com/office/powerpoint/2010/main" val="111304971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MY"/>
          </a:p>
        </p:txBody>
      </p:sp>
      <p:sp>
        <p:nvSpPr>
          <p:cNvPr id="4" name="Slide Number Placeholder 3"/>
          <p:cNvSpPr>
            <a:spLocks noGrp="1"/>
          </p:cNvSpPr>
          <p:nvPr>
            <p:ph type="sldNum" sz="quarter" idx="10"/>
          </p:nvPr>
        </p:nvSpPr>
        <p:spPr/>
        <p:txBody>
          <a:bodyPr/>
          <a:lstStyle/>
          <a:p>
            <a:fld id="{1DCD8A69-F405-4E9B-9F0F-90C0275B79CC}" type="slidenum">
              <a:rPr lang="en-MY" smtClean="0"/>
              <a:pPr/>
              <a:t>21</a:t>
            </a:fld>
            <a:endParaRPr lang="en-MY"/>
          </a:p>
        </p:txBody>
      </p:sp>
    </p:spTree>
    <p:extLst>
      <p:ext uri="{BB962C8B-B14F-4D97-AF65-F5344CB8AC3E}">
        <p14:creationId xmlns:p14="http://schemas.microsoft.com/office/powerpoint/2010/main" val="3749771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10"/>
          </p:nvPr>
        </p:nvSpPr>
        <p:spPr/>
        <p:txBody>
          <a:bodyPr/>
          <a:lstStyle/>
          <a:p>
            <a:fld id="{1DCD8A69-F405-4E9B-9F0F-90C0275B79CC}" type="slidenum">
              <a:rPr lang="en-MY" smtClean="0"/>
              <a:pPr/>
              <a:t>56</a:t>
            </a:fld>
            <a:endParaRPr lang="en-MY"/>
          </a:p>
        </p:txBody>
      </p:sp>
    </p:spTree>
    <p:extLst>
      <p:ext uri="{BB962C8B-B14F-4D97-AF65-F5344CB8AC3E}">
        <p14:creationId xmlns:p14="http://schemas.microsoft.com/office/powerpoint/2010/main" val="21639817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3657600" y="1752600"/>
            <a:ext cx="7315200" cy="838200"/>
          </a:xfrm>
        </p:spPr>
        <p:txBody>
          <a:bodyPr/>
          <a:lstStyle>
            <a:lvl1pPr>
              <a:defRPr/>
            </a:lvl1pPr>
          </a:lstStyle>
          <a:p>
            <a:r>
              <a:rPr lang="en-US"/>
              <a:t>Click to edit Master title style</a:t>
            </a:r>
            <a:endParaRPr lang="en-MY"/>
          </a:p>
        </p:txBody>
      </p:sp>
      <p:sp>
        <p:nvSpPr>
          <p:cNvPr id="3075" name="Rectangle 3"/>
          <p:cNvSpPr>
            <a:spLocks noGrp="1" noChangeArrowheads="1"/>
          </p:cNvSpPr>
          <p:nvPr>
            <p:ph type="subTitle" idx="1"/>
          </p:nvPr>
        </p:nvSpPr>
        <p:spPr>
          <a:xfrm>
            <a:off x="3657600" y="2743200"/>
            <a:ext cx="7315200" cy="457200"/>
          </a:xfrm>
        </p:spPr>
        <p:txBody>
          <a:bodyPr/>
          <a:lstStyle>
            <a:lvl1pPr marL="0" indent="0">
              <a:buFontTx/>
              <a:buNone/>
              <a:defRPr sz="2000"/>
            </a:lvl1pPr>
          </a:lstStyle>
          <a:p>
            <a:r>
              <a:rPr lang="en-US"/>
              <a:t>Click to edit Master subtitle style</a:t>
            </a:r>
            <a:endParaRPr lang="en-MY"/>
          </a:p>
        </p:txBody>
      </p:sp>
      <p:sp>
        <p:nvSpPr>
          <p:cNvPr id="3076" name="Rectangle 4"/>
          <p:cNvSpPr>
            <a:spLocks noGrp="1" noChangeArrowheads="1"/>
          </p:cNvSpPr>
          <p:nvPr>
            <p:ph type="dt" sz="half" idx="2"/>
          </p:nvPr>
        </p:nvSpPr>
        <p:spPr/>
        <p:txBody>
          <a:bodyPr/>
          <a:lstStyle>
            <a:lvl1pPr>
              <a:defRPr/>
            </a:lvl1pPr>
          </a:lstStyle>
          <a:p>
            <a:endParaRPr lang="en-MY"/>
          </a:p>
        </p:txBody>
      </p:sp>
      <p:sp>
        <p:nvSpPr>
          <p:cNvPr id="3077" name="Rectangle 5"/>
          <p:cNvSpPr>
            <a:spLocks noGrp="1" noChangeArrowheads="1"/>
          </p:cNvSpPr>
          <p:nvPr>
            <p:ph type="ftr" sz="quarter" idx="3"/>
          </p:nvPr>
        </p:nvSpPr>
        <p:spPr/>
        <p:txBody>
          <a:bodyPr/>
          <a:lstStyle>
            <a:lvl1pPr>
              <a:defRPr/>
            </a:lvl1pPr>
          </a:lstStyle>
          <a:p>
            <a:endParaRPr lang="en-MY"/>
          </a:p>
        </p:txBody>
      </p:sp>
      <p:sp>
        <p:nvSpPr>
          <p:cNvPr id="3078" name="Rectangle 6"/>
          <p:cNvSpPr>
            <a:spLocks noGrp="1" noChangeArrowheads="1"/>
          </p:cNvSpPr>
          <p:nvPr>
            <p:ph type="sldNum" sz="quarter" idx="4"/>
          </p:nvPr>
        </p:nvSpPr>
        <p:spPr/>
        <p:txBody>
          <a:bodyPr/>
          <a:lstStyle>
            <a:lvl1pPr>
              <a:defRPr/>
            </a:lvl1pPr>
          </a:lstStyle>
          <a:p>
            <a:fld id="{FCD4606F-1FDF-44EE-8A91-9398DD0593BB}" type="slidenum">
              <a:rPr lang="en-MY"/>
              <a:pPr/>
              <a:t>‹#›</a:t>
            </a:fld>
            <a:endParaRPr lang="en-MY"/>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MY"/>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p:cNvSpPr>
            <a:spLocks noGrp="1"/>
          </p:cNvSpPr>
          <p:nvPr>
            <p:ph type="dt" sz="half" idx="10"/>
          </p:nvPr>
        </p:nvSpPr>
        <p:spPr/>
        <p:txBody>
          <a:bodyPr/>
          <a:lstStyle>
            <a:lvl1pPr>
              <a:defRPr/>
            </a:lvl1pPr>
          </a:lstStyle>
          <a:p>
            <a:endParaRPr lang="en-MY"/>
          </a:p>
        </p:txBody>
      </p:sp>
      <p:sp>
        <p:nvSpPr>
          <p:cNvPr id="5" name="Footer Placeholder 4"/>
          <p:cNvSpPr>
            <a:spLocks noGrp="1"/>
          </p:cNvSpPr>
          <p:nvPr>
            <p:ph type="ftr" sz="quarter" idx="11"/>
          </p:nvPr>
        </p:nvSpPr>
        <p:spPr/>
        <p:txBody>
          <a:bodyPr/>
          <a:lstStyle>
            <a:lvl1pPr>
              <a:defRPr/>
            </a:lvl1pPr>
          </a:lstStyle>
          <a:p>
            <a:endParaRPr lang="en-MY"/>
          </a:p>
        </p:txBody>
      </p:sp>
      <p:sp>
        <p:nvSpPr>
          <p:cNvPr id="6" name="Slide Number Placeholder 5"/>
          <p:cNvSpPr>
            <a:spLocks noGrp="1"/>
          </p:cNvSpPr>
          <p:nvPr>
            <p:ph type="sldNum" sz="quarter" idx="12"/>
          </p:nvPr>
        </p:nvSpPr>
        <p:spPr/>
        <p:txBody>
          <a:bodyPr/>
          <a:lstStyle>
            <a:lvl1pPr>
              <a:defRPr/>
            </a:lvl1pPr>
          </a:lstStyle>
          <a:p>
            <a:fld id="{0E03C553-0FCB-4A7F-8536-C511C0B490E4}" type="slidenum">
              <a:rPr lang="en-MY"/>
              <a:pPr/>
              <a:t>‹#›</a:t>
            </a:fld>
            <a:endParaRPr lang="en-MY"/>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1884" y="762000"/>
            <a:ext cx="1826683" cy="4953000"/>
          </a:xfrm>
        </p:spPr>
        <p:txBody>
          <a:bodyPr vert="eaVert"/>
          <a:lstStyle/>
          <a:p>
            <a:r>
              <a:rPr lang="en-US"/>
              <a:t>Click to edit Master title style</a:t>
            </a:r>
            <a:endParaRPr lang="en-MY"/>
          </a:p>
        </p:txBody>
      </p:sp>
      <p:sp>
        <p:nvSpPr>
          <p:cNvPr id="3" name="Vertical Text Placeholder 2"/>
          <p:cNvSpPr>
            <a:spLocks noGrp="1"/>
          </p:cNvSpPr>
          <p:nvPr>
            <p:ph type="body" orient="vert" idx="1"/>
          </p:nvPr>
        </p:nvSpPr>
        <p:spPr>
          <a:xfrm>
            <a:off x="3655484" y="762000"/>
            <a:ext cx="5283200" cy="4953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p:cNvSpPr>
            <a:spLocks noGrp="1"/>
          </p:cNvSpPr>
          <p:nvPr>
            <p:ph type="dt" sz="half" idx="10"/>
          </p:nvPr>
        </p:nvSpPr>
        <p:spPr/>
        <p:txBody>
          <a:bodyPr/>
          <a:lstStyle>
            <a:lvl1pPr>
              <a:defRPr/>
            </a:lvl1pPr>
          </a:lstStyle>
          <a:p>
            <a:endParaRPr lang="en-MY"/>
          </a:p>
        </p:txBody>
      </p:sp>
      <p:sp>
        <p:nvSpPr>
          <p:cNvPr id="5" name="Footer Placeholder 4"/>
          <p:cNvSpPr>
            <a:spLocks noGrp="1"/>
          </p:cNvSpPr>
          <p:nvPr>
            <p:ph type="ftr" sz="quarter" idx="11"/>
          </p:nvPr>
        </p:nvSpPr>
        <p:spPr/>
        <p:txBody>
          <a:bodyPr/>
          <a:lstStyle>
            <a:lvl1pPr>
              <a:defRPr/>
            </a:lvl1pPr>
          </a:lstStyle>
          <a:p>
            <a:endParaRPr lang="en-MY"/>
          </a:p>
        </p:txBody>
      </p:sp>
      <p:sp>
        <p:nvSpPr>
          <p:cNvPr id="6" name="Slide Number Placeholder 5"/>
          <p:cNvSpPr>
            <a:spLocks noGrp="1"/>
          </p:cNvSpPr>
          <p:nvPr>
            <p:ph type="sldNum" sz="quarter" idx="12"/>
          </p:nvPr>
        </p:nvSpPr>
        <p:spPr/>
        <p:txBody>
          <a:bodyPr/>
          <a:lstStyle>
            <a:lvl1pPr>
              <a:defRPr/>
            </a:lvl1pPr>
          </a:lstStyle>
          <a:p>
            <a:fld id="{C3B567F4-C780-4815-B059-DC8AC238ABBF}" type="slidenum">
              <a:rPr lang="en-MY"/>
              <a:pPr/>
              <a:t>‹#›</a:t>
            </a:fld>
            <a:endParaRPr lang="en-MY"/>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19201" y="762000"/>
            <a:ext cx="9749367" cy="914400"/>
          </a:xfrm>
        </p:spPr>
        <p:txBody>
          <a:bodyPr/>
          <a:lstStyle>
            <a:lvl1pPr>
              <a:defRPr b="1">
                <a:solidFill>
                  <a:schemeClr val="bg2">
                    <a:lumMod val="50000"/>
                  </a:schemeClr>
                </a:solidFill>
                <a:latin typeface="Century Gothic" panose="020B0502020202020204" pitchFamily="34" charset="0"/>
              </a:defRPr>
            </a:lvl1pPr>
          </a:lstStyle>
          <a:p>
            <a:r>
              <a:rPr lang="en-US"/>
              <a:t>Click to edit Master title style</a:t>
            </a:r>
            <a:endParaRPr lang="en-MY"/>
          </a:p>
        </p:txBody>
      </p:sp>
      <p:sp>
        <p:nvSpPr>
          <p:cNvPr id="3" name="Content Placeholder 2"/>
          <p:cNvSpPr>
            <a:spLocks noGrp="1"/>
          </p:cNvSpPr>
          <p:nvPr>
            <p:ph idx="1"/>
          </p:nvPr>
        </p:nvSpPr>
        <p:spPr>
          <a:xfrm>
            <a:off x="1219201" y="1828800"/>
            <a:ext cx="9749367" cy="3886200"/>
          </a:xfrm>
        </p:spPr>
        <p:txBody>
          <a:bodyPr/>
          <a:lstStyle>
            <a:lvl1pPr>
              <a:defRPr>
                <a:solidFill>
                  <a:schemeClr val="bg2">
                    <a:lumMod val="50000"/>
                  </a:schemeClr>
                </a:solidFill>
                <a:latin typeface="Century Gothic" panose="020B0502020202020204" pitchFamily="34" charset="0"/>
              </a:defRPr>
            </a:lvl1pPr>
            <a:lvl2pPr>
              <a:defRPr>
                <a:solidFill>
                  <a:schemeClr val="bg2">
                    <a:lumMod val="50000"/>
                  </a:schemeClr>
                </a:solidFill>
                <a:latin typeface="Century Gothic" panose="020B0502020202020204" pitchFamily="34" charset="0"/>
              </a:defRPr>
            </a:lvl2pPr>
            <a:lvl3pPr>
              <a:defRPr>
                <a:solidFill>
                  <a:schemeClr val="bg2">
                    <a:lumMod val="50000"/>
                  </a:schemeClr>
                </a:solidFill>
                <a:latin typeface="Century Gothic" panose="020B0502020202020204" pitchFamily="34" charset="0"/>
              </a:defRPr>
            </a:lvl3pPr>
            <a:lvl4pPr>
              <a:defRPr>
                <a:solidFill>
                  <a:schemeClr val="bg2">
                    <a:lumMod val="50000"/>
                  </a:schemeClr>
                </a:solidFill>
                <a:latin typeface="Century Gothic" panose="020B0502020202020204" pitchFamily="34" charset="0"/>
              </a:defRPr>
            </a:lvl4pPr>
            <a:lvl5pPr>
              <a:defRPr>
                <a:solidFill>
                  <a:schemeClr val="bg2">
                    <a:lumMod val="50000"/>
                  </a:schemeClr>
                </a:solidFill>
                <a:latin typeface="Century Gothic" panose="020B0502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MY" dirty="0"/>
          </a:p>
        </p:txBody>
      </p:sp>
      <p:sp>
        <p:nvSpPr>
          <p:cNvPr id="4" name="Date Placeholder 3"/>
          <p:cNvSpPr>
            <a:spLocks noGrp="1"/>
          </p:cNvSpPr>
          <p:nvPr>
            <p:ph type="dt" sz="half" idx="10"/>
          </p:nvPr>
        </p:nvSpPr>
        <p:spPr/>
        <p:txBody>
          <a:bodyPr/>
          <a:lstStyle>
            <a:lvl1pPr>
              <a:defRPr/>
            </a:lvl1pPr>
          </a:lstStyle>
          <a:p>
            <a:endParaRPr lang="en-MY"/>
          </a:p>
        </p:txBody>
      </p:sp>
      <p:sp>
        <p:nvSpPr>
          <p:cNvPr id="5" name="Footer Placeholder 4"/>
          <p:cNvSpPr>
            <a:spLocks noGrp="1"/>
          </p:cNvSpPr>
          <p:nvPr>
            <p:ph type="ftr" sz="quarter" idx="11"/>
          </p:nvPr>
        </p:nvSpPr>
        <p:spPr/>
        <p:txBody>
          <a:bodyPr/>
          <a:lstStyle>
            <a:lvl1pPr>
              <a:defRPr/>
            </a:lvl1pPr>
          </a:lstStyle>
          <a:p>
            <a:endParaRPr lang="en-MY"/>
          </a:p>
        </p:txBody>
      </p:sp>
      <p:sp>
        <p:nvSpPr>
          <p:cNvPr id="6" name="Slide Number Placeholder 5"/>
          <p:cNvSpPr>
            <a:spLocks noGrp="1"/>
          </p:cNvSpPr>
          <p:nvPr>
            <p:ph type="sldNum" sz="quarter" idx="12"/>
          </p:nvPr>
        </p:nvSpPr>
        <p:spPr/>
        <p:txBody>
          <a:bodyPr/>
          <a:lstStyle>
            <a:lvl1pPr>
              <a:defRPr/>
            </a:lvl1pPr>
          </a:lstStyle>
          <a:p>
            <a:fld id="{75501BB6-19C8-40EE-9C30-04E771517856}" type="slidenum">
              <a:rPr lang="en-MY"/>
              <a:pPr/>
              <a:t>‹#›</a:t>
            </a:fld>
            <a:endParaRPr lang="en-MY"/>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3500" b="1" cap="none" baseline="0"/>
            </a:lvl1pPr>
          </a:lstStyle>
          <a:p>
            <a:r>
              <a:rPr lang="en-US" dirty="0"/>
              <a:t>Click to edit Master title style</a:t>
            </a:r>
            <a:endParaRPr lang="en-MY" dirty="0"/>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MY"/>
          </a:p>
        </p:txBody>
      </p:sp>
      <p:sp>
        <p:nvSpPr>
          <p:cNvPr id="5" name="Footer Placeholder 4"/>
          <p:cNvSpPr>
            <a:spLocks noGrp="1"/>
          </p:cNvSpPr>
          <p:nvPr>
            <p:ph type="ftr" sz="quarter" idx="11"/>
          </p:nvPr>
        </p:nvSpPr>
        <p:spPr/>
        <p:txBody>
          <a:bodyPr/>
          <a:lstStyle>
            <a:lvl1pPr>
              <a:defRPr/>
            </a:lvl1pPr>
          </a:lstStyle>
          <a:p>
            <a:endParaRPr lang="en-MY"/>
          </a:p>
        </p:txBody>
      </p:sp>
      <p:sp>
        <p:nvSpPr>
          <p:cNvPr id="6" name="Slide Number Placeholder 5"/>
          <p:cNvSpPr>
            <a:spLocks noGrp="1"/>
          </p:cNvSpPr>
          <p:nvPr>
            <p:ph type="sldNum" sz="quarter" idx="12"/>
          </p:nvPr>
        </p:nvSpPr>
        <p:spPr/>
        <p:txBody>
          <a:bodyPr/>
          <a:lstStyle>
            <a:lvl1pPr>
              <a:defRPr/>
            </a:lvl1pPr>
          </a:lstStyle>
          <a:p>
            <a:fld id="{5D05930C-6B36-412E-AF17-79B5E689535B}" type="slidenum">
              <a:rPr lang="en-MY"/>
              <a:pPr/>
              <a:t>‹#›</a:t>
            </a:fld>
            <a:endParaRPr lang="en-MY"/>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MY"/>
          </a:p>
        </p:txBody>
      </p:sp>
      <p:sp>
        <p:nvSpPr>
          <p:cNvPr id="3" name="Content Placeholder 2"/>
          <p:cNvSpPr>
            <a:spLocks noGrp="1"/>
          </p:cNvSpPr>
          <p:nvPr>
            <p:ph sz="half" idx="1"/>
          </p:nvPr>
        </p:nvSpPr>
        <p:spPr>
          <a:xfrm>
            <a:off x="3655484" y="1828800"/>
            <a:ext cx="3553883"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p:cNvSpPr>
            <a:spLocks noGrp="1"/>
          </p:cNvSpPr>
          <p:nvPr>
            <p:ph sz="half" idx="2"/>
          </p:nvPr>
        </p:nvSpPr>
        <p:spPr>
          <a:xfrm>
            <a:off x="7412567" y="1828800"/>
            <a:ext cx="35560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Date Placeholder 4"/>
          <p:cNvSpPr>
            <a:spLocks noGrp="1"/>
          </p:cNvSpPr>
          <p:nvPr>
            <p:ph type="dt" sz="half" idx="10"/>
          </p:nvPr>
        </p:nvSpPr>
        <p:spPr/>
        <p:txBody>
          <a:bodyPr/>
          <a:lstStyle>
            <a:lvl1pPr>
              <a:defRPr/>
            </a:lvl1pPr>
          </a:lstStyle>
          <a:p>
            <a:endParaRPr lang="en-MY"/>
          </a:p>
        </p:txBody>
      </p:sp>
      <p:sp>
        <p:nvSpPr>
          <p:cNvPr id="6" name="Footer Placeholder 5"/>
          <p:cNvSpPr>
            <a:spLocks noGrp="1"/>
          </p:cNvSpPr>
          <p:nvPr>
            <p:ph type="ftr" sz="quarter" idx="11"/>
          </p:nvPr>
        </p:nvSpPr>
        <p:spPr/>
        <p:txBody>
          <a:bodyPr/>
          <a:lstStyle>
            <a:lvl1pPr>
              <a:defRPr/>
            </a:lvl1pPr>
          </a:lstStyle>
          <a:p>
            <a:endParaRPr lang="en-MY"/>
          </a:p>
        </p:txBody>
      </p:sp>
      <p:sp>
        <p:nvSpPr>
          <p:cNvPr id="7" name="Slide Number Placeholder 6"/>
          <p:cNvSpPr>
            <a:spLocks noGrp="1"/>
          </p:cNvSpPr>
          <p:nvPr>
            <p:ph type="sldNum" sz="quarter" idx="12"/>
          </p:nvPr>
        </p:nvSpPr>
        <p:spPr/>
        <p:txBody>
          <a:bodyPr/>
          <a:lstStyle>
            <a:lvl1pPr>
              <a:defRPr/>
            </a:lvl1pPr>
          </a:lstStyle>
          <a:p>
            <a:fld id="{20CF6F5E-C405-4403-9BEF-705094FA57EE}" type="slidenum">
              <a:rPr lang="en-MY"/>
              <a:pPr/>
              <a:t>‹#›</a:t>
            </a:fld>
            <a:endParaRPr lang="en-MY"/>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MY"/>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Date Placeholder 6"/>
          <p:cNvSpPr>
            <a:spLocks noGrp="1"/>
          </p:cNvSpPr>
          <p:nvPr>
            <p:ph type="dt" sz="half" idx="10"/>
          </p:nvPr>
        </p:nvSpPr>
        <p:spPr/>
        <p:txBody>
          <a:bodyPr/>
          <a:lstStyle>
            <a:lvl1pPr>
              <a:defRPr/>
            </a:lvl1pPr>
          </a:lstStyle>
          <a:p>
            <a:endParaRPr lang="en-MY"/>
          </a:p>
        </p:txBody>
      </p:sp>
      <p:sp>
        <p:nvSpPr>
          <p:cNvPr id="8" name="Footer Placeholder 7"/>
          <p:cNvSpPr>
            <a:spLocks noGrp="1"/>
          </p:cNvSpPr>
          <p:nvPr>
            <p:ph type="ftr" sz="quarter" idx="11"/>
          </p:nvPr>
        </p:nvSpPr>
        <p:spPr/>
        <p:txBody>
          <a:bodyPr/>
          <a:lstStyle>
            <a:lvl1pPr>
              <a:defRPr/>
            </a:lvl1pPr>
          </a:lstStyle>
          <a:p>
            <a:endParaRPr lang="en-MY"/>
          </a:p>
        </p:txBody>
      </p:sp>
      <p:sp>
        <p:nvSpPr>
          <p:cNvPr id="9" name="Slide Number Placeholder 8"/>
          <p:cNvSpPr>
            <a:spLocks noGrp="1"/>
          </p:cNvSpPr>
          <p:nvPr>
            <p:ph type="sldNum" sz="quarter" idx="12"/>
          </p:nvPr>
        </p:nvSpPr>
        <p:spPr/>
        <p:txBody>
          <a:bodyPr/>
          <a:lstStyle>
            <a:lvl1pPr>
              <a:defRPr/>
            </a:lvl1pPr>
          </a:lstStyle>
          <a:p>
            <a:fld id="{B7218B27-C409-4204-B50B-C903DBC16FD8}" type="slidenum">
              <a:rPr lang="en-MY"/>
              <a:pPr/>
              <a:t>‹#›</a:t>
            </a:fld>
            <a:endParaRPr lang="en-MY"/>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07435" y="762000"/>
            <a:ext cx="10232101" cy="914400"/>
          </a:xfrm>
        </p:spPr>
        <p:txBody>
          <a:bodyPr/>
          <a:lstStyle>
            <a:lvl1pPr>
              <a:defRPr b="1">
                <a:solidFill>
                  <a:schemeClr val="bg2">
                    <a:lumMod val="50000"/>
                  </a:schemeClr>
                </a:solidFill>
                <a:latin typeface="Century Gothic" panose="020B0502020202020204" pitchFamily="34" charset="0"/>
              </a:defRPr>
            </a:lvl1pPr>
          </a:lstStyle>
          <a:p>
            <a:r>
              <a:rPr lang="en-US" dirty="0"/>
              <a:t>Click to edit Master title style</a:t>
            </a:r>
            <a:endParaRPr lang="en-MY" dirty="0"/>
          </a:p>
        </p:txBody>
      </p:sp>
      <p:sp>
        <p:nvSpPr>
          <p:cNvPr id="3" name="Date Placeholder 2"/>
          <p:cNvSpPr>
            <a:spLocks noGrp="1"/>
          </p:cNvSpPr>
          <p:nvPr>
            <p:ph type="dt" sz="half" idx="10"/>
          </p:nvPr>
        </p:nvSpPr>
        <p:spPr/>
        <p:txBody>
          <a:bodyPr/>
          <a:lstStyle>
            <a:lvl1pPr>
              <a:defRPr/>
            </a:lvl1pPr>
          </a:lstStyle>
          <a:p>
            <a:endParaRPr lang="en-MY"/>
          </a:p>
        </p:txBody>
      </p:sp>
      <p:sp>
        <p:nvSpPr>
          <p:cNvPr id="4" name="Footer Placeholder 3"/>
          <p:cNvSpPr>
            <a:spLocks noGrp="1"/>
          </p:cNvSpPr>
          <p:nvPr>
            <p:ph type="ftr" sz="quarter" idx="11"/>
          </p:nvPr>
        </p:nvSpPr>
        <p:spPr/>
        <p:txBody>
          <a:bodyPr/>
          <a:lstStyle>
            <a:lvl1pPr>
              <a:defRPr/>
            </a:lvl1pPr>
          </a:lstStyle>
          <a:p>
            <a:endParaRPr lang="en-MY"/>
          </a:p>
        </p:txBody>
      </p:sp>
      <p:sp>
        <p:nvSpPr>
          <p:cNvPr id="5" name="Slide Number Placeholder 4"/>
          <p:cNvSpPr>
            <a:spLocks noGrp="1"/>
          </p:cNvSpPr>
          <p:nvPr>
            <p:ph type="sldNum" sz="quarter" idx="12"/>
          </p:nvPr>
        </p:nvSpPr>
        <p:spPr/>
        <p:txBody>
          <a:bodyPr/>
          <a:lstStyle>
            <a:lvl1pPr>
              <a:defRPr/>
            </a:lvl1pPr>
          </a:lstStyle>
          <a:p>
            <a:fld id="{6CD5BE7B-1C5F-47E0-878A-004C199E3AAF}" type="slidenum">
              <a:rPr lang="en-MY"/>
              <a:pPr/>
              <a:t>‹#›</a:t>
            </a:fld>
            <a:endParaRPr lang="en-MY"/>
          </a:p>
        </p:txBody>
      </p:sp>
      <p:sp>
        <p:nvSpPr>
          <p:cNvPr id="6" name="Rectangle 5"/>
          <p:cNvSpPr/>
          <p:nvPr userDrawn="1"/>
        </p:nvSpPr>
        <p:spPr>
          <a:xfrm>
            <a:off x="952464" y="1714488"/>
            <a:ext cx="10296000" cy="45720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MY"/>
          </a:p>
        </p:txBody>
      </p:sp>
      <p:sp>
        <p:nvSpPr>
          <p:cNvPr id="3" name="Footer Placeholder 2"/>
          <p:cNvSpPr>
            <a:spLocks noGrp="1"/>
          </p:cNvSpPr>
          <p:nvPr>
            <p:ph type="ftr" sz="quarter" idx="11"/>
          </p:nvPr>
        </p:nvSpPr>
        <p:spPr/>
        <p:txBody>
          <a:bodyPr/>
          <a:lstStyle>
            <a:lvl1pPr>
              <a:defRPr/>
            </a:lvl1pPr>
          </a:lstStyle>
          <a:p>
            <a:endParaRPr lang="en-MY"/>
          </a:p>
        </p:txBody>
      </p:sp>
      <p:sp>
        <p:nvSpPr>
          <p:cNvPr id="4" name="Slide Number Placeholder 3"/>
          <p:cNvSpPr>
            <a:spLocks noGrp="1"/>
          </p:cNvSpPr>
          <p:nvPr>
            <p:ph type="sldNum" sz="quarter" idx="12"/>
          </p:nvPr>
        </p:nvSpPr>
        <p:spPr/>
        <p:txBody>
          <a:bodyPr/>
          <a:lstStyle>
            <a:lvl1pPr>
              <a:defRPr/>
            </a:lvl1pPr>
          </a:lstStyle>
          <a:p>
            <a:fld id="{6EFA262F-D534-4394-90DD-D7B2C3982B72}" type="slidenum">
              <a:rPr lang="en-MY"/>
              <a:pPr/>
              <a:t>‹#›</a:t>
            </a:fld>
            <a:endParaRPr lang="en-MY"/>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MY"/>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MY"/>
          </a:p>
        </p:txBody>
      </p:sp>
      <p:sp>
        <p:nvSpPr>
          <p:cNvPr id="6" name="Footer Placeholder 5"/>
          <p:cNvSpPr>
            <a:spLocks noGrp="1"/>
          </p:cNvSpPr>
          <p:nvPr>
            <p:ph type="ftr" sz="quarter" idx="11"/>
          </p:nvPr>
        </p:nvSpPr>
        <p:spPr/>
        <p:txBody>
          <a:bodyPr/>
          <a:lstStyle>
            <a:lvl1pPr>
              <a:defRPr/>
            </a:lvl1pPr>
          </a:lstStyle>
          <a:p>
            <a:endParaRPr lang="en-MY"/>
          </a:p>
        </p:txBody>
      </p:sp>
      <p:sp>
        <p:nvSpPr>
          <p:cNvPr id="7" name="Slide Number Placeholder 6"/>
          <p:cNvSpPr>
            <a:spLocks noGrp="1"/>
          </p:cNvSpPr>
          <p:nvPr>
            <p:ph type="sldNum" sz="quarter" idx="12"/>
          </p:nvPr>
        </p:nvSpPr>
        <p:spPr/>
        <p:txBody>
          <a:bodyPr/>
          <a:lstStyle>
            <a:lvl1pPr>
              <a:defRPr/>
            </a:lvl1pPr>
          </a:lstStyle>
          <a:p>
            <a:fld id="{3608549E-4FAC-474D-BA81-AEB0388B4EFF}" type="slidenum">
              <a:rPr lang="en-MY"/>
              <a:pPr/>
              <a:t>‹#›</a:t>
            </a:fld>
            <a:endParaRPr lang="en-MY"/>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MY"/>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MY"/>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MY"/>
          </a:p>
        </p:txBody>
      </p:sp>
      <p:sp>
        <p:nvSpPr>
          <p:cNvPr id="6" name="Footer Placeholder 5"/>
          <p:cNvSpPr>
            <a:spLocks noGrp="1"/>
          </p:cNvSpPr>
          <p:nvPr>
            <p:ph type="ftr" sz="quarter" idx="11"/>
          </p:nvPr>
        </p:nvSpPr>
        <p:spPr/>
        <p:txBody>
          <a:bodyPr/>
          <a:lstStyle>
            <a:lvl1pPr>
              <a:defRPr/>
            </a:lvl1pPr>
          </a:lstStyle>
          <a:p>
            <a:endParaRPr lang="en-MY"/>
          </a:p>
        </p:txBody>
      </p:sp>
      <p:sp>
        <p:nvSpPr>
          <p:cNvPr id="7" name="Slide Number Placeholder 6"/>
          <p:cNvSpPr>
            <a:spLocks noGrp="1"/>
          </p:cNvSpPr>
          <p:nvPr>
            <p:ph type="sldNum" sz="quarter" idx="12"/>
          </p:nvPr>
        </p:nvSpPr>
        <p:spPr/>
        <p:txBody>
          <a:bodyPr/>
          <a:lstStyle>
            <a:lvl1pPr>
              <a:defRPr/>
            </a:lvl1pPr>
          </a:lstStyle>
          <a:p>
            <a:fld id="{E41EE7FA-040E-4F5F-BE32-A7AA7F33C9DA}" type="slidenum">
              <a:rPr lang="en-MY"/>
              <a:pPr/>
              <a:t>‹#›</a:t>
            </a:fld>
            <a:endParaRPr lang="en-MY"/>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219201" y="762000"/>
            <a:ext cx="9749367"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MY"/>
          </a:p>
        </p:txBody>
      </p:sp>
      <p:sp>
        <p:nvSpPr>
          <p:cNvPr id="1027" name="Rectangle 3"/>
          <p:cNvSpPr>
            <a:spLocks noGrp="1" noChangeArrowheads="1"/>
          </p:cNvSpPr>
          <p:nvPr>
            <p:ph type="body" idx="1"/>
          </p:nvPr>
        </p:nvSpPr>
        <p:spPr bwMode="auto">
          <a:xfrm>
            <a:off x="1219201" y="1828800"/>
            <a:ext cx="9749367" cy="3886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1032" name="Rectangle 8"/>
          <p:cNvSpPr>
            <a:spLocks noGrp="1" noChangeArrowheads="1"/>
          </p:cNvSpPr>
          <p:nvPr>
            <p:ph type="dt" sz="half" idx="2"/>
          </p:nvPr>
        </p:nvSpPr>
        <p:spPr bwMode="auto">
          <a:xfrm>
            <a:off x="1219200" y="5886450"/>
            <a:ext cx="23368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rgbClr val="79551B"/>
                </a:solidFill>
                <a:latin typeface="+mn-lt"/>
              </a:defRPr>
            </a:lvl1pPr>
          </a:lstStyle>
          <a:p>
            <a:endParaRPr lang="en-MY"/>
          </a:p>
        </p:txBody>
      </p:sp>
      <p:sp>
        <p:nvSpPr>
          <p:cNvPr id="1033" name="Rectangle 9"/>
          <p:cNvSpPr>
            <a:spLocks noGrp="1" noChangeArrowheads="1"/>
          </p:cNvSpPr>
          <p:nvPr>
            <p:ph type="ftr" sz="quarter" idx="3"/>
          </p:nvPr>
        </p:nvSpPr>
        <p:spPr bwMode="auto">
          <a:xfrm>
            <a:off x="4165600" y="5886450"/>
            <a:ext cx="38608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solidFill>
                  <a:srgbClr val="79551B"/>
                </a:solidFill>
                <a:latin typeface="+mn-lt"/>
              </a:defRPr>
            </a:lvl1pPr>
          </a:lstStyle>
          <a:p>
            <a:endParaRPr lang="en-MY"/>
          </a:p>
        </p:txBody>
      </p:sp>
      <p:sp>
        <p:nvSpPr>
          <p:cNvPr id="1034" name="Rectangle 10"/>
          <p:cNvSpPr>
            <a:spLocks noGrp="1" noChangeArrowheads="1"/>
          </p:cNvSpPr>
          <p:nvPr>
            <p:ph type="sldNum" sz="quarter" idx="4"/>
          </p:nvPr>
        </p:nvSpPr>
        <p:spPr bwMode="auto">
          <a:xfrm>
            <a:off x="8636000" y="5886450"/>
            <a:ext cx="23368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rgbClr val="79551B"/>
                </a:solidFill>
                <a:latin typeface="+mn-lt"/>
              </a:defRPr>
            </a:lvl1pPr>
          </a:lstStyle>
          <a:p>
            <a:fld id="{99A3A9CA-EBEF-4914-A4F8-3B8A79D5B582}" type="slidenum">
              <a:rPr lang="en-MY"/>
              <a:pPr/>
              <a:t>‹#›</a:t>
            </a:fld>
            <a:endParaRPr lang="en-MY"/>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1" fontAlgn="base" hangingPunct="1">
        <a:spcBef>
          <a:spcPct val="0"/>
        </a:spcBef>
        <a:spcAft>
          <a:spcPct val="0"/>
        </a:spcAft>
        <a:defRPr sz="3200" b="1">
          <a:solidFill>
            <a:schemeClr val="bg2">
              <a:lumMod val="50000"/>
            </a:schemeClr>
          </a:solidFill>
          <a:latin typeface="Century Gothic" panose="020B0502020202020204" pitchFamily="34" charset="0"/>
          <a:ea typeface="+mj-ea"/>
          <a:cs typeface="+mj-cs"/>
        </a:defRPr>
      </a:lvl1pPr>
      <a:lvl2pPr algn="l" rtl="0" eaLnBrk="1" fontAlgn="base" hangingPunct="1">
        <a:spcBef>
          <a:spcPct val="0"/>
        </a:spcBef>
        <a:spcAft>
          <a:spcPct val="0"/>
        </a:spcAft>
        <a:defRPr sz="3200">
          <a:solidFill>
            <a:srgbClr val="79551B"/>
          </a:solidFill>
          <a:latin typeface="Palatino Linotype" pitchFamily="18" charset="0"/>
        </a:defRPr>
      </a:lvl2pPr>
      <a:lvl3pPr algn="l" rtl="0" eaLnBrk="1" fontAlgn="base" hangingPunct="1">
        <a:spcBef>
          <a:spcPct val="0"/>
        </a:spcBef>
        <a:spcAft>
          <a:spcPct val="0"/>
        </a:spcAft>
        <a:defRPr sz="3200">
          <a:solidFill>
            <a:srgbClr val="79551B"/>
          </a:solidFill>
          <a:latin typeface="Palatino Linotype" pitchFamily="18" charset="0"/>
        </a:defRPr>
      </a:lvl3pPr>
      <a:lvl4pPr algn="l" rtl="0" eaLnBrk="1" fontAlgn="base" hangingPunct="1">
        <a:spcBef>
          <a:spcPct val="0"/>
        </a:spcBef>
        <a:spcAft>
          <a:spcPct val="0"/>
        </a:spcAft>
        <a:defRPr sz="3200">
          <a:solidFill>
            <a:srgbClr val="79551B"/>
          </a:solidFill>
          <a:latin typeface="Palatino Linotype" pitchFamily="18" charset="0"/>
        </a:defRPr>
      </a:lvl4pPr>
      <a:lvl5pPr algn="l" rtl="0" eaLnBrk="1" fontAlgn="base" hangingPunct="1">
        <a:spcBef>
          <a:spcPct val="0"/>
        </a:spcBef>
        <a:spcAft>
          <a:spcPct val="0"/>
        </a:spcAft>
        <a:defRPr sz="3200">
          <a:solidFill>
            <a:srgbClr val="79551B"/>
          </a:solidFill>
          <a:latin typeface="Palatino Linotype" pitchFamily="18" charset="0"/>
        </a:defRPr>
      </a:lvl5pPr>
      <a:lvl6pPr marL="457200" algn="l" rtl="0" eaLnBrk="1" fontAlgn="base" hangingPunct="1">
        <a:spcBef>
          <a:spcPct val="0"/>
        </a:spcBef>
        <a:spcAft>
          <a:spcPct val="0"/>
        </a:spcAft>
        <a:defRPr sz="3200">
          <a:solidFill>
            <a:srgbClr val="79551B"/>
          </a:solidFill>
          <a:latin typeface="Palatino Linotype" pitchFamily="18" charset="0"/>
        </a:defRPr>
      </a:lvl6pPr>
      <a:lvl7pPr marL="914400" algn="l" rtl="0" eaLnBrk="1" fontAlgn="base" hangingPunct="1">
        <a:spcBef>
          <a:spcPct val="0"/>
        </a:spcBef>
        <a:spcAft>
          <a:spcPct val="0"/>
        </a:spcAft>
        <a:defRPr sz="3200">
          <a:solidFill>
            <a:srgbClr val="79551B"/>
          </a:solidFill>
          <a:latin typeface="Palatino Linotype" pitchFamily="18" charset="0"/>
        </a:defRPr>
      </a:lvl7pPr>
      <a:lvl8pPr marL="1371600" algn="l" rtl="0" eaLnBrk="1" fontAlgn="base" hangingPunct="1">
        <a:spcBef>
          <a:spcPct val="0"/>
        </a:spcBef>
        <a:spcAft>
          <a:spcPct val="0"/>
        </a:spcAft>
        <a:defRPr sz="3200">
          <a:solidFill>
            <a:srgbClr val="79551B"/>
          </a:solidFill>
          <a:latin typeface="Palatino Linotype" pitchFamily="18" charset="0"/>
        </a:defRPr>
      </a:lvl8pPr>
      <a:lvl9pPr marL="1828800" algn="l" rtl="0" eaLnBrk="1" fontAlgn="base" hangingPunct="1">
        <a:spcBef>
          <a:spcPct val="0"/>
        </a:spcBef>
        <a:spcAft>
          <a:spcPct val="0"/>
        </a:spcAft>
        <a:defRPr sz="3200">
          <a:solidFill>
            <a:srgbClr val="79551B"/>
          </a:solidFill>
          <a:latin typeface="Palatino Linotype" pitchFamily="18" charset="0"/>
        </a:defRPr>
      </a:lvl9pPr>
    </p:titleStyle>
    <p:bodyStyle>
      <a:lvl1pPr marL="342900" indent="-342900" algn="l" rtl="0" eaLnBrk="1" fontAlgn="base" hangingPunct="1">
        <a:spcBef>
          <a:spcPct val="20000"/>
        </a:spcBef>
        <a:spcAft>
          <a:spcPct val="0"/>
        </a:spcAft>
        <a:buChar char="•"/>
        <a:defRPr sz="2800">
          <a:solidFill>
            <a:schemeClr val="bg2">
              <a:lumMod val="50000"/>
            </a:schemeClr>
          </a:solidFill>
          <a:latin typeface="Century Gothic" panose="020B0502020202020204" pitchFamily="34" charset="0"/>
          <a:ea typeface="+mn-ea"/>
          <a:cs typeface="+mn-cs"/>
        </a:defRPr>
      </a:lvl1pPr>
      <a:lvl2pPr marL="742950" indent="-285750" algn="l" rtl="0" eaLnBrk="1" fontAlgn="base" hangingPunct="1">
        <a:spcBef>
          <a:spcPct val="20000"/>
        </a:spcBef>
        <a:spcAft>
          <a:spcPct val="0"/>
        </a:spcAft>
        <a:buChar char="–"/>
        <a:defRPr sz="2400">
          <a:solidFill>
            <a:schemeClr val="bg2">
              <a:lumMod val="50000"/>
            </a:schemeClr>
          </a:solidFill>
          <a:latin typeface="Century Gothic" panose="020B0502020202020204" pitchFamily="34" charset="0"/>
        </a:defRPr>
      </a:lvl2pPr>
      <a:lvl3pPr marL="1143000" indent="-228600" algn="l" rtl="0" eaLnBrk="1" fontAlgn="base" hangingPunct="1">
        <a:spcBef>
          <a:spcPct val="20000"/>
        </a:spcBef>
        <a:spcAft>
          <a:spcPct val="0"/>
        </a:spcAft>
        <a:buChar char="•"/>
        <a:defRPr sz="2000">
          <a:solidFill>
            <a:schemeClr val="bg2">
              <a:lumMod val="50000"/>
            </a:schemeClr>
          </a:solidFill>
          <a:latin typeface="Century Gothic" panose="020B0502020202020204" pitchFamily="34" charset="0"/>
        </a:defRPr>
      </a:lvl3pPr>
      <a:lvl4pPr marL="1600200" indent="-228600" algn="l" rtl="0" eaLnBrk="1" fontAlgn="base" hangingPunct="1">
        <a:spcBef>
          <a:spcPct val="20000"/>
        </a:spcBef>
        <a:spcAft>
          <a:spcPct val="0"/>
        </a:spcAft>
        <a:buChar char="–"/>
        <a:defRPr>
          <a:solidFill>
            <a:schemeClr val="bg2">
              <a:lumMod val="50000"/>
            </a:schemeClr>
          </a:solidFill>
          <a:latin typeface="Century Gothic" panose="020B0502020202020204" pitchFamily="34" charset="0"/>
        </a:defRPr>
      </a:lvl4pPr>
      <a:lvl5pPr marL="2057400" indent="-228600" algn="l" rtl="0" eaLnBrk="1" fontAlgn="base" hangingPunct="1">
        <a:spcBef>
          <a:spcPct val="20000"/>
        </a:spcBef>
        <a:spcAft>
          <a:spcPct val="0"/>
        </a:spcAft>
        <a:buChar char="»"/>
        <a:defRPr sz="1600">
          <a:solidFill>
            <a:schemeClr val="bg2">
              <a:lumMod val="50000"/>
            </a:schemeClr>
          </a:solidFill>
          <a:latin typeface="Century Gothic" panose="020B0502020202020204" pitchFamily="34" charset="0"/>
        </a:defRPr>
      </a:lvl5pPr>
      <a:lvl6pPr marL="2514600" indent="-228600" algn="l" rtl="0" eaLnBrk="1" fontAlgn="base" hangingPunct="1">
        <a:spcBef>
          <a:spcPct val="20000"/>
        </a:spcBef>
        <a:spcAft>
          <a:spcPct val="0"/>
        </a:spcAft>
        <a:buChar char="»"/>
        <a:defRPr sz="1600">
          <a:solidFill>
            <a:srgbClr val="79551B"/>
          </a:solidFill>
          <a:latin typeface="+mn-lt"/>
        </a:defRPr>
      </a:lvl6pPr>
      <a:lvl7pPr marL="2971800" indent="-228600" algn="l" rtl="0" eaLnBrk="1" fontAlgn="base" hangingPunct="1">
        <a:spcBef>
          <a:spcPct val="20000"/>
        </a:spcBef>
        <a:spcAft>
          <a:spcPct val="0"/>
        </a:spcAft>
        <a:buChar char="»"/>
        <a:defRPr sz="1600">
          <a:solidFill>
            <a:srgbClr val="79551B"/>
          </a:solidFill>
          <a:latin typeface="+mn-lt"/>
        </a:defRPr>
      </a:lvl7pPr>
      <a:lvl8pPr marL="3429000" indent="-228600" algn="l" rtl="0" eaLnBrk="1" fontAlgn="base" hangingPunct="1">
        <a:spcBef>
          <a:spcPct val="20000"/>
        </a:spcBef>
        <a:spcAft>
          <a:spcPct val="0"/>
        </a:spcAft>
        <a:buChar char="»"/>
        <a:defRPr sz="1600">
          <a:solidFill>
            <a:srgbClr val="79551B"/>
          </a:solidFill>
          <a:latin typeface="+mn-lt"/>
        </a:defRPr>
      </a:lvl8pPr>
      <a:lvl9pPr marL="3886200" indent="-228600" algn="l" rtl="0" eaLnBrk="1" fontAlgn="base" hangingPunct="1">
        <a:spcBef>
          <a:spcPct val="20000"/>
        </a:spcBef>
        <a:spcAft>
          <a:spcPct val="0"/>
        </a:spcAft>
        <a:buChar char="»"/>
        <a:defRPr sz="1600">
          <a:solidFill>
            <a:srgbClr val="79551B"/>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29" name="Rectangle 33"/>
          <p:cNvSpPr>
            <a:spLocks noGrp="1" noChangeArrowheads="1"/>
          </p:cNvSpPr>
          <p:nvPr>
            <p:ph type="ctrTitle"/>
          </p:nvPr>
        </p:nvSpPr>
        <p:spPr/>
        <p:txBody>
          <a:bodyPr/>
          <a:lstStyle/>
          <a:p>
            <a:r>
              <a:rPr lang="en-US" dirty="0"/>
              <a:t>Software Evolution</a:t>
            </a:r>
          </a:p>
        </p:txBody>
      </p:sp>
      <p:sp>
        <p:nvSpPr>
          <p:cNvPr id="4131" name="Rectangle 35"/>
          <p:cNvSpPr>
            <a:spLocks noGrp="1" noChangeArrowheads="1"/>
          </p:cNvSpPr>
          <p:nvPr>
            <p:ph type="subTitle" idx="1"/>
          </p:nvPr>
        </p:nvSpPr>
        <p:spPr/>
        <p:txBody>
          <a:bodyPr/>
          <a:lstStyle/>
          <a:p>
            <a:r>
              <a:rPr lang="en-US"/>
              <a:t>Chapter 11</a:t>
            </a:r>
            <a:endParaRPr lang="en-US"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en-US"/>
              <a:t>Types of Software Maintenance</a:t>
            </a:r>
            <a:endParaRPr lang="en-US" altLang="en-US">
              <a:latin typeface="Arial" charset="0"/>
            </a:endParaRPr>
          </a:p>
        </p:txBody>
      </p:sp>
      <p:sp>
        <p:nvSpPr>
          <p:cNvPr id="8195" name="Rectangle 3"/>
          <p:cNvSpPr>
            <a:spLocks noGrp="1" noChangeArrowheads="1"/>
          </p:cNvSpPr>
          <p:nvPr>
            <p:ph type="body" idx="1"/>
          </p:nvPr>
        </p:nvSpPr>
        <p:spPr>
          <a:xfrm>
            <a:off x="2438400" y="1828800"/>
            <a:ext cx="7546032" cy="3886200"/>
          </a:xfrm>
        </p:spPr>
        <p:txBody>
          <a:bodyPr/>
          <a:lstStyle/>
          <a:p>
            <a:pPr marL="514350" indent="-514350">
              <a:buFont typeface="+mj-lt"/>
              <a:buAutoNum type="romanLcPeriod"/>
            </a:pPr>
            <a:r>
              <a:rPr lang="en-US" altLang="en-US" sz="2000" b="1" i="1" dirty="0">
                <a:solidFill>
                  <a:srgbClr val="FF3300"/>
                </a:solidFill>
                <a:cs typeface="Times New Roman" pitchFamily="18" charset="0"/>
              </a:rPr>
              <a:t>Corrective maintenance</a:t>
            </a:r>
            <a:r>
              <a:rPr lang="en-US" altLang="en-US" sz="2000" dirty="0">
                <a:cs typeface="Times New Roman" pitchFamily="18" charset="0"/>
              </a:rPr>
              <a:t> that concerns with fixing reported errors in the software.</a:t>
            </a:r>
          </a:p>
          <a:p>
            <a:pPr marL="514350" indent="-514350">
              <a:buFont typeface="+mj-lt"/>
              <a:buAutoNum type="romanLcPeriod"/>
            </a:pPr>
            <a:r>
              <a:rPr lang="en-US" altLang="en-US" sz="2000" b="1" i="1" dirty="0">
                <a:solidFill>
                  <a:srgbClr val="FF3300"/>
                </a:solidFill>
                <a:cs typeface="Times New Roman" pitchFamily="18" charset="0"/>
              </a:rPr>
              <a:t>Adaptive maintenance</a:t>
            </a:r>
            <a:r>
              <a:rPr lang="en-US" altLang="en-US" sz="2000" dirty="0">
                <a:cs typeface="Times New Roman" pitchFamily="18" charset="0"/>
              </a:rPr>
              <a:t> that requires changing the software to some new environment such as a different hardware platform or for use with a different operating system</a:t>
            </a:r>
          </a:p>
          <a:p>
            <a:pPr marL="514350" indent="-514350">
              <a:buFont typeface="+mj-lt"/>
              <a:buAutoNum type="romanLcPeriod"/>
            </a:pPr>
            <a:r>
              <a:rPr lang="en-US" sz="2000" b="1" i="1" dirty="0">
                <a:solidFill>
                  <a:srgbClr val="FF3300"/>
                </a:solidFill>
              </a:rPr>
              <a:t>Perfective maintenance</a:t>
            </a:r>
            <a:r>
              <a:rPr lang="en-US" sz="2000" dirty="0"/>
              <a:t> involves implementing new functional or non-functional system requirements. These are generated by software customers as their organization or business changes</a:t>
            </a:r>
            <a:endParaRPr lang="en-US" altLang="en-US" sz="2000" dirty="0">
              <a:cs typeface="Times New Roman" pitchFamily="18" charset="0"/>
            </a:endParaRPr>
          </a:p>
          <a:p>
            <a:pPr eaLnBrk="1" hangingPunct="1"/>
            <a:endParaRPr lang="en-US" altLang="en-US" sz="2000" dirty="0"/>
          </a:p>
        </p:txBody>
      </p:sp>
      <p:sp>
        <p:nvSpPr>
          <p:cNvPr id="8196" name="Slide Number Placeholder 1"/>
          <p:cNvSpPr>
            <a:spLocks noGrp="1"/>
          </p:cNvSpPr>
          <p:nvPr>
            <p:ph type="sldNum" sz="quarter" idx="12"/>
          </p:nvPr>
        </p:nvSpPr>
        <p:spPr>
          <a:noFill/>
          <a:ln>
            <a:miter lim="800000"/>
            <a:headEnd/>
            <a:tailEnd/>
          </a:ln>
        </p:spPr>
        <p:txBody>
          <a:bodyPr/>
          <a:lstStyle/>
          <a:p>
            <a:fld id="{E60AE174-CF31-4B52-8280-55F10DEA9977}" type="slidenum">
              <a:rPr lang="en-GB" altLang="en-US" smtClean="0"/>
              <a:pPr/>
              <a:t>10</a:t>
            </a:fld>
            <a:endParaRPr lang="en-GB" altLang="en-US"/>
          </a:p>
        </p:txBody>
      </p:sp>
      <p:pic>
        <p:nvPicPr>
          <p:cNvPr id="5" name="Picture 2" descr="http://webshop.km-comp.hr/images/servis/repair_logo.jpg"/>
          <p:cNvPicPr>
            <a:picLocks noChangeAspect="1" noChangeArrowheads="1"/>
          </p:cNvPicPr>
          <p:nvPr/>
        </p:nvPicPr>
        <p:blipFill>
          <a:blip r:embed="rId2"/>
          <a:srcRect/>
          <a:stretch>
            <a:fillRect/>
          </a:stretch>
        </p:blipFill>
        <p:spPr bwMode="auto">
          <a:xfrm>
            <a:off x="746196" y="4358417"/>
            <a:ext cx="1717753" cy="1712803"/>
          </a:xfrm>
          <a:prstGeom prst="rect">
            <a:avLst/>
          </a:prstGeom>
          <a:ln>
            <a:noFill/>
          </a:ln>
          <a:effectLst>
            <a:softEdge rad="112500"/>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fade">
                                      <p:cBhvr>
                                        <p:cTn id="7" dur="2000"/>
                                        <p:tgtEl>
                                          <p:spTgt spid="81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195">
                                            <p:txEl>
                                              <p:pRg st="1" end="1"/>
                                            </p:txEl>
                                          </p:spTgt>
                                        </p:tgtEl>
                                        <p:attrNameLst>
                                          <p:attrName>style.visibility</p:attrName>
                                        </p:attrNameLst>
                                      </p:cBhvr>
                                      <p:to>
                                        <p:strVal val="visible"/>
                                      </p:to>
                                    </p:set>
                                    <p:animEffect transition="in" filter="fade">
                                      <p:cBhvr>
                                        <p:cTn id="12" dur="2000"/>
                                        <p:tgtEl>
                                          <p:spTgt spid="81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195">
                                            <p:txEl>
                                              <p:pRg st="2" end="2"/>
                                            </p:txEl>
                                          </p:spTgt>
                                        </p:tgtEl>
                                        <p:attrNameLst>
                                          <p:attrName>style.visibility</p:attrName>
                                        </p:attrNameLst>
                                      </p:cBhvr>
                                      <p:to>
                                        <p:strVal val="visible"/>
                                      </p:to>
                                    </p:set>
                                    <p:animEffect transition="in" filter="fade">
                                      <p:cBhvr>
                                        <p:cTn id="17" dur="2000"/>
                                        <p:tgtEl>
                                          <p:spTgt spid="819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 that Affecting Maintenance Cost</a:t>
            </a:r>
            <a:endParaRPr lang="en-MY" dirty="0"/>
          </a:p>
        </p:txBody>
      </p:sp>
      <p:pic>
        <p:nvPicPr>
          <p:cNvPr id="63490" name="Picture 2" descr="http://www.yourradioplace.com/images/AVC_Corp/avctech/OnsiteComputerRepairs.jpg"/>
          <p:cNvPicPr>
            <a:picLocks noChangeAspect="1" noChangeArrowheads="1"/>
          </p:cNvPicPr>
          <p:nvPr/>
        </p:nvPicPr>
        <p:blipFill>
          <a:blip r:embed="rId2"/>
          <a:srcRect/>
          <a:stretch>
            <a:fillRect/>
          </a:stretch>
        </p:blipFill>
        <p:spPr bwMode="auto">
          <a:xfrm>
            <a:off x="6881818" y="3714752"/>
            <a:ext cx="3067050" cy="2486026"/>
          </a:xfrm>
          <a:prstGeom prst="rect">
            <a:avLst/>
          </a:prstGeom>
          <a:ln>
            <a:noFill/>
          </a:ln>
          <a:effectLst>
            <a:softEdge rad="112500"/>
          </a:effectLst>
        </p:spPr>
      </p:pic>
      <p:sp>
        <p:nvSpPr>
          <p:cNvPr id="4" name="Rectangle 3"/>
          <p:cNvSpPr/>
          <p:nvPr/>
        </p:nvSpPr>
        <p:spPr>
          <a:xfrm>
            <a:off x="2695013" y="2190751"/>
            <a:ext cx="3743332" cy="480131"/>
          </a:xfrm>
          <a:prstGeom prst="rect">
            <a:avLst/>
          </a:prstGeom>
        </p:spPr>
        <p:txBody>
          <a:bodyPr wrap="none">
            <a:spAutoFit/>
          </a:bodyPr>
          <a:lstStyle/>
          <a:p>
            <a:pPr marL="0" lvl="1">
              <a:lnSpc>
                <a:spcPct val="90000"/>
              </a:lnSpc>
            </a:pPr>
            <a:r>
              <a:rPr lang="en-US" altLang="en-US" sz="2800" dirty="0">
                <a:solidFill>
                  <a:schemeClr val="accent2">
                    <a:lumMod val="75000"/>
                  </a:schemeClr>
                </a:solidFill>
                <a:latin typeface="Comic Sans MS" pitchFamily="66" charset="0"/>
                <a:cs typeface="Times New Roman" pitchFamily="18" charset="0"/>
              </a:rPr>
              <a:t>Module independence</a:t>
            </a:r>
          </a:p>
        </p:txBody>
      </p:sp>
      <p:sp>
        <p:nvSpPr>
          <p:cNvPr id="3" name="TextBox 2"/>
          <p:cNvSpPr txBox="1"/>
          <p:nvPr/>
        </p:nvSpPr>
        <p:spPr>
          <a:xfrm>
            <a:off x="2704976" y="3237699"/>
            <a:ext cx="4266040" cy="954107"/>
          </a:xfrm>
          <a:prstGeom prst="rect">
            <a:avLst/>
          </a:prstGeom>
          <a:noFill/>
        </p:spPr>
        <p:txBody>
          <a:bodyPr wrap="square" rtlCol="0">
            <a:spAutoFit/>
          </a:bodyPr>
          <a:lstStyle/>
          <a:p>
            <a:pPr marL="457200" indent="-457200">
              <a:buFont typeface="Wingdings" pitchFamily="2" charset="2"/>
              <a:buChar char="ü"/>
            </a:pPr>
            <a:r>
              <a:rPr lang="en-US" sz="2800" dirty="0">
                <a:solidFill>
                  <a:srgbClr val="5F4315"/>
                </a:solidFill>
                <a:latin typeface="Comic Sans MS" pitchFamily="66" charset="0"/>
              </a:rPr>
              <a:t>High independency, low cost </a:t>
            </a:r>
          </a:p>
        </p:txBody>
      </p:sp>
      <p:sp>
        <p:nvSpPr>
          <p:cNvPr id="6" name="Slide Number Placeholder 5"/>
          <p:cNvSpPr>
            <a:spLocks noGrp="1"/>
          </p:cNvSpPr>
          <p:nvPr>
            <p:ph type="sldNum" sz="quarter" idx="12"/>
          </p:nvPr>
        </p:nvSpPr>
        <p:spPr/>
        <p:txBody>
          <a:bodyPr/>
          <a:lstStyle/>
          <a:p>
            <a:fld id="{6CD5BE7B-1C5F-47E0-878A-004C199E3AAF}" type="slidenum">
              <a:rPr lang="en-MY" smtClean="0"/>
              <a:pPr/>
              <a:t>11</a:t>
            </a:fld>
            <a:endParaRPr lang="en-MY"/>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 that Affecting Maintenance Cost</a:t>
            </a:r>
            <a:endParaRPr lang="en-MY" dirty="0"/>
          </a:p>
        </p:txBody>
      </p:sp>
      <p:pic>
        <p:nvPicPr>
          <p:cNvPr id="63490" name="Picture 2" descr="http://www.yourradioplace.com/images/AVC_Corp/avctech/OnsiteComputerRepairs.jpg"/>
          <p:cNvPicPr>
            <a:picLocks noChangeAspect="1" noChangeArrowheads="1"/>
          </p:cNvPicPr>
          <p:nvPr/>
        </p:nvPicPr>
        <p:blipFill>
          <a:blip r:embed="rId2"/>
          <a:srcRect/>
          <a:stretch>
            <a:fillRect/>
          </a:stretch>
        </p:blipFill>
        <p:spPr bwMode="auto">
          <a:xfrm>
            <a:off x="6881818" y="3714752"/>
            <a:ext cx="3067050" cy="2486026"/>
          </a:xfrm>
          <a:prstGeom prst="rect">
            <a:avLst/>
          </a:prstGeom>
          <a:ln>
            <a:noFill/>
          </a:ln>
          <a:effectLst>
            <a:softEdge rad="112500"/>
          </a:effectLst>
        </p:spPr>
      </p:pic>
      <p:sp>
        <p:nvSpPr>
          <p:cNvPr id="4" name="Rectangle 3"/>
          <p:cNvSpPr/>
          <p:nvPr/>
        </p:nvSpPr>
        <p:spPr>
          <a:xfrm>
            <a:off x="2695014" y="2190751"/>
            <a:ext cx="3945311" cy="480131"/>
          </a:xfrm>
          <a:prstGeom prst="rect">
            <a:avLst/>
          </a:prstGeom>
        </p:spPr>
        <p:txBody>
          <a:bodyPr wrap="none">
            <a:spAutoFit/>
          </a:bodyPr>
          <a:lstStyle/>
          <a:p>
            <a:pPr marL="0" lvl="1">
              <a:lnSpc>
                <a:spcPct val="90000"/>
              </a:lnSpc>
            </a:pPr>
            <a:r>
              <a:rPr lang="en-US" altLang="en-US" sz="2800" dirty="0">
                <a:solidFill>
                  <a:schemeClr val="accent2">
                    <a:lumMod val="75000"/>
                  </a:schemeClr>
                </a:solidFill>
                <a:latin typeface="Comic Sans MS" pitchFamily="66" charset="0"/>
                <a:cs typeface="Times New Roman" pitchFamily="18" charset="0"/>
              </a:rPr>
              <a:t>Programming Language</a:t>
            </a:r>
          </a:p>
        </p:txBody>
      </p:sp>
      <p:sp>
        <p:nvSpPr>
          <p:cNvPr id="5" name="TextBox 4"/>
          <p:cNvSpPr txBox="1"/>
          <p:nvPr/>
        </p:nvSpPr>
        <p:spPr>
          <a:xfrm>
            <a:off x="2704976" y="3237699"/>
            <a:ext cx="4831184" cy="954107"/>
          </a:xfrm>
          <a:prstGeom prst="rect">
            <a:avLst/>
          </a:prstGeom>
          <a:noFill/>
        </p:spPr>
        <p:txBody>
          <a:bodyPr wrap="square" rtlCol="0">
            <a:spAutoFit/>
          </a:bodyPr>
          <a:lstStyle/>
          <a:p>
            <a:pPr marL="457200" indent="-457200">
              <a:buFont typeface="Wingdings" pitchFamily="2" charset="2"/>
              <a:buChar char="ü"/>
            </a:pPr>
            <a:r>
              <a:rPr lang="en-US" sz="2800" dirty="0">
                <a:solidFill>
                  <a:srgbClr val="5F4315"/>
                </a:solidFill>
                <a:latin typeface="Comic Sans MS" pitchFamily="66" charset="0"/>
              </a:rPr>
              <a:t>High level programming language</a:t>
            </a:r>
          </a:p>
        </p:txBody>
      </p:sp>
      <p:sp>
        <p:nvSpPr>
          <p:cNvPr id="6" name="Slide Number Placeholder 5"/>
          <p:cNvSpPr>
            <a:spLocks noGrp="1"/>
          </p:cNvSpPr>
          <p:nvPr>
            <p:ph type="sldNum" sz="quarter" idx="12"/>
          </p:nvPr>
        </p:nvSpPr>
        <p:spPr/>
        <p:txBody>
          <a:bodyPr/>
          <a:lstStyle/>
          <a:p>
            <a:fld id="{6CD5BE7B-1C5F-47E0-878A-004C199E3AAF}" type="slidenum">
              <a:rPr lang="en-MY" smtClean="0"/>
              <a:pPr/>
              <a:t>12</a:t>
            </a:fld>
            <a:endParaRPr lang="en-MY"/>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 that Affecting Maintenance Cost</a:t>
            </a:r>
            <a:endParaRPr lang="en-MY" dirty="0"/>
          </a:p>
        </p:txBody>
      </p:sp>
      <p:pic>
        <p:nvPicPr>
          <p:cNvPr id="63490" name="Picture 2" descr="http://www.yourradioplace.com/images/AVC_Corp/avctech/OnsiteComputerRepairs.jpg"/>
          <p:cNvPicPr>
            <a:picLocks noChangeAspect="1" noChangeArrowheads="1"/>
          </p:cNvPicPr>
          <p:nvPr/>
        </p:nvPicPr>
        <p:blipFill>
          <a:blip r:embed="rId2"/>
          <a:srcRect/>
          <a:stretch>
            <a:fillRect/>
          </a:stretch>
        </p:blipFill>
        <p:spPr bwMode="auto">
          <a:xfrm>
            <a:off x="6881818" y="3714752"/>
            <a:ext cx="3067050" cy="2486026"/>
          </a:xfrm>
          <a:prstGeom prst="rect">
            <a:avLst/>
          </a:prstGeom>
          <a:ln>
            <a:noFill/>
          </a:ln>
          <a:effectLst>
            <a:softEdge rad="112500"/>
          </a:effectLst>
        </p:spPr>
      </p:pic>
      <p:sp>
        <p:nvSpPr>
          <p:cNvPr id="4" name="Rectangle 3"/>
          <p:cNvSpPr/>
          <p:nvPr/>
        </p:nvSpPr>
        <p:spPr>
          <a:xfrm>
            <a:off x="2695014" y="2190751"/>
            <a:ext cx="3328155" cy="480131"/>
          </a:xfrm>
          <a:prstGeom prst="rect">
            <a:avLst/>
          </a:prstGeom>
        </p:spPr>
        <p:txBody>
          <a:bodyPr wrap="none">
            <a:spAutoFit/>
          </a:bodyPr>
          <a:lstStyle/>
          <a:p>
            <a:pPr marL="0" lvl="1">
              <a:lnSpc>
                <a:spcPct val="90000"/>
              </a:lnSpc>
            </a:pPr>
            <a:r>
              <a:rPr lang="en-US" altLang="en-US" sz="2800" dirty="0">
                <a:solidFill>
                  <a:schemeClr val="accent2">
                    <a:lumMod val="75000"/>
                  </a:schemeClr>
                </a:solidFill>
                <a:latin typeface="Comic Sans MS" pitchFamily="66" charset="0"/>
                <a:cs typeface="Times New Roman" pitchFamily="18" charset="0"/>
              </a:rPr>
              <a:t>Programming Style</a:t>
            </a:r>
          </a:p>
        </p:txBody>
      </p:sp>
      <p:sp>
        <p:nvSpPr>
          <p:cNvPr id="5" name="TextBox 4"/>
          <p:cNvSpPr txBox="1"/>
          <p:nvPr/>
        </p:nvSpPr>
        <p:spPr>
          <a:xfrm>
            <a:off x="2704976" y="3237699"/>
            <a:ext cx="4266040" cy="954107"/>
          </a:xfrm>
          <a:prstGeom prst="rect">
            <a:avLst/>
          </a:prstGeom>
          <a:noFill/>
        </p:spPr>
        <p:txBody>
          <a:bodyPr wrap="square" rtlCol="0">
            <a:spAutoFit/>
          </a:bodyPr>
          <a:lstStyle/>
          <a:p>
            <a:pPr marL="457200" indent="-457200">
              <a:buFont typeface="Wingdings" pitchFamily="2" charset="2"/>
              <a:buChar char="ü"/>
            </a:pPr>
            <a:r>
              <a:rPr lang="en-US" sz="2800" dirty="0">
                <a:solidFill>
                  <a:srgbClr val="5F4315"/>
                </a:solidFill>
                <a:latin typeface="Comic Sans MS" pitchFamily="66" charset="0"/>
              </a:rPr>
              <a:t>Good structure </a:t>
            </a:r>
            <a:r>
              <a:rPr lang="en-US" sz="2800" dirty="0">
                <a:solidFill>
                  <a:srgbClr val="5F4315"/>
                </a:solidFill>
                <a:latin typeface="Comic Sans MS" pitchFamily="66" charset="0"/>
                <a:sym typeface="Wingdings" pitchFamily="2" charset="2"/>
              </a:rPr>
              <a:t> low cost</a:t>
            </a:r>
            <a:endParaRPr lang="en-US" sz="2800" dirty="0">
              <a:solidFill>
                <a:srgbClr val="5F4315"/>
              </a:solidFill>
              <a:latin typeface="Comic Sans MS" pitchFamily="66" charset="0"/>
            </a:endParaRPr>
          </a:p>
        </p:txBody>
      </p:sp>
      <p:sp>
        <p:nvSpPr>
          <p:cNvPr id="6" name="Slide Number Placeholder 5"/>
          <p:cNvSpPr>
            <a:spLocks noGrp="1"/>
          </p:cNvSpPr>
          <p:nvPr>
            <p:ph type="sldNum" sz="quarter" idx="12"/>
          </p:nvPr>
        </p:nvSpPr>
        <p:spPr/>
        <p:txBody>
          <a:bodyPr/>
          <a:lstStyle/>
          <a:p>
            <a:fld id="{6CD5BE7B-1C5F-47E0-878A-004C199E3AAF}" type="slidenum">
              <a:rPr lang="en-MY" smtClean="0"/>
              <a:pPr/>
              <a:t>13</a:t>
            </a:fld>
            <a:endParaRPr lang="en-MY"/>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 that Affecting Maintenance Cost</a:t>
            </a:r>
            <a:endParaRPr lang="en-MY" dirty="0"/>
          </a:p>
        </p:txBody>
      </p:sp>
      <p:pic>
        <p:nvPicPr>
          <p:cNvPr id="63490" name="Picture 2" descr="http://www.yourradioplace.com/images/AVC_Corp/avctech/OnsiteComputerRepairs.jpg"/>
          <p:cNvPicPr>
            <a:picLocks noChangeAspect="1" noChangeArrowheads="1"/>
          </p:cNvPicPr>
          <p:nvPr/>
        </p:nvPicPr>
        <p:blipFill>
          <a:blip r:embed="rId2"/>
          <a:srcRect/>
          <a:stretch>
            <a:fillRect/>
          </a:stretch>
        </p:blipFill>
        <p:spPr bwMode="auto">
          <a:xfrm>
            <a:off x="6881818" y="3714752"/>
            <a:ext cx="3067050" cy="2486026"/>
          </a:xfrm>
          <a:prstGeom prst="rect">
            <a:avLst/>
          </a:prstGeom>
          <a:ln>
            <a:noFill/>
          </a:ln>
          <a:effectLst>
            <a:softEdge rad="112500"/>
          </a:effectLst>
        </p:spPr>
      </p:pic>
      <p:sp>
        <p:nvSpPr>
          <p:cNvPr id="4" name="Rectangle 3"/>
          <p:cNvSpPr/>
          <p:nvPr/>
        </p:nvSpPr>
        <p:spPr>
          <a:xfrm>
            <a:off x="2695014" y="2190751"/>
            <a:ext cx="5044971" cy="480131"/>
          </a:xfrm>
          <a:prstGeom prst="rect">
            <a:avLst/>
          </a:prstGeom>
        </p:spPr>
        <p:txBody>
          <a:bodyPr wrap="none">
            <a:spAutoFit/>
          </a:bodyPr>
          <a:lstStyle/>
          <a:p>
            <a:pPr marL="0" lvl="1">
              <a:lnSpc>
                <a:spcPct val="90000"/>
              </a:lnSpc>
            </a:pPr>
            <a:r>
              <a:rPr lang="en-US" altLang="en-US" sz="2800" dirty="0">
                <a:solidFill>
                  <a:schemeClr val="accent2">
                    <a:lumMod val="75000"/>
                  </a:schemeClr>
                </a:solidFill>
                <a:latin typeface="Comic Sans MS" pitchFamily="66" charset="0"/>
                <a:cs typeface="Times New Roman" pitchFamily="18" charset="0"/>
              </a:rPr>
              <a:t>Program Validation &amp; Testing</a:t>
            </a:r>
          </a:p>
        </p:txBody>
      </p:sp>
      <p:sp>
        <p:nvSpPr>
          <p:cNvPr id="5" name="TextBox 4"/>
          <p:cNvSpPr txBox="1"/>
          <p:nvPr/>
        </p:nvSpPr>
        <p:spPr>
          <a:xfrm>
            <a:off x="2704976" y="3237699"/>
            <a:ext cx="4266040" cy="954107"/>
          </a:xfrm>
          <a:prstGeom prst="rect">
            <a:avLst/>
          </a:prstGeom>
          <a:noFill/>
        </p:spPr>
        <p:txBody>
          <a:bodyPr wrap="square" rtlCol="0">
            <a:spAutoFit/>
          </a:bodyPr>
          <a:lstStyle/>
          <a:p>
            <a:pPr marL="457200" indent="-457200">
              <a:buFont typeface="Wingdings" pitchFamily="2" charset="2"/>
              <a:buChar char="ü"/>
            </a:pPr>
            <a:r>
              <a:rPr lang="en-US" sz="2800" dirty="0">
                <a:solidFill>
                  <a:srgbClr val="5F4315"/>
                </a:solidFill>
                <a:latin typeface="Comic Sans MS" pitchFamily="66" charset="0"/>
              </a:rPr>
              <a:t>More time spent in testing, </a:t>
            </a:r>
            <a:r>
              <a:rPr lang="ar-AE" sz="2800" dirty="0">
                <a:solidFill>
                  <a:srgbClr val="5F4315"/>
                </a:solidFill>
                <a:latin typeface="Comic Sans MS" pitchFamily="66" charset="0"/>
                <a:cs typeface="Times New Roman"/>
              </a:rPr>
              <a:t>↓</a:t>
            </a:r>
            <a:r>
              <a:rPr lang="en-US" sz="2800" dirty="0">
                <a:solidFill>
                  <a:srgbClr val="5F4315"/>
                </a:solidFill>
                <a:latin typeface="Comic Sans MS" pitchFamily="66" charset="0"/>
                <a:cs typeface="Times New Roman"/>
              </a:rPr>
              <a:t>error, </a:t>
            </a:r>
            <a:r>
              <a:rPr lang="ar-AE" sz="2800" dirty="0">
                <a:solidFill>
                  <a:srgbClr val="5F4315"/>
                </a:solidFill>
                <a:latin typeface="Comic Sans MS" pitchFamily="66" charset="0"/>
                <a:cs typeface="Times New Roman"/>
              </a:rPr>
              <a:t>↓</a:t>
            </a:r>
            <a:r>
              <a:rPr lang="en-US" sz="2800" dirty="0">
                <a:solidFill>
                  <a:srgbClr val="5F4315"/>
                </a:solidFill>
                <a:latin typeface="Comic Sans MS" pitchFamily="66" charset="0"/>
                <a:cs typeface="Times New Roman"/>
              </a:rPr>
              <a:t>cost</a:t>
            </a:r>
            <a:endParaRPr lang="en-US" sz="2800" dirty="0">
              <a:solidFill>
                <a:srgbClr val="5F4315"/>
              </a:solidFill>
              <a:latin typeface="Comic Sans MS" pitchFamily="66" charset="0"/>
            </a:endParaRPr>
          </a:p>
        </p:txBody>
      </p:sp>
      <p:sp>
        <p:nvSpPr>
          <p:cNvPr id="6" name="Slide Number Placeholder 5"/>
          <p:cNvSpPr>
            <a:spLocks noGrp="1"/>
          </p:cNvSpPr>
          <p:nvPr>
            <p:ph type="sldNum" sz="quarter" idx="12"/>
          </p:nvPr>
        </p:nvSpPr>
        <p:spPr/>
        <p:txBody>
          <a:bodyPr/>
          <a:lstStyle/>
          <a:p>
            <a:fld id="{6CD5BE7B-1C5F-47E0-878A-004C199E3AAF}" type="slidenum">
              <a:rPr lang="en-MY" smtClean="0"/>
              <a:pPr/>
              <a:t>14</a:t>
            </a:fld>
            <a:endParaRPr lang="en-MY"/>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 that Affecting Maintenance Cost</a:t>
            </a:r>
            <a:endParaRPr lang="en-MY" dirty="0"/>
          </a:p>
        </p:txBody>
      </p:sp>
      <p:pic>
        <p:nvPicPr>
          <p:cNvPr id="63490" name="Picture 2" descr="http://www.yourradioplace.com/images/AVC_Corp/avctech/OnsiteComputerRepairs.jpg"/>
          <p:cNvPicPr>
            <a:picLocks noChangeAspect="1" noChangeArrowheads="1"/>
          </p:cNvPicPr>
          <p:nvPr/>
        </p:nvPicPr>
        <p:blipFill>
          <a:blip r:embed="rId2"/>
          <a:srcRect/>
          <a:stretch>
            <a:fillRect/>
          </a:stretch>
        </p:blipFill>
        <p:spPr bwMode="auto">
          <a:xfrm>
            <a:off x="6881818" y="3714752"/>
            <a:ext cx="3067050" cy="2486026"/>
          </a:xfrm>
          <a:prstGeom prst="rect">
            <a:avLst/>
          </a:prstGeom>
          <a:ln>
            <a:noFill/>
          </a:ln>
          <a:effectLst>
            <a:softEdge rad="112500"/>
          </a:effectLst>
        </p:spPr>
      </p:pic>
      <p:sp>
        <p:nvSpPr>
          <p:cNvPr id="4" name="Rectangle 3"/>
          <p:cNvSpPr/>
          <p:nvPr/>
        </p:nvSpPr>
        <p:spPr>
          <a:xfrm>
            <a:off x="2695013" y="2190751"/>
            <a:ext cx="4017446" cy="480131"/>
          </a:xfrm>
          <a:prstGeom prst="rect">
            <a:avLst/>
          </a:prstGeom>
        </p:spPr>
        <p:txBody>
          <a:bodyPr wrap="none">
            <a:spAutoFit/>
          </a:bodyPr>
          <a:lstStyle/>
          <a:p>
            <a:pPr marL="0" lvl="1">
              <a:lnSpc>
                <a:spcPct val="90000"/>
              </a:lnSpc>
            </a:pPr>
            <a:r>
              <a:rPr lang="en-US" altLang="en-US" sz="2800" dirty="0">
                <a:solidFill>
                  <a:schemeClr val="accent2">
                    <a:lumMod val="75000"/>
                  </a:schemeClr>
                </a:solidFill>
                <a:latin typeface="Comic Sans MS" pitchFamily="66" charset="0"/>
                <a:cs typeface="Times New Roman" pitchFamily="18" charset="0"/>
              </a:rPr>
              <a:t>Documentation Quality</a:t>
            </a:r>
          </a:p>
        </p:txBody>
      </p:sp>
      <p:sp>
        <p:nvSpPr>
          <p:cNvPr id="5" name="TextBox 4"/>
          <p:cNvSpPr txBox="1"/>
          <p:nvPr/>
        </p:nvSpPr>
        <p:spPr>
          <a:xfrm>
            <a:off x="2704976" y="3237699"/>
            <a:ext cx="4266040" cy="954107"/>
          </a:xfrm>
          <a:prstGeom prst="rect">
            <a:avLst/>
          </a:prstGeom>
          <a:noFill/>
        </p:spPr>
        <p:txBody>
          <a:bodyPr wrap="square" rtlCol="0">
            <a:spAutoFit/>
          </a:bodyPr>
          <a:lstStyle/>
          <a:p>
            <a:pPr marL="457200" indent="-457200">
              <a:buFont typeface="Wingdings" pitchFamily="2" charset="2"/>
              <a:buChar char="ü"/>
            </a:pPr>
            <a:r>
              <a:rPr lang="en-US" sz="2800" dirty="0">
                <a:solidFill>
                  <a:srgbClr val="5F4315"/>
                </a:solidFill>
                <a:latin typeface="Comic Sans MS" pitchFamily="66" charset="0"/>
              </a:rPr>
              <a:t>Good quality, </a:t>
            </a:r>
            <a:r>
              <a:rPr lang="en-US" sz="2800" dirty="0">
                <a:solidFill>
                  <a:srgbClr val="5F4315"/>
                </a:solidFill>
                <a:latin typeface="Comic Sans MS" pitchFamily="66" charset="0"/>
                <a:cs typeface="Times New Roman"/>
              </a:rPr>
              <a:t>good understanding, </a:t>
            </a:r>
            <a:r>
              <a:rPr lang="ar-AE" sz="2800" dirty="0">
                <a:solidFill>
                  <a:srgbClr val="5F4315"/>
                </a:solidFill>
                <a:latin typeface="Comic Sans MS" pitchFamily="66" charset="0"/>
                <a:cs typeface="Times New Roman"/>
              </a:rPr>
              <a:t>↓</a:t>
            </a:r>
            <a:r>
              <a:rPr lang="en-US" sz="2800" dirty="0">
                <a:solidFill>
                  <a:srgbClr val="5F4315"/>
                </a:solidFill>
                <a:latin typeface="Comic Sans MS" pitchFamily="66" charset="0"/>
                <a:cs typeface="Times New Roman"/>
              </a:rPr>
              <a:t>cost</a:t>
            </a:r>
            <a:endParaRPr lang="en-US" sz="2800" dirty="0">
              <a:solidFill>
                <a:srgbClr val="5F4315"/>
              </a:solidFill>
              <a:latin typeface="Comic Sans MS" pitchFamily="66" charset="0"/>
            </a:endParaRPr>
          </a:p>
        </p:txBody>
      </p:sp>
      <p:sp>
        <p:nvSpPr>
          <p:cNvPr id="6" name="Slide Number Placeholder 5"/>
          <p:cNvSpPr>
            <a:spLocks noGrp="1"/>
          </p:cNvSpPr>
          <p:nvPr>
            <p:ph type="sldNum" sz="quarter" idx="12"/>
          </p:nvPr>
        </p:nvSpPr>
        <p:spPr/>
        <p:txBody>
          <a:bodyPr/>
          <a:lstStyle/>
          <a:p>
            <a:fld id="{6CD5BE7B-1C5F-47E0-878A-004C199E3AAF}" type="slidenum">
              <a:rPr lang="en-MY" smtClean="0"/>
              <a:pPr/>
              <a:t>15</a:t>
            </a:fld>
            <a:endParaRPr lang="en-MY"/>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 that Affecting Maintenance Cost</a:t>
            </a:r>
            <a:endParaRPr lang="en-MY" dirty="0"/>
          </a:p>
        </p:txBody>
      </p:sp>
      <p:pic>
        <p:nvPicPr>
          <p:cNvPr id="63490" name="Picture 2" descr="http://www.yourradioplace.com/images/AVC_Corp/avctech/OnsiteComputerRepairs.jpg"/>
          <p:cNvPicPr>
            <a:picLocks noChangeAspect="1" noChangeArrowheads="1"/>
          </p:cNvPicPr>
          <p:nvPr/>
        </p:nvPicPr>
        <p:blipFill>
          <a:blip r:embed="rId2"/>
          <a:srcRect/>
          <a:stretch>
            <a:fillRect/>
          </a:stretch>
        </p:blipFill>
        <p:spPr bwMode="auto">
          <a:xfrm>
            <a:off x="6881818" y="3714752"/>
            <a:ext cx="3067050" cy="2486026"/>
          </a:xfrm>
          <a:prstGeom prst="rect">
            <a:avLst/>
          </a:prstGeom>
          <a:ln>
            <a:noFill/>
          </a:ln>
          <a:effectLst>
            <a:softEdge rad="112500"/>
          </a:effectLst>
        </p:spPr>
      </p:pic>
      <p:sp>
        <p:nvSpPr>
          <p:cNvPr id="4" name="Rectangle 3"/>
          <p:cNvSpPr/>
          <p:nvPr/>
        </p:nvSpPr>
        <p:spPr>
          <a:xfrm>
            <a:off x="2695014" y="2190751"/>
            <a:ext cx="6617517" cy="480131"/>
          </a:xfrm>
          <a:prstGeom prst="rect">
            <a:avLst/>
          </a:prstGeom>
        </p:spPr>
        <p:txBody>
          <a:bodyPr wrap="none">
            <a:spAutoFit/>
          </a:bodyPr>
          <a:lstStyle/>
          <a:p>
            <a:pPr marL="0" lvl="1">
              <a:lnSpc>
                <a:spcPct val="90000"/>
              </a:lnSpc>
            </a:pPr>
            <a:r>
              <a:rPr lang="en-US" altLang="en-US" sz="2800" dirty="0">
                <a:solidFill>
                  <a:schemeClr val="accent2">
                    <a:lumMod val="75000"/>
                  </a:schemeClr>
                </a:solidFill>
                <a:latin typeface="Comic Sans MS" pitchFamily="66" charset="0"/>
                <a:cs typeface="Times New Roman" pitchFamily="18" charset="0"/>
              </a:rPr>
              <a:t>Configuration Management Techniques</a:t>
            </a:r>
          </a:p>
        </p:txBody>
      </p:sp>
      <p:sp>
        <p:nvSpPr>
          <p:cNvPr id="5" name="TextBox 4"/>
          <p:cNvSpPr txBox="1"/>
          <p:nvPr/>
        </p:nvSpPr>
        <p:spPr>
          <a:xfrm>
            <a:off x="2704976" y="3237699"/>
            <a:ext cx="4266040" cy="1384995"/>
          </a:xfrm>
          <a:prstGeom prst="rect">
            <a:avLst/>
          </a:prstGeom>
          <a:noFill/>
        </p:spPr>
        <p:txBody>
          <a:bodyPr wrap="square" rtlCol="0">
            <a:spAutoFit/>
          </a:bodyPr>
          <a:lstStyle/>
          <a:p>
            <a:pPr marL="457200" indent="-457200">
              <a:buFont typeface="Wingdings" pitchFamily="2" charset="2"/>
              <a:buChar char="ü"/>
            </a:pPr>
            <a:r>
              <a:rPr lang="en-US" sz="2800" dirty="0">
                <a:solidFill>
                  <a:srgbClr val="5F4315"/>
                </a:solidFill>
                <a:latin typeface="Comic Sans MS" pitchFamily="66" charset="0"/>
              </a:rPr>
              <a:t>Effect technique </a:t>
            </a:r>
            <a:r>
              <a:rPr lang="en-US" sz="2800" dirty="0">
                <a:solidFill>
                  <a:srgbClr val="5F4315"/>
                </a:solidFill>
                <a:latin typeface="Comic Sans MS" pitchFamily="66" charset="0"/>
                <a:sym typeface="Wingdings" pitchFamily="2" charset="2"/>
              </a:rPr>
              <a:t> easy to keep track all versions</a:t>
            </a:r>
            <a:r>
              <a:rPr lang="en-US" sz="2800" dirty="0">
                <a:solidFill>
                  <a:srgbClr val="5F4315"/>
                </a:solidFill>
                <a:latin typeface="Comic Sans MS" pitchFamily="66" charset="0"/>
                <a:cs typeface="Times New Roman"/>
              </a:rPr>
              <a:t>, </a:t>
            </a:r>
            <a:r>
              <a:rPr lang="ar-AE" sz="2800" dirty="0">
                <a:solidFill>
                  <a:srgbClr val="5F4315"/>
                </a:solidFill>
                <a:latin typeface="Comic Sans MS" pitchFamily="66" charset="0"/>
                <a:cs typeface="Times New Roman"/>
              </a:rPr>
              <a:t>↓</a:t>
            </a:r>
            <a:r>
              <a:rPr lang="en-US" sz="2800" dirty="0">
                <a:solidFill>
                  <a:srgbClr val="5F4315"/>
                </a:solidFill>
                <a:latin typeface="Comic Sans MS" pitchFamily="66" charset="0"/>
                <a:cs typeface="Times New Roman"/>
              </a:rPr>
              <a:t>cost</a:t>
            </a:r>
            <a:endParaRPr lang="en-US" sz="2800" dirty="0">
              <a:solidFill>
                <a:srgbClr val="5F4315"/>
              </a:solidFill>
              <a:latin typeface="Comic Sans MS" pitchFamily="66" charset="0"/>
            </a:endParaRPr>
          </a:p>
        </p:txBody>
      </p:sp>
      <p:sp>
        <p:nvSpPr>
          <p:cNvPr id="6" name="Slide Number Placeholder 5"/>
          <p:cNvSpPr>
            <a:spLocks noGrp="1"/>
          </p:cNvSpPr>
          <p:nvPr>
            <p:ph type="sldNum" sz="quarter" idx="12"/>
          </p:nvPr>
        </p:nvSpPr>
        <p:spPr/>
        <p:txBody>
          <a:bodyPr/>
          <a:lstStyle/>
          <a:p>
            <a:fld id="{6CD5BE7B-1C5F-47E0-878A-004C199E3AAF}" type="slidenum">
              <a:rPr lang="en-MY" smtClean="0"/>
              <a:pPr/>
              <a:t>16</a:t>
            </a:fld>
            <a:endParaRPr lang="en-MY"/>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 that Affecting Maintenance Cost</a:t>
            </a:r>
            <a:endParaRPr lang="en-MY" dirty="0"/>
          </a:p>
        </p:txBody>
      </p:sp>
      <p:pic>
        <p:nvPicPr>
          <p:cNvPr id="63490" name="Picture 2" descr="http://www.yourradioplace.com/images/AVC_Corp/avctech/OnsiteComputerRepairs.jpg"/>
          <p:cNvPicPr>
            <a:picLocks noChangeAspect="1" noChangeArrowheads="1"/>
          </p:cNvPicPr>
          <p:nvPr/>
        </p:nvPicPr>
        <p:blipFill>
          <a:blip r:embed="rId2"/>
          <a:srcRect/>
          <a:stretch>
            <a:fillRect/>
          </a:stretch>
        </p:blipFill>
        <p:spPr bwMode="auto">
          <a:xfrm>
            <a:off x="6881818" y="3714752"/>
            <a:ext cx="3067050" cy="2486026"/>
          </a:xfrm>
          <a:prstGeom prst="rect">
            <a:avLst/>
          </a:prstGeom>
          <a:ln>
            <a:noFill/>
          </a:ln>
          <a:effectLst>
            <a:softEdge rad="112500"/>
          </a:effectLst>
        </p:spPr>
      </p:pic>
      <p:sp>
        <p:nvSpPr>
          <p:cNvPr id="4" name="Rectangle 3"/>
          <p:cNvSpPr/>
          <p:nvPr/>
        </p:nvSpPr>
        <p:spPr>
          <a:xfrm>
            <a:off x="2695013" y="2190751"/>
            <a:ext cx="3355406" cy="480131"/>
          </a:xfrm>
          <a:prstGeom prst="rect">
            <a:avLst/>
          </a:prstGeom>
        </p:spPr>
        <p:txBody>
          <a:bodyPr wrap="none">
            <a:spAutoFit/>
          </a:bodyPr>
          <a:lstStyle/>
          <a:p>
            <a:pPr marL="0" lvl="1">
              <a:lnSpc>
                <a:spcPct val="90000"/>
              </a:lnSpc>
            </a:pPr>
            <a:r>
              <a:rPr lang="en-US" altLang="en-US" sz="2800" dirty="0">
                <a:solidFill>
                  <a:schemeClr val="accent2">
                    <a:lumMod val="75000"/>
                  </a:schemeClr>
                </a:solidFill>
                <a:latin typeface="Comic Sans MS" pitchFamily="66" charset="0"/>
                <a:cs typeface="Times New Roman" pitchFamily="18" charset="0"/>
              </a:rPr>
              <a:t>Application Domain</a:t>
            </a:r>
          </a:p>
        </p:txBody>
      </p:sp>
      <p:sp>
        <p:nvSpPr>
          <p:cNvPr id="5" name="TextBox 4"/>
          <p:cNvSpPr txBox="1"/>
          <p:nvPr/>
        </p:nvSpPr>
        <p:spPr>
          <a:xfrm>
            <a:off x="2704976" y="3237699"/>
            <a:ext cx="4687168" cy="1384995"/>
          </a:xfrm>
          <a:prstGeom prst="rect">
            <a:avLst/>
          </a:prstGeom>
          <a:noFill/>
        </p:spPr>
        <p:txBody>
          <a:bodyPr wrap="square" rtlCol="0">
            <a:spAutoFit/>
          </a:bodyPr>
          <a:lstStyle/>
          <a:p>
            <a:pPr marL="457200" indent="-457200">
              <a:buFont typeface="Wingdings" pitchFamily="2" charset="2"/>
              <a:buChar char="ü"/>
            </a:pPr>
            <a:r>
              <a:rPr lang="en-US" sz="2800" dirty="0">
                <a:solidFill>
                  <a:srgbClr val="5F4315"/>
                </a:solidFill>
                <a:latin typeface="Comic Sans MS" pitchFamily="66" charset="0"/>
              </a:rPr>
              <a:t>New application domain</a:t>
            </a:r>
            <a:r>
              <a:rPr lang="en-US" sz="2800" dirty="0">
                <a:solidFill>
                  <a:srgbClr val="5F4315"/>
                </a:solidFill>
                <a:latin typeface="Comic Sans MS" pitchFamily="66" charset="0"/>
                <a:cs typeface="Times New Roman"/>
              </a:rPr>
              <a:t>, less understanding, </a:t>
            </a:r>
            <a:r>
              <a:rPr lang="en-US" sz="2800" dirty="0">
                <a:solidFill>
                  <a:srgbClr val="5F4315"/>
                </a:solidFill>
                <a:latin typeface="Times New Roman"/>
                <a:cs typeface="Times New Roman"/>
              </a:rPr>
              <a:t>↑</a:t>
            </a:r>
            <a:r>
              <a:rPr lang="en-US" sz="2800" dirty="0">
                <a:solidFill>
                  <a:srgbClr val="5F4315"/>
                </a:solidFill>
                <a:latin typeface="Comic Sans MS" pitchFamily="66" charset="0"/>
                <a:cs typeface="Times New Roman"/>
              </a:rPr>
              <a:t>cost</a:t>
            </a:r>
            <a:endParaRPr lang="en-US" sz="2800" dirty="0">
              <a:solidFill>
                <a:srgbClr val="5F4315"/>
              </a:solidFill>
              <a:latin typeface="Comic Sans MS" pitchFamily="66" charset="0"/>
            </a:endParaRPr>
          </a:p>
        </p:txBody>
      </p:sp>
      <p:sp>
        <p:nvSpPr>
          <p:cNvPr id="6" name="Slide Number Placeholder 5"/>
          <p:cNvSpPr>
            <a:spLocks noGrp="1"/>
          </p:cNvSpPr>
          <p:nvPr>
            <p:ph type="sldNum" sz="quarter" idx="12"/>
          </p:nvPr>
        </p:nvSpPr>
        <p:spPr/>
        <p:txBody>
          <a:bodyPr/>
          <a:lstStyle/>
          <a:p>
            <a:fld id="{6CD5BE7B-1C5F-47E0-878A-004C199E3AAF}" type="slidenum">
              <a:rPr lang="en-MY" smtClean="0"/>
              <a:pPr/>
              <a:t>17</a:t>
            </a:fld>
            <a:endParaRPr lang="en-MY"/>
          </a:p>
        </p:txBody>
      </p:sp>
    </p:spTree>
    <p:extLst>
      <p:ext uri="{BB962C8B-B14F-4D97-AF65-F5344CB8AC3E}">
        <p14:creationId xmlns:p14="http://schemas.microsoft.com/office/powerpoint/2010/main" val="2442963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 that Affecting Maintenance Cost</a:t>
            </a:r>
            <a:endParaRPr lang="en-MY" dirty="0"/>
          </a:p>
        </p:txBody>
      </p:sp>
      <p:pic>
        <p:nvPicPr>
          <p:cNvPr id="63490" name="Picture 2" descr="http://www.yourradioplace.com/images/AVC_Corp/avctech/OnsiteComputerRepairs.jpg"/>
          <p:cNvPicPr>
            <a:picLocks noChangeAspect="1" noChangeArrowheads="1"/>
          </p:cNvPicPr>
          <p:nvPr/>
        </p:nvPicPr>
        <p:blipFill>
          <a:blip r:embed="rId2"/>
          <a:srcRect/>
          <a:stretch>
            <a:fillRect/>
          </a:stretch>
        </p:blipFill>
        <p:spPr bwMode="auto">
          <a:xfrm>
            <a:off x="6881818" y="3714752"/>
            <a:ext cx="3067050" cy="2486026"/>
          </a:xfrm>
          <a:prstGeom prst="rect">
            <a:avLst/>
          </a:prstGeom>
          <a:ln>
            <a:noFill/>
          </a:ln>
          <a:effectLst>
            <a:softEdge rad="112500"/>
          </a:effectLst>
        </p:spPr>
      </p:pic>
      <p:sp>
        <p:nvSpPr>
          <p:cNvPr id="4" name="Rectangle 3"/>
          <p:cNvSpPr/>
          <p:nvPr/>
        </p:nvSpPr>
        <p:spPr>
          <a:xfrm>
            <a:off x="2695014" y="2190751"/>
            <a:ext cx="2733441" cy="480131"/>
          </a:xfrm>
          <a:prstGeom prst="rect">
            <a:avLst/>
          </a:prstGeom>
        </p:spPr>
        <p:txBody>
          <a:bodyPr wrap="none">
            <a:spAutoFit/>
          </a:bodyPr>
          <a:lstStyle/>
          <a:p>
            <a:pPr marL="0" lvl="1">
              <a:lnSpc>
                <a:spcPct val="90000"/>
              </a:lnSpc>
            </a:pPr>
            <a:r>
              <a:rPr lang="en-US" altLang="en-US" sz="2800" dirty="0">
                <a:solidFill>
                  <a:schemeClr val="accent2">
                    <a:lumMod val="75000"/>
                  </a:schemeClr>
                </a:solidFill>
                <a:latin typeface="Comic Sans MS" pitchFamily="66" charset="0"/>
                <a:cs typeface="Times New Roman" pitchFamily="18" charset="0"/>
              </a:rPr>
              <a:t>Staff Stability</a:t>
            </a:r>
          </a:p>
        </p:txBody>
      </p:sp>
      <p:sp>
        <p:nvSpPr>
          <p:cNvPr id="5" name="TextBox 4"/>
          <p:cNvSpPr txBox="1"/>
          <p:nvPr/>
        </p:nvSpPr>
        <p:spPr>
          <a:xfrm>
            <a:off x="2704976" y="3237698"/>
            <a:ext cx="4687168" cy="1815882"/>
          </a:xfrm>
          <a:prstGeom prst="rect">
            <a:avLst/>
          </a:prstGeom>
          <a:noFill/>
        </p:spPr>
        <p:txBody>
          <a:bodyPr wrap="square" rtlCol="0">
            <a:spAutoFit/>
          </a:bodyPr>
          <a:lstStyle/>
          <a:p>
            <a:pPr marL="457200" indent="-457200">
              <a:buFont typeface="Wingdings" pitchFamily="2" charset="2"/>
              <a:buChar char="ü"/>
            </a:pPr>
            <a:r>
              <a:rPr lang="en-US" sz="2800" dirty="0">
                <a:solidFill>
                  <a:srgbClr val="5F4315"/>
                </a:solidFill>
                <a:latin typeface="Comic Sans MS" pitchFamily="66" charset="0"/>
              </a:rPr>
              <a:t>New project reassignment</a:t>
            </a:r>
            <a:r>
              <a:rPr lang="en-US" sz="2800" dirty="0">
                <a:solidFill>
                  <a:srgbClr val="5F4315"/>
                </a:solidFill>
                <a:latin typeface="Comic Sans MS" pitchFamily="66" charset="0"/>
                <a:cs typeface="Times New Roman"/>
              </a:rPr>
              <a:t>, </a:t>
            </a:r>
            <a:r>
              <a:rPr lang="en-US" sz="2800" dirty="0">
                <a:solidFill>
                  <a:srgbClr val="5F4315"/>
                </a:solidFill>
                <a:latin typeface="Times New Roman"/>
                <a:cs typeface="Times New Roman"/>
              </a:rPr>
              <a:t>↑</a:t>
            </a:r>
            <a:r>
              <a:rPr lang="en-US" sz="2800" dirty="0">
                <a:solidFill>
                  <a:srgbClr val="5F4315"/>
                </a:solidFill>
                <a:latin typeface="Comic Sans MS" pitchFamily="66" charset="0"/>
                <a:cs typeface="Times New Roman"/>
              </a:rPr>
              <a:t>cost</a:t>
            </a:r>
          </a:p>
          <a:p>
            <a:pPr marL="457200" indent="-457200">
              <a:buFont typeface="Wingdings" pitchFamily="2" charset="2"/>
              <a:buChar char="ü"/>
            </a:pPr>
            <a:r>
              <a:rPr lang="en-US" sz="2800" dirty="0">
                <a:solidFill>
                  <a:srgbClr val="5F4315"/>
                </a:solidFill>
                <a:latin typeface="Comic Sans MS" pitchFamily="66" charset="0"/>
                <a:cs typeface="Times New Roman"/>
              </a:rPr>
              <a:t>Same staff maintain, </a:t>
            </a:r>
            <a:r>
              <a:rPr lang="en-US" sz="2800" dirty="0">
                <a:solidFill>
                  <a:srgbClr val="5F4315"/>
                </a:solidFill>
                <a:latin typeface="Times New Roman"/>
                <a:cs typeface="Times New Roman"/>
              </a:rPr>
              <a:t>↓</a:t>
            </a:r>
            <a:r>
              <a:rPr lang="en-US" sz="2800" dirty="0">
                <a:solidFill>
                  <a:srgbClr val="5F4315"/>
                </a:solidFill>
                <a:latin typeface="Comic Sans MS" pitchFamily="66" charset="0"/>
                <a:cs typeface="Times New Roman"/>
              </a:rPr>
              <a:t>cost</a:t>
            </a:r>
            <a:endParaRPr lang="en-US" sz="2800" dirty="0">
              <a:solidFill>
                <a:srgbClr val="5F4315"/>
              </a:solidFill>
              <a:latin typeface="Comic Sans MS" pitchFamily="66" charset="0"/>
            </a:endParaRPr>
          </a:p>
        </p:txBody>
      </p:sp>
      <p:sp>
        <p:nvSpPr>
          <p:cNvPr id="6" name="Slide Number Placeholder 5"/>
          <p:cNvSpPr>
            <a:spLocks noGrp="1"/>
          </p:cNvSpPr>
          <p:nvPr>
            <p:ph type="sldNum" sz="quarter" idx="12"/>
          </p:nvPr>
        </p:nvSpPr>
        <p:spPr/>
        <p:txBody>
          <a:bodyPr/>
          <a:lstStyle/>
          <a:p>
            <a:fld id="{6CD5BE7B-1C5F-47E0-878A-004C199E3AAF}" type="slidenum">
              <a:rPr lang="en-MY" smtClean="0"/>
              <a:pPr/>
              <a:t>18</a:t>
            </a:fld>
            <a:endParaRPr lang="en-MY"/>
          </a:p>
        </p:txBody>
      </p:sp>
    </p:spTree>
    <p:extLst>
      <p:ext uri="{BB962C8B-B14F-4D97-AF65-F5344CB8AC3E}">
        <p14:creationId xmlns:p14="http://schemas.microsoft.com/office/powerpoint/2010/main" val="561864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 that Affecting Maintenance Cost</a:t>
            </a:r>
            <a:endParaRPr lang="en-MY" dirty="0"/>
          </a:p>
        </p:txBody>
      </p:sp>
      <p:pic>
        <p:nvPicPr>
          <p:cNvPr id="63490" name="Picture 2" descr="http://www.yourradioplace.com/images/AVC_Corp/avctech/OnsiteComputerRepairs.jpg"/>
          <p:cNvPicPr>
            <a:picLocks noChangeAspect="1" noChangeArrowheads="1"/>
          </p:cNvPicPr>
          <p:nvPr/>
        </p:nvPicPr>
        <p:blipFill>
          <a:blip r:embed="rId2"/>
          <a:srcRect/>
          <a:stretch>
            <a:fillRect/>
          </a:stretch>
        </p:blipFill>
        <p:spPr bwMode="auto">
          <a:xfrm>
            <a:off x="6881818" y="3714752"/>
            <a:ext cx="3067050" cy="2486026"/>
          </a:xfrm>
          <a:prstGeom prst="rect">
            <a:avLst/>
          </a:prstGeom>
          <a:ln>
            <a:noFill/>
          </a:ln>
          <a:effectLst>
            <a:softEdge rad="112500"/>
          </a:effectLst>
        </p:spPr>
      </p:pic>
      <p:sp>
        <p:nvSpPr>
          <p:cNvPr id="4" name="Rectangle 3"/>
          <p:cNvSpPr/>
          <p:nvPr/>
        </p:nvSpPr>
        <p:spPr>
          <a:xfrm>
            <a:off x="2695014" y="2190751"/>
            <a:ext cx="3485249" cy="480131"/>
          </a:xfrm>
          <a:prstGeom prst="rect">
            <a:avLst/>
          </a:prstGeom>
        </p:spPr>
        <p:txBody>
          <a:bodyPr wrap="none">
            <a:spAutoFit/>
          </a:bodyPr>
          <a:lstStyle/>
          <a:p>
            <a:pPr marL="0" lvl="1">
              <a:lnSpc>
                <a:spcPct val="90000"/>
              </a:lnSpc>
            </a:pPr>
            <a:r>
              <a:rPr lang="en-US" altLang="en-US" sz="2800" dirty="0">
                <a:solidFill>
                  <a:schemeClr val="accent2">
                    <a:lumMod val="75000"/>
                  </a:schemeClr>
                </a:solidFill>
                <a:latin typeface="Comic Sans MS" pitchFamily="66" charset="0"/>
                <a:cs typeface="Times New Roman" pitchFamily="18" charset="0"/>
              </a:rPr>
              <a:t>Age of the program</a:t>
            </a:r>
          </a:p>
        </p:txBody>
      </p:sp>
      <p:sp>
        <p:nvSpPr>
          <p:cNvPr id="5" name="TextBox 4"/>
          <p:cNvSpPr txBox="1"/>
          <p:nvPr/>
        </p:nvSpPr>
        <p:spPr>
          <a:xfrm>
            <a:off x="2704976" y="3237699"/>
            <a:ext cx="4687168" cy="954107"/>
          </a:xfrm>
          <a:prstGeom prst="rect">
            <a:avLst/>
          </a:prstGeom>
          <a:noFill/>
        </p:spPr>
        <p:txBody>
          <a:bodyPr wrap="square" rtlCol="0">
            <a:spAutoFit/>
          </a:bodyPr>
          <a:lstStyle/>
          <a:p>
            <a:pPr marL="457200" indent="-457200">
              <a:buFont typeface="Wingdings" pitchFamily="2" charset="2"/>
              <a:buChar char="ü"/>
            </a:pPr>
            <a:r>
              <a:rPr lang="en-US" sz="2800" dirty="0">
                <a:solidFill>
                  <a:srgbClr val="5F4315"/>
                </a:solidFill>
                <a:latin typeface="Comic Sans MS" pitchFamily="66" charset="0"/>
              </a:rPr>
              <a:t>&gt; older, &gt; maintenance it receives, &gt; cost </a:t>
            </a:r>
          </a:p>
        </p:txBody>
      </p:sp>
      <p:sp>
        <p:nvSpPr>
          <p:cNvPr id="6" name="Slide Number Placeholder 5"/>
          <p:cNvSpPr>
            <a:spLocks noGrp="1"/>
          </p:cNvSpPr>
          <p:nvPr>
            <p:ph type="sldNum" sz="quarter" idx="12"/>
          </p:nvPr>
        </p:nvSpPr>
        <p:spPr/>
        <p:txBody>
          <a:bodyPr/>
          <a:lstStyle/>
          <a:p>
            <a:fld id="{6CD5BE7B-1C5F-47E0-878A-004C199E3AAF}" type="slidenum">
              <a:rPr lang="en-MY" smtClean="0"/>
              <a:pPr/>
              <a:t>19</a:t>
            </a:fld>
            <a:endParaRPr lang="en-MY"/>
          </a:p>
        </p:txBody>
      </p:sp>
    </p:spTree>
    <p:extLst>
      <p:ext uri="{BB962C8B-B14F-4D97-AF65-F5344CB8AC3E}">
        <p14:creationId xmlns:p14="http://schemas.microsoft.com/office/powerpoint/2010/main" val="361600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of Contents</a:t>
            </a:r>
          </a:p>
        </p:txBody>
      </p:sp>
      <p:sp>
        <p:nvSpPr>
          <p:cNvPr id="3" name="Content Placeholder 2"/>
          <p:cNvSpPr>
            <a:spLocks noGrp="1"/>
          </p:cNvSpPr>
          <p:nvPr>
            <p:ph idx="1"/>
          </p:nvPr>
        </p:nvSpPr>
        <p:spPr>
          <a:xfrm>
            <a:off x="2809852" y="1752600"/>
            <a:ext cx="6643734" cy="3886200"/>
          </a:xfrm>
        </p:spPr>
        <p:txBody>
          <a:bodyPr/>
          <a:lstStyle/>
          <a:p>
            <a:pPr marL="450850" indent="-450850">
              <a:buNone/>
            </a:pPr>
            <a:r>
              <a:rPr lang="en-US" altLang="en-US" dirty="0"/>
              <a:t>a) Introduction - Software Evolution Process</a:t>
            </a:r>
          </a:p>
          <a:p>
            <a:pPr>
              <a:buNone/>
            </a:pPr>
            <a:r>
              <a:rPr lang="en-US" altLang="en-US" dirty="0"/>
              <a:t>b) Software Maintenance</a:t>
            </a:r>
          </a:p>
          <a:p>
            <a:pPr marL="450850" indent="-450850">
              <a:buNone/>
            </a:pPr>
            <a:r>
              <a:rPr lang="en-US" altLang="en-US" dirty="0"/>
              <a:t>c) Software Reengineering &amp; Reverse Engineering</a:t>
            </a:r>
          </a:p>
          <a:p>
            <a:pPr>
              <a:buNone/>
            </a:pPr>
            <a:endParaRPr lang="en-MY" dirty="0"/>
          </a:p>
        </p:txBody>
      </p:sp>
      <p:sp>
        <p:nvSpPr>
          <p:cNvPr id="5" name="Slide Number Placeholder 4"/>
          <p:cNvSpPr>
            <a:spLocks noGrp="1"/>
          </p:cNvSpPr>
          <p:nvPr>
            <p:ph type="sldNum" sz="quarter" idx="12"/>
          </p:nvPr>
        </p:nvSpPr>
        <p:spPr/>
        <p:txBody>
          <a:bodyPr/>
          <a:lstStyle/>
          <a:p>
            <a:fld id="{75501BB6-19C8-40EE-9C30-04E771517856}" type="slidenum">
              <a:rPr lang="en-MY" smtClean="0"/>
              <a:pPr/>
              <a:t>2</a:t>
            </a:fld>
            <a:endParaRPr lang="en-MY"/>
          </a:p>
        </p:txBody>
      </p:sp>
    </p:spTree>
    <p:extLst>
      <p:ext uri="{BB962C8B-B14F-4D97-AF65-F5344CB8AC3E}">
        <p14:creationId xmlns:p14="http://schemas.microsoft.com/office/powerpoint/2010/main" val="4195786332"/>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 that Affecting Maintenance Cost</a:t>
            </a:r>
            <a:endParaRPr lang="en-MY" dirty="0"/>
          </a:p>
        </p:txBody>
      </p:sp>
      <p:pic>
        <p:nvPicPr>
          <p:cNvPr id="63490" name="Picture 2" descr="http://www.yourradioplace.com/images/AVC_Corp/avctech/OnsiteComputerRepairs.jpg"/>
          <p:cNvPicPr>
            <a:picLocks noChangeAspect="1" noChangeArrowheads="1"/>
          </p:cNvPicPr>
          <p:nvPr/>
        </p:nvPicPr>
        <p:blipFill>
          <a:blip r:embed="rId2"/>
          <a:srcRect/>
          <a:stretch>
            <a:fillRect/>
          </a:stretch>
        </p:blipFill>
        <p:spPr bwMode="auto">
          <a:xfrm>
            <a:off x="6881818" y="3714752"/>
            <a:ext cx="3067050" cy="2486026"/>
          </a:xfrm>
          <a:prstGeom prst="rect">
            <a:avLst/>
          </a:prstGeom>
          <a:ln>
            <a:noFill/>
          </a:ln>
          <a:effectLst>
            <a:softEdge rad="112500"/>
          </a:effectLst>
        </p:spPr>
      </p:pic>
      <p:sp>
        <p:nvSpPr>
          <p:cNvPr id="4" name="Rectangle 3"/>
          <p:cNvSpPr/>
          <p:nvPr/>
        </p:nvSpPr>
        <p:spPr>
          <a:xfrm>
            <a:off x="2695014" y="2190751"/>
            <a:ext cx="6137291" cy="954107"/>
          </a:xfrm>
          <a:prstGeom prst="rect">
            <a:avLst/>
          </a:prstGeom>
        </p:spPr>
        <p:txBody>
          <a:bodyPr wrap="square">
            <a:spAutoFit/>
          </a:bodyPr>
          <a:lstStyle/>
          <a:p>
            <a:pPr marL="0" lvl="1">
              <a:defRPr/>
            </a:pPr>
            <a:r>
              <a:rPr lang="en-US" sz="2800" dirty="0">
                <a:solidFill>
                  <a:schemeClr val="accent2">
                    <a:lumMod val="75000"/>
                  </a:schemeClr>
                </a:solidFill>
                <a:latin typeface="Comic Sans MS" pitchFamily="66" charset="0"/>
                <a:cs typeface="Times New Roman" pitchFamily="18" charset="0"/>
              </a:rPr>
              <a:t>The dependence of the program on its external environment</a:t>
            </a:r>
          </a:p>
        </p:txBody>
      </p:sp>
      <p:sp>
        <p:nvSpPr>
          <p:cNvPr id="5" name="TextBox 4"/>
          <p:cNvSpPr txBox="1"/>
          <p:nvPr/>
        </p:nvSpPr>
        <p:spPr>
          <a:xfrm>
            <a:off x="2704976" y="3237699"/>
            <a:ext cx="4687168" cy="954107"/>
          </a:xfrm>
          <a:prstGeom prst="rect">
            <a:avLst/>
          </a:prstGeom>
          <a:noFill/>
        </p:spPr>
        <p:txBody>
          <a:bodyPr wrap="square" rtlCol="0">
            <a:spAutoFit/>
          </a:bodyPr>
          <a:lstStyle/>
          <a:p>
            <a:pPr marL="457200" indent="-457200">
              <a:buFont typeface="Wingdings" pitchFamily="2" charset="2"/>
              <a:buChar char="ü"/>
            </a:pPr>
            <a:r>
              <a:rPr lang="en-US" sz="2800" dirty="0">
                <a:solidFill>
                  <a:srgbClr val="5F4315"/>
                </a:solidFill>
                <a:latin typeface="Comic Sans MS" pitchFamily="66" charset="0"/>
              </a:rPr>
              <a:t>&gt; depend on environment changes, &gt; cost  </a:t>
            </a:r>
          </a:p>
        </p:txBody>
      </p:sp>
      <p:sp>
        <p:nvSpPr>
          <p:cNvPr id="6" name="Slide Number Placeholder 5"/>
          <p:cNvSpPr>
            <a:spLocks noGrp="1"/>
          </p:cNvSpPr>
          <p:nvPr>
            <p:ph type="sldNum" sz="quarter" idx="12"/>
          </p:nvPr>
        </p:nvSpPr>
        <p:spPr/>
        <p:txBody>
          <a:bodyPr/>
          <a:lstStyle/>
          <a:p>
            <a:fld id="{6CD5BE7B-1C5F-47E0-878A-004C199E3AAF}" type="slidenum">
              <a:rPr lang="en-MY" smtClean="0"/>
              <a:pPr/>
              <a:t>20</a:t>
            </a:fld>
            <a:endParaRPr lang="en-MY"/>
          </a:p>
        </p:txBody>
      </p:sp>
    </p:spTree>
    <p:extLst>
      <p:ext uri="{BB962C8B-B14F-4D97-AF65-F5344CB8AC3E}">
        <p14:creationId xmlns:p14="http://schemas.microsoft.com/office/powerpoint/2010/main" val="4229548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 that Affecting Maintenance Cost</a:t>
            </a:r>
            <a:endParaRPr lang="en-MY" dirty="0"/>
          </a:p>
        </p:txBody>
      </p:sp>
      <p:pic>
        <p:nvPicPr>
          <p:cNvPr id="63490" name="Picture 2" descr="http://www.yourradioplace.com/images/AVC_Corp/avctech/OnsiteComputerRepairs.jpg"/>
          <p:cNvPicPr>
            <a:picLocks noChangeAspect="1" noChangeArrowheads="1"/>
          </p:cNvPicPr>
          <p:nvPr/>
        </p:nvPicPr>
        <p:blipFill>
          <a:blip r:embed="rId3"/>
          <a:srcRect/>
          <a:stretch>
            <a:fillRect/>
          </a:stretch>
        </p:blipFill>
        <p:spPr bwMode="auto">
          <a:xfrm>
            <a:off x="6881818" y="3714752"/>
            <a:ext cx="3067050" cy="2486026"/>
          </a:xfrm>
          <a:prstGeom prst="rect">
            <a:avLst/>
          </a:prstGeom>
          <a:ln>
            <a:noFill/>
          </a:ln>
          <a:effectLst>
            <a:softEdge rad="112500"/>
          </a:effectLst>
        </p:spPr>
      </p:pic>
      <p:sp>
        <p:nvSpPr>
          <p:cNvPr id="4" name="Rectangle 3"/>
          <p:cNvSpPr/>
          <p:nvPr/>
        </p:nvSpPr>
        <p:spPr>
          <a:xfrm>
            <a:off x="2695014" y="2190750"/>
            <a:ext cx="6137291" cy="523220"/>
          </a:xfrm>
          <a:prstGeom prst="rect">
            <a:avLst/>
          </a:prstGeom>
        </p:spPr>
        <p:txBody>
          <a:bodyPr wrap="square">
            <a:spAutoFit/>
          </a:bodyPr>
          <a:lstStyle/>
          <a:p>
            <a:pPr marL="0" lvl="1">
              <a:defRPr/>
            </a:pPr>
            <a:r>
              <a:rPr lang="en-US" sz="2800" dirty="0">
                <a:solidFill>
                  <a:schemeClr val="accent2">
                    <a:lumMod val="75000"/>
                  </a:schemeClr>
                </a:solidFill>
                <a:latin typeface="Comic Sans MS" pitchFamily="66" charset="0"/>
                <a:cs typeface="Times New Roman" pitchFamily="18" charset="0"/>
              </a:rPr>
              <a:t>Hardware stability</a:t>
            </a:r>
          </a:p>
        </p:txBody>
      </p:sp>
      <p:sp>
        <p:nvSpPr>
          <p:cNvPr id="5" name="TextBox 4"/>
          <p:cNvSpPr txBox="1"/>
          <p:nvPr/>
        </p:nvSpPr>
        <p:spPr>
          <a:xfrm>
            <a:off x="2704976" y="3237699"/>
            <a:ext cx="4687168" cy="1384995"/>
          </a:xfrm>
          <a:prstGeom prst="rect">
            <a:avLst/>
          </a:prstGeom>
          <a:noFill/>
        </p:spPr>
        <p:txBody>
          <a:bodyPr wrap="square" rtlCol="0">
            <a:spAutoFit/>
          </a:bodyPr>
          <a:lstStyle/>
          <a:p>
            <a:pPr marL="457200" indent="-457200">
              <a:buFont typeface="Wingdings" pitchFamily="2" charset="2"/>
              <a:buChar char="ü"/>
            </a:pPr>
            <a:r>
              <a:rPr lang="en-US" sz="2800" dirty="0">
                <a:solidFill>
                  <a:srgbClr val="5F4315"/>
                </a:solidFill>
                <a:latin typeface="Comic Sans MS" pitchFamily="66" charset="0"/>
              </a:rPr>
              <a:t>If hardware no need to change, &lt; cost (rarely happen)  </a:t>
            </a:r>
          </a:p>
        </p:txBody>
      </p:sp>
      <p:sp>
        <p:nvSpPr>
          <p:cNvPr id="6" name="Slide Number Placeholder 5"/>
          <p:cNvSpPr>
            <a:spLocks noGrp="1"/>
          </p:cNvSpPr>
          <p:nvPr>
            <p:ph type="sldNum" sz="quarter" idx="12"/>
          </p:nvPr>
        </p:nvSpPr>
        <p:spPr/>
        <p:txBody>
          <a:bodyPr/>
          <a:lstStyle/>
          <a:p>
            <a:fld id="{6CD5BE7B-1C5F-47E0-878A-004C199E3AAF}" type="slidenum">
              <a:rPr lang="en-MY" smtClean="0"/>
              <a:pPr/>
              <a:t>21</a:t>
            </a:fld>
            <a:endParaRPr lang="en-MY"/>
          </a:p>
        </p:txBody>
      </p:sp>
    </p:spTree>
    <p:extLst>
      <p:ext uri="{BB962C8B-B14F-4D97-AF65-F5344CB8AC3E}">
        <p14:creationId xmlns:p14="http://schemas.microsoft.com/office/powerpoint/2010/main" val="3727669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Maintenance Cost</a:t>
            </a:r>
          </a:p>
        </p:txBody>
      </p:sp>
      <p:sp>
        <p:nvSpPr>
          <p:cNvPr id="3" name="Content Placeholder 2"/>
          <p:cNvSpPr>
            <a:spLocks noGrp="1"/>
          </p:cNvSpPr>
          <p:nvPr>
            <p:ph idx="1"/>
          </p:nvPr>
        </p:nvSpPr>
        <p:spPr/>
        <p:txBody>
          <a:bodyPr/>
          <a:lstStyle/>
          <a:p>
            <a:pPr marL="0" indent="0">
              <a:buNone/>
            </a:pPr>
            <a:r>
              <a:rPr lang="en-US" altLang="en-US" dirty="0">
                <a:cs typeface="Arial" charset="0"/>
              </a:rPr>
              <a:t>The costs of adding functionality to a system after it has been put into operation are usually much greater than providing similar functionality when software is originally developed.  </a:t>
            </a:r>
          </a:p>
          <a:p>
            <a:pPr marL="0" indent="0">
              <a:buNone/>
            </a:pPr>
            <a:endParaRPr lang="en-US" altLang="en-US" dirty="0">
              <a:cs typeface="Arial" charset="0"/>
            </a:endParaRPr>
          </a:p>
          <a:p>
            <a:pPr marL="0" indent="0">
              <a:buNone/>
            </a:pPr>
            <a:r>
              <a:rPr lang="en-US" altLang="en-US" dirty="0">
                <a:cs typeface="Arial" charset="0"/>
              </a:rPr>
              <a:t>WHY?</a:t>
            </a:r>
            <a:endParaRPr lang="en-US" dirty="0"/>
          </a:p>
        </p:txBody>
      </p:sp>
      <p:pic>
        <p:nvPicPr>
          <p:cNvPr id="5" name="Picture 2" descr="http://www.exponent.com/files/Uploads/Images/construction%20consulting/cost%20and%20damages/dollar%20sign.jpg"/>
          <p:cNvPicPr>
            <a:picLocks noChangeAspect="1" noChangeArrowheads="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184232" y="4833156"/>
            <a:ext cx="1760984" cy="132073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p:txBody>
          <a:bodyPr/>
          <a:lstStyle/>
          <a:p>
            <a:fld id="{75501BB6-19C8-40EE-9C30-04E771517856}" type="slidenum">
              <a:rPr lang="en-MY" smtClean="0"/>
              <a:pPr/>
              <a:t>22</a:t>
            </a:fld>
            <a:endParaRPr lang="en-MY"/>
          </a:p>
        </p:txBody>
      </p:sp>
    </p:spTree>
    <p:extLst>
      <p:ext uri="{BB962C8B-B14F-4D97-AF65-F5344CB8AC3E}">
        <p14:creationId xmlns:p14="http://schemas.microsoft.com/office/powerpoint/2010/main" val="19189043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Maintenance Cost</a:t>
            </a:r>
          </a:p>
        </p:txBody>
      </p:sp>
      <p:sp>
        <p:nvSpPr>
          <p:cNvPr id="3" name="Content Placeholder 2"/>
          <p:cNvSpPr>
            <a:spLocks noGrp="1"/>
          </p:cNvSpPr>
          <p:nvPr>
            <p:ph idx="1"/>
          </p:nvPr>
        </p:nvSpPr>
        <p:spPr/>
        <p:txBody>
          <a:bodyPr/>
          <a:lstStyle/>
          <a:p>
            <a:pPr lvl="1"/>
            <a:r>
              <a:rPr lang="en-US" altLang="en-US" sz="2000" dirty="0">
                <a:cs typeface="Times New Roman" pitchFamily="18" charset="0"/>
              </a:rPr>
              <a:t>Maintenance staff are often relatively </a:t>
            </a:r>
            <a:r>
              <a:rPr lang="en-US" altLang="en-US" sz="2000" dirty="0">
                <a:solidFill>
                  <a:srgbClr val="6600FF"/>
                </a:solidFill>
                <a:cs typeface="Times New Roman" pitchFamily="18" charset="0"/>
              </a:rPr>
              <a:t>inexperienced and unfamiliar</a:t>
            </a:r>
            <a:r>
              <a:rPr lang="en-US" altLang="en-US" sz="2000" dirty="0">
                <a:cs typeface="Times New Roman" pitchFamily="18" charset="0"/>
              </a:rPr>
              <a:t> with the application domain</a:t>
            </a:r>
            <a:r>
              <a:rPr lang="en-US" altLang="en-US" sz="2000" dirty="0"/>
              <a:t> </a:t>
            </a:r>
          </a:p>
          <a:p>
            <a:pPr lvl="1">
              <a:lnSpc>
                <a:spcPct val="90000"/>
              </a:lnSpc>
            </a:pPr>
            <a:r>
              <a:rPr lang="en-US" altLang="en-US" sz="2000" dirty="0">
                <a:cs typeface="Times New Roman" pitchFamily="18" charset="0"/>
              </a:rPr>
              <a:t>The </a:t>
            </a:r>
            <a:r>
              <a:rPr lang="en-US" altLang="en-US" sz="2000" dirty="0">
                <a:solidFill>
                  <a:srgbClr val="6600FF"/>
                </a:solidFill>
                <a:cs typeface="Times New Roman" pitchFamily="18" charset="0"/>
              </a:rPr>
              <a:t>programs</a:t>
            </a:r>
            <a:r>
              <a:rPr lang="en-US" altLang="en-US" sz="2000" dirty="0">
                <a:cs typeface="Times New Roman" pitchFamily="18" charset="0"/>
              </a:rPr>
              <a:t> being maintained may have been developed many years ago </a:t>
            </a:r>
            <a:r>
              <a:rPr lang="en-US" altLang="en-US" sz="2000" dirty="0">
                <a:solidFill>
                  <a:srgbClr val="6600FF"/>
                </a:solidFill>
                <a:cs typeface="Times New Roman" pitchFamily="18" charset="0"/>
              </a:rPr>
              <a:t>without modern software engineering techniques. </a:t>
            </a:r>
            <a:r>
              <a:rPr lang="en-US" altLang="en-US" sz="2000" dirty="0">
                <a:cs typeface="Times New Roman" pitchFamily="18" charset="0"/>
              </a:rPr>
              <a:t>Therefore they may be unstructured and difficult to understand.</a:t>
            </a:r>
          </a:p>
          <a:p>
            <a:pPr lvl="1">
              <a:lnSpc>
                <a:spcPct val="90000"/>
              </a:lnSpc>
            </a:pPr>
            <a:r>
              <a:rPr lang="en-US" altLang="en-US" sz="2000" dirty="0">
                <a:solidFill>
                  <a:srgbClr val="6600FF"/>
                </a:solidFill>
                <a:cs typeface="Times New Roman" pitchFamily="18" charset="0"/>
              </a:rPr>
              <a:t>Changes</a:t>
            </a:r>
            <a:r>
              <a:rPr lang="en-US" altLang="en-US" sz="2000" dirty="0">
                <a:cs typeface="Times New Roman" pitchFamily="18" charset="0"/>
              </a:rPr>
              <a:t> made to a program may </a:t>
            </a:r>
            <a:r>
              <a:rPr lang="en-US" altLang="en-US" sz="2000" dirty="0">
                <a:solidFill>
                  <a:srgbClr val="6600FF"/>
                </a:solidFill>
                <a:cs typeface="Times New Roman" pitchFamily="18" charset="0"/>
              </a:rPr>
              <a:t>introduce new faults</a:t>
            </a:r>
            <a:r>
              <a:rPr lang="en-US" altLang="en-US" sz="2000" dirty="0">
                <a:cs typeface="Times New Roman" pitchFamily="18" charset="0"/>
              </a:rPr>
              <a:t>, which trigger further change requests.</a:t>
            </a:r>
          </a:p>
        </p:txBody>
      </p:sp>
      <p:pic>
        <p:nvPicPr>
          <p:cNvPr id="4" name="Picture 2" descr="http://www.exponent.com/files/Uploads/Images/construction%20consulting/cost%20and%20damages/dollar%20sign.jpg"/>
          <p:cNvPicPr>
            <a:picLocks noChangeAspect="1" noChangeArrowheads="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184232" y="4833156"/>
            <a:ext cx="1760984" cy="132073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p:txBody>
          <a:bodyPr/>
          <a:lstStyle/>
          <a:p>
            <a:fld id="{75501BB6-19C8-40EE-9C30-04E771517856}" type="slidenum">
              <a:rPr lang="en-MY" smtClean="0"/>
              <a:pPr/>
              <a:t>23</a:t>
            </a:fld>
            <a:endParaRPr lang="en-MY"/>
          </a:p>
        </p:txBody>
      </p:sp>
    </p:spTree>
    <p:extLst>
      <p:ext uri="{BB962C8B-B14F-4D97-AF65-F5344CB8AC3E}">
        <p14:creationId xmlns:p14="http://schemas.microsoft.com/office/powerpoint/2010/main" val="15353544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Maintenance Cost</a:t>
            </a:r>
          </a:p>
        </p:txBody>
      </p:sp>
      <p:sp>
        <p:nvSpPr>
          <p:cNvPr id="3" name="Content Placeholder 2"/>
          <p:cNvSpPr>
            <a:spLocks noGrp="1"/>
          </p:cNvSpPr>
          <p:nvPr>
            <p:ph idx="1"/>
          </p:nvPr>
        </p:nvSpPr>
        <p:spPr/>
        <p:txBody>
          <a:bodyPr/>
          <a:lstStyle/>
          <a:p>
            <a:pPr marL="355600" lvl="1" indent="-355600" algn="just">
              <a:lnSpc>
                <a:spcPct val="90000"/>
              </a:lnSpc>
            </a:pPr>
            <a:r>
              <a:rPr lang="en-US" altLang="en-US" sz="2000" dirty="0">
                <a:cs typeface="Times New Roman" pitchFamily="18" charset="0"/>
              </a:rPr>
              <a:t>As a system is changed, its </a:t>
            </a:r>
            <a:r>
              <a:rPr lang="en-US" altLang="en-US" sz="2000" dirty="0">
                <a:solidFill>
                  <a:srgbClr val="6600FF"/>
                </a:solidFill>
                <a:cs typeface="Times New Roman" pitchFamily="18" charset="0"/>
              </a:rPr>
              <a:t>structure</a:t>
            </a:r>
            <a:r>
              <a:rPr lang="en-US" altLang="en-US" sz="2000" dirty="0">
                <a:cs typeface="Times New Roman" pitchFamily="18" charset="0"/>
              </a:rPr>
              <a:t> tends to </a:t>
            </a:r>
            <a:r>
              <a:rPr lang="en-US" altLang="en-US" sz="2000" dirty="0">
                <a:solidFill>
                  <a:srgbClr val="6600FF"/>
                </a:solidFill>
                <a:cs typeface="Times New Roman" pitchFamily="18" charset="0"/>
              </a:rPr>
              <a:t>degrade. </a:t>
            </a:r>
            <a:r>
              <a:rPr lang="en-US" altLang="en-US" sz="2000" dirty="0">
                <a:cs typeface="Times New Roman" pitchFamily="18" charset="0"/>
              </a:rPr>
              <a:t>This makes the system harder to understand &amp; the program becomes less cohesive.</a:t>
            </a:r>
          </a:p>
          <a:p>
            <a:pPr marL="355600" lvl="1" indent="-355600" algn="just">
              <a:lnSpc>
                <a:spcPct val="90000"/>
              </a:lnSpc>
              <a:buNone/>
            </a:pPr>
            <a:endParaRPr lang="en-US" altLang="en-US" sz="2000" dirty="0">
              <a:solidFill>
                <a:srgbClr val="6600FF"/>
              </a:solidFill>
              <a:cs typeface="Times New Roman" pitchFamily="18" charset="0"/>
            </a:endParaRPr>
          </a:p>
          <a:p>
            <a:pPr marL="355600" lvl="1" indent="-355600" algn="just">
              <a:lnSpc>
                <a:spcPct val="90000"/>
              </a:lnSpc>
            </a:pPr>
            <a:r>
              <a:rPr lang="en-US" altLang="en-US" sz="2000" dirty="0">
                <a:cs typeface="Times New Roman" pitchFamily="18" charset="0"/>
              </a:rPr>
              <a:t>The links between a program and its associated </a:t>
            </a:r>
            <a:r>
              <a:rPr lang="en-US" altLang="en-US" sz="2000" dirty="0">
                <a:solidFill>
                  <a:srgbClr val="6600FF"/>
                </a:solidFill>
                <a:cs typeface="Times New Roman" pitchFamily="18" charset="0"/>
              </a:rPr>
              <a:t>documentation</a:t>
            </a:r>
            <a:r>
              <a:rPr lang="en-US" altLang="en-US" sz="2000" dirty="0">
                <a:cs typeface="Times New Roman" pitchFamily="18" charset="0"/>
              </a:rPr>
              <a:t> are sometimes </a:t>
            </a:r>
            <a:r>
              <a:rPr lang="en-US" altLang="en-US" sz="2000" dirty="0">
                <a:solidFill>
                  <a:srgbClr val="6600FF"/>
                </a:solidFill>
                <a:cs typeface="Times New Roman" pitchFamily="18" charset="0"/>
              </a:rPr>
              <a:t>lost </a:t>
            </a:r>
            <a:r>
              <a:rPr lang="en-US" altLang="en-US" sz="2000" dirty="0">
                <a:cs typeface="Times New Roman" pitchFamily="18" charset="0"/>
              </a:rPr>
              <a:t>during the maintenance process. The documentation may therefore be an unreliable aid to program understanding.</a:t>
            </a:r>
            <a:endParaRPr lang="en-US" altLang="en-US" sz="2000" dirty="0"/>
          </a:p>
        </p:txBody>
      </p:sp>
      <p:pic>
        <p:nvPicPr>
          <p:cNvPr id="4" name="Picture 2" descr="http://www.exponent.com/files/Uploads/Images/construction%20consulting/cost%20and%20damages/dollar%20sign.jpg"/>
          <p:cNvPicPr>
            <a:picLocks noChangeAspect="1" noChangeArrowheads="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184232" y="4833156"/>
            <a:ext cx="1760984" cy="132073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p:txBody>
          <a:bodyPr/>
          <a:lstStyle/>
          <a:p>
            <a:fld id="{75501BB6-19C8-40EE-9C30-04E771517856}" type="slidenum">
              <a:rPr lang="en-MY" smtClean="0"/>
              <a:pPr/>
              <a:t>24</a:t>
            </a:fld>
            <a:endParaRPr lang="en-MY"/>
          </a:p>
        </p:txBody>
      </p:sp>
    </p:spTree>
    <p:extLst>
      <p:ext uri="{BB962C8B-B14F-4D97-AF65-F5344CB8AC3E}">
        <p14:creationId xmlns:p14="http://schemas.microsoft.com/office/powerpoint/2010/main" val="29609847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c) Software Reengineering</a:t>
            </a:r>
            <a:endParaRPr lang="en-MY" dirty="0"/>
          </a:p>
        </p:txBody>
      </p:sp>
      <p:sp>
        <p:nvSpPr>
          <p:cNvPr id="15363" name="Text Placeholder 2"/>
          <p:cNvSpPr>
            <a:spLocks noGrp="1"/>
          </p:cNvSpPr>
          <p:nvPr>
            <p:ph type="body" idx="1"/>
          </p:nvPr>
        </p:nvSpPr>
        <p:spPr/>
        <p:txBody>
          <a:bodyPr/>
          <a:lstStyle/>
          <a:p>
            <a:endParaRPr lang="en-MY"/>
          </a:p>
        </p:txBody>
      </p:sp>
      <p:sp>
        <p:nvSpPr>
          <p:cNvPr id="15364" name="Slide Number Placeholder 3"/>
          <p:cNvSpPr>
            <a:spLocks noGrp="1"/>
          </p:cNvSpPr>
          <p:nvPr>
            <p:ph type="sldNum" sz="quarter" idx="12"/>
          </p:nvPr>
        </p:nvSpPr>
        <p:spPr>
          <a:noFill/>
          <a:ln>
            <a:miter lim="800000"/>
            <a:headEnd/>
            <a:tailEnd/>
          </a:ln>
        </p:spPr>
        <p:txBody>
          <a:bodyPr/>
          <a:lstStyle/>
          <a:p>
            <a:fld id="{1A263E6B-BF5A-4DE5-B7D1-6BAF9C56BD30}" type="slidenum">
              <a:rPr lang="en-GB" smtClean="0"/>
              <a:pPr/>
              <a:t>25</a:t>
            </a:fld>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2"/>
                                        </p:tgtEl>
                                        <p:attrNameLst>
                                          <p:attrName>style.visibility</p:attrName>
                                        </p:attrNameLst>
                                      </p:cBhvr>
                                      <p:to>
                                        <p:strVal val="visible"/>
                                      </p:to>
                                    </p:set>
                                    <p:anim calcmode="discrete" valueType="clr">
                                      <p:cBhvr override="childStyle">
                                        <p:cTn id="7" dur="80"/>
                                        <p:tgtEl>
                                          <p:spTgt spid="2"/>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
                                        </p:tgtEl>
                                        <p:attrNameLst>
                                          <p:attrName>fillcolor</p:attrName>
                                        </p:attrNameLst>
                                      </p:cBhvr>
                                      <p:tavLst>
                                        <p:tav tm="0">
                                          <p:val>
                                            <p:clrVal>
                                              <a:schemeClr val="accent2"/>
                                            </p:clrVal>
                                          </p:val>
                                        </p:tav>
                                        <p:tav tm="50000">
                                          <p:val>
                                            <p:clrVal>
                                              <a:schemeClr val="hlink"/>
                                            </p:clrVal>
                                          </p:val>
                                        </p:tav>
                                      </p:tavLst>
                                    </p:anim>
                                    <p:set>
                                      <p:cBhvr>
                                        <p:cTn id="9" dur="80"/>
                                        <p:tgtEl>
                                          <p:spTgt spid="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2351585" y="762000"/>
            <a:ext cx="7398841" cy="914400"/>
          </a:xfrm>
        </p:spPr>
        <p:txBody>
          <a:bodyPr/>
          <a:lstStyle/>
          <a:p>
            <a:pPr eaLnBrk="1" hangingPunct="1"/>
            <a:r>
              <a:rPr lang="en-US" altLang="en-US" dirty="0"/>
              <a:t>Lesson Objectives</a:t>
            </a:r>
          </a:p>
        </p:txBody>
      </p:sp>
      <p:sp>
        <p:nvSpPr>
          <p:cNvPr id="16387" name="Rectangle 3"/>
          <p:cNvSpPr>
            <a:spLocks noGrp="1" noChangeArrowheads="1"/>
          </p:cNvSpPr>
          <p:nvPr>
            <p:ph type="body" idx="1"/>
          </p:nvPr>
        </p:nvSpPr>
        <p:spPr>
          <a:xfrm>
            <a:off x="2351584" y="1905001"/>
            <a:ext cx="7488832" cy="4302125"/>
          </a:xfrm>
        </p:spPr>
        <p:txBody>
          <a:bodyPr/>
          <a:lstStyle/>
          <a:p>
            <a:pPr eaLnBrk="1" hangingPunct="1"/>
            <a:r>
              <a:rPr lang="en-US" altLang="en-US" dirty="0"/>
              <a:t>What is software reengineering </a:t>
            </a:r>
          </a:p>
          <a:p>
            <a:pPr eaLnBrk="1" hangingPunct="1"/>
            <a:r>
              <a:rPr lang="en-US" altLang="en-US" dirty="0"/>
              <a:t>Differentiate software reengineering to reverse engineering</a:t>
            </a:r>
          </a:p>
          <a:p>
            <a:pPr eaLnBrk="1" hangingPunct="1"/>
            <a:r>
              <a:rPr lang="en-US" altLang="en-US" dirty="0"/>
              <a:t>The advantages and disadvantages of software reengineering</a:t>
            </a:r>
          </a:p>
          <a:p>
            <a:pPr eaLnBrk="1" hangingPunct="1"/>
            <a:r>
              <a:rPr lang="en-US" altLang="en-US" dirty="0"/>
              <a:t>Legacy system management </a:t>
            </a:r>
          </a:p>
        </p:txBody>
      </p:sp>
      <p:sp>
        <p:nvSpPr>
          <p:cNvPr id="16389" name="Slide Number Placeholder 1"/>
          <p:cNvSpPr>
            <a:spLocks noGrp="1"/>
          </p:cNvSpPr>
          <p:nvPr>
            <p:ph type="sldNum" sz="quarter" idx="12"/>
          </p:nvPr>
        </p:nvSpPr>
        <p:spPr>
          <a:noFill/>
          <a:ln>
            <a:miter lim="800000"/>
            <a:headEnd/>
            <a:tailEnd/>
          </a:ln>
        </p:spPr>
        <p:txBody>
          <a:bodyPr/>
          <a:lstStyle/>
          <a:p>
            <a:fld id="{2EF75571-338F-4159-9E82-8ADE3FAF04B2}" type="slidenum">
              <a:rPr lang="en-GB" altLang="en-US" smtClean="0"/>
              <a:pPr/>
              <a:t>26</a:t>
            </a:fld>
            <a:endParaRPr lang="en-GB"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en-US" dirty="0"/>
              <a:t>Introduction	</a:t>
            </a:r>
          </a:p>
        </p:txBody>
      </p:sp>
      <p:sp>
        <p:nvSpPr>
          <p:cNvPr id="17411" name="Rectangle 3"/>
          <p:cNvSpPr>
            <a:spLocks noGrp="1" noChangeArrowheads="1"/>
          </p:cNvSpPr>
          <p:nvPr>
            <p:ph type="body" idx="1"/>
          </p:nvPr>
        </p:nvSpPr>
        <p:spPr/>
        <p:txBody>
          <a:bodyPr/>
          <a:lstStyle/>
          <a:p>
            <a:pPr eaLnBrk="1" hangingPunct="1">
              <a:lnSpc>
                <a:spcPct val="90000"/>
              </a:lnSpc>
            </a:pPr>
            <a:r>
              <a:rPr lang="en-US" altLang="en-US" sz="2400" dirty="0"/>
              <a:t>In some businesses, it has been estimated that 80% of all software expenditure is consumed by system maintenance and evolution (Yourdon, 1989)</a:t>
            </a:r>
          </a:p>
          <a:p>
            <a:pPr eaLnBrk="1" hangingPunct="1">
              <a:lnSpc>
                <a:spcPct val="90000"/>
              </a:lnSpc>
            </a:pPr>
            <a:r>
              <a:rPr lang="en-US" altLang="en-US" sz="2400" dirty="0"/>
              <a:t>This is particularly true for legacy system</a:t>
            </a:r>
          </a:p>
          <a:p>
            <a:pPr eaLnBrk="1" hangingPunct="1">
              <a:lnSpc>
                <a:spcPct val="90000"/>
              </a:lnSpc>
            </a:pPr>
            <a:r>
              <a:rPr lang="en-US" altLang="en-US" sz="2400" dirty="0"/>
              <a:t>In 1990, it was estimated (Ulrich, 1990) that there were 120 billion lines of source code of legacy system!</a:t>
            </a:r>
          </a:p>
        </p:txBody>
      </p:sp>
      <p:sp>
        <p:nvSpPr>
          <p:cNvPr id="17412" name="Slide Number Placeholder 1"/>
          <p:cNvSpPr>
            <a:spLocks noGrp="1"/>
          </p:cNvSpPr>
          <p:nvPr>
            <p:ph type="sldNum" sz="quarter" idx="12"/>
          </p:nvPr>
        </p:nvSpPr>
        <p:spPr>
          <a:noFill/>
          <a:ln>
            <a:miter lim="800000"/>
            <a:headEnd/>
            <a:tailEnd/>
          </a:ln>
        </p:spPr>
        <p:txBody>
          <a:bodyPr/>
          <a:lstStyle/>
          <a:p>
            <a:fld id="{174FAA82-2B51-43E5-B3BB-49A9612897FE}" type="slidenum">
              <a:rPr lang="en-GB" altLang="en-US" smtClean="0"/>
              <a:pPr/>
              <a:t>27</a:t>
            </a:fld>
            <a:endParaRPr lang="en-GB" altLang="en-US"/>
          </a:p>
        </p:txBody>
      </p:sp>
      <p:pic>
        <p:nvPicPr>
          <p:cNvPr id="5" name="Picture 2" descr="http://interloper.com/graphics/systems_upgrades_kits/systems/specialty/dos-computer.jpg"/>
          <p:cNvPicPr>
            <a:picLocks noChangeAspect="1" noChangeArrowheads="1"/>
          </p:cNvPicPr>
          <p:nvPr/>
        </p:nvPicPr>
        <p:blipFill>
          <a:blip r:embed="rId2"/>
          <a:srcRect/>
          <a:stretch>
            <a:fillRect/>
          </a:stretch>
        </p:blipFill>
        <p:spPr bwMode="auto">
          <a:xfrm>
            <a:off x="8328248" y="3953455"/>
            <a:ext cx="2160240" cy="2283683"/>
          </a:xfrm>
          <a:prstGeom prst="rect">
            <a:avLst/>
          </a:prstGeom>
          <a:ln>
            <a:noFill/>
          </a:ln>
          <a:effectLst>
            <a:softEdge rad="112500"/>
          </a:effectLst>
        </p:spPr>
      </p:pic>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en-US" dirty="0"/>
              <a:t>Introduction</a:t>
            </a:r>
          </a:p>
        </p:txBody>
      </p:sp>
      <p:sp>
        <p:nvSpPr>
          <p:cNvPr id="18435" name="Rectangle 3"/>
          <p:cNvSpPr>
            <a:spLocks noGrp="1" noChangeArrowheads="1"/>
          </p:cNvSpPr>
          <p:nvPr>
            <p:ph type="body" idx="1"/>
          </p:nvPr>
        </p:nvSpPr>
        <p:spPr/>
        <p:txBody>
          <a:bodyPr/>
          <a:lstStyle/>
          <a:p>
            <a:pPr algn="just" eaLnBrk="1" hangingPunct="1"/>
            <a:r>
              <a:rPr lang="en-US" altLang="en-US" sz="2400" dirty="0">
                <a:solidFill>
                  <a:srgbClr val="C00000"/>
                </a:solidFill>
                <a:cs typeface="Times New Roman" pitchFamily="18" charset="0"/>
              </a:rPr>
              <a:t>Legacy systems </a:t>
            </a:r>
            <a:r>
              <a:rPr lang="en-US" altLang="en-US" sz="2400" dirty="0">
                <a:cs typeface="Times New Roman" pitchFamily="18" charset="0"/>
              </a:rPr>
              <a:t>are system, which have been in existence for some time and which are essential for the successful functioning of an organization.</a:t>
            </a:r>
          </a:p>
          <a:p>
            <a:pPr algn="just" eaLnBrk="1" hangingPunct="1"/>
            <a:r>
              <a:rPr lang="en-US" altLang="en-US" sz="2400" dirty="0">
                <a:cs typeface="Times New Roman" pitchFamily="18" charset="0"/>
              </a:rPr>
              <a:t>Why do they still exist?</a:t>
            </a:r>
          </a:p>
          <a:p>
            <a:pPr lvl="1" algn="just" eaLnBrk="1" hangingPunct="1"/>
            <a:r>
              <a:rPr lang="en-US" altLang="en-US" sz="2000" dirty="0">
                <a:cs typeface="Times New Roman" pitchFamily="18" charset="0"/>
              </a:rPr>
              <a:t>Business procedures &amp; knowledge of system may not documented elsewhere </a:t>
            </a:r>
          </a:p>
          <a:p>
            <a:pPr lvl="1" algn="just" eaLnBrk="1" hangingPunct="1"/>
            <a:r>
              <a:rPr lang="en-US" altLang="en-US" sz="2000" dirty="0">
                <a:cs typeface="Times New Roman" pitchFamily="18" charset="0"/>
              </a:rPr>
              <a:t>Hence, too risky to rewrite them</a:t>
            </a:r>
          </a:p>
        </p:txBody>
      </p:sp>
      <p:sp>
        <p:nvSpPr>
          <p:cNvPr id="18436" name="Slide Number Placeholder 1"/>
          <p:cNvSpPr>
            <a:spLocks noGrp="1"/>
          </p:cNvSpPr>
          <p:nvPr>
            <p:ph type="sldNum" sz="quarter" idx="12"/>
          </p:nvPr>
        </p:nvSpPr>
        <p:spPr>
          <a:noFill/>
          <a:ln>
            <a:miter lim="800000"/>
            <a:headEnd/>
            <a:tailEnd/>
          </a:ln>
        </p:spPr>
        <p:txBody>
          <a:bodyPr/>
          <a:lstStyle/>
          <a:p>
            <a:fld id="{09317363-CC79-40F8-8BF7-E65EDECABD23}" type="slidenum">
              <a:rPr lang="en-GB" altLang="en-US" smtClean="0"/>
              <a:pPr/>
              <a:t>28</a:t>
            </a:fld>
            <a:endParaRPr lang="en-GB" altLang="en-US"/>
          </a:p>
        </p:txBody>
      </p:sp>
      <p:pic>
        <p:nvPicPr>
          <p:cNvPr id="5" name="Picture 2" descr="http://interloper.com/graphics/systems_upgrades_kits/systems/specialty/dos-computer.jpg"/>
          <p:cNvPicPr>
            <a:picLocks noChangeAspect="1" noChangeArrowheads="1"/>
          </p:cNvPicPr>
          <p:nvPr/>
        </p:nvPicPr>
        <p:blipFill>
          <a:blip r:embed="rId2"/>
          <a:srcRect/>
          <a:stretch>
            <a:fillRect/>
          </a:stretch>
        </p:blipFill>
        <p:spPr bwMode="auto">
          <a:xfrm>
            <a:off x="8328248" y="3953455"/>
            <a:ext cx="2160240" cy="2283683"/>
          </a:xfrm>
          <a:prstGeom prst="rect">
            <a:avLst/>
          </a:prstGeom>
          <a:ln>
            <a:noFill/>
          </a:ln>
          <a:effectLst>
            <a:softEdge rad="112500"/>
          </a:effectLst>
        </p:spPr>
      </p:pic>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en-US" sz="2800" dirty="0"/>
              <a:t>Introduction</a:t>
            </a:r>
          </a:p>
        </p:txBody>
      </p:sp>
      <p:sp>
        <p:nvSpPr>
          <p:cNvPr id="18435" name="Rectangle 3"/>
          <p:cNvSpPr>
            <a:spLocks noGrp="1" noChangeArrowheads="1"/>
          </p:cNvSpPr>
          <p:nvPr>
            <p:ph type="body" idx="1"/>
          </p:nvPr>
        </p:nvSpPr>
        <p:spPr/>
        <p:txBody>
          <a:bodyPr/>
          <a:lstStyle/>
          <a:p>
            <a:pPr algn="just" eaLnBrk="1" hangingPunct="1"/>
            <a:r>
              <a:rPr lang="en-US" altLang="en-US" sz="2400" dirty="0">
                <a:cs typeface="Times New Roman" pitchFamily="18" charset="0"/>
              </a:rPr>
              <a:t>Most legacy systems were developed before software engineering techniques were widely used. </a:t>
            </a:r>
          </a:p>
          <a:p>
            <a:pPr algn="just" eaLnBrk="1" hangingPunct="1"/>
            <a:r>
              <a:rPr lang="en-US" altLang="en-US" sz="2400" dirty="0">
                <a:cs typeface="Times New Roman" pitchFamily="18" charset="0"/>
              </a:rPr>
              <a:t>Therefore …  </a:t>
            </a:r>
          </a:p>
          <a:p>
            <a:pPr lvl="1" algn="just" eaLnBrk="1" hangingPunct="1"/>
            <a:r>
              <a:rPr lang="en-US" altLang="en-US" sz="2000" dirty="0">
                <a:cs typeface="Times New Roman" pitchFamily="18" charset="0"/>
              </a:rPr>
              <a:t>The system may be poorly structured</a:t>
            </a:r>
          </a:p>
          <a:p>
            <a:pPr lvl="1" algn="just" eaLnBrk="1" hangingPunct="1"/>
            <a:r>
              <a:rPr lang="en-US" altLang="en-US" sz="2000" dirty="0">
                <a:cs typeface="Times New Roman" pitchFamily="18" charset="0"/>
              </a:rPr>
              <a:t>Documentation may be out-of-date</a:t>
            </a:r>
          </a:p>
          <a:p>
            <a:pPr lvl="1" eaLnBrk="1" hangingPunct="1"/>
            <a:r>
              <a:rPr lang="en-US" altLang="en-US" sz="2000" dirty="0">
                <a:cs typeface="Times New Roman" pitchFamily="18" charset="0"/>
              </a:rPr>
              <a:t>Documentation may be inconsistent</a:t>
            </a:r>
            <a:r>
              <a:rPr lang="en-US" altLang="en-US" sz="2000" dirty="0"/>
              <a:t> </a:t>
            </a:r>
          </a:p>
          <a:p>
            <a:pPr lvl="1" eaLnBrk="1" hangingPunct="1"/>
            <a:r>
              <a:rPr lang="en-US" altLang="en-US" sz="2000" dirty="0"/>
              <a:t>Etc.</a:t>
            </a:r>
          </a:p>
          <a:p>
            <a:pPr eaLnBrk="1" hangingPunct="1"/>
            <a:r>
              <a:rPr lang="en-US" altLang="en-US" sz="2400" dirty="0"/>
              <a:t>Developers can be long gone!</a:t>
            </a:r>
          </a:p>
          <a:p>
            <a:pPr eaLnBrk="1" hangingPunct="1"/>
            <a:endParaRPr lang="en-US" altLang="en-US" sz="2400" dirty="0"/>
          </a:p>
        </p:txBody>
      </p:sp>
      <p:sp>
        <p:nvSpPr>
          <p:cNvPr id="19460" name="Slide Number Placeholder 1"/>
          <p:cNvSpPr>
            <a:spLocks noGrp="1"/>
          </p:cNvSpPr>
          <p:nvPr>
            <p:ph type="sldNum" sz="quarter" idx="12"/>
          </p:nvPr>
        </p:nvSpPr>
        <p:spPr>
          <a:noFill/>
          <a:ln>
            <a:miter lim="800000"/>
            <a:headEnd/>
            <a:tailEnd/>
          </a:ln>
        </p:spPr>
        <p:txBody>
          <a:bodyPr/>
          <a:lstStyle/>
          <a:p>
            <a:fld id="{10343383-B1B3-4744-B5E8-FCA74E165DA8}" type="slidenum">
              <a:rPr lang="en-GB" altLang="en-US" smtClean="0"/>
              <a:pPr/>
              <a:t>29</a:t>
            </a:fld>
            <a:endParaRPr lang="en-GB" altLang="en-US"/>
          </a:p>
        </p:txBody>
      </p:sp>
      <p:pic>
        <p:nvPicPr>
          <p:cNvPr id="5" name="Picture 2" descr="http://interloper.com/graphics/systems_upgrades_kits/systems/specialty/dos-computer.jpg"/>
          <p:cNvPicPr>
            <a:picLocks noChangeAspect="1" noChangeArrowheads="1"/>
          </p:cNvPicPr>
          <p:nvPr/>
        </p:nvPicPr>
        <p:blipFill>
          <a:blip r:embed="rId2"/>
          <a:srcRect/>
          <a:stretch>
            <a:fillRect/>
          </a:stretch>
        </p:blipFill>
        <p:spPr bwMode="auto">
          <a:xfrm>
            <a:off x="8328248" y="3953455"/>
            <a:ext cx="2160240" cy="2283683"/>
          </a:xfrm>
          <a:prstGeom prst="rect">
            <a:avLst/>
          </a:prstGeom>
          <a:ln>
            <a:noFill/>
          </a:ln>
          <a:effectLst>
            <a:softEdge rad="112500"/>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43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43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43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43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43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34988" indent="-534988"/>
            <a:r>
              <a:rPr lang="en-US" dirty="0"/>
              <a:t>a) Introduction - Software Evolution Process</a:t>
            </a:r>
            <a:endParaRPr lang="en-MY" dirty="0"/>
          </a:p>
        </p:txBody>
      </p:sp>
      <p:sp>
        <p:nvSpPr>
          <p:cNvPr id="3" name="Text Placeholder 2"/>
          <p:cNvSpPr>
            <a:spLocks noGrp="1"/>
          </p:cNvSpPr>
          <p:nvPr>
            <p:ph type="body" idx="1"/>
          </p:nvPr>
        </p:nvSpPr>
        <p:spPr/>
        <p:txBody>
          <a:bodyPr/>
          <a:lstStyle/>
          <a:p>
            <a:endParaRPr lang="en-MY"/>
          </a:p>
        </p:txBody>
      </p:sp>
      <p:sp>
        <p:nvSpPr>
          <p:cNvPr id="5" name="Slide Number Placeholder 4"/>
          <p:cNvSpPr>
            <a:spLocks noGrp="1"/>
          </p:cNvSpPr>
          <p:nvPr>
            <p:ph type="sldNum" sz="quarter" idx="12"/>
          </p:nvPr>
        </p:nvSpPr>
        <p:spPr/>
        <p:txBody>
          <a:bodyPr/>
          <a:lstStyle/>
          <a:p>
            <a:fld id="{5D05930C-6B36-412E-AF17-79B5E689535B}" type="slidenum">
              <a:rPr lang="en-MY" smtClean="0"/>
              <a:pPr/>
              <a:t>3</a:t>
            </a:fld>
            <a:endParaRPr lang="en-MY"/>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en-US" sz="2800" dirty="0"/>
              <a:t>Introduction</a:t>
            </a:r>
          </a:p>
        </p:txBody>
      </p:sp>
      <p:sp>
        <p:nvSpPr>
          <p:cNvPr id="18435" name="Rectangle 3"/>
          <p:cNvSpPr>
            <a:spLocks noGrp="1" noChangeArrowheads="1"/>
          </p:cNvSpPr>
          <p:nvPr>
            <p:ph type="body" idx="1"/>
          </p:nvPr>
        </p:nvSpPr>
        <p:spPr/>
        <p:txBody>
          <a:bodyPr/>
          <a:lstStyle/>
          <a:p>
            <a:pPr algn="just" eaLnBrk="1" hangingPunct="1"/>
            <a:r>
              <a:rPr lang="en-US" altLang="en-US" sz="2400" dirty="0">
                <a:cs typeface="Times New Roman" pitchFamily="18" charset="0"/>
              </a:rPr>
              <a:t>Solution to make legacy systems more maintainable?</a:t>
            </a:r>
          </a:p>
          <a:p>
            <a:pPr marL="0" indent="0" algn="just">
              <a:buNone/>
            </a:pPr>
            <a:endParaRPr lang="en-US" altLang="en-US" sz="2400" dirty="0">
              <a:cs typeface="Times New Roman" pitchFamily="18" charset="0"/>
            </a:endParaRPr>
          </a:p>
          <a:p>
            <a:pPr marL="0" indent="0" algn="ctr">
              <a:buNone/>
            </a:pPr>
            <a:r>
              <a:rPr lang="en-US" altLang="en-US" sz="2400" dirty="0">
                <a:cs typeface="Times New Roman" pitchFamily="18" charset="0"/>
              </a:rPr>
              <a:t>Software Reengineering Perhaps</a:t>
            </a:r>
            <a:endParaRPr lang="en-US" altLang="en-US" sz="2400" dirty="0"/>
          </a:p>
        </p:txBody>
      </p:sp>
      <p:sp>
        <p:nvSpPr>
          <p:cNvPr id="19460" name="Slide Number Placeholder 1"/>
          <p:cNvSpPr>
            <a:spLocks noGrp="1"/>
          </p:cNvSpPr>
          <p:nvPr>
            <p:ph type="sldNum" sz="quarter" idx="12"/>
          </p:nvPr>
        </p:nvSpPr>
        <p:spPr>
          <a:noFill/>
          <a:ln>
            <a:miter lim="800000"/>
            <a:headEnd/>
            <a:tailEnd/>
          </a:ln>
        </p:spPr>
        <p:txBody>
          <a:bodyPr/>
          <a:lstStyle/>
          <a:p>
            <a:fld id="{10343383-B1B3-4744-B5E8-FCA74E165DA8}" type="slidenum">
              <a:rPr lang="en-GB" altLang="en-US" smtClean="0"/>
              <a:pPr/>
              <a:t>30</a:t>
            </a:fld>
            <a:endParaRPr lang="en-GB" altLang="en-US"/>
          </a:p>
        </p:txBody>
      </p:sp>
    </p:spTree>
    <p:extLst>
      <p:ext uri="{BB962C8B-B14F-4D97-AF65-F5344CB8AC3E}">
        <p14:creationId xmlns:p14="http://schemas.microsoft.com/office/powerpoint/2010/main" val="1317651880"/>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en-US" sz="2800" dirty="0"/>
              <a:t>Introduction</a:t>
            </a:r>
          </a:p>
        </p:txBody>
      </p:sp>
      <p:sp>
        <p:nvSpPr>
          <p:cNvPr id="18435" name="Rectangle 3"/>
          <p:cNvSpPr>
            <a:spLocks noGrp="1" noChangeArrowheads="1"/>
          </p:cNvSpPr>
          <p:nvPr>
            <p:ph type="body" idx="1"/>
          </p:nvPr>
        </p:nvSpPr>
        <p:spPr/>
        <p:txBody>
          <a:bodyPr/>
          <a:lstStyle/>
          <a:p>
            <a:pPr algn="just">
              <a:lnSpc>
                <a:spcPct val="90000"/>
              </a:lnSpc>
            </a:pPr>
            <a:r>
              <a:rPr lang="en-US" altLang="en-US" sz="2000" dirty="0">
                <a:cs typeface="Times New Roman" pitchFamily="18" charset="0"/>
              </a:rPr>
              <a:t>The main objectives of system re-engineering are to: </a:t>
            </a:r>
          </a:p>
          <a:p>
            <a:pPr lvl="1" algn="just">
              <a:lnSpc>
                <a:spcPct val="90000"/>
              </a:lnSpc>
            </a:pPr>
            <a:r>
              <a:rPr lang="en-US" altLang="en-US" sz="1800" dirty="0">
                <a:cs typeface="Times New Roman" pitchFamily="18" charset="0"/>
              </a:rPr>
              <a:t>improve the system structure</a:t>
            </a:r>
          </a:p>
          <a:p>
            <a:pPr lvl="1" algn="just">
              <a:lnSpc>
                <a:spcPct val="90000"/>
              </a:lnSpc>
            </a:pPr>
            <a:r>
              <a:rPr lang="en-US" altLang="en-US" sz="1800" dirty="0">
                <a:cs typeface="Times New Roman" pitchFamily="18" charset="0"/>
              </a:rPr>
              <a:t>create new system documentations</a:t>
            </a:r>
          </a:p>
          <a:p>
            <a:pPr lvl="1" algn="just">
              <a:lnSpc>
                <a:spcPct val="90000"/>
              </a:lnSpc>
            </a:pPr>
            <a:r>
              <a:rPr lang="en-US" altLang="en-US" sz="1800" dirty="0">
                <a:cs typeface="Times New Roman" pitchFamily="18" charset="0"/>
              </a:rPr>
              <a:t>make it easier to understand. </a:t>
            </a:r>
          </a:p>
          <a:p>
            <a:pPr algn="just">
              <a:lnSpc>
                <a:spcPct val="90000"/>
              </a:lnSpc>
              <a:buNone/>
            </a:pPr>
            <a:r>
              <a:rPr lang="en-US" altLang="en-US" sz="2000" dirty="0">
                <a:cs typeface="Times New Roman" pitchFamily="18" charset="0"/>
              </a:rPr>
              <a:t>    So, the cost of future system maintenance should therefore be reduced.</a:t>
            </a:r>
          </a:p>
          <a:p>
            <a:pPr algn="just">
              <a:lnSpc>
                <a:spcPct val="90000"/>
              </a:lnSpc>
            </a:pPr>
            <a:r>
              <a:rPr lang="en-US" altLang="en-US" sz="2000" dirty="0">
                <a:cs typeface="Times New Roman" pitchFamily="18" charset="0"/>
              </a:rPr>
              <a:t>In other words, software re-engineering is concerned with taking existing legacy systems and </a:t>
            </a:r>
            <a:r>
              <a:rPr lang="en-US" altLang="en-US" sz="2000" b="1" dirty="0">
                <a:cs typeface="Times New Roman" pitchFamily="18" charset="0"/>
              </a:rPr>
              <a:t>re-implementing</a:t>
            </a:r>
            <a:r>
              <a:rPr lang="en-US" altLang="en-US" sz="2000" dirty="0">
                <a:cs typeface="Times New Roman" pitchFamily="18" charset="0"/>
              </a:rPr>
              <a:t> them to make them more maintainable.</a:t>
            </a:r>
            <a:endParaRPr lang="en-US" altLang="en-US" sz="1800" dirty="0">
              <a:cs typeface="Times New Roman" pitchFamily="18" charset="0"/>
            </a:endParaRPr>
          </a:p>
          <a:p>
            <a:pPr lvl="1" algn="just">
              <a:lnSpc>
                <a:spcPct val="90000"/>
              </a:lnSpc>
            </a:pPr>
            <a:endParaRPr lang="en-US" altLang="en-US" sz="1800" dirty="0">
              <a:cs typeface="Times New Roman" pitchFamily="18" charset="0"/>
            </a:endParaRPr>
          </a:p>
        </p:txBody>
      </p:sp>
      <p:sp>
        <p:nvSpPr>
          <p:cNvPr id="19460" name="Slide Number Placeholder 1"/>
          <p:cNvSpPr>
            <a:spLocks noGrp="1"/>
          </p:cNvSpPr>
          <p:nvPr>
            <p:ph type="sldNum" sz="quarter" idx="12"/>
          </p:nvPr>
        </p:nvSpPr>
        <p:spPr>
          <a:noFill/>
          <a:ln>
            <a:miter lim="800000"/>
            <a:headEnd/>
            <a:tailEnd/>
          </a:ln>
        </p:spPr>
        <p:txBody>
          <a:bodyPr/>
          <a:lstStyle/>
          <a:p>
            <a:fld id="{10343383-B1B3-4744-B5E8-FCA74E165DA8}" type="slidenum">
              <a:rPr lang="en-GB" altLang="en-US" smtClean="0"/>
              <a:pPr/>
              <a:t>31</a:t>
            </a:fld>
            <a:endParaRPr lang="en-GB" altLang="en-US"/>
          </a:p>
        </p:txBody>
      </p:sp>
      <p:sp>
        <p:nvSpPr>
          <p:cNvPr id="5" name="AutoShape 4"/>
          <p:cNvSpPr>
            <a:spLocks noChangeArrowheads="1"/>
          </p:cNvSpPr>
          <p:nvPr/>
        </p:nvSpPr>
        <p:spPr bwMode="auto">
          <a:xfrm>
            <a:off x="3503712" y="4534644"/>
            <a:ext cx="3960440" cy="1731640"/>
          </a:xfrm>
          <a:prstGeom prst="wedgeRoundRectCallout">
            <a:avLst>
              <a:gd name="adj1" fmla="val -10690"/>
              <a:gd name="adj2" fmla="val -76004"/>
              <a:gd name="adj3" fmla="val 16667"/>
            </a:avLst>
          </a:prstGeom>
          <a:ln>
            <a:headEnd/>
            <a:tailEnd/>
          </a:ln>
        </p:spPr>
        <p:style>
          <a:lnRef idx="2">
            <a:schemeClr val="accent2"/>
          </a:lnRef>
          <a:fillRef idx="1">
            <a:schemeClr val="lt1"/>
          </a:fillRef>
          <a:effectRef idx="0">
            <a:schemeClr val="accent2"/>
          </a:effectRef>
          <a:fontRef idx="minor">
            <a:schemeClr val="dk1"/>
          </a:fontRef>
        </p:style>
        <p:txBody>
          <a:bodyPr/>
          <a:lstStyle/>
          <a:p>
            <a:r>
              <a:rPr lang="en-US" altLang="en-US" sz="1600" dirty="0">
                <a:latin typeface="Calibri" panose="020F0502020204030204" pitchFamily="34" charset="0"/>
              </a:rPr>
              <a:t>How?</a:t>
            </a:r>
          </a:p>
          <a:p>
            <a:pPr>
              <a:buBlip>
                <a:blip r:embed="rId2"/>
              </a:buBlip>
            </a:pPr>
            <a:r>
              <a:rPr lang="en-US" sz="1600" b="1" dirty="0">
                <a:solidFill>
                  <a:schemeClr val="accent2">
                    <a:lumMod val="75000"/>
                  </a:schemeClr>
                </a:solidFill>
                <a:latin typeface="Comic Sans MS" pitchFamily="66" charset="0"/>
              </a:rPr>
              <a:t>Source code translation</a:t>
            </a:r>
          </a:p>
          <a:p>
            <a:pPr>
              <a:buBlip>
                <a:blip r:embed="rId2"/>
              </a:buBlip>
            </a:pPr>
            <a:r>
              <a:rPr lang="en-US" sz="1600" b="1" dirty="0">
                <a:solidFill>
                  <a:schemeClr val="accent2">
                    <a:lumMod val="75000"/>
                  </a:schemeClr>
                </a:solidFill>
                <a:latin typeface="Comic Sans MS" pitchFamily="66" charset="0"/>
              </a:rPr>
              <a:t> Reverse Engineering </a:t>
            </a:r>
          </a:p>
          <a:p>
            <a:pPr>
              <a:buBlip>
                <a:blip r:embed="rId2"/>
              </a:buBlip>
            </a:pPr>
            <a:r>
              <a:rPr lang="en-US" sz="1600" b="1" dirty="0">
                <a:solidFill>
                  <a:schemeClr val="accent2">
                    <a:lumMod val="75000"/>
                  </a:schemeClr>
                </a:solidFill>
                <a:latin typeface="Comic Sans MS" pitchFamily="66" charset="0"/>
              </a:rPr>
              <a:t> Program restructuring</a:t>
            </a:r>
          </a:p>
          <a:p>
            <a:pPr>
              <a:buBlip>
                <a:blip r:embed="rId2"/>
              </a:buBlip>
            </a:pPr>
            <a:r>
              <a:rPr lang="en-US" sz="1600" b="1" dirty="0">
                <a:solidFill>
                  <a:schemeClr val="accent2">
                    <a:lumMod val="75000"/>
                  </a:schemeClr>
                </a:solidFill>
                <a:latin typeface="Comic Sans MS" pitchFamily="66" charset="0"/>
              </a:rPr>
              <a:t> Program modularization</a:t>
            </a:r>
          </a:p>
          <a:p>
            <a:pPr>
              <a:buBlip>
                <a:blip r:embed="rId2"/>
              </a:buBlip>
            </a:pPr>
            <a:r>
              <a:rPr lang="en-US" sz="1600" b="1" dirty="0">
                <a:solidFill>
                  <a:schemeClr val="accent2">
                    <a:lumMod val="75000"/>
                  </a:schemeClr>
                </a:solidFill>
                <a:latin typeface="Comic Sans MS" pitchFamily="66" charset="0"/>
              </a:rPr>
              <a:t> Data reengineering</a:t>
            </a:r>
          </a:p>
        </p:txBody>
      </p:sp>
    </p:spTree>
    <p:extLst>
      <p:ext uri="{BB962C8B-B14F-4D97-AF65-F5344CB8AC3E}">
        <p14:creationId xmlns:p14="http://schemas.microsoft.com/office/powerpoint/2010/main" val="31227740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style.rotation</p:attrName>
                                        </p:attrNameLst>
                                      </p:cBhvr>
                                      <p:tavLst>
                                        <p:tav tm="0">
                                          <p:val>
                                            <p:fltVal val="720"/>
                                          </p:val>
                                        </p:tav>
                                        <p:tav tm="100000">
                                          <p:val>
                                            <p:fltVal val="0"/>
                                          </p:val>
                                        </p:tav>
                                      </p:tavLst>
                                    </p:anim>
                                    <p:anim calcmode="lin" valueType="num">
                                      <p:cBhvr>
                                        <p:cTn id="9" dur="2000" fill="hold"/>
                                        <p:tgtEl>
                                          <p:spTgt spid="5"/>
                                        </p:tgtEl>
                                        <p:attrNameLst>
                                          <p:attrName>ppt_h</p:attrName>
                                        </p:attrNameLst>
                                      </p:cBhvr>
                                      <p:tavLst>
                                        <p:tav tm="0">
                                          <p:val>
                                            <p:fltVal val="0"/>
                                          </p:val>
                                        </p:tav>
                                        <p:tav tm="100000">
                                          <p:val>
                                            <p:strVal val="#ppt_h"/>
                                          </p:val>
                                        </p:tav>
                                      </p:tavLst>
                                    </p:anim>
                                    <p:anim calcmode="lin" valueType="num">
                                      <p:cBhvr>
                                        <p:cTn id="10" dur="2000" fill="hold"/>
                                        <p:tgtEl>
                                          <p:spTgt spid="5"/>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dirty="0"/>
              <a:t>Software Re-engineering Process</a:t>
            </a:r>
            <a:endParaRPr lang="en-US" altLang="en-US" dirty="0"/>
          </a:p>
        </p:txBody>
      </p:sp>
      <p:sp>
        <p:nvSpPr>
          <p:cNvPr id="22553" name="Slide Number Placeholder 1"/>
          <p:cNvSpPr>
            <a:spLocks noGrp="1"/>
          </p:cNvSpPr>
          <p:nvPr>
            <p:ph type="sldNum" sz="quarter" idx="12"/>
          </p:nvPr>
        </p:nvSpPr>
        <p:spPr>
          <a:noFill/>
          <a:ln>
            <a:miter lim="800000"/>
            <a:headEnd/>
            <a:tailEnd/>
          </a:ln>
        </p:spPr>
        <p:txBody>
          <a:bodyPr/>
          <a:lstStyle/>
          <a:p>
            <a:fld id="{C98D3AFB-9A1B-4FDE-86A6-9D085BA7ACCD}" type="slidenum">
              <a:rPr lang="en-GB" altLang="en-US" smtClean="0"/>
              <a:pPr/>
              <a:t>32</a:t>
            </a:fld>
            <a:endParaRPr lang="en-GB" altLang="en-US"/>
          </a:p>
        </p:txBody>
      </p:sp>
      <p:sp>
        <p:nvSpPr>
          <p:cNvPr id="22531" name="Text Box 5"/>
          <p:cNvSpPr txBox="1">
            <a:spLocks noChangeArrowheads="1"/>
          </p:cNvSpPr>
          <p:nvPr/>
        </p:nvSpPr>
        <p:spPr bwMode="auto">
          <a:xfrm>
            <a:off x="2452662" y="1785927"/>
            <a:ext cx="1357322" cy="65087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lgn="ctr">
              <a:spcBef>
                <a:spcPct val="50000"/>
              </a:spcBef>
            </a:pPr>
            <a:r>
              <a:rPr lang="en-US" altLang="en-US">
                <a:solidFill>
                  <a:srgbClr val="5F4315"/>
                </a:solidFill>
              </a:rPr>
              <a:t>Original Program </a:t>
            </a:r>
          </a:p>
        </p:txBody>
      </p:sp>
      <p:sp>
        <p:nvSpPr>
          <p:cNvPr id="22532" name="Text Box 6"/>
          <p:cNvSpPr txBox="1">
            <a:spLocks noChangeArrowheads="1"/>
          </p:cNvSpPr>
          <p:nvPr/>
        </p:nvSpPr>
        <p:spPr bwMode="auto">
          <a:xfrm>
            <a:off x="5453058" y="5357827"/>
            <a:ext cx="1581152" cy="646331"/>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lgn="ctr">
              <a:spcBef>
                <a:spcPct val="50000"/>
              </a:spcBef>
            </a:pPr>
            <a:r>
              <a:rPr lang="en-US" altLang="en-US"/>
              <a:t>Structured Program </a:t>
            </a:r>
          </a:p>
        </p:txBody>
      </p:sp>
      <p:sp>
        <p:nvSpPr>
          <p:cNvPr id="22533" name="Text Box 7"/>
          <p:cNvSpPr txBox="1">
            <a:spLocks noChangeArrowheads="1"/>
          </p:cNvSpPr>
          <p:nvPr/>
        </p:nvSpPr>
        <p:spPr bwMode="auto">
          <a:xfrm>
            <a:off x="5595934" y="1785927"/>
            <a:ext cx="1295400" cy="646331"/>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lgn="ctr">
              <a:spcBef>
                <a:spcPct val="50000"/>
              </a:spcBef>
            </a:pPr>
            <a:r>
              <a:rPr lang="en-US" altLang="en-US" dirty="0">
                <a:solidFill>
                  <a:srgbClr val="5F4315"/>
                </a:solidFill>
              </a:rPr>
              <a:t>Program Document</a:t>
            </a:r>
          </a:p>
        </p:txBody>
      </p:sp>
      <p:sp>
        <p:nvSpPr>
          <p:cNvPr id="22534" name="Text Box 8"/>
          <p:cNvSpPr txBox="1">
            <a:spLocks noChangeArrowheads="1"/>
          </p:cNvSpPr>
          <p:nvPr/>
        </p:nvSpPr>
        <p:spPr bwMode="auto">
          <a:xfrm>
            <a:off x="7024694" y="1785927"/>
            <a:ext cx="1609716" cy="65087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lgn="ctr">
              <a:spcBef>
                <a:spcPct val="50000"/>
              </a:spcBef>
            </a:pPr>
            <a:r>
              <a:rPr lang="en-US" altLang="en-US">
                <a:solidFill>
                  <a:srgbClr val="5F4315"/>
                </a:solidFill>
              </a:rPr>
              <a:t>Modularized Program </a:t>
            </a:r>
          </a:p>
        </p:txBody>
      </p:sp>
      <p:sp>
        <p:nvSpPr>
          <p:cNvPr id="22535" name="Text Box 9"/>
          <p:cNvSpPr txBox="1">
            <a:spLocks noChangeArrowheads="1"/>
          </p:cNvSpPr>
          <p:nvPr/>
        </p:nvSpPr>
        <p:spPr bwMode="auto">
          <a:xfrm>
            <a:off x="7910538" y="5357827"/>
            <a:ext cx="1828800" cy="65087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lgn="ctr">
              <a:spcBef>
                <a:spcPct val="50000"/>
              </a:spcBef>
            </a:pPr>
            <a:r>
              <a:rPr lang="en-US" altLang="en-US"/>
              <a:t>Re-engineered Data </a:t>
            </a:r>
          </a:p>
        </p:txBody>
      </p:sp>
      <p:sp>
        <p:nvSpPr>
          <p:cNvPr id="22536" name="Text Box 10"/>
          <p:cNvSpPr txBox="1">
            <a:spLocks noChangeArrowheads="1"/>
          </p:cNvSpPr>
          <p:nvPr/>
        </p:nvSpPr>
        <p:spPr bwMode="auto">
          <a:xfrm>
            <a:off x="8739206" y="1785927"/>
            <a:ext cx="1214446" cy="65087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lgn="ctr">
              <a:spcBef>
                <a:spcPct val="50000"/>
              </a:spcBef>
            </a:pPr>
            <a:r>
              <a:rPr lang="en-US" altLang="en-US">
                <a:solidFill>
                  <a:srgbClr val="5F4315"/>
                </a:solidFill>
              </a:rPr>
              <a:t>Original Data </a:t>
            </a:r>
          </a:p>
        </p:txBody>
      </p:sp>
      <p:sp>
        <p:nvSpPr>
          <p:cNvPr id="22537" name="Oval 11"/>
          <p:cNvSpPr>
            <a:spLocks noChangeArrowheads="1"/>
          </p:cNvSpPr>
          <p:nvPr/>
        </p:nvSpPr>
        <p:spPr bwMode="auto">
          <a:xfrm>
            <a:off x="2238348" y="3429000"/>
            <a:ext cx="1785950" cy="838200"/>
          </a:xfrm>
          <a:prstGeom prst="ellipse">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lgn="ctr"/>
            <a:r>
              <a:rPr lang="en-US" altLang="en-US">
                <a:solidFill>
                  <a:schemeClr val="tx1"/>
                </a:solidFill>
              </a:rPr>
              <a:t>Source code </a:t>
            </a:r>
          </a:p>
          <a:p>
            <a:pPr algn="ctr"/>
            <a:r>
              <a:rPr lang="en-US" altLang="en-US">
                <a:solidFill>
                  <a:schemeClr val="tx1"/>
                </a:solidFill>
              </a:rPr>
              <a:t>translation </a:t>
            </a:r>
          </a:p>
        </p:txBody>
      </p:sp>
      <p:sp>
        <p:nvSpPr>
          <p:cNvPr id="22538" name="Oval 12"/>
          <p:cNvSpPr>
            <a:spLocks noChangeArrowheads="1"/>
          </p:cNvSpPr>
          <p:nvPr/>
        </p:nvSpPr>
        <p:spPr bwMode="auto">
          <a:xfrm>
            <a:off x="3095604" y="4429132"/>
            <a:ext cx="2681286" cy="914400"/>
          </a:xfrm>
          <a:prstGeom prst="ellipse">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lgn="ctr"/>
            <a:r>
              <a:rPr lang="en-US" altLang="en-US" dirty="0">
                <a:solidFill>
                  <a:schemeClr val="tx1"/>
                </a:solidFill>
              </a:rPr>
              <a:t>Program structure </a:t>
            </a:r>
          </a:p>
          <a:p>
            <a:pPr algn="ctr"/>
            <a:r>
              <a:rPr lang="en-US" altLang="en-US" dirty="0">
                <a:solidFill>
                  <a:schemeClr val="tx1"/>
                </a:solidFill>
              </a:rPr>
              <a:t>Improvement</a:t>
            </a:r>
          </a:p>
        </p:txBody>
      </p:sp>
      <p:sp>
        <p:nvSpPr>
          <p:cNvPr id="22539" name="Oval 13"/>
          <p:cNvSpPr>
            <a:spLocks noChangeArrowheads="1"/>
          </p:cNvSpPr>
          <p:nvPr/>
        </p:nvSpPr>
        <p:spPr bwMode="auto">
          <a:xfrm>
            <a:off x="3381356" y="2500306"/>
            <a:ext cx="2286016" cy="766762"/>
          </a:xfrm>
          <a:prstGeom prst="ellipse">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lgn="ctr"/>
            <a:r>
              <a:rPr lang="en-US" altLang="en-US">
                <a:solidFill>
                  <a:schemeClr val="tx1"/>
                </a:solidFill>
              </a:rPr>
              <a:t>Reverse</a:t>
            </a:r>
          </a:p>
          <a:p>
            <a:pPr algn="ctr"/>
            <a:r>
              <a:rPr lang="en-US" altLang="en-US">
                <a:solidFill>
                  <a:schemeClr val="tx1"/>
                </a:solidFill>
              </a:rPr>
              <a:t>Engineering</a:t>
            </a:r>
          </a:p>
        </p:txBody>
      </p:sp>
      <p:sp>
        <p:nvSpPr>
          <p:cNvPr id="22540" name="Oval 14"/>
          <p:cNvSpPr>
            <a:spLocks noChangeArrowheads="1"/>
          </p:cNvSpPr>
          <p:nvPr/>
        </p:nvSpPr>
        <p:spPr bwMode="auto">
          <a:xfrm>
            <a:off x="5024430" y="3657600"/>
            <a:ext cx="2428892" cy="914400"/>
          </a:xfrm>
          <a:prstGeom prst="ellipse">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lgn="ctr"/>
            <a:r>
              <a:rPr lang="en-US" altLang="en-US" dirty="0">
                <a:solidFill>
                  <a:schemeClr val="tx1"/>
                </a:solidFill>
              </a:rPr>
              <a:t>Program </a:t>
            </a:r>
          </a:p>
          <a:p>
            <a:pPr algn="ctr"/>
            <a:r>
              <a:rPr lang="en-US" altLang="en-US" dirty="0">
                <a:solidFill>
                  <a:schemeClr val="tx1"/>
                </a:solidFill>
              </a:rPr>
              <a:t>Modularization</a:t>
            </a:r>
          </a:p>
        </p:txBody>
      </p:sp>
      <p:sp>
        <p:nvSpPr>
          <p:cNvPr id="22541" name="Oval 15"/>
          <p:cNvSpPr>
            <a:spLocks noChangeArrowheads="1"/>
          </p:cNvSpPr>
          <p:nvPr/>
        </p:nvSpPr>
        <p:spPr bwMode="auto">
          <a:xfrm>
            <a:off x="7739074" y="3662362"/>
            <a:ext cx="2171688" cy="909646"/>
          </a:xfrm>
          <a:prstGeom prst="ellipse">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lgn="ctr"/>
            <a:r>
              <a:rPr lang="en-US" altLang="en-US" dirty="0">
                <a:solidFill>
                  <a:schemeClr val="tx1"/>
                </a:solidFill>
              </a:rPr>
              <a:t>Data </a:t>
            </a:r>
          </a:p>
          <a:p>
            <a:pPr algn="ctr"/>
            <a:r>
              <a:rPr lang="en-US" altLang="en-US" dirty="0">
                <a:solidFill>
                  <a:schemeClr val="tx1"/>
                </a:solidFill>
              </a:rPr>
              <a:t>Re-engineering</a:t>
            </a:r>
          </a:p>
        </p:txBody>
      </p:sp>
      <p:cxnSp>
        <p:nvCxnSpPr>
          <p:cNvPr id="27" name="Straight Arrow Connector 26"/>
          <p:cNvCxnSpPr>
            <a:stCxn id="22531" idx="2"/>
            <a:endCxn id="22537" idx="0"/>
          </p:cNvCxnSpPr>
          <p:nvPr/>
        </p:nvCxnSpPr>
        <p:spPr>
          <a:xfrm rot="5400000">
            <a:off x="2635225" y="2932900"/>
            <a:ext cx="992199"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2537" idx="0"/>
            <a:endCxn id="22539" idx="2"/>
          </p:cNvCxnSpPr>
          <p:nvPr/>
        </p:nvCxnSpPr>
        <p:spPr>
          <a:xfrm rot="5400000" flipH="1" flipV="1">
            <a:off x="2983684" y="3031329"/>
            <a:ext cx="545313" cy="2500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2537" idx="4"/>
            <a:endCxn id="22538" idx="1"/>
          </p:cNvCxnSpPr>
          <p:nvPr/>
        </p:nvCxnSpPr>
        <p:spPr>
          <a:xfrm rot="16200000" flipH="1">
            <a:off x="3161876" y="4236648"/>
            <a:ext cx="295843" cy="35694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22539" idx="0"/>
            <a:endCxn id="22533" idx="1"/>
          </p:cNvCxnSpPr>
          <p:nvPr/>
        </p:nvCxnSpPr>
        <p:spPr>
          <a:xfrm rot="5400000" flipH="1" flipV="1">
            <a:off x="4864542" y="1768914"/>
            <a:ext cx="391214" cy="10715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22538" idx="4"/>
            <a:endCxn id="22532" idx="1"/>
          </p:cNvCxnSpPr>
          <p:nvPr/>
        </p:nvCxnSpPr>
        <p:spPr>
          <a:xfrm rot="16200000" flipH="1">
            <a:off x="4775922" y="5003857"/>
            <a:ext cx="337460" cy="10168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22533" idx="2"/>
            <a:endCxn id="22540" idx="0"/>
          </p:cNvCxnSpPr>
          <p:nvPr/>
        </p:nvCxnSpPr>
        <p:spPr>
          <a:xfrm rot="5400000">
            <a:off x="5628585" y="3042549"/>
            <a:ext cx="1225343" cy="47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22532" idx="0"/>
            <a:endCxn id="22540" idx="4"/>
          </p:cNvCxnSpPr>
          <p:nvPr/>
        </p:nvCxnSpPr>
        <p:spPr>
          <a:xfrm rot="16200000" flipV="1">
            <a:off x="5848342" y="4962534"/>
            <a:ext cx="785826" cy="47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22540" idx="7"/>
            <a:endCxn id="22534" idx="2"/>
          </p:cNvCxnSpPr>
          <p:nvPr/>
        </p:nvCxnSpPr>
        <p:spPr>
          <a:xfrm rot="5400000" flipH="1" flipV="1">
            <a:off x="6786230" y="2748191"/>
            <a:ext cx="1354710" cy="7319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22534" idx="2"/>
            <a:endCxn id="22541" idx="0"/>
          </p:cNvCxnSpPr>
          <p:nvPr/>
        </p:nvCxnSpPr>
        <p:spPr>
          <a:xfrm rot="16200000" flipH="1">
            <a:off x="7714456" y="2551898"/>
            <a:ext cx="1225561" cy="9953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22541" idx="4"/>
            <a:endCxn id="22535" idx="0"/>
          </p:cNvCxnSpPr>
          <p:nvPr/>
        </p:nvCxnSpPr>
        <p:spPr>
          <a:xfrm rot="16200000" flipH="1">
            <a:off x="8432019" y="4964907"/>
            <a:ext cx="785818" cy="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22536" idx="2"/>
            <a:endCxn id="22541" idx="0"/>
          </p:cNvCxnSpPr>
          <p:nvPr/>
        </p:nvCxnSpPr>
        <p:spPr>
          <a:xfrm rot="5400000">
            <a:off x="8472895" y="2788827"/>
            <a:ext cx="1225561" cy="5215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53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5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53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53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53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254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53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254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2536"/>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6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25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animBg="1"/>
      <p:bldP spid="22532" grpId="0" animBg="1"/>
      <p:bldP spid="22533" grpId="0" animBg="1"/>
      <p:bldP spid="22534" grpId="0" animBg="1"/>
      <p:bldP spid="22535" grpId="0" animBg="1"/>
      <p:bldP spid="22536" grpId="0" animBg="1"/>
      <p:bldP spid="22537" grpId="0" animBg="1"/>
      <p:bldP spid="22538" grpId="0" animBg="1"/>
      <p:bldP spid="22539" grpId="0" animBg="1"/>
      <p:bldP spid="22540" grpId="0" animBg="1"/>
      <p:bldP spid="2254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Software Re-engineering Process</a:t>
            </a:r>
            <a:br>
              <a:rPr lang="en-US" sz="2800" dirty="0"/>
            </a:br>
            <a:r>
              <a:rPr lang="en-US" sz="2800" dirty="0"/>
              <a:t>1. Source Code Translation </a:t>
            </a:r>
            <a:endParaRPr lang="en-MY" sz="2800" dirty="0"/>
          </a:p>
        </p:txBody>
      </p:sp>
      <p:sp>
        <p:nvSpPr>
          <p:cNvPr id="3" name="Content Placeholder 2"/>
          <p:cNvSpPr>
            <a:spLocks noGrp="1"/>
          </p:cNvSpPr>
          <p:nvPr>
            <p:ph idx="1"/>
          </p:nvPr>
        </p:nvSpPr>
        <p:spPr/>
        <p:txBody>
          <a:bodyPr/>
          <a:lstStyle/>
          <a:p>
            <a:pPr algn="just">
              <a:lnSpc>
                <a:spcPct val="80000"/>
              </a:lnSpc>
            </a:pPr>
            <a:r>
              <a:rPr lang="en-US" altLang="en-US" sz="2400" dirty="0">
                <a:cs typeface="Times New Roman" pitchFamily="18" charset="0"/>
              </a:rPr>
              <a:t>The simplest form of software re-engineering is program translation where source code in one programming language is translated to source code in some other language (Fortran </a:t>
            </a:r>
            <a:r>
              <a:rPr lang="en-US" altLang="en-US" sz="2400" dirty="0">
                <a:cs typeface="Times New Roman" pitchFamily="18" charset="0"/>
                <a:sym typeface="Wingdings" pitchFamily="2" charset="2"/>
              </a:rPr>
              <a:t> C)</a:t>
            </a:r>
            <a:r>
              <a:rPr lang="en-US" altLang="en-US" sz="2400" dirty="0">
                <a:cs typeface="Times New Roman" pitchFamily="18" charset="0"/>
              </a:rPr>
              <a:t>.</a:t>
            </a:r>
          </a:p>
          <a:p>
            <a:pPr algn="just">
              <a:lnSpc>
                <a:spcPct val="80000"/>
              </a:lnSpc>
            </a:pPr>
            <a:r>
              <a:rPr lang="en-US" altLang="en-US" sz="2400" dirty="0">
                <a:cs typeface="Times New Roman" pitchFamily="18" charset="0"/>
              </a:rPr>
              <a:t>Source level translation may be needed for the following reasons: -</a:t>
            </a:r>
          </a:p>
          <a:p>
            <a:pPr lvl="1" algn="just">
              <a:lnSpc>
                <a:spcPct val="80000"/>
              </a:lnSpc>
            </a:pPr>
            <a:r>
              <a:rPr lang="en-US" altLang="en-US" sz="2000" b="1" dirty="0">
                <a:solidFill>
                  <a:schemeClr val="bg2"/>
                </a:solidFill>
                <a:cs typeface="Times New Roman" pitchFamily="18" charset="0"/>
              </a:rPr>
              <a:t>hardware platform update</a:t>
            </a:r>
            <a:r>
              <a:rPr lang="en-US" altLang="en-US" sz="2000" dirty="0">
                <a:cs typeface="Times New Roman" pitchFamily="18" charset="0"/>
              </a:rPr>
              <a:t>: compilers for original language may not work on new hardware</a:t>
            </a:r>
          </a:p>
          <a:p>
            <a:pPr lvl="1" algn="just">
              <a:lnSpc>
                <a:spcPct val="80000"/>
              </a:lnSpc>
            </a:pPr>
            <a:r>
              <a:rPr lang="en-US" altLang="en-US" sz="2000" b="1" dirty="0">
                <a:solidFill>
                  <a:schemeClr val="bg2"/>
                </a:solidFill>
                <a:cs typeface="Times New Roman" pitchFamily="18" charset="0"/>
              </a:rPr>
              <a:t>staff skill shortages</a:t>
            </a:r>
            <a:r>
              <a:rPr lang="en-US" altLang="en-US" sz="2000" dirty="0">
                <a:cs typeface="Times New Roman" pitchFamily="18" charset="0"/>
              </a:rPr>
              <a:t>: maintenance staff do not know the obsolete language </a:t>
            </a:r>
          </a:p>
          <a:p>
            <a:pPr lvl="1" algn="just">
              <a:lnSpc>
                <a:spcPct val="80000"/>
              </a:lnSpc>
            </a:pPr>
            <a:r>
              <a:rPr lang="en-US" altLang="en-US" sz="2000" b="1" dirty="0">
                <a:solidFill>
                  <a:schemeClr val="bg2"/>
                </a:solidFill>
                <a:cs typeface="Times New Roman" pitchFamily="18" charset="0"/>
              </a:rPr>
              <a:t>organizational policy changes</a:t>
            </a:r>
            <a:r>
              <a:rPr lang="en-US" altLang="en-US" sz="2000" dirty="0">
                <a:cs typeface="Times New Roman" pitchFamily="18" charset="0"/>
              </a:rPr>
              <a:t>: standardize on a few languages to minimize support cost</a:t>
            </a:r>
          </a:p>
        </p:txBody>
      </p:sp>
      <p:sp>
        <p:nvSpPr>
          <p:cNvPr id="5" name="Slide Number Placeholder 4"/>
          <p:cNvSpPr>
            <a:spLocks noGrp="1"/>
          </p:cNvSpPr>
          <p:nvPr>
            <p:ph type="sldNum" sz="quarter" idx="12"/>
          </p:nvPr>
        </p:nvSpPr>
        <p:spPr/>
        <p:txBody>
          <a:bodyPr/>
          <a:lstStyle/>
          <a:p>
            <a:fld id="{75501BB6-19C8-40EE-9C30-04E771517856}" type="slidenum">
              <a:rPr lang="en-MY" smtClean="0"/>
              <a:pPr/>
              <a:t>33</a:t>
            </a:fld>
            <a:endParaRPr lang="en-MY"/>
          </a:p>
        </p:txBody>
      </p:sp>
    </p:spTree>
    <p:extLst>
      <p:ext uri="{BB962C8B-B14F-4D97-AF65-F5344CB8AC3E}">
        <p14:creationId xmlns:p14="http://schemas.microsoft.com/office/powerpoint/2010/main" val="15163731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Software Re-engineering Process</a:t>
            </a:r>
            <a:br>
              <a:rPr lang="en-US" sz="2800" dirty="0"/>
            </a:br>
            <a:r>
              <a:rPr lang="en-US" sz="2800" dirty="0"/>
              <a:t>1. Source Code Translation </a:t>
            </a:r>
            <a:endParaRPr lang="en-MY" sz="2800" dirty="0"/>
          </a:p>
        </p:txBody>
      </p:sp>
      <p:sp>
        <p:nvSpPr>
          <p:cNvPr id="3" name="Content Placeholder 2"/>
          <p:cNvSpPr>
            <a:spLocks noGrp="1"/>
          </p:cNvSpPr>
          <p:nvPr>
            <p:ph idx="1"/>
          </p:nvPr>
        </p:nvSpPr>
        <p:spPr/>
        <p:txBody>
          <a:bodyPr/>
          <a:lstStyle/>
          <a:p>
            <a:r>
              <a:rPr lang="en-US" altLang="en-US" sz="2400" dirty="0"/>
              <a:t>Economically unrealistic unless automatic translator (CASE tools) is available</a:t>
            </a:r>
          </a:p>
          <a:p>
            <a:r>
              <a:rPr lang="en-US" altLang="en-US" sz="2400" dirty="0"/>
              <a:t>REFINE system has powerful pattern matching and program translation capabilities</a:t>
            </a:r>
          </a:p>
          <a:p>
            <a:r>
              <a:rPr lang="en-US" altLang="en-US" sz="2400" dirty="0"/>
              <a:t>Some manual work is still needed though</a:t>
            </a:r>
          </a:p>
        </p:txBody>
      </p:sp>
      <p:sp>
        <p:nvSpPr>
          <p:cNvPr id="5" name="Slide Number Placeholder 4"/>
          <p:cNvSpPr>
            <a:spLocks noGrp="1"/>
          </p:cNvSpPr>
          <p:nvPr>
            <p:ph type="sldNum" sz="quarter" idx="12"/>
          </p:nvPr>
        </p:nvSpPr>
        <p:spPr/>
        <p:txBody>
          <a:bodyPr/>
          <a:lstStyle/>
          <a:p>
            <a:fld id="{75501BB6-19C8-40EE-9C30-04E771517856}" type="slidenum">
              <a:rPr lang="en-MY" smtClean="0"/>
              <a:pPr/>
              <a:t>34</a:t>
            </a:fld>
            <a:endParaRPr lang="en-MY"/>
          </a:p>
        </p:txBody>
      </p:sp>
    </p:spTree>
    <p:extLst>
      <p:ext uri="{BB962C8B-B14F-4D97-AF65-F5344CB8AC3E}">
        <p14:creationId xmlns:p14="http://schemas.microsoft.com/office/powerpoint/2010/main" val="42569884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Software Re-engineering Process</a:t>
            </a:r>
            <a:br>
              <a:rPr lang="en-US" sz="2800" dirty="0"/>
            </a:br>
            <a:r>
              <a:rPr lang="en-US" sz="2800" dirty="0"/>
              <a:t>2. Reverse Engineering</a:t>
            </a:r>
            <a:endParaRPr lang="en-MY" sz="2800" dirty="0"/>
          </a:p>
        </p:txBody>
      </p:sp>
      <p:sp>
        <p:nvSpPr>
          <p:cNvPr id="3" name="Content Placeholder 2"/>
          <p:cNvSpPr>
            <a:spLocks noGrp="1"/>
          </p:cNvSpPr>
          <p:nvPr>
            <p:ph idx="1"/>
          </p:nvPr>
        </p:nvSpPr>
        <p:spPr/>
        <p:txBody>
          <a:bodyPr/>
          <a:lstStyle/>
          <a:p>
            <a:r>
              <a:rPr lang="en-US" altLang="en-US" sz="2000" dirty="0">
                <a:cs typeface="Times New Roman" pitchFamily="18" charset="0"/>
              </a:rPr>
              <a:t>Reverse engineering is the process of deriving a system's design and specification from its source code.</a:t>
            </a:r>
            <a:r>
              <a:rPr lang="en-US" altLang="en-US" sz="2000" dirty="0"/>
              <a:t> </a:t>
            </a:r>
          </a:p>
          <a:p>
            <a:r>
              <a:rPr lang="en-US" altLang="en-US" sz="2000" dirty="0">
                <a:cs typeface="Times New Roman" pitchFamily="18" charset="0"/>
              </a:rPr>
              <a:t>In other words, reverse engineering is the process of analyzing software with the objective of recovering its design and specification (documentation).</a:t>
            </a:r>
          </a:p>
          <a:p>
            <a:pPr algn="just"/>
            <a:r>
              <a:rPr lang="en-US" altLang="en-US" sz="2000" dirty="0">
                <a:cs typeface="Times New Roman" pitchFamily="18" charset="0"/>
              </a:rPr>
              <a:t>Reverse engineering is normally part of s/w re-engineering process. </a:t>
            </a:r>
          </a:p>
          <a:p>
            <a:pPr algn="just"/>
            <a:r>
              <a:rPr lang="en-US" altLang="en-US" sz="2000" dirty="0">
                <a:cs typeface="Times New Roman" pitchFamily="18" charset="0"/>
              </a:rPr>
              <a:t>The design &amp; specification are recovered to help understand a program before reorganizing/ modularizing its structure. </a:t>
            </a:r>
            <a:endParaRPr lang="en-US" altLang="en-US" sz="2000" dirty="0"/>
          </a:p>
          <a:p>
            <a:endParaRPr lang="en-MY" sz="2000" dirty="0"/>
          </a:p>
        </p:txBody>
      </p:sp>
      <p:sp>
        <p:nvSpPr>
          <p:cNvPr id="5" name="Slide Number Placeholder 4"/>
          <p:cNvSpPr>
            <a:spLocks noGrp="1"/>
          </p:cNvSpPr>
          <p:nvPr>
            <p:ph type="sldNum" sz="quarter" idx="12"/>
          </p:nvPr>
        </p:nvSpPr>
        <p:spPr/>
        <p:txBody>
          <a:bodyPr/>
          <a:lstStyle/>
          <a:p>
            <a:fld id="{75501BB6-19C8-40EE-9C30-04E771517856}" type="slidenum">
              <a:rPr lang="en-MY" smtClean="0"/>
              <a:pPr/>
              <a:t>35</a:t>
            </a:fld>
            <a:endParaRPr lang="en-MY"/>
          </a:p>
        </p:txBody>
      </p:sp>
    </p:spTree>
    <p:extLst>
      <p:ext uri="{BB962C8B-B14F-4D97-AF65-F5344CB8AC3E}">
        <p14:creationId xmlns:p14="http://schemas.microsoft.com/office/powerpoint/2010/main" val="41985797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Re-engineering Process</a:t>
            </a:r>
            <a:endParaRPr lang="en-MY" dirty="0"/>
          </a:p>
        </p:txBody>
      </p:sp>
      <p:sp>
        <p:nvSpPr>
          <p:cNvPr id="4" name="TextBox 3"/>
          <p:cNvSpPr txBox="1"/>
          <p:nvPr/>
        </p:nvSpPr>
        <p:spPr>
          <a:xfrm>
            <a:off x="2309786" y="1785926"/>
            <a:ext cx="4286280" cy="400110"/>
          </a:xfrm>
          <a:prstGeom prst="rect">
            <a:avLst/>
          </a:prstGeom>
          <a:noFill/>
        </p:spPr>
        <p:txBody>
          <a:bodyPr wrap="square" rtlCol="0">
            <a:spAutoFit/>
          </a:bodyPr>
          <a:lstStyle/>
          <a:p>
            <a:r>
              <a:rPr lang="en-US" sz="2000" b="1" dirty="0">
                <a:solidFill>
                  <a:srgbClr val="C00000"/>
                </a:solidFill>
                <a:latin typeface="Comic Sans MS" pitchFamily="66" charset="0"/>
              </a:rPr>
              <a:t>Reverse Engineering</a:t>
            </a:r>
            <a:endParaRPr lang="en-MY" sz="2000" b="1" dirty="0">
              <a:solidFill>
                <a:srgbClr val="C00000"/>
              </a:solidFill>
              <a:latin typeface="Comic Sans MS" pitchFamily="66" charset="0"/>
            </a:endParaRPr>
          </a:p>
        </p:txBody>
      </p:sp>
      <p:sp>
        <p:nvSpPr>
          <p:cNvPr id="5" name="TextBox 4"/>
          <p:cNvSpPr txBox="1"/>
          <p:nvPr/>
        </p:nvSpPr>
        <p:spPr>
          <a:xfrm>
            <a:off x="2238348" y="3649808"/>
            <a:ext cx="1857388" cy="707886"/>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sz="2000" dirty="0">
                <a:solidFill>
                  <a:schemeClr val="bg1">
                    <a:lumMod val="50000"/>
                  </a:schemeClr>
                </a:solidFill>
                <a:latin typeface="Corbel" pitchFamily="34" charset="0"/>
              </a:rPr>
              <a:t>System to be re-engineered </a:t>
            </a:r>
            <a:endParaRPr lang="en-MY" sz="2000" dirty="0">
              <a:solidFill>
                <a:schemeClr val="bg1">
                  <a:lumMod val="50000"/>
                </a:schemeClr>
              </a:solidFill>
              <a:latin typeface="Corbel" pitchFamily="34" charset="0"/>
            </a:endParaRPr>
          </a:p>
        </p:txBody>
      </p:sp>
      <p:sp>
        <p:nvSpPr>
          <p:cNvPr id="6" name="Oval 5"/>
          <p:cNvSpPr/>
          <p:nvPr/>
        </p:nvSpPr>
        <p:spPr>
          <a:xfrm>
            <a:off x="3452794" y="2357430"/>
            <a:ext cx="2071702" cy="1000132"/>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dirty="0">
                <a:latin typeface="Corbel" pitchFamily="34" charset="0"/>
              </a:rPr>
              <a:t>Automated analysis</a:t>
            </a:r>
            <a:endParaRPr lang="en-MY" sz="2000" dirty="0">
              <a:latin typeface="Corbel" pitchFamily="34" charset="0"/>
            </a:endParaRPr>
          </a:p>
        </p:txBody>
      </p:sp>
      <p:sp>
        <p:nvSpPr>
          <p:cNvPr id="7" name="Oval 6"/>
          <p:cNvSpPr/>
          <p:nvPr/>
        </p:nvSpPr>
        <p:spPr>
          <a:xfrm>
            <a:off x="3452794" y="4714884"/>
            <a:ext cx="2071702" cy="1000132"/>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dirty="0">
                <a:latin typeface="Corbel" pitchFamily="34" charset="0"/>
              </a:rPr>
              <a:t>Manual annotation</a:t>
            </a:r>
            <a:endParaRPr lang="en-MY" sz="2000" dirty="0">
              <a:latin typeface="Corbel" pitchFamily="34" charset="0"/>
            </a:endParaRPr>
          </a:p>
        </p:txBody>
      </p:sp>
      <p:sp>
        <p:nvSpPr>
          <p:cNvPr id="8" name="TextBox 7"/>
          <p:cNvSpPr txBox="1"/>
          <p:nvPr/>
        </p:nvSpPr>
        <p:spPr>
          <a:xfrm>
            <a:off x="5024430" y="3556346"/>
            <a:ext cx="1857388" cy="1015663"/>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sz="2000" dirty="0">
                <a:solidFill>
                  <a:schemeClr val="tx1"/>
                </a:solidFill>
                <a:latin typeface="Corbel" pitchFamily="34" charset="0"/>
              </a:rPr>
              <a:t>System Information Store</a:t>
            </a:r>
            <a:endParaRPr lang="en-MY" sz="2000" dirty="0">
              <a:solidFill>
                <a:schemeClr val="tx1"/>
              </a:solidFill>
              <a:latin typeface="Corbel" pitchFamily="34" charset="0"/>
            </a:endParaRPr>
          </a:p>
        </p:txBody>
      </p:sp>
      <p:sp>
        <p:nvSpPr>
          <p:cNvPr id="9" name="Oval 8"/>
          <p:cNvSpPr/>
          <p:nvPr/>
        </p:nvSpPr>
        <p:spPr>
          <a:xfrm>
            <a:off x="7239008" y="3571876"/>
            <a:ext cx="2071702" cy="1000132"/>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dirty="0">
                <a:latin typeface="Corbel" pitchFamily="34" charset="0"/>
              </a:rPr>
              <a:t>Document Generation</a:t>
            </a:r>
            <a:endParaRPr lang="en-MY" sz="2000" dirty="0">
              <a:latin typeface="Corbel" pitchFamily="34" charset="0"/>
            </a:endParaRPr>
          </a:p>
        </p:txBody>
      </p:sp>
      <p:cxnSp>
        <p:nvCxnSpPr>
          <p:cNvPr id="11" name="Straight Arrow Connector 10"/>
          <p:cNvCxnSpPr>
            <a:stCxn id="5" idx="0"/>
            <a:endCxn id="6" idx="2"/>
          </p:cNvCxnSpPr>
          <p:nvPr/>
        </p:nvCxnSpPr>
        <p:spPr>
          <a:xfrm rot="5400000" flipH="1" flipV="1">
            <a:off x="2913762" y="3110776"/>
            <a:ext cx="792312" cy="2857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5" idx="2"/>
            <a:endCxn id="7" idx="1"/>
          </p:cNvCxnSpPr>
          <p:nvPr/>
        </p:nvCxnSpPr>
        <p:spPr>
          <a:xfrm rot="16200000" flipH="1">
            <a:off x="3209787" y="4314949"/>
            <a:ext cx="503656" cy="5891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6"/>
            <a:endCxn id="8" idx="0"/>
          </p:cNvCxnSpPr>
          <p:nvPr/>
        </p:nvCxnSpPr>
        <p:spPr>
          <a:xfrm>
            <a:off x="5524496" y="2857497"/>
            <a:ext cx="428628" cy="6988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6"/>
            <a:endCxn id="8" idx="2"/>
          </p:cNvCxnSpPr>
          <p:nvPr/>
        </p:nvCxnSpPr>
        <p:spPr>
          <a:xfrm flipV="1">
            <a:off x="5524496" y="4572008"/>
            <a:ext cx="428628" cy="6429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8" idx="3"/>
            <a:endCxn id="9" idx="2"/>
          </p:cNvCxnSpPr>
          <p:nvPr/>
        </p:nvCxnSpPr>
        <p:spPr>
          <a:xfrm>
            <a:off x="6881818" y="4064178"/>
            <a:ext cx="357190" cy="77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667372" y="1857365"/>
            <a:ext cx="1368000" cy="1015663"/>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sz="2000" dirty="0">
                <a:solidFill>
                  <a:schemeClr val="tx1"/>
                </a:solidFill>
                <a:latin typeface="Corbel" pitchFamily="34" charset="0"/>
              </a:rPr>
              <a:t>Program Structured Diagram</a:t>
            </a:r>
            <a:endParaRPr lang="en-MY" sz="2000" dirty="0">
              <a:solidFill>
                <a:schemeClr val="tx1"/>
              </a:solidFill>
              <a:latin typeface="Corbel" pitchFamily="34" charset="0"/>
            </a:endParaRPr>
          </a:p>
        </p:txBody>
      </p:sp>
      <p:sp>
        <p:nvSpPr>
          <p:cNvPr id="21" name="TextBox 20"/>
          <p:cNvSpPr txBox="1"/>
          <p:nvPr/>
        </p:nvSpPr>
        <p:spPr>
          <a:xfrm>
            <a:off x="7096132" y="1857365"/>
            <a:ext cx="1368000" cy="1015663"/>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sz="2000" dirty="0">
                <a:solidFill>
                  <a:schemeClr val="tx1"/>
                </a:solidFill>
                <a:latin typeface="Corbel" pitchFamily="34" charset="0"/>
              </a:rPr>
              <a:t>Data Structured Diagram</a:t>
            </a:r>
            <a:endParaRPr lang="en-MY" sz="2000" dirty="0">
              <a:solidFill>
                <a:schemeClr val="tx1"/>
              </a:solidFill>
              <a:latin typeface="Corbel" pitchFamily="34" charset="0"/>
            </a:endParaRPr>
          </a:p>
        </p:txBody>
      </p:sp>
      <p:sp>
        <p:nvSpPr>
          <p:cNvPr id="22" name="TextBox 21"/>
          <p:cNvSpPr txBox="1"/>
          <p:nvPr/>
        </p:nvSpPr>
        <p:spPr>
          <a:xfrm>
            <a:off x="8524892" y="1857364"/>
            <a:ext cx="1428760" cy="101520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nchor="ctr">
            <a:noAutofit/>
          </a:bodyPr>
          <a:lstStyle/>
          <a:p>
            <a:pPr algn="ctr"/>
            <a:r>
              <a:rPr lang="en-US" sz="2000" dirty="0">
                <a:solidFill>
                  <a:schemeClr val="tx1"/>
                </a:solidFill>
                <a:latin typeface="Corbel" pitchFamily="34" charset="0"/>
              </a:rPr>
              <a:t>Traceability Materials</a:t>
            </a:r>
            <a:endParaRPr lang="en-MY" sz="2000" dirty="0">
              <a:solidFill>
                <a:schemeClr val="tx1"/>
              </a:solidFill>
              <a:latin typeface="Corbel" pitchFamily="34" charset="0"/>
            </a:endParaRPr>
          </a:p>
        </p:txBody>
      </p:sp>
      <p:cxnSp>
        <p:nvCxnSpPr>
          <p:cNvPr id="24" name="Straight Arrow Connector 23"/>
          <p:cNvCxnSpPr>
            <a:stCxn id="9" idx="0"/>
            <a:endCxn id="20" idx="2"/>
          </p:cNvCxnSpPr>
          <p:nvPr/>
        </p:nvCxnSpPr>
        <p:spPr>
          <a:xfrm rot="16200000" flipV="1">
            <a:off x="6963693" y="2260709"/>
            <a:ext cx="698849" cy="19234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9" idx="0"/>
            <a:endCxn id="21" idx="2"/>
          </p:cNvCxnSpPr>
          <p:nvPr/>
        </p:nvCxnSpPr>
        <p:spPr>
          <a:xfrm rot="16200000" flipV="1">
            <a:off x="7678073" y="2975089"/>
            <a:ext cx="698849" cy="4947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9" idx="0"/>
            <a:endCxn id="22" idx="2"/>
          </p:cNvCxnSpPr>
          <p:nvPr/>
        </p:nvCxnSpPr>
        <p:spPr>
          <a:xfrm rot="5400000" flipH="1" flipV="1">
            <a:off x="8407409" y="2740015"/>
            <a:ext cx="699312" cy="9644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381356" y="3143249"/>
            <a:ext cx="2071702" cy="323165"/>
          </a:xfrm>
          <a:prstGeom prst="rect">
            <a:avLst/>
          </a:prstGeom>
          <a:noFill/>
        </p:spPr>
        <p:txBody>
          <a:bodyPr wrap="square" rtlCol="0">
            <a:spAutoFit/>
          </a:bodyPr>
          <a:lstStyle/>
          <a:p>
            <a:r>
              <a:rPr lang="en-US" sz="1500" dirty="0">
                <a:solidFill>
                  <a:srgbClr val="C00000"/>
                </a:solidFill>
                <a:latin typeface="Comic Sans MS" pitchFamily="66" charset="0"/>
              </a:rPr>
              <a:t>Discover structure</a:t>
            </a:r>
            <a:endParaRPr lang="en-MY" sz="1500" dirty="0">
              <a:solidFill>
                <a:srgbClr val="C00000"/>
              </a:solidFill>
              <a:latin typeface="Comic Sans MS" pitchFamily="66" charset="0"/>
            </a:endParaRPr>
          </a:p>
        </p:txBody>
      </p:sp>
      <p:sp>
        <p:nvSpPr>
          <p:cNvPr id="30" name="TextBox 29"/>
          <p:cNvSpPr txBox="1"/>
          <p:nvPr/>
        </p:nvSpPr>
        <p:spPr>
          <a:xfrm>
            <a:off x="4952992" y="4534596"/>
            <a:ext cx="2428892" cy="323165"/>
          </a:xfrm>
          <a:prstGeom prst="rect">
            <a:avLst/>
          </a:prstGeom>
          <a:noFill/>
        </p:spPr>
        <p:txBody>
          <a:bodyPr wrap="square" rtlCol="0">
            <a:spAutoFit/>
          </a:bodyPr>
          <a:lstStyle/>
          <a:p>
            <a:r>
              <a:rPr lang="en-US" sz="1500" dirty="0">
                <a:solidFill>
                  <a:srgbClr val="C00000"/>
                </a:solidFill>
                <a:latin typeface="Comic Sans MS" pitchFamily="66" charset="0"/>
              </a:rPr>
              <a:t>All info about system</a:t>
            </a:r>
            <a:endParaRPr lang="en-MY" sz="1500" dirty="0">
              <a:solidFill>
                <a:srgbClr val="C00000"/>
              </a:solidFill>
              <a:latin typeface="Comic Sans MS" pitchFamily="66" charset="0"/>
            </a:endParaRPr>
          </a:p>
        </p:txBody>
      </p:sp>
      <p:sp>
        <p:nvSpPr>
          <p:cNvPr id="31" name="TextBox 30"/>
          <p:cNvSpPr txBox="1"/>
          <p:nvPr/>
        </p:nvSpPr>
        <p:spPr>
          <a:xfrm flipH="1">
            <a:off x="6453190" y="5357826"/>
            <a:ext cx="2428892" cy="784830"/>
          </a:xfrm>
          <a:prstGeom prst="accentBorderCallout1">
            <a:avLst>
              <a:gd name="adj1" fmla="val 18750"/>
              <a:gd name="adj2" fmla="val -8333"/>
              <a:gd name="adj3" fmla="val -315953"/>
              <a:gd name="adj4" fmla="val -37119"/>
            </a:avLst>
          </a:prstGeom>
          <a:ln w="3175"/>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500" dirty="0">
                <a:solidFill>
                  <a:srgbClr val="C00000"/>
                </a:solidFill>
                <a:latin typeface="Comic Sans MS" pitchFamily="66" charset="0"/>
              </a:rPr>
              <a:t>Show where entities in the system are defined and matrices</a:t>
            </a:r>
            <a:endParaRPr lang="en-MY" sz="1500" dirty="0">
              <a:solidFill>
                <a:srgbClr val="C00000"/>
              </a:solidFill>
              <a:latin typeface="Comic Sans MS" pitchFamily="66" charset="0"/>
            </a:endParaRPr>
          </a:p>
        </p:txBody>
      </p:sp>
      <p:sp>
        <p:nvSpPr>
          <p:cNvPr id="10" name="Slide Number Placeholder 9"/>
          <p:cNvSpPr>
            <a:spLocks noGrp="1"/>
          </p:cNvSpPr>
          <p:nvPr>
            <p:ph type="sldNum" sz="quarter" idx="12"/>
          </p:nvPr>
        </p:nvSpPr>
        <p:spPr/>
        <p:txBody>
          <a:bodyPr/>
          <a:lstStyle/>
          <a:p>
            <a:fld id="{6CD5BE7B-1C5F-47E0-878A-004C199E3AAF}" type="slidenum">
              <a:rPr lang="en-MY" smtClean="0"/>
              <a:pPr/>
              <a:t>36</a:t>
            </a:fld>
            <a:endParaRPr lang="en-MY"/>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7" presetClass="entr" presetSubtype="0" fill="hold" grpId="0" nodeType="clickEffect">
                                  <p:stCondLst>
                                    <p:cond delay="0"/>
                                  </p:stCondLst>
                                  <p:iterate type="lt">
                                    <p:tmPct val="50000"/>
                                  </p:iterate>
                                  <p:childTnLst>
                                    <p:set>
                                      <p:cBhvr>
                                        <p:cTn id="16" dur="1" fill="hold">
                                          <p:stCondLst>
                                            <p:cond delay="0"/>
                                          </p:stCondLst>
                                        </p:cTn>
                                        <p:tgtEl>
                                          <p:spTgt spid="29"/>
                                        </p:tgtEl>
                                        <p:attrNameLst>
                                          <p:attrName>style.visibility</p:attrName>
                                        </p:attrNameLst>
                                      </p:cBhvr>
                                      <p:to>
                                        <p:strVal val="visible"/>
                                      </p:to>
                                    </p:set>
                                    <p:anim calcmode="discrete" valueType="clr">
                                      <p:cBhvr override="childStyle">
                                        <p:cTn id="17" dur="80"/>
                                        <p:tgtEl>
                                          <p:spTgt spid="29"/>
                                        </p:tgtEl>
                                        <p:attrNameLst>
                                          <p:attrName>style.color</p:attrName>
                                        </p:attrNameLst>
                                      </p:cBhvr>
                                      <p:tavLst>
                                        <p:tav tm="0">
                                          <p:val>
                                            <p:clrVal>
                                              <a:schemeClr val="accent2"/>
                                            </p:clrVal>
                                          </p:val>
                                        </p:tav>
                                        <p:tav tm="50000">
                                          <p:val>
                                            <p:clrVal>
                                              <a:schemeClr val="hlink"/>
                                            </p:clrVal>
                                          </p:val>
                                        </p:tav>
                                      </p:tavLst>
                                    </p:anim>
                                    <p:anim calcmode="discrete" valueType="clr">
                                      <p:cBhvr>
                                        <p:cTn id="18" dur="80"/>
                                        <p:tgtEl>
                                          <p:spTgt spid="29"/>
                                        </p:tgtEl>
                                        <p:attrNameLst>
                                          <p:attrName>fillcolor</p:attrName>
                                        </p:attrNameLst>
                                      </p:cBhvr>
                                      <p:tavLst>
                                        <p:tav tm="0">
                                          <p:val>
                                            <p:clrVal>
                                              <a:schemeClr val="accent2"/>
                                            </p:clrVal>
                                          </p:val>
                                        </p:tav>
                                        <p:tav tm="50000">
                                          <p:val>
                                            <p:clrVal>
                                              <a:schemeClr val="hlink"/>
                                            </p:clrVal>
                                          </p:val>
                                        </p:tav>
                                      </p:tavLst>
                                    </p:anim>
                                    <p:set>
                                      <p:cBhvr>
                                        <p:cTn id="19" dur="80"/>
                                        <p:tgtEl>
                                          <p:spTgt spid="29"/>
                                        </p:tgtEl>
                                        <p:attrNameLst>
                                          <p:attrName>fill.type</p:attrName>
                                        </p:attrNameLst>
                                      </p:cBhvr>
                                      <p:to>
                                        <p:strVal val="solid"/>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3"/>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15"/>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17"/>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7" presetClass="entr" presetSubtype="0" fill="hold" grpId="0" nodeType="clickEffect">
                                  <p:stCondLst>
                                    <p:cond delay="0"/>
                                  </p:stCondLst>
                                  <p:iterate type="lt">
                                    <p:tmPct val="50000"/>
                                  </p:iterate>
                                  <p:childTnLst>
                                    <p:set>
                                      <p:cBhvr>
                                        <p:cTn id="37" dur="1" fill="hold">
                                          <p:stCondLst>
                                            <p:cond delay="0"/>
                                          </p:stCondLst>
                                        </p:cTn>
                                        <p:tgtEl>
                                          <p:spTgt spid="30"/>
                                        </p:tgtEl>
                                        <p:attrNameLst>
                                          <p:attrName>style.visibility</p:attrName>
                                        </p:attrNameLst>
                                      </p:cBhvr>
                                      <p:to>
                                        <p:strVal val="visible"/>
                                      </p:to>
                                    </p:set>
                                    <p:anim calcmode="discrete" valueType="clr">
                                      <p:cBhvr override="childStyle">
                                        <p:cTn id="38" dur="80"/>
                                        <p:tgtEl>
                                          <p:spTgt spid="30"/>
                                        </p:tgtEl>
                                        <p:attrNameLst>
                                          <p:attrName>style.color</p:attrName>
                                        </p:attrNameLst>
                                      </p:cBhvr>
                                      <p:tavLst>
                                        <p:tav tm="0">
                                          <p:val>
                                            <p:clrVal>
                                              <a:schemeClr val="accent2"/>
                                            </p:clrVal>
                                          </p:val>
                                        </p:tav>
                                        <p:tav tm="50000">
                                          <p:val>
                                            <p:clrVal>
                                              <a:schemeClr val="hlink"/>
                                            </p:clrVal>
                                          </p:val>
                                        </p:tav>
                                      </p:tavLst>
                                    </p:anim>
                                    <p:anim calcmode="discrete" valueType="clr">
                                      <p:cBhvr>
                                        <p:cTn id="39" dur="80"/>
                                        <p:tgtEl>
                                          <p:spTgt spid="30"/>
                                        </p:tgtEl>
                                        <p:attrNameLst>
                                          <p:attrName>fillcolor</p:attrName>
                                        </p:attrNameLst>
                                      </p:cBhvr>
                                      <p:tavLst>
                                        <p:tav tm="0">
                                          <p:val>
                                            <p:clrVal>
                                              <a:schemeClr val="accent2"/>
                                            </p:clrVal>
                                          </p:val>
                                        </p:tav>
                                        <p:tav tm="50000">
                                          <p:val>
                                            <p:clrVal>
                                              <a:schemeClr val="hlink"/>
                                            </p:clrVal>
                                          </p:val>
                                        </p:tav>
                                      </p:tavLst>
                                    </p:anim>
                                    <p:set>
                                      <p:cBhvr>
                                        <p:cTn id="40" dur="80"/>
                                        <p:tgtEl>
                                          <p:spTgt spid="30"/>
                                        </p:tgtEl>
                                        <p:attrNameLst>
                                          <p:attrName>fill.type</p:attrName>
                                        </p:attrNameLst>
                                      </p:cBhvr>
                                      <p:to>
                                        <p:strVal val="solid"/>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1"/>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6"/>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27" presetClass="entr" presetSubtype="0" fill="hold" grpId="0" nodeType="clickEffect">
                                  <p:stCondLst>
                                    <p:cond delay="0"/>
                                  </p:stCondLst>
                                  <p:iterate type="lt">
                                    <p:tmPct val="50000"/>
                                  </p:iterate>
                                  <p:childTnLst>
                                    <p:set>
                                      <p:cBhvr>
                                        <p:cTn id="64" dur="1" fill="hold">
                                          <p:stCondLst>
                                            <p:cond delay="0"/>
                                          </p:stCondLst>
                                        </p:cTn>
                                        <p:tgtEl>
                                          <p:spTgt spid="31"/>
                                        </p:tgtEl>
                                        <p:attrNameLst>
                                          <p:attrName>style.visibility</p:attrName>
                                        </p:attrNameLst>
                                      </p:cBhvr>
                                      <p:to>
                                        <p:strVal val="visible"/>
                                      </p:to>
                                    </p:set>
                                    <p:anim calcmode="discrete" valueType="clr">
                                      <p:cBhvr override="childStyle">
                                        <p:cTn id="65" dur="80"/>
                                        <p:tgtEl>
                                          <p:spTgt spid="31"/>
                                        </p:tgtEl>
                                        <p:attrNameLst>
                                          <p:attrName>style.color</p:attrName>
                                        </p:attrNameLst>
                                      </p:cBhvr>
                                      <p:tavLst>
                                        <p:tav tm="0">
                                          <p:val>
                                            <p:clrVal>
                                              <a:schemeClr val="accent2"/>
                                            </p:clrVal>
                                          </p:val>
                                        </p:tav>
                                        <p:tav tm="50000">
                                          <p:val>
                                            <p:clrVal>
                                              <a:schemeClr val="hlink"/>
                                            </p:clrVal>
                                          </p:val>
                                        </p:tav>
                                      </p:tavLst>
                                    </p:anim>
                                    <p:anim calcmode="discrete" valueType="clr">
                                      <p:cBhvr>
                                        <p:cTn id="66" dur="80"/>
                                        <p:tgtEl>
                                          <p:spTgt spid="31"/>
                                        </p:tgtEl>
                                        <p:attrNameLst>
                                          <p:attrName>fillcolor</p:attrName>
                                        </p:attrNameLst>
                                      </p:cBhvr>
                                      <p:tavLst>
                                        <p:tav tm="0">
                                          <p:val>
                                            <p:clrVal>
                                              <a:schemeClr val="accent2"/>
                                            </p:clrVal>
                                          </p:val>
                                        </p:tav>
                                        <p:tav tm="50000">
                                          <p:val>
                                            <p:clrVal>
                                              <a:schemeClr val="hlink"/>
                                            </p:clrVal>
                                          </p:val>
                                        </p:tav>
                                      </p:tavLst>
                                    </p:anim>
                                    <p:set>
                                      <p:cBhvr>
                                        <p:cTn id="67" dur="80"/>
                                        <p:tgtEl>
                                          <p:spTgt spid="31"/>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20" grpId="0" animBg="1"/>
      <p:bldP spid="21" grpId="0" animBg="1"/>
      <p:bldP spid="22" grpId="0" animBg="1"/>
      <p:bldP spid="29" grpId="0"/>
      <p:bldP spid="30" grpId="0"/>
      <p:bldP spid="31"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Software Re-engineering Process</a:t>
            </a:r>
            <a:br>
              <a:rPr lang="en-US" sz="2800" dirty="0"/>
            </a:br>
            <a:r>
              <a:rPr lang="en-US" sz="2800" dirty="0"/>
              <a:t>2. Reverse Engineering</a:t>
            </a:r>
            <a:endParaRPr lang="en-MY" sz="2800" dirty="0"/>
          </a:p>
        </p:txBody>
      </p:sp>
      <p:sp>
        <p:nvSpPr>
          <p:cNvPr id="3" name="Content Placeholder 2"/>
          <p:cNvSpPr>
            <a:spLocks noGrp="1"/>
          </p:cNvSpPr>
          <p:nvPr>
            <p:ph idx="1"/>
          </p:nvPr>
        </p:nvSpPr>
        <p:spPr/>
        <p:txBody>
          <a:bodyPr/>
          <a:lstStyle/>
          <a:p>
            <a:pPr algn="just">
              <a:buNone/>
            </a:pPr>
            <a:r>
              <a:rPr lang="en-US" altLang="en-US" sz="2000" dirty="0">
                <a:cs typeface="Times New Roman" pitchFamily="18" charset="0"/>
              </a:rPr>
              <a:t>Further more, </a:t>
            </a:r>
          </a:p>
          <a:p>
            <a:pPr algn="just"/>
            <a:r>
              <a:rPr lang="en-US" altLang="en-US" sz="2000" dirty="0">
                <a:cs typeface="Times New Roman" pitchFamily="18" charset="0"/>
              </a:rPr>
              <a:t>The design and specification of an existing system may be reverse engineered so that they can serve as an input to the requirements specification for that program's replacement.</a:t>
            </a:r>
          </a:p>
          <a:p>
            <a:pPr algn="just"/>
            <a:r>
              <a:rPr lang="en-US" altLang="en-US" sz="2000" dirty="0">
                <a:cs typeface="Times New Roman" pitchFamily="18" charset="0"/>
              </a:rPr>
              <a:t>Alternatively, the design and specification may be reverse engineered so that they are available to help program maintenance. With this additional information, it may not be necessary to re-engineer the system source code.</a:t>
            </a:r>
          </a:p>
        </p:txBody>
      </p:sp>
      <p:sp>
        <p:nvSpPr>
          <p:cNvPr id="5" name="Slide Number Placeholder 4"/>
          <p:cNvSpPr>
            <a:spLocks noGrp="1"/>
          </p:cNvSpPr>
          <p:nvPr>
            <p:ph type="sldNum" sz="quarter" idx="12"/>
          </p:nvPr>
        </p:nvSpPr>
        <p:spPr/>
        <p:txBody>
          <a:bodyPr/>
          <a:lstStyle/>
          <a:p>
            <a:fld id="{75501BB6-19C8-40EE-9C30-04E771517856}" type="slidenum">
              <a:rPr lang="en-MY" smtClean="0"/>
              <a:pPr/>
              <a:t>37</a:t>
            </a:fld>
            <a:endParaRPr lang="en-MY"/>
          </a:p>
        </p:txBody>
      </p:sp>
    </p:spTree>
    <p:extLst>
      <p:ext uri="{BB962C8B-B14F-4D97-AF65-F5344CB8AC3E}">
        <p14:creationId xmlns:p14="http://schemas.microsoft.com/office/powerpoint/2010/main" val="9624790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Software Re-engineering Process</a:t>
            </a:r>
            <a:br>
              <a:rPr lang="en-US" sz="2800" dirty="0"/>
            </a:br>
            <a:r>
              <a:rPr lang="en-US" sz="2800" dirty="0"/>
              <a:t>3. Program Structure Improvement</a:t>
            </a:r>
            <a:endParaRPr lang="en-MY" sz="2800" dirty="0"/>
          </a:p>
        </p:txBody>
      </p:sp>
      <p:sp>
        <p:nvSpPr>
          <p:cNvPr id="3" name="Content Placeholder 2"/>
          <p:cNvSpPr>
            <a:spLocks noGrp="1"/>
          </p:cNvSpPr>
          <p:nvPr>
            <p:ph idx="1"/>
          </p:nvPr>
        </p:nvSpPr>
        <p:spPr/>
        <p:txBody>
          <a:bodyPr/>
          <a:lstStyle/>
          <a:p>
            <a:r>
              <a:rPr lang="en-US" altLang="en-US" sz="2000" dirty="0"/>
              <a:t>The control structure of the program is </a:t>
            </a:r>
            <a:r>
              <a:rPr lang="en-US" altLang="en-US" sz="2000" dirty="0" err="1"/>
              <a:t>analysed</a:t>
            </a:r>
            <a:r>
              <a:rPr lang="en-US" altLang="en-US" sz="2000" dirty="0"/>
              <a:t> and modified </a:t>
            </a:r>
          </a:p>
          <a:p>
            <a:r>
              <a:rPr lang="en-US" altLang="en-US" sz="2000" dirty="0"/>
              <a:t>E.g. Restructuring/replacing ‘spaghetti’ program structure such as </a:t>
            </a:r>
            <a:r>
              <a:rPr lang="en-US" altLang="en-US" sz="2000" b="1" i="1" dirty="0" err="1"/>
              <a:t>gotos</a:t>
            </a:r>
            <a:r>
              <a:rPr lang="en-US" altLang="en-US" sz="2000" dirty="0"/>
              <a:t> with </a:t>
            </a:r>
            <a:r>
              <a:rPr lang="en-US" altLang="en-US" sz="2000" b="1" i="1" dirty="0"/>
              <a:t>if-then-else</a:t>
            </a:r>
            <a:r>
              <a:rPr lang="en-US" altLang="en-US" sz="2000" b="1" dirty="0"/>
              <a:t> </a:t>
            </a:r>
            <a:r>
              <a:rPr lang="en-US" altLang="en-US" sz="2000" dirty="0"/>
              <a:t>conditions and </a:t>
            </a:r>
            <a:r>
              <a:rPr lang="en-US" altLang="en-US" sz="2000" b="1" i="1" dirty="0"/>
              <a:t>while</a:t>
            </a:r>
            <a:r>
              <a:rPr lang="en-US" altLang="en-US" sz="2000" dirty="0"/>
              <a:t> loops</a:t>
            </a:r>
          </a:p>
          <a:p>
            <a:r>
              <a:rPr lang="en-US" altLang="en-US" sz="2000" dirty="0"/>
              <a:t>Complex conditions can also be simplified</a:t>
            </a:r>
          </a:p>
          <a:p>
            <a:r>
              <a:rPr lang="en-US" altLang="en-US" sz="2000" dirty="0"/>
              <a:t>This makes a program more readable and easier to understand i.e. more maintainable</a:t>
            </a:r>
          </a:p>
        </p:txBody>
      </p:sp>
      <p:sp>
        <p:nvSpPr>
          <p:cNvPr id="5" name="Slide Number Placeholder 4"/>
          <p:cNvSpPr>
            <a:spLocks noGrp="1"/>
          </p:cNvSpPr>
          <p:nvPr>
            <p:ph type="sldNum" sz="quarter" idx="12"/>
          </p:nvPr>
        </p:nvSpPr>
        <p:spPr/>
        <p:txBody>
          <a:bodyPr/>
          <a:lstStyle/>
          <a:p>
            <a:fld id="{75501BB6-19C8-40EE-9C30-04E771517856}" type="slidenum">
              <a:rPr lang="en-MY" smtClean="0"/>
              <a:pPr/>
              <a:t>38</a:t>
            </a:fld>
            <a:endParaRPr lang="en-MY"/>
          </a:p>
        </p:txBody>
      </p:sp>
      <p:pic>
        <p:nvPicPr>
          <p:cNvPr id="6" name="Picture 2" descr="http://www.webseoanalytics.com/blog/wp-content/uploads/2010/10/link-structure-nodes.jpg"/>
          <p:cNvPicPr>
            <a:picLocks noChangeAspect="1" noChangeArrowheads="1"/>
          </p:cNvPicPr>
          <p:nvPr/>
        </p:nvPicPr>
        <p:blipFill>
          <a:blip r:embed="rId2" cstate="screen"/>
          <a:srcRect/>
          <a:stretch>
            <a:fillRect/>
          </a:stretch>
        </p:blipFill>
        <p:spPr bwMode="auto">
          <a:xfrm>
            <a:off x="7248128" y="3771900"/>
            <a:ext cx="3000396" cy="2250297"/>
          </a:xfrm>
          <a:prstGeom prst="rect">
            <a:avLst/>
          </a:prstGeom>
          <a:ln>
            <a:noFill/>
          </a:ln>
          <a:effectLst>
            <a:softEdge rad="112500"/>
          </a:effectLst>
        </p:spPr>
      </p:pic>
    </p:spTree>
    <p:extLst>
      <p:ext uri="{BB962C8B-B14F-4D97-AF65-F5344CB8AC3E}">
        <p14:creationId xmlns:p14="http://schemas.microsoft.com/office/powerpoint/2010/main" val="6290695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27648" y="764704"/>
            <a:ext cx="6552728" cy="5355312"/>
          </a:xfrm>
          <a:prstGeom prst="rect">
            <a:avLst/>
          </a:prstGeom>
          <a:ln w="6350"/>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1371600" algn="l"/>
              </a:tabLst>
            </a:pPr>
            <a:r>
              <a:rPr lang="en-US" dirty="0">
                <a:solidFill>
                  <a:schemeClr val="bg2">
                    <a:lumMod val="50000"/>
                  </a:schemeClr>
                </a:solidFill>
                <a:latin typeface="Arial" panose="020B0604020202020204" pitchFamily="34" charset="0"/>
                <a:ea typeface="Times New Roman" panose="02020603050405020304" pitchFamily="18" charset="0"/>
              </a:rPr>
              <a:t>Start:	Get (Time-on, Time-off, Setting, Temp, Switch)</a:t>
            </a:r>
            <a:endParaRPr lang="en-MY" sz="1400" dirty="0">
              <a:solidFill>
                <a:schemeClr val="bg2">
                  <a:lumMod val="50000"/>
                </a:schemeClr>
              </a:solidFill>
              <a:latin typeface="Times New Roman" panose="02020603050405020304" pitchFamily="18" charset="0"/>
              <a:ea typeface="Times New Roman" panose="02020603050405020304" pitchFamily="18" charset="0"/>
            </a:endParaRPr>
          </a:p>
          <a:p>
            <a:pPr>
              <a:spcAft>
                <a:spcPts val="0"/>
              </a:spcAft>
              <a:tabLst>
                <a:tab pos="1371600" algn="l"/>
              </a:tabLst>
            </a:pPr>
            <a:r>
              <a:rPr lang="en-US" dirty="0">
                <a:solidFill>
                  <a:schemeClr val="bg2">
                    <a:lumMod val="50000"/>
                  </a:schemeClr>
                </a:solidFill>
                <a:latin typeface="Arial" panose="020B0604020202020204" pitchFamily="34" charset="0"/>
                <a:ea typeface="Times New Roman" panose="02020603050405020304" pitchFamily="18" charset="0"/>
              </a:rPr>
              <a:t>	if Switch = off </a:t>
            </a:r>
            <a:r>
              <a:rPr lang="en-US" dirty="0" err="1">
                <a:solidFill>
                  <a:schemeClr val="bg2">
                    <a:lumMod val="50000"/>
                  </a:schemeClr>
                </a:solidFill>
                <a:latin typeface="Arial" panose="020B0604020202020204" pitchFamily="34" charset="0"/>
                <a:ea typeface="Times New Roman" panose="02020603050405020304" pitchFamily="18" charset="0"/>
              </a:rPr>
              <a:t>goto</a:t>
            </a:r>
            <a:r>
              <a:rPr lang="en-US" dirty="0">
                <a:solidFill>
                  <a:schemeClr val="bg2">
                    <a:lumMod val="50000"/>
                  </a:schemeClr>
                </a:solidFill>
                <a:latin typeface="Arial" panose="020B0604020202020204" pitchFamily="34" charset="0"/>
                <a:ea typeface="Times New Roman" panose="02020603050405020304" pitchFamily="18" charset="0"/>
              </a:rPr>
              <a:t> off</a:t>
            </a:r>
            <a:endParaRPr lang="en-MY" sz="1400" dirty="0">
              <a:solidFill>
                <a:schemeClr val="bg2">
                  <a:lumMod val="50000"/>
                </a:schemeClr>
              </a:solidFill>
              <a:latin typeface="Times New Roman" panose="02020603050405020304" pitchFamily="18" charset="0"/>
              <a:ea typeface="Times New Roman" panose="02020603050405020304" pitchFamily="18" charset="0"/>
            </a:endParaRPr>
          </a:p>
          <a:p>
            <a:pPr>
              <a:spcAft>
                <a:spcPts val="0"/>
              </a:spcAft>
              <a:tabLst>
                <a:tab pos="1371600" algn="l"/>
              </a:tabLst>
            </a:pPr>
            <a:r>
              <a:rPr lang="en-US" dirty="0">
                <a:solidFill>
                  <a:schemeClr val="bg2">
                    <a:lumMod val="50000"/>
                  </a:schemeClr>
                </a:solidFill>
                <a:latin typeface="Arial" panose="020B0604020202020204" pitchFamily="34" charset="0"/>
                <a:ea typeface="Times New Roman" panose="02020603050405020304" pitchFamily="18" charset="0"/>
              </a:rPr>
              <a:t>	if Switch = on </a:t>
            </a:r>
            <a:r>
              <a:rPr lang="en-US" dirty="0" err="1">
                <a:solidFill>
                  <a:schemeClr val="bg2">
                    <a:lumMod val="50000"/>
                  </a:schemeClr>
                </a:solidFill>
                <a:latin typeface="Arial" panose="020B0604020202020204" pitchFamily="34" charset="0"/>
                <a:ea typeface="Times New Roman" panose="02020603050405020304" pitchFamily="18" charset="0"/>
              </a:rPr>
              <a:t>goto</a:t>
            </a:r>
            <a:r>
              <a:rPr lang="en-US" dirty="0">
                <a:solidFill>
                  <a:schemeClr val="bg2">
                    <a:lumMod val="50000"/>
                  </a:schemeClr>
                </a:solidFill>
                <a:latin typeface="Arial" panose="020B0604020202020204" pitchFamily="34" charset="0"/>
                <a:ea typeface="Times New Roman" panose="02020603050405020304" pitchFamily="18" charset="0"/>
              </a:rPr>
              <a:t> on</a:t>
            </a:r>
            <a:endParaRPr lang="en-MY" sz="1400" dirty="0">
              <a:solidFill>
                <a:schemeClr val="bg2">
                  <a:lumMod val="50000"/>
                </a:schemeClr>
              </a:solidFill>
              <a:latin typeface="Times New Roman" panose="02020603050405020304" pitchFamily="18" charset="0"/>
              <a:ea typeface="Times New Roman" panose="02020603050405020304" pitchFamily="18" charset="0"/>
            </a:endParaRPr>
          </a:p>
          <a:p>
            <a:pPr>
              <a:spcAft>
                <a:spcPts val="0"/>
              </a:spcAft>
              <a:tabLst>
                <a:tab pos="1371600" algn="l"/>
              </a:tabLst>
            </a:pPr>
            <a:r>
              <a:rPr lang="en-US" dirty="0">
                <a:solidFill>
                  <a:schemeClr val="bg2">
                    <a:lumMod val="50000"/>
                  </a:schemeClr>
                </a:solidFill>
                <a:latin typeface="Arial" panose="020B0604020202020204" pitchFamily="34" charset="0"/>
                <a:ea typeface="Times New Roman" panose="02020603050405020304" pitchFamily="18" charset="0"/>
              </a:rPr>
              <a:t>	</a:t>
            </a:r>
            <a:r>
              <a:rPr lang="en-US" dirty="0" err="1">
                <a:solidFill>
                  <a:schemeClr val="bg2">
                    <a:lumMod val="50000"/>
                  </a:schemeClr>
                </a:solidFill>
                <a:latin typeface="Arial" panose="020B0604020202020204" pitchFamily="34" charset="0"/>
                <a:ea typeface="Times New Roman" panose="02020603050405020304" pitchFamily="18" charset="0"/>
              </a:rPr>
              <a:t>goto</a:t>
            </a:r>
            <a:r>
              <a:rPr lang="en-US" dirty="0">
                <a:solidFill>
                  <a:schemeClr val="bg2">
                    <a:lumMod val="50000"/>
                  </a:schemeClr>
                </a:solidFill>
                <a:latin typeface="Arial" panose="020B0604020202020204" pitchFamily="34" charset="0"/>
                <a:ea typeface="Times New Roman" panose="02020603050405020304" pitchFamily="18" charset="0"/>
              </a:rPr>
              <a:t> </a:t>
            </a:r>
            <a:r>
              <a:rPr lang="en-US" dirty="0" err="1">
                <a:solidFill>
                  <a:schemeClr val="bg2">
                    <a:lumMod val="50000"/>
                  </a:schemeClr>
                </a:solidFill>
                <a:latin typeface="Arial" panose="020B0604020202020204" pitchFamily="34" charset="0"/>
                <a:ea typeface="Times New Roman" panose="02020603050405020304" pitchFamily="18" charset="0"/>
              </a:rPr>
              <a:t>CntrID</a:t>
            </a:r>
            <a:endParaRPr lang="en-MY" sz="1400" dirty="0">
              <a:solidFill>
                <a:schemeClr val="bg2">
                  <a:lumMod val="50000"/>
                </a:schemeClr>
              </a:solidFill>
              <a:latin typeface="Times New Roman" panose="02020603050405020304" pitchFamily="18" charset="0"/>
              <a:ea typeface="Times New Roman" panose="02020603050405020304" pitchFamily="18" charset="0"/>
            </a:endParaRPr>
          </a:p>
          <a:p>
            <a:pPr>
              <a:spcAft>
                <a:spcPts val="0"/>
              </a:spcAft>
              <a:tabLst>
                <a:tab pos="1371600" algn="l"/>
              </a:tabLst>
            </a:pPr>
            <a:r>
              <a:rPr lang="en-US" dirty="0">
                <a:solidFill>
                  <a:schemeClr val="bg2">
                    <a:lumMod val="50000"/>
                  </a:schemeClr>
                </a:solidFill>
                <a:latin typeface="Arial" panose="020B0604020202020204" pitchFamily="34" charset="0"/>
                <a:ea typeface="Times New Roman" panose="02020603050405020304" pitchFamily="18" charset="0"/>
              </a:rPr>
              <a:t>off:	if Heating-status = on </a:t>
            </a:r>
            <a:r>
              <a:rPr lang="en-US" dirty="0" err="1">
                <a:solidFill>
                  <a:schemeClr val="bg2">
                    <a:lumMod val="50000"/>
                  </a:schemeClr>
                </a:solidFill>
                <a:latin typeface="Arial" panose="020B0604020202020204" pitchFamily="34" charset="0"/>
                <a:ea typeface="Times New Roman" panose="02020603050405020304" pitchFamily="18" charset="0"/>
              </a:rPr>
              <a:t>goto</a:t>
            </a:r>
            <a:r>
              <a:rPr lang="en-US" dirty="0">
                <a:solidFill>
                  <a:schemeClr val="bg2">
                    <a:lumMod val="50000"/>
                  </a:schemeClr>
                </a:solidFill>
                <a:latin typeface="Arial" panose="020B0604020202020204" pitchFamily="34" charset="0"/>
                <a:ea typeface="Times New Roman" panose="02020603050405020304" pitchFamily="18" charset="0"/>
              </a:rPr>
              <a:t> </a:t>
            </a:r>
            <a:r>
              <a:rPr lang="en-US" dirty="0" err="1">
                <a:solidFill>
                  <a:schemeClr val="bg2">
                    <a:lumMod val="50000"/>
                  </a:schemeClr>
                </a:solidFill>
                <a:latin typeface="Arial" panose="020B0604020202020204" pitchFamily="34" charset="0"/>
                <a:ea typeface="Times New Roman" panose="02020603050405020304" pitchFamily="18" charset="0"/>
              </a:rPr>
              <a:t>Sw</a:t>
            </a:r>
            <a:r>
              <a:rPr lang="en-US" dirty="0">
                <a:solidFill>
                  <a:schemeClr val="bg2">
                    <a:lumMod val="50000"/>
                  </a:schemeClr>
                </a:solidFill>
                <a:latin typeface="Arial" panose="020B0604020202020204" pitchFamily="34" charset="0"/>
                <a:ea typeface="Times New Roman" panose="02020603050405020304" pitchFamily="18" charset="0"/>
              </a:rPr>
              <a:t>-off</a:t>
            </a:r>
            <a:endParaRPr lang="en-MY" sz="1400" dirty="0">
              <a:solidFill>
                <a:schemeClr val="bg2">
                  <a:lumMod val="50000"/>
                </a:schemeClr>
              </a:solidFill>
              <a:latin typeface="Times New Roman" panose="02020603050405020304" pitchFamily="18" charset="0"/>
              <a:ea typeface="Times New Roman" panose="02020603050405020304" pitchFamily="18" charset="0"/>
            </a:endParaRPr>
          </a:p>
          <a:p>
            <a:pPr>
              <a:spcAft>
                <a:spcPts val="0"/>
              </a:spcAft>
              <a:tabLst>
                <a:tab pos="1371600" algn="l"/>
              </a:tabLst>
            </a:pPr>
            <a:r>
              <a:rPr lang="en-US" dirty="0">
                <a:solidFill>
                  <a:schemeClr val="bg2">
                    <a:lumMod val="50000"/>
                  </a:schemeClr>
                </a:solidFill>
                <a:latin typeface="Arial" panose="020B0604020202020204" pitchFamily="34" charset="0"/>
                <a:ea typeface="Times New Roman" panose="02020603050405020304" pitchFamily="18" charset="0"/>
              </a:rPr>
              <a:t>	</a:t>
            </a:r>
            <a:r>
              <a:rPr lang="en-US" dirty="0" err="1">
                <a:solidFill>
                  <a:schemeClr val="bg2">
                    <a:lumMod val="50000"/>
                  </a:schemeClr>
                </a:solidFill>
                <a:latin typeface="Arial" panose="020B0604020202020204" pitchFamily="34" charset="0"/>
                <a:ea typeface="Times New Roman" panose="02020603050405020304" pitchFamily="18" charset="0"/>
              </a:rPr>
              <a:t>goto</a:t>
            </a:r>
            <a:r>
              <a:rPr lang="en-US" dirty="0">
                <a:solidFill>
                  <a:schemeClr val="bg2">
                    <a:lumMod val="50000"/>
                  </a:schemeClr>
                </a:solidFill>
                <a:latin typeface="Arial" panose="020B0604020202020204" pitchFamily="34" charset="0"/>
                <a:ea typeface="Times New Roman" panose="02020603050405020304" pitchFamily="18" charset="0"/>
              </a:rPr>
              <a:t> loop</a:t>
            </a:r>
            <a:endParaRPr lang="en-MY" sz="1400" dirty="0">
              <a:solidFill>
                <a:schemeClr val="bg2">
                  <a:lumMod val="50000"/>
                </a:schemeClr>
              </a:solidFill>
              <a:latin typeface="Times New Roman" panose="02020603050405020304" pitchFamily="18" charset="0"/>
              <a:ea typeface="Times New Roman" panose="02020603050405020304" pitchFamily="18" charset="0"/>
            </a:endParaRPr>
          </a:p>
          <a:p>
            <a:pPr>
              <a:spcAft>
                <a:spcPts val="0"/>
              </a:spcAft>
              <a:tabLst>
                <a:tab pos="1371600" algn="l"/>
              </a:tabLst>
            </a:pPr>
            <a:r>
              <a:rPr lang="en-US" dirty="0">
                <a:solidFill>
                  <a:schemeClr val="bg2">
                    <a:lumMod val="50000"/>
                  </a:schemeClr>
                </a:solidFill>
                <a:latin typeface="Arial" panose="020B0604020202020204" pitchFamily="34" charset="0"/>
                <a:ea typeface="Times New Roman" panose="02020603050405020304" pitchFamily="18" charset="0"/>
              </a:rPr>
              <a:t>on:	if Heating-status = off </a:t>
            </a:r>
            <a:r>
              <a:rPr lang="en-US" dirty="0" err="1">
                <a:solidFill>
                  <a:schemeClr val="bg2">
                    <a:lumMod val="50000"/>
                  </a:schemeClr>
                </a:solidFill>
                <a:latin typeface="Arial" panose="020B0604020202020204" pitchFamily="34" charset="0"/>
                <a:ea typeface="Times New Roman" panose="02020603050405020304" pitchFamily="18" charset="0"/>
              </a:rPr>
              <a:t>goto</a:t>
            </a:r>
            <a:r>
              <a:rPr lang="en-US" dirty="0">
                <a:solidFill>
                  <a:schemeClr val="bg2">
                    <a:lumMod val="50000"/>
                  </a:schemeClr>
                </a:solidFill>
                <a:latin typeface="Arial" panose="020B0604020202020204" pitchFamily="34" charset="0"/>
                <a:ea typeface="Times New Roman" panose="02020603050405020304" pitchFamily="18" charset="0"/>
              </a:rPr>
              <a:t> </a:t>
            </a:r>
            <a:r>
              <a:rPr lang="en-US" dirty="0" err="1">
                <a:solidFill>
                  <a:schemeClr val="bg2">
                    <a:lumMod val="50000"/>
                  </a:schemeClr>
                </a:solidFill>
                <a:latin typeface="Arial" panose="020B0604020202020204" pitchFamily="34" charset="0"/>
                <a:ea typeface="Times New Roman" panose="02020603050405020304" pitchFamily="18" charset="0"/>
              </a:rPr>
              <a:t>Sw</a:t>
            </a:r>
            <a:r>
              <a:rPr lang="en-US" dirty="0">
                <a:solidFill>
                  <a:schemeClr val="bg2">
                    <a:lumMod val="50000"/>
                  </a:schemeClr>
                </a:solidFill>
                <a:latin typeface="Arial" panose="020B0604020202020204" pitchFamily="34" charset="0"/>
                <a:ea typeface="Times New Roman" panose="02020603050405020304" pitchFamily="18" charset="0"/>
              </a:rPr>
              <a:t>-on </a:t>
            </a:r>
            <a:endParaRPr lang="en-MY" sz="1400" dirty="0">
              <a:solidFill>
                <a:schemeClr val="bg2">
                  <a:lumMod val="50000"/>
                </a:schemeClr>
              </a:solidFill>
              <a:latin typeface="Times New Roman" panose="02020603050405020304" pitchFamily="18" charset="0"/>
              <a:ea typeface="Times New Roman" panose="02020603050405020304" pitchFamily="18" charset="0"/>
            </a:endParaRPr>
          </a:p>
          <a:p>
            <a:pPr>
              <a:spcAft>
                <a:spcPts val="0"/>
              </a:spcAft>
              <a:tabLst>
                <a:tab pos="1371600" algn="l"/>
              </a:tabLst>
            </a:pPr>
            <a:r>
              <a:rPr lang="en-US" dirty="0">
                <a:solidFill>
                  <a:schemeClr val="bg2">
                    <a:lumMod val="50000"/>
                  </a:schemeClr>
                </a:solidFill>
                <a:latin typeface="Arial" panose="020B0604020202020204" pitchFamily="34" charset="0"/>
                <a:ea typeface="Times New Roman" panose="02020603050405020304" pitchFamily="18" charset="0"/>
              </a:rPr>
              <a:t>	</a:t>
            </a:r>
            <a:r>
              <a:rPr lang="en-US" dirty="0" err="1">
                <a:solidFill>
                  <a:schemeClr val="bg2">
                    <a:lumMod val="50000"/>
                  </a:schemeClr>
                </a:solidFill>
                <a:latin typeface="Arial" panose="020B0604020202020204" pitchFamily="34" charset="0"/>
                <a:ea typeface="Times New Roman" panose="02020603050405020304" pitchFamily="18" charset="0"/>
              </a:rPr>
              <a:t>goto</a:t>
            </a:r>
            <a:r>
              <a:rPr lang="en-US" dirty="0">
                <a:solidFill>
                  <a:schemeClr val="bg2">
                    <a:lumMod val="50000"/>
                  </a:schemeClr>
                </a:solidFill>
                <a:latin typeface="Arial" panose="020B0604020202020204" pitchFamily="34" charset="0"/>
                <a:ea typeface="Times New Roman" panose="02020603050405020304" pitchFamily="18" charset="0"/>
              </a:rPr>
              <a:t> loop</a:t>
            </a:r>
            <a:endParaRPr lang="en-MY" sz="1400" dirty="0">
              <a:solidFill>
                <a:schemeClr val="bg2">
                  <a:lumMod val="50000"/>
                </a:schemeClr>
              </a:solidFill>
              <a:latin typeface="Times New Roman" panose="02020603050405020304" pitchFamily="18" charset="0"/>
              <a:ea typeface="Times New Roman" panose="02020603050405020304" pitchFamily="18" charset="0"/>
            </a:endParaRPr>
          </a:p>
          <a:p>
            <a:pPr>
              <a:spcAft>
                <a:spcPts val="0"/>
              </a:spcAft>
              <a:tabLst>
                <a:tab pos="1371600" algn="l"/>
              </a:tabLst>
            </a:pPr>
            <a:r>
              <a:rPr lang="en-US" dirty="0" err="1">
                <a:solidFill>
                  <a:schemeClr val="bg2">
                    <a:lumMod val="50000"/>
                  </a:schemeClr>
                </a:solidFill>
                <a:latin typeface="Arial" panose="020B0604020202020204" pitchFamily="34" charset="0"/>
                <a:ea typeface="Times New Roman" panose="02020603050405020304" pitchFamily="18" charset="0"/>
              </a:rPr>
              <a:t>CntrId</a:t>
            </a:r>
            <a:r>
              <a:rPr lang="en-US" dirty="0">
                <a:solidFill>
                  <a:schemeClr val="bg2">
                    <a:lumMod val="50000"/>
                  </a:schemeClr>
                </a:solidFill>
                <a:latin typeface="Arial" panose="020B0604020202020204" pitchFamily="34" charset="0"/>
                <a:ea typeface="Times New Roman" panose="02020603050405020304" pitchFamily="18" charset="0"/>
              </a:rPr>
              <a:t>:	if Time = Time-on </a:t>
            </a:r>
            <a:r>
              <a:rPr lang="en-US" dirty="0" err="1">
                <a:solidFill>
                  <a:schemeClr val="bg2">
                    <a:lumMod val="50000"/>
                  </a:schemeClr>
                </a:solidFill>
                <a:latin typeface="Arial" panose="020B0604020202020204" pitchFamily="34" charset="0"/>
                <a:ea typeface="Times New Roman" panose="02020603050405020304" pitchFamily="18" charset="0"/>
              </a:rPr>
              <a:t>goto</a:t>
            </a:r>
            <a:r>
              <a:rPr lang="en-US" dirty="0">
                <a:solidFill>
                  <a:schemeClr val="bg2">
                    <a:lumMod val="50000"/>
                  </a:schemeClr>
                </a:solidFill>
                <a:latin typeface="Arial" panose="020B0604020202020204" pitchFamily="34" charset="0"/>
                <a:ea typeface="Times New Roman" panose="02020603050405020304" pitchFamily="18" charset="0"/>
              </a:rPr>
              <a:t> on</a:t>
            </a:r>
            <a:endParaRPr lang="en-MY" sz="1400" dirty="0">
              <a:solidFill>
                <a:schemeClr val="bg2">
                  <a:lumMod val="50000"/>
                </a:schemeClr>
              </a:solidFill>
              <a:latin typeface="Times New Roman" panose="02020603050405020304" pitchFamily="18" charset="0"/>
              <a:ea typeface="Times New Roman" panose="02020603050405020304" pitchFamily="18" charset="0"/>
            </a:endParaRPr>
          </a:p>
          <a:p>
            <a:pPr>
              <a:spcAft>
                <a:spcPts val="0"/>
              </a:spcAft>
              <a:tabLst>
                <a:tab pos="1371600" algn="l"/>
              </a:tabLst>
            </a:pPr>
            <a:r>
              <a:rPr lang="en-US" dirty="0">
                <a:solidFill>
                  <a:schemeClr val="bg2">
                    <a:lumMod val="50000"/>
                  </a:schemeClr>
                </a:solidFill>
                <a:latin typeface="Arial" panose="020B0604020202020204" pitchFamily="34" charset="0"/>
                <a:ea typeface="Times New Roman" panose="02020603050405020304" pitchFamily="18" charset="0"/>
              </a:rPr>
              <a:t>	if Time = Time-off </a:t>
            </a:r>
            <a:r>
              <a:rPr lang="en-US" dirty="0" err="1">
                <a:solidFill>
                  <a:schemeClr val="bg2">
                    <a:lumMod val="50000"/>
                  </a:schemeClr>
                </a:solidFill>
                <a:latin typeface="Arial" panose="020B0604020202020204" pitchFamily="34" charset="0"/>
                <a:ea typeface="Times New Roman" panose="02020603050405020304" pitchFamily="18" charset="0"/>
              </a:rPr>
              <a:t>goto</a:t>
            </a:r>
            <a:r>
              <a:rPr lang="en-US" dirty="0">
                <a:solidFill>
                  <a:schemeClr val="bg2">
                    <a:lumMod val="50000"/>
                  </a:schemeClr>
                </a:solidFill>
                <a:latin typeface="Arial" panose="020B0604020202020204" pitchFamily="34" charset="0"/>
                <a:ea typeface="Times New Roman" panose="02020603050405020304" pitchFamily="18" charset="0"/>
              </a:rPr>
              <a:t> off</a:t>
            </a:r>
            <a:endParaRPr lang="en-MY" sz="1400" dirty="0">
              <a:solidFill>
                <a:schemeClr val="bg2">
                  <a:lumMod val="50000"/>
                </a:schemeClr>
              </a:solidFill>
              <a:latin typeface="Times New Roman" panose="02020603050405020304" pitchFamily="18" charset="0"/>
              <a:ea typeface="Times New Roman" panose="02020603050405020304" pitchFamily="18" charset="0"/>
            </a:endParaRPr>
          </a:p>
          <a:p>
            <a:pPr>
              <a:spcAft>
                <a:spcPts val="0"/>
              </a:spcAft>
              <a:tabLst>
                <a:tab pos="1371600" algn="l"/>
              </a:tabLst>
            </a:pPr>
            <a:r>
              <a:rPr lang="en-US" dirty="0">
                <a:solidFill>
                  <a:schemeClr val="bg2">
                    <a:lumMod val="50000"/>
                  </a:schemeClr>
                </a:solidFill>
                <a:latin typeface="Arial" panose="020B0604020202020204" pitchFamily="34" charset="0"/>
                <a:ea typeface="Times New Roman" panose="02020603050405020304" pitchFamily="18" charset="0"/>
              </a:rPr>
              <a:t>	if Time &lt; Time-on </a:t>
            </a:r>
            <a:r>
              <a:rPr lang="en-US" dirty="0" err="1">
                <a:solidFill>
                  <a:schemeClr val="bg2">
                    <a:lumMod val="50000"/>
                  </a:schemeClr>
                </a:solidFill>
                <a:latin typeface="Arial" panose="020B0604020202020204" pitchFamily="34" charset="0"/>
                <a:ea typeface="Times New Roman" panose="02020603050405020304" pitchFamily="18" charset="0"/>
              </a:rPr>
              <a:t>goto</a:t>
            </a:r>
            <a:r>
              <a:rPr lang="en-US" dirty="0">
                <a:solidFill>
                  <a:schemeClr val="bg2">
                    <a:lumMod val="50000"/>
                  </a:schemeClr>
                </a:solidFill>
                <a:latin typeface="Arial" panose="020B0604020202020204" pitchFamily="34" charset="0"/>
                <a:ea typeface="Times New Roman" panose="02020603050405020304" pitchFamily="18" charset="0"/>
              </a:rPr>
              <a:t> Start</a:t>
            </a:r>
            <a:endParaRPr lang="en-MY" sz="1400" dirty="0">
              <a:solidFill>
                <a:schemeClr val="bg2">
                  <a:lumMod val="50000"/>
                </a:schemeClr>
              </a:solidFill>
              <a:latin typeface="Times New Roman" panose="02020603050405020304" pitchFamily="18" charset="0"/>
              <a:ea typeface="Times New Roman" panose="02020603050405020304" pitchFamily="18" charset="0"/>
            </a:endParaRPr>
          </a:p>
          <a:p>
            <a:pPr>
              <a:spcAft>
                <a:spcPts val="0"/>
              </a:spcAft>
              <a:tabLst>
                <a:tab pos="1371600" algn="l"/>
              </a:tabLst>
            </a:pPr>
            <a:r>
              <a:rPr lang="en-US" dirty="0">
                <a:solidFill>
                  <a:schemeClr val="bg2">
                    <a:lumMod val="50000"/>
                  </a:schemeClr>
                </a:solidFill>
                <a:latin typeface="Arial" panose="020B0604020202020204" pitchFamily="34" charset="0"/>
                <a:ea typeface="Times New Roman" panose="02020603050405020304" pitchFamily="18" charset="0"/>
              </a:rPr>
              <a:t>	if Time &gt; Time-off </a:t>
            </a:r>
            <a:r>
              <a:rPr lang="en-US" dirty="0" err="1">
                <a:solidFill>
                  <a:schemeClr val="bg2">
                    <a:lumMod val="50000"/>
                  </a:schemeClr>
                </a:solidFill>
                <a:latin typeface="Arial" panose="020B0604020202020204" pitchFamily="34" charset="0"/>
                <a:ea typeface="Times New Roman" panose="02020603050405020304" pitchFamily="18" charset="0"/>
              </a:rPr>
              <a:t>goto</a:t>
            </a:r>
            <a:r>
              <a:rPr lang="en-US" dirty="0">
                <a:solidFill>
                  <a:schemeClr val="bg2">
                    <a:lumMod val="50000"/>
                  </a:schemeClr>
                </a:solidFill>
                <a:latin typeface="Arial" panose="020B0604020202020204" pitchFamily="34" charset="0"/>
                <a:ea typeface="Times New Roman" panose="02020603050405020304" pitchFamily="18" charset="0"/>
              </a:rPr>
              <a:t> Start</a:t>
            </a:r>
            <a:endParaRPr lang="en-MY" sz="1400" dirty="0">
              <a:solidFill>
                <a:schemeClr val="bg2">
                  <a:lumMod val="50000"/>
                </a:schemeClr>
              </a:solidFill>
              <a:latin typeface="Times New Roman" panose="02020603050405020304" pitchFamily="18" charset="0"/>
              <a:ea typeface="Times New Roman" panose="02020603050405020304" pitchFamily="18" charset="0"/>
            </a:endParaRPr>
          </a:p>
          <a:p>
            <a:pPr>
              <a:spcAft>
                <a:spcPts val="0"/>
              </a:spcAft>
              <a:tabLst>
                <a:tab pos="1371600" algn="l"/>
              </a:tabLst>
            </a:pPr>
            <a:r>
              <a:rPr lang="en-US" dirty="0">
                <a:solidFill>
                  <a:schemeClr val="bg2">
                    <a:lumMod val="50000"/>
                  </a:schemeClr>
                </a:solidFill>
                <a:latin typeface="Arial" panose="020B0604020202020204" pitchFamily="34" charset="0"/>
                <a:ea typeface="Times New Roman" panose="02020603050405020304" pitchFamily="18" charset="0"/>
              </a:rPr>
              <a:t>	if Temp &gt; Setting then </a:t>
            </a:r>
            <a:r>
              <a:rPr lang="en-US" dirty="0" err="1">
                <a:solidFill>
                  <a:schemeClr val="bg2">
                    <a:lumMod val="50000"/>
                  </a:schemeClr>
                </a:solidFill>
                <a:latin typeface="Arial" panose="020B0604020202020204" pitchFamily="34" charset="0"/>
                <a:ea typeface="Times New Roman" panose="02020603050405020304" pitchFamily="18" charset="0"/>
              </a:rPr>
              <a:t>goto</a:t>
            </a:r>
            <a:r>
              <a:rPr lang="en-US" dirty="0">
                <a:solidFill>
                  <a:schemeClr val="bg2">
                    <a:lumMod val="50000"/>
                  </a:schemeClr>
                </a:solidFill>
                <a:latin typeface="Arial" panose="020B0604020202020204" pitchFamily="34" charset="0"/>
                <a:ea typeface="Times New Roman" panose="02020603050405020304" pitchFamily="18" charset="0"/>
              </a:rPr>
              <a:t> off</a:t>
            </a:r>
            <a:endParaRPr lang="en-MY" sz="1400" dirty="0">
              <a:solidFill>
                <a:schemeClr val="bg2">
                  <a:lumMod val="50000"/>
                </a:schemeClr>
              </a:solidFill>
              <a:latin typeface="Times New Roman" panose="02020603050405020304" pitchFamily="18" charset="0"/>
              <a:ea typeface="Times New Roman" panose="02020603050405020304" pitchFamily="18" charset="0"/>
            </a:endParaRPr>
          </a:p>
          <a:p>
            <a:pPr>
              <a:spcAft>
                <a:spcPts val="0"/>
              </a:spcAft>
              <a:tabLst>
                <a:tab pos="1371600" algn="l"/>
              </a:tabLst>
            </a:pPr>
            <a:r>
              <a:rPr lang="en-US" dirty="0">
                <a:solidFill>
                  <a:schemeClr val="bg2">
                    <a:lumMod val="50000"/>
                  </a:schemeClr>
                </a:solidFill>
                <a:latin typeface="Arial" panose="020B0604020202020204" pitchFamily="34" charset="0"/>
                <a:ea typeface="Times New Roman" panose="02020603050405020304" pitchFamily="18" charset="0"/>
              </a:rPr>
              <a:t>	if Temp &lt; Setting then </a:t>
            </a:r>
            <a:r>
              <a:rPr lang="en-US" dirty="0" err="1">
                <a:solidFill>
                  <a:schemeClr val="bg2">
                    <a:lumMod val="50000"/>
                  </a:schemeClr>
                </a:solidFill>
                <a:latin typeface="Arial" panose="020B0604020202020204" pitchFamily="34" charset="0"/>
                <a:ea typeface="Times New Roman" panose="02020603050405020304" pitchFamily="18" charset="0"/>
              </a:rPr>
              <a:t>goto</a:t>
            </a:r>
            <a:r>
              <a:rPr lang="en-US" dirty="0">
                <a:solidFill>
                  <a:schemeClr val="bg2">
                    <a:lumMod val="50000"/>
                  </a:schemeClr>
                </a:solidFill>
                <a:latin typeface="Arial" panose="020B0604020202020204" pitchFamily="34" charset="0"/>
                <a:ea typeface="Times New Roman" panose="02020603050405020304" pitchFamily="18" charset="0"/>
              </a:rPr>
              <a:t> on</a:t>
            </a:r>
            <a:endParaRPr lang="en-MY" sz="1400" dirty="0">
              <a:solidFill>
                <a:schemeClr val="bg2">
                  <a:lumMod val="50000"/>
                </a:schemeClr>
              </a:solidFill>
              <a:latin typeface="Times New Roman" panose="02020603050405020304" pitchFamily="18" charset="0"/>
              <a:ea typeface="Times New Roman" panose="02020603050405020304" pitchFamily="18" charset="0"/>
            </a:endParaRPr>
          </a:p>
          <a:p>
            <a:pPr>
              <a:spcAft>
                <a:spcPts val="0"/>
              </a:spcAft>
              <a:tabLst>
                <a:tab pos="1371600" algn="l"/>
              </a:tabLst>
            </a:pPr>
            <a:r>
              <a:rPr lang="en-US" dirty="0" err="1">
                <a:solidFill>
                  <a:schemeClr val="bg2">
                    <a:lumMod val="50000"/>
                  </a:schemeClr>
                </a:solidFill>
                <a:latin typeface="Arial" panose="020B0604020202020204" pitchFamily="34" charset="0"/>
                <a:ea typeface="Times New Roman" panose="02020603050405020304" pitchFamily="18" charset="0"/>
              </a:rPr>
              <a:t>Sw</a:t>
            </a:r>
            <a:r>
              <a:rPr lang="en-US" dirty="0">
                <a:solidFill>
                  <a:schemeClr val="bg2">
                    <a:lumMod val="50000"/>
                  </a:schemeClr>
                </a:solidFill>
                <a:latin typeface="Arial" panose="020B0604020202020204" pitchFamily="34" charset="0"/>
                <a:ea typeface="Times New Roman" panose="02020603050405020304" pitchFamily="18" charset="0"/>
              </a:rPr>
              <a:t>-off:	Heating-status := off</a:t>
            </a:r>
            <a:endParaRPr lang="en-MY" sz="1400" dirty="0">
              <a:solidFill>
                <a:schemeClr val="bg2">
                  <a:lumMod val="50000"/>
                </a:schemeClr>
              </a:solidFill>
              <a:latin typeface="Times New Roman" panose="02020603050405020304" pitchFamily="18" charset="0"/>
              <a:ea typeface="Times New Roman" panose="02020603050405020304" pitchFamily="18" charset="0"/>
            </a:endParaRPr>
          </a:p>
          <a:p>
            <a:pPr>
              <a:spcAft>
                <a:spcPts val="0"/>
              </a:spcAft>
              <a:tabLst>
                <a:tab pos="1371600" algn="l"/>
              </a:tabLst>
            </a:pPr>
            <a:r>
              <a:rPr lang="en-US" dirty="0">
                <a:solidFill>
                  <a:schemeClr val="bg2">
                    <a:lumMod val="50000"/>
                  </a:schemeClr>
                </a:solidFill>
                <a:latin typeface="Arial" panose="020B0604020202020204" pitchFamily="34" charset="0"/>
                <a:ea typeface="Times New Roman" panose="02020603050405020304" pitchFamily="18" charset="0"/>
              </a:rPr>
              <a:t>	</a:t>
            </a:r>
            <a:r>
              <a:rPr lang="en-US" dirty="0" err="1">
                <a:solidFill>
                  <a:schemeClr val="bg2">
                    <a:lumMod val="50000"/>
                  </a:schemeClr>
                </a:solidFill>
                <a:latin typeface="Arial" panose="020B0604020202020204" pitchFamily="34" charset="0"/>
                <a:ea typeface="Times New Roman" panose="02020603050405020304" pitchFamily="18" charset="0"/>
              </a:rPr>
              <a:t>goto</a:t>
            </a:r>
            <a:r>
              <a:rPr lang="en-US" dirty="0">
                <a:solidFill>
                  <a:schemeClr val="bg2">
                    <a:lumMod val="50000"/>
                  </a:schemeClr>
                </a:solidFill>
                <a:latin typeface="Arial" panose="020B0604020202020204" pitchFamily="34" charset="0"/>
                <a:ea typeface="Times New Roman" panose="02020603050405020304" pitchFamily="18" charset="0"/>
              </a:rPr>
              <a:t> Switch</a:t>
            </a:r>
            <a:endParaRPr lang="en-MY" sz="1400" dirty="0">
              <a:solidFill>
                <a:schemeClr val="bg2">
                  <a:lumMod val="50000"/>
                </a:schemeClr>
              </a:solidFill>
              <a:latin typeface="Times New Roman" panose="02020603050405020304" pitchFamily="18" charset="0"/>
              <a:ea typeface="Times New Roman" panose="02020603050405020304" pitchFamily="18" charset="0"/>
            </a:endParaRPr>
          </a:p>
          <a:p>
            <a:pPr>
              <a:spcAft>
                <a:spcPts val="0"/>
              </a:spcAft>
              <a:tabLst>
                <a:tab pos="1371600" algn="l"/>
              </a:tabLst>
            </a:pPr>
            <a:r>
              <a:rPr lang="en-US" dirty="0" err="1">
                <a:solidFill>
                  <a:schemeClr val="bg2">
                    <a:lumMod val="50000"/>
                  </a:schemeClr>
                </a:solidFill>
                <a:latin typeface="Arial" panose="020B0604020202020204" pitchFamily="34" charset="0"/>
                <a:ea typeface="Times New Roman" panose="02020603050405020304" pitchFamily="18" charset="0"/>
              </a:rPr>
              <a:t>Sw</a:t>
            </a:r>
            <a:r>
              <a:rPr lang="en-US" dirty="0">
                <a:solidFill>
                  <a:schemeClr val="bg2">
                    <a:lumMod val="50000"/>
                  </a:schemeClr>
                </a:solidFill>
                <a:latin typeface="Arial" panose="020B0604020202020204" pitchFamily="34" charset="0"/>
                <a:ea typeface="Times New Roman" panose="02020603050405020304" pitchFamily="18" charset="0"/>
              </a:rPr>
              <a:t>-on:	Heating-status := on</a:t>
            </a:r>
            <a:endParaRPr lang="en-MY" sz="1400" dirty="0">
              <a:solidFill>
                <a:schemeClr val="bg2">
                  <a:lumMod val="50000"/>
                </a:schemeClr>
              </a:solidFill>
              <a:latin typeface="Times New Roman" panose="02020603050405020304" pitchFamily="18" charset="0"/>
              <a:ea typeface="Times New Roman" panose="02020603050405020304" pitchFamily="18" charset="0"/>
            </a:endParaRPr>
          </a:p>
          <a:p>
            <a:pPr>
              <a:spcAft>
                <a:spcPts val="0"/>
              </a:spcAft>
              <a:tabLst>
                <a:tab pos="1371600" algn="l"/>
              </a:tabLst>
            </a:pPr>
            <a:r>
              <a:rPr lang="en-US" dirty="0">
                <a:solidFill>
                  <a:schemeClr val="bg2">
                    <a:lumMod val="50000"/>
                  </a:schemeClr>
                </a:solidFill>
                <a:latin typeface="Arial" panose="020B0604020202020204" pitchFamily="34" charset="0"/>
                <a:ea typeface="Times New Roman" panose="02020603050405020304" pitchFamily="18" charset="0"/>
              </a:rPr>
              <a:t>Switch:	Switch-heating</a:t>
            </a:r>
            <a:endParaRPr lang="en-MY" sz="1400" dirty="0">
              <a:solidFill>
                <a:schemeClr val="bg2">
                  <a:lumMod val="50000"/>
                </a:schemeClr>
              </a:solidFill>
              <a:latin typeface="Times New Roman" panose="02020603050405020304" pitchFamily="18" charset="0"/>
              <a:ea typeface="Times New Roman" panose="02020603050405020304" pitchFamily="18" charset="0"/>
            </a:endParaRPr>
          </a:p>
          <a:p>
            <a:pPr>
              <a:spcAft>
                <a:spcPts val="0"/>
              </a:spcAft>
              <a:tabLst>
                <a:tab pos="1371600" algn="l"/>
              </a:tabLst>
            </a:pPr>
            <a:r>
              <a:rPr lang="en-US" dirty="0">
                <a:solidFill>
                  <a:schemeClr val="bg2">
                    <a:lumMod val="50000"/>
                  </a:schemeClr>
                </a:solidFill>
                <a:latin typeface="Arial" panose="020B0604020202020204" pitchFamily="34" charset="0"/>
                <a:ea typeface="Times New Roman" panose="02020603050405020304" pitchFamily="18" charset="0"/>
              </a:rPr>
              <a:t>loop:	</a:t>
            </a:r>
            <a:r>
              <a:rPr lang="en-US" dirty="0" err="1">
                <a:solidFill>
                  <a:schemeClr val="bg2">
                    <a:lumMod val="50000"/>
                  </a:schemeClr>
                </a:solidFill>
                <a:latin typeface="Arial" panose="020B0604020202020204" pitchFamily="34" charset="0"/>
                <a:ea typeface="Times New Roman" panose="02020603050405020304" pitchFamily="18" charset="0"/>
              </a:rPr>
              <a:t>goto</a:t>
            </a:r>
            <a:r>
              <a:rPr lang="en-US" dirty="0">
                <a:solidFill>
                  <a:schemeClr val="bg2">
                    <a:lumMod val="50000"/>
                  </a:schemeClr>
                </a:solidFill>
                <a:latin typeface="Arial" panose="020B0604020202020204" pitchFamily="34" charset="0"/>
                <a:ea typeface="Times New Roman" panose="02020603050405020304" pitchFamily="18" charset="0"/>
              </a:rPr>
              <a:t> Start</a:t>
            </a:r>
            <a:endParaRPr lang="en-MY" sz="1400" dirty="0">
              <a:solidFill>
                <a:schemeClr val="bg2">
                  <a:lumMod val="50000"/>
                </a:schemeClr>
              </a:solidFill>
              <a:latin typeface="Times New Roman" panose="02020603050405020304" pitchFamily="18" charset="0"/>
              <a:ea typeface="Times New Roman" panose="02020603050405020304" pitchFamily="18" charset="0"/>
            </a:endParaRPr>
          </a:p>
        </p:txBody>
      </p:sp>
      <p:sp>
        <p:nvSpPr>
          <p:cNvPr id="3" name="Rectangle 2"/>
          <p:cNvSpPr/>
          <p:nvPr/>
        </p:nvSpPr>
        <p:spPr>
          <a:xfrm>
            <a:off x="2855640" y="6095944"/>
            <a:ext cx="4467890" cy="369332"/>
          </a:xfrm>
          <a:prstGeom prst="rect">
            <a:avLst/>
          </a:prstGeom>
        </p:spPr>
        <p:txBody>
          <a:bodyPr wrap="none">
            <a:spAutoFit/>
          </a:bodyPr>
          <a:lstStyle/>
          <a:p>
            <a:r>
              <a:rPr lang="en-US" b="1" dirty="0">
                <a:solidFill>
                  <a:schemeClr val="bg2">
                    <a:lumMod val="50000"/>
                  </a:schemeClr>
                </a:solidFill>
                <a:latin typeface="Century Gothic" panose="020B0502020202020204" pitchFamily="34" charset="0"/>
                <a:ea typeface="Times New Roman" panose="02020603050405020304" pitchFamily="18" charset="0"/>
              </a:rPr>
              <a:t>A control program with spaghetti logic</a:t>
            </a:r>
            <a:endParaRPr lang="en-MY" dirty="0">
              <a:solidFill>
                <a:schemeClr val="bg2">
                  <a:lumMod val="50000"/>
                </a:schemeClr>
              </a:solidFill>
              <a:latin typeface="Century Gothic" panose="020B0502020202020204" pitchFamily="34" charset="0"/>
            </a:endParaRPr>
          </a:p>
        </p:txBody>
      </p:sp>
      <p:sp>
        <p:nvSpPr>
          <p:cNvPr id="5" name="Slide Number Placeholder 4"/>
          <p:cNvSpPr>
            <a:spLocks noGrp="1"/>
          </p:cNvSpPr>
          <p:nvPr>
            <p:ph type="sldNum" sz="quarter" idx="12"/>
          </p:nvPr>
        </p:nvSpPr>
        <p:spPr/>
        <p:txBody>
          <a:bodyPr/>
          <a:lstStyle/>
          <a:p>
            <a:fld id="{6EFA262F-D534-4394-90DD-D7B2C3982B72}" type="slidenum">
              <a:rPr lang="en-MY" smtClean="0"/>
              <a:pPr/>
              <a:t>39</a:t>
            </a:fld>
            <a:endParaRPr lang="en-MY"/>
          </a:p>
        </p:txBody>
      </p:sp>
    </p:spTree>
    <p:extLst>
      <p:ext uri="{BB962C8B-B14F-4D97-AF65-F5344CB8AC3E}">
        <p14:creationId xmlns:p14="http://schemas.microsoft.com/office/powerpoint/2010/main" val="360490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dirty="0"/>
              <a:t>a) Introduction – Software Evolution Process</a:t>
            </a:r>
            <a:endParaRPr lang="en-MY" sz="2600" dirty="0"/>
          </a:p>
        </p:txBody>
      </p:sp>
      <p:sp>
        <p:nvSpPr>
          <p:cNvPr id="3" name="Content Placeholder 2"/>
          <p:cNvSpPr>
            <a:spLocks noGrp="1"/>
          </p:cNvSpPr>
          <p:nvPr>
            <p:ph idx="1"/>
          </p:nvPr>
        </p:nvSpPr>
        <p:spPr/>
        <p:txBody>
          <a:bodyPr/>
          <a:lstStyle/>
          <a:p>
            <a:r>
              <a:rPr lang="en-US" altLang="en-US" dirty="0"/>
              <a:t>Vary considerably depending on the type of software being maintained, the development processes used and the people involved</a:t>
            </a:r>
          </a:p>
          <a:p>
            <a:r>
              <a:rPr lang="en-US" altLang="en-US" dirty="0"/>
              <a:t>Can be formal or informal process </a:t>
            </a:r>
          </a:p>
          <a:p>
            <a:r>
              <a:rPr lang="en-US" altLang="en-US" dirty="0"/>
              <a:t>System change proposals are the driver for system evolution</a:t>
            </a:r>
          </a:p>
        </p:txBody>
      </p:sp>
      <p:sp>
        <p:nvSpPr>
          <p:cNvPr id="5" name="Slide Number Placeholder 4"/>
          <p:cNvSpPr>
            <a:spLocks noGrp="1"/>
          </p:cNvSpPr>
          <p:nvPr>
            <p:ph type="sldNum" sz="quarter" idx="12"/>
          </p:nvPr>
        </p:nvSpPr>
        <p:spPr/>
        <p:txBody>
          <a:bodyPr/>
          <a:lstStyle/>
          <a:p>
            <a:fld id="{75501BB6-19C8-40EE-9C30-04E771517856}" type="slidenum">
              <a:rPr lang="en-MY" smtClean="0"/>
              <a:pPr/>
              <a:t>4</a:t>
            </a:fld>
            <a:endParaRPr lang="en-MY"/>
          </a:p>
        </p:txBody>
      </p:sp>
    </p:spTree>
    <p:extLst>
      <p:ext uri="{BB962C8B-B14F-4D97-AF65-F5344CB8AC3E}">
        <p14:creationId xmlns:p14="http://schemas.microsoft.com/office/powerpoint/2010/main" val="16473875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5640" y="1844824"/>
            <a:ext cx="6552728" cy="2308324"/>
          </a:xfrm>
          <a:prstGeom prst="rect">
            <a:avLst/>
          </a:prstGeom>
          <a:ln w="6350"/>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r>
              <a:rPr lang="en-US" dirty="0"/>
              <a:t>Loop </a:t>
            </a:r>
            <a:endParaRPr lang="en-MY" dirty="0"/>
          </a:p>
          <a:p>
            <a:r>
              <a:rPr lang="en-US" dirty="0"/>
              <a:t>	Get (…)</a:t>
            </a:r>
            <a:endParaRPr lang="en-MY" dirty="0"/>
          </a:p>
          <a:p>
            <a:r>
              <a:rPr lang="en-US" dirty="0"/>
              <a:t>	Case 	Switch off</a:t>
            </a:r>
            <a:endParaRPr lang="en-MY" dirty="0"/>
          </a:p>
          <a:p>
            <a:r>
              <a:rPr lang="en-US" dirty="0"/>
              <a:t>			When	On -&gt;</a:t>
            </a:r>
            <a:endParaRPr lang="en-MY" dirty="0"/>
          </a:p>
          <a:p>
            <a:r>
              <a:rPr lang="en-US" dirty="0"/>
              <a:t>			When	Off </a:t>
            </a:r>
            <a:r>
              <a:rPr lang="en-US" dirty="0">
                <a:sym typeface="Wingdings" panose="05000000000000000000" pitchFamily="2" charset="2"/>
              </a:rPr>
              <a:t></a:t>
            </a:r>
            <a:endParaRPr lang="en-MY" dirty="0"/>
          </a:p>
          <a:p>
            <a:r>
              <a:rPr lang="en-US" dirty="0"/>
              <a:t>			When	Controlled </a:t>
            </a:r>
            <a:r>
              <a:rPr lang="en-US" dirty="0">
                <a:sym typeface="Wingdings" panose="05000000000000000000" pitchFamily="2" charset="2"/>
              </a:rPr>
              <a:t></a:t>
            </a:r>
            <a:endParaRPr lang="en-MY" dirty="0"/>
          </a:p>
          <a:p>
            <a:r>
              <a:rPr lang="en-US" dirty="0"/>
              <a:t>	End Case</a:t>
            </a:r>
            <a:endParaRPr lang="en-MY" dirty="0"/>
          </a:p>
          <a:p>
            <a:r>
              <a:rPr lang="en-US" dirty="0"/>
              <a:t>End Loop</a:t>
            </a:r>
            <a:endParaRPr lang="en-MY" sz="1400" dirty="0">
              <a:solidFill>
                <a:schemeClr val="bg2">
                  <a:lumMod val="50000"/>
                </a:schemeClr>
              </a:solidFill>
              <a:latin typeface="Times New Roman" panose="02020603050405020304" pitchFamily="18" charset="0"/>
              <a:ea typeface="Times New Roman" panose="02020603050405020304" pitchFamily="18" charset="0"/>
            </a:endParaRPr>
          </a:p>
        </p:txBody>
      </p:sp>
      <p:sp>
        <p:nvSpPr>
          <p:cNvPr id="4" name="Rectangle 3"/>
          <p:cNvSpPr/>
          <p:nvPr/>
        </p:nvSpPr>
        <p:spPr>
          <a:xfrm>
            <a:off x="2832230" y="4365104"/>
            <a:ext cx="3419526" cy="369332"/>
          </a:xfrm>
          <a:prstGeom prst="rect">
            <a:avLst/>
          </a:prstGeom>
        </p:spPr>
        <p:txBody>
          <a:bodyPr wrap="none">
            <a:spAutoFit/>
          </a:bodyPr>
          <a:lstStyle/>
          <a:p>
            <a:r>
              <a:rPr lang="en-US" b="1" dirty="0">
                <a:solidFill>
                  <a:schemeClr val="bg2">
                    <a:lumMod val="50000"/>
                  </a:schemeClr>
                </a:solidFill>
                <a:latin typeface="Century Gothic" panose="020B0502020202020204" pitchFamily="34" charset="0"/>
                <a:ea typeface="Times New Roman" panose="02020603050405020304" pitchFamily="18" charset="0"/>
              </a:rPr>
              <a:t>a </a:t>
            </a:r>
            <a:r>
              <a:rPr lang="en-US" b="1" dirty="0">
                <a:solidFill>
                  <a:schemeClr val="bg2">
                    <a:lumMod val="50000"/>
                  </a:schemeClr>
                </a:solidFill>
                <a:highlight>
                  <a:srgbClr val="FFFF00"/>
                </a:highlight>
                <a:latin typeface="Century Gothic" panose="020B0502020202020204" pitchFamily="34" charset="0"/>
                <a:ea typeface="Times New Roman" panose="02020603050405020304" pitchFamily="18" charset="0"/>
              </a:rPr>
              <a:t>structured</a:t>
            </a:r>
            <a:r>
              <a:rPr lang="en-US" b="1" dirty="0">
                <a:solidFill>
                  <a:schemeClr val="bg2">
                    <a:lumMod val="50000"/>
                  </a:schemeClr>
                </a:solidFill>
                <a:latin typeface="Century Gothic" panose="020B0502020202020204" pitchFamily="34" charset="0"/>
                <a:ea typeface="Times New Roman" panose="02020603050405020304" pitchFamily="18" charset="0"/>
              </a:rPr>
              <a:t> control program</a:t>
            </a:r>
            <a:endParaRPr lang="en-MY" b="1" dirty="0">
              <a:solidFill>
                <a:schemeClr val="bg2">
                  <a:lumMod val="50000"/>
                </a:schemeClr>
              </a:solidFill>
              <a:latin typeface="Century Gothic" panose="020B0502020202020204" pitchFamily="34" charset="0"/>
            </a:endParaRPr>
          </a:p>
        </p:txBody>
      </p:sp>
      <p:sp>
        <p:nvSpPr>
          <p:cNvPr id="5" name="Slide Number Placeholder 4"/>
          <p:cNvSpPr>
            <a:spLocks noGrp="1"/>
          </p:cNvSpPr>
          <p:nvPr>
            <p:ph type="sldNum" sz="quarter" idx="12"/>
          </p:nvPr>
        </p:nvSpPr>
        <p:spPr/>
        <p:txBody>
          <a:bodyPr/>
          <a:lstStyle/>
          <a:p>
            <a:fld id="{6EFA262F-D534-4394-90DD-D7B2C3982B72}" type="slidenum">
              <a:rPr lang="en-MY" smtClean="0"/>
              <a:pPr/>
              <a:t>40</a:t>
            </a:fld>
            <a:endParaRPr lang="en-MY"/>
          </a:p>
        </p:txBody>
      </p:sp>
    </p:spTree>
    <p:extLst>
      <p:ext uri="{BB962C8B-B14F-4D97-AF65-F5344CB8AC3E}">
        <p14:creationId xmlns:p14="http://schemas.microsoft.com/office/powerpoint/2010/main" val="5023106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27649" y="2617748"/>
            <a:ext cx="6479081" cy="523220"/>
          </a:xfrm>
          <a:prstGeom prst="rect">
            <a:avLst/>
          </a:prstGeom>
          <a:ln>
            <a:no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none">
            <a:spAutoFit/>
          </a:bodyPr>
          <a:lstStyle/>
          <a:p>
            <a:pPr>
              <a:spcAft>
                <a:spcPts val="0"/>
              </a:spcAft>
            </a:pPr>
            <a:r>
              <a:rPr lang="en-US" sz="2800" b="1" dirty="0">
                <a:solidFill>
                  <a:schemeClr val="bg2">
                    <a:lumMod val="50000"/>
                  </a:schemeClr>
                </a:solidFill>
                <a:latin typeface="Centaur" panose="02030504050205020304" pitchFamily="18" charset="0"/>
                <a:ea typeface="SimSun" panose="02010600030101010101" pitchFamily="2" charset="-122"/>
              </a:rPr>
              <a:t>if not (A &gt; B and (C &lt; D or not (E &gt; F))) …</a:t>
            </a:r>
            <a:endParaRPr lang="en-MY" b="1" dirty="0">
              <a:solidFill>
                <a:schemeClr val="bg2">
                  <a:lumMod val="50000"/>
                </a:schemeClr>
              </a:solidFill>
              <a:effectLst/>
              <a:latin typeface="Centaur" panose="02030504050205020304" pitchFamily="18" charset="0"/>
              <a:ea typeface="SimSun" panose="02010600030101010101" pitchFamily="2" charset="-122"/>
            </a:endParaRPr>
          </a:p>
        </p:txBody>
      </p:sp>
      <p:sp>
        <p:nvSpPr>
          <p:cNvPr id="3" name="Rectangle 2"/>
          <p:cNvSpPr/>
          <p:nvPr/>
        </p:nvSpPr>
        <p:spPr>
          <a:xfrm>
            <a:off x="2927648" y="4417948"/>
            <a:ext cx="5255541" cy="523220"/>
          </a:xfrm>
          <a:prstGeom prst="rect">
            <a:avLst/>
          </a:prstGeom>
          <a:ln>
            <a:no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none">
            <a:spAutoFit/>
          </a:bodyPr>
          <a:lstStyle/>
          <a:p>
            <a:pPr>
              <a:spcAft>
                <a:spcPts val="0"/>
              </a:spcAft>
            </a:pPr>
            <a:r>
              <a:rPr lang="en-US" sz="2800" dirty="0"/>
              <a:t>if A &lt;= B and (C &gt;= D or E &gt; F)…</a:t>
            </a:r>
            <a:endParaRPr lang="en-MY" b="1" dirty="0">
              <a:solidFill>
                <a:schemeClr val="bg2">
                  <a:lumMod val="50000"/>
                </a:schemeClr>
              </a:solidFill>
              <a:effectLst/>
              <a:latin typeface="Centaur" panose="02030504050205020304" pitchFamily="18" charset="0"/>
              <a:ea typeface="SimSun" panose="02010600030101010101" pitchFamily="2" charset="-122"/>
            </a:endParaRPr>
          </a:p>
        </p:txBody>
      </p:sp>
      <p:sp>
        <p:nvSpPr>
          <p:cNvPr id="4" name="Rectangle 3"/>
          <p:cNvSpPr/>
          <p:nvPr/>
        </p:nvSpPr>
        <p:spPr>
          <a:xfrm>
            <a:off x="2897982" y="2156084"/>
            <a:ext cx="2549096" cy="461665"/>
          </a:xfrm>
          <a:prstGeom prst="rect">
            <a:avLst/>
          </a:prstGeom>
        </p:spPr>
        <p:txBody>
          <a:bodyPr wrap="none">
            <a:spAutoFit/>
          </a:bodyPr>
          <a:lstStyle/>
          <a:p>
            <a:r>
              <a:rPr lang="en-US" sz="2400" dirty="0">
                <a:solidFill>
                  <a:schemeClr val="bg2">
                    <a:lumMod val="50000"/>
                  </a:schemeClr>
                </a:solidFill>
                <a:latin typeface="Times New Roman" panose="02020603050405020304" pitchFamily="18" charset="0"/>
                <a:ea typeface="SimSun" panose="02010600030101010101" pitchFamily="2" charset="-122"/>
              </a:rPr>
              <a:t>Complex condition</a:t>
            </a:r>
            <a:endParaRPr lang="en-MY" sz="2400" dirty="0">
              <a:solidFill>
                <a:schemeClr val="bg2">
                  <a:lumMod val="50000"/>
                </a:schemeClr>
              </a:solidFill>
            </a:endParaRPr>
          </a:p>
        </p:txBody>
      </p:sp>
      <p:sp>
        <p:nvSpPr>
          <p:cNvPr id="5" name="Rectangle 4"/>
          <p:cNvSpPr/>
          <p:nvPr/>
        </p:nvSpPr>
        <p:spPr>
          <a:xfrm>
            <a:off x="2900962" y="3956284"/>
            <a:ext cx="2719014" cy="461665"/>
          </a:xfrm>
          <a:prstGeom prst="rect">
            <a:avLst/>
          </a:prstGeom>
        </p:spPr>
        <p:txBody>
          <a:bodyPr wrap="none">
            <a:spAutoFit/>
          </a:bodyPr>
          <a:lstStyle/>
          <a:p>
            <a:r>
              <a:rPr lang="en-US" sz="2400" dirty="0">
                <a:solidFill>
                  <a:schemeClr val="bg2">
                    <a:lumMod val="50000"/>
                  </a:schemeClr>
                </a:solidFill>
                <a:latin typeface="Times New Roman" panose="02020603050405020304" pitchFamily="18" charset="0"/>
                <a:ea typeface="SimSun" panose="02010600030101010101" pitchFamily="2" charset="-122"/>
              </a:rPr>
              <a:t>Simplified condition</a:t>
            </a:r>
            <a:endParaRPr lang="en-MY" sz="2400" dirty="0">
              <a:solidFill>
                <a:schemeClr val="bg2">
                  <a:lumMod val="50000"/>
                </a:schemeClr>
              </a:solidFill>
            </a:endParaRPr>
          </a:p>
        </p:txBody>
      </p:sp>
      <p:sp>
        <p:nvSpPr>
          <p:cNvPr id="6" name="Rectangle 5"/>
          <p:cNvSpPr/>
          <p:nvPr/>
        </p:nvSpPr>
        <p:spPr>
          <a:xfrm>
            <a:off x="2866769" y="966211"/>
            <a:ext cx="5442516" cy="461665"/>
          </a:xfrm>
          <a:prstGeom prst="rect">
            <a:avLst/>
          </a:prstGeom>
        </p:spPr>
        <p:txBody>
          <a:bodyPr wrap="none">
            <a:spAutoFit/>
          </a:bodyPr>
          <a:lstStyle/>
          <a:p>
            <a:r>
              <a:rPr lang="en-US" sz="2400" b="1" dirty="0">
                <a:solidFill>
                  <a:schemeClr val="bg2">
                    <a:lumMod val="50000"/>
                  </a:schemeClr>
                </a:solidFill>
                <a:latin typeface="Century Gothic" panose="020B0502020202020204" pitchFamily="34" charset="0"/>
                <a:ea typeface="SimSun" panose="02010600030101010101" pitchFamily="2" charset="-122"/>
              </a:rPr>
              <a:t>Example of Condition Simplification</a:t>
            </a:r>
            <a:endParaRPr lang="en-MY" sz="2400" b="1" dirty="0">
              <a:solidFill>
                <a:schemeClr val="bg2">
                  <a:lumMod val="50000"/>
                </a:schemeClr>
              </a:solidFill>
              <a:latin typeface="Century Gothic" panose="020B0502020202020204" pitchFamily="34" charset="0"/>
            </a:endParaRPr>
          </a:p>
        </p:txBody>
      </p:sp>
      <p:sp>
        <p:nvSpPr>
          <p:cNvPr id="8" name="Slide Number Placeholder 7"/>
          <p:cNvSpPr>
            <a:spLocks noGrp="1"/>
          </p:cNvSpPr>
          <p:nvPr>
            <p:ph type="sldNum" sz="quarter" idx="12"/>
          </p:nvPr>
        </p:nvSpPr>
        <p:spPr/>
        <p:txBody>
          <a:bodyPr/>
          <a:lstStyle/>
          <a:p>
            <a:fld id="{6EFA262F-D534-4394-90DD-D7B2C3982B72}" type="slidenum">
              <a:rPr lang="en-MY" smtClean="0"/>
              <a:pPr/>
              <a:t>41</a:t>
            </a:fld>
            <a:endParaRPr lang="en-MY"/>
          </a:p>
        </p:txBody>
      </p:sp>
    </p:spTree>
    <p:extLst>
      <p:ext uri="{BB962C8B-B14F-4D97-AF65-F5344CB8AC3E}">
        <p14:creationId xmlns:p14="http://schemas.microsoft.com/office/powerpoint/2010/main" val="2565120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Software Re-engineering Process</a:t>
            </a:r>
            <a:br>
              <a:rPr lang="en-US" sz="2800" dirty="0"/>
            </a:br>
            <a:r>
              <a:rPr lang="en-US" sz="2800" dirty="0"/>
              <a:t>4. Program Modularization</a:t>
            </a:r>
            <a:endParaRPr lang="en-MY" sz="2800" dirty="0"/>
          </a:p>
        </p:txBody>
      </p:sp>
      <p:sp>
        <p:nvSpPr>
          <p:cNvPr id="3" name="Content Placeholder 2"/>
          <p:cNvSpPr>
            <a:spLocks noGrp="1"/>
          </p:cNvSpPr>
          <p:nvPr>
            <p:ph idx="1"/>
          </p:nvPr>
        </p:nvSpPr>
        <p:spPr/>
        <p:txBody>
          <a:bodyPr/>
          <a:lstStyle/>
          <a:p>
            <a:r>
              <a:rPr lang="en-US" altLang="en-US" sz="2400" dirty="0"/>
              <a:t>Related parts of the program are </a:t>
            </a:r>
            <a:r>
              <a:rPr lang="en-US" altLang="en-US" sz="2400" dirty="0">
                <a:solidFill>
                  <a:srgbClr val="C00000"/>
                </a:solidFill>
              </a:rPr>
              <a:t>grouped</a:t>
            </a:r>
            <a:r>
              <a:rPr lang="en-US" altLang="en-US" sz="2400" dirty="0"/>
              <a:t> together and </a:t>
            </a:r>
            <a:r>
              <a:rPr lang="en-US" altLang="en-US" sz="2400" dirty="0">
                <a:solidFill>
                  <a:srgbClr val="C00000"/>
                </a:solidFill>
              </a:rPr>
              <a:t>redundancy is removed</a:t>
            </a:r>
            <a:r>
              <a:rPr lang="en-US" altLang="en-US" sz="2400" dirty="0"/>
              <a:t>. </a:t>
            </a:r>
          </a:p>
          <a:p>
            <a:r>
              <a:rPr lang="en-US" altLang="en-US" sz="2400" dirty="0"/>
              <a:t>May </a:t>
            </a:r>
            <a:r>
              <a:rPr lang="en-US" altLang="en-US" sz="2400" dirty="0">
                <a:solidFill>
                  <a:srgbClr val="C00000"/>
                </a:solidFill>
              </a:rPr>
              <a:t>involve architectural transformation </a:t>
            </a:r>
            <a:r>
              <a:rPr lang="en-US" altLang="en-US" sz="2400" dirty="0"/>
              <a:t>where </a:t>
            </a:r>
            <a:r>
              <a:rPr lang="en-US" altLang="en-US" sz="2400" dirty="0" err="1"/>
              <a:t>centralised</a:t>
            </a:r>
            <a:r>
              <a:rPr lang="en-US" altLang="en-US" sz="2400" dirty="0"/>
              <a:t> system may modified to run on a distributed platform </a:t>
            </a:r>
          </a:p>
        </p:txBody>
      </p:sp>
      <p:sp>
        <p:nvSpPr>
          <p:cNvPr id="5" name="Slide Number Placeholder 4"/>
          <p:cNvSpPr>
            <a:spLocks noGrp="1"/>
          </p:cNvSpPr>
          <p:nvPr>
            <p:ph type="sldNum" sz="quarter" idx="12"/>
          </p:nvPr>
        </p:nvSpPr>
        <p:spPr/>
        <p:txBody>
          <a:bodyPr/>
          <a:lstStyle/>
          <a:p>
            <a:fld id="{75501BB6-19C8-40EE-9C30-04E771517856}" type="slidenum">
              <a:rPr lang="en-MY" smtClean="0"/>
              <a:pPr/>
              <a:t>42</a:t>
            </a:fld>
            <a:endParaRPr lang="en-MY"/>
          </a:p>
        </p:txBody>
      </p:sp>
      <p:pic>
        <p:nvPicPr>
          <p:cNvPr id="6" name="Picture 2" descr="http://www.typohosting.nl/fileadmin/afbeeldingen/modules.jpg"/>
          <p:cNvPicPr>
            <a:picLocks noChangeAspect="1" noChangeArrowheads="1"/>
          </p:cNvPicPr>
          <p:nvPr/>
        </p:nvPicPr>
        <p:blipFill>
          <a:blip r:embed="rId2"/>
          <a:srcRect/>
          <a:stretch>
            <a:fillRect/>
          </a:stretch>
        </p:blipFill>
        <p:spPr bwMode="auto">
          <a:xfrm>
            <a:off x="7680176" y="3488602"/>
            <a:ext cx="2714644" cy="2606058"/>
          </a:xfrm>
          <a:prstGeom prst="rect">
            <a:avLst/>
          </a:prstGeom>
          <a:ln>
            <a:noFill/>
          </a:ln>
          <a:effectLst>
            <a:softEdge rad="112500"/>
          </a:effectLst>
        </p:spPr>
      </p:pic>
    </p:spTree>
    <p:extLst>
      <p:ext uri="{BB962C8B-B14F-4D97-AF65-F5344CB8AC3E}">
        <p14:creationId xmlns:p14="http://schemas.microsoft.com/office/powerpoint/2010/main" val="31379875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Software Re-engineering Process</a:t>
            </a:r>
            <a:br>
              <a:rPr lang="en-US" sz="2800" dirty="0"/>
            </a:br>
            <a:r>
              <a:rPr lang="en-US" sz="2800" dirty="0"/>
              <a:t>5. Data Re-engineering</a:t>
            </a:r>
            <a:endParaRPr lang="en-MY" sz="2800" dirty="0"/>
          </a:p>
        </p:txBody>
      </p:sp>
      <p:sp>
        <p:nvSpPr>
          <p:cNvPr id="3" name="Content Placeholder 2"/>
          <p:cNvSpPr>
            <a:spLocks noGrp="1"/>
          </p:cNvSpPr>
          <p:nvPr>
            <p:ph idx="1"/>
          </p:nvPr>
        </p:nvSpPr>
        <p:spPr/>
        <p:txBody>
          <a:bodyPr/>
          <a:lstStyle/>
          <a:p>
            <a:r>
              <a:rPr lang="en-US" altLang="en-US" sz="2000" dirty="0"/>
              <a:t>How to re-engineer? (refer diagram)</a:t>
            </a:r>
          </a:p>
          <a:p>
            <a:pPr algn="just"/>
            <a:r>
              <a:rPr lang="en-US" altLang="en-US" sz="2000" dirty="0">
                <a:cs typeface="Times New Roman" pitchFamily="18" charset="0"/>
              </a:rPr>
              <a:t>Some of the problems (b4 data re-engineering) with data which can arise in legacy systems made up of several cooperating programs are: -</a:t>
            </a:r>
          </a:p>
          <a:p>
            <a:pPr lvl="1" algn="just"/>
            <a:r>
              <a:rPr lang="en-US" altLang="en-US" sz="2000" dirty="0">
                <a:cs typeface="Times New Roman" pitchFamily="18" charset="0"/>
              </a:rPr>
              <a:t>data naming (for files/attributes) problems</a:t>
            </a:r>
          </a:p>
          <a:p>
            <a:pPr lvl="1" algn="just"/>
            <a:r>
              <a:rPr lang="en-US" altLang="en-US" sz="2000" dirty="0">
                <a:cs typeface="Times New Roman" pitchFamily="18" charset="0"/>
              </a:rPr>
              <a:t>field length problems: assigned diff length in diff program!</a:t>
            </a:r>
          </a:p>
          <a:p>
            <a:pPr lvl="1" algn="just"/>
            <a:r>
              <a:rPr lang="en-US" altLang="en-US" sz="2000" dirty="0">
                <a:cs typeface="Times New Roman" pitchFamily="18" charset="0"/>
              </a:rPr>
              <a:t>record organization problems : same entity may be org differently in diff programs, e.g. COBOL language. </a:t>
            </a:r>
          </a:p>
          <a:p>
            <a:pPr lvl="1" algn="just"/>
            <a:r>
              <a:rPr lang="en-US" altLang="en-US" sz="2000" dirty="0">
                <a:cs typeface="Times New Roman" pitchFamily="18" charset="0"/>
              </a:rPr>
              <a:t>hard-coded literals/values: such as tax rate</a:t>
            </a:r>
          </a:p>
          <a:p>
            <a:pPr lvl="1"/>
            <a:r>
              <a:rPr lang="en-US" altLang="en-US" sz="2000" dirty="0">
                <a:cs typeface="Times New Roman" pitchFamily="18" charset="0"/>
              </a:rPr>
              <a:t>no data dictionary</a:t>
            </a:r>
            <a:r>
              <a:rPr lang="en-US" altLang="en-US" sz="2000" dirty="0"/>
              <a:t>: to define their representation etc.</a:t>
            </a:r>
          </a:p>
        </p:txBody>
      </p:sp>
      <p:sp>
        <p:nvSpPr>
          <p:cNvPr id="5" name="Slide Number Placeholder 4"/>
          <p:cNvSpPr>
            <a:spLocks noGrp="1"/>
          </p:cNvSpPr>
          <p:nvPr>
            <p:ph type="sldNum" sz="quarter" idx="12"/>
          </p:nvPr>
        </p:nvSpPr>
        <p:spPr/>
        <p:txBody>
          <a:bodyPr/>
          <a:lstStyle/>
          <a:p>
            <a:fld id="{75501BB6-19C8-40EE-9C30-04E771517856}" type="slidenum">
              <a:rPr lang="en-MY" smtClean="0"/>
              <a:pPr/>
              <a:t>43</a:t>
            </a:fld>
            <a:endParaRPr lang="en-MY"/>
          </a:p>
        </p:txBody>
      </p:sp>
    </p:spTree>
    <p:extLst>
      <p:ext uri="{BB962C8B-B14F-4D97-AF65-F5344CB8AC3E}">
        <p14:creationId xmlns:p14="http://schemas.microsoft.com/office/powerpoint/2010/main" val="2959750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Software Re-engineering Process</a:t>
            </a:r>
            <a:br>
              <a:rPr lang="en-US" sz="2800" dirty="0"/>
            </a:br>
            <a:r>
              <a:rPr lang="en-US" sz="2800" dirty="0"/>
              <a:t>5. Data Re-engineering</a:t>
            </a:r>
            <a:endParaRPr lang="en-MY" sz="2800" dirty="0"/>
          </a:p>
        </p:txBody>
      </p:sp>
      <p:sp>
        <p:nvSpPr>
          <p:cNvPr id="3" name="Content Placeholder 2"/>
          <p:cNvSpPr>
            <a:spLocks noGrp="1"/>
          </p:cNvSpPr>
          <p:nvPr>
            <p:ph idx="1"/>
          </p:nvPr>
        </p:nvSpPr>
        <p:spPr/>
        <p:txBody>
          <a:bodyPr/>
          <a:lstStyle/>
          <a:p>
            <a:pPr algn="just">
              <a:lnSpc>
                <a:spcPct val="90000"/>
              </a:lnSpc>
            </a:pPr>
            <a:r>
              <a:rPr lang="en-US" altLang="en-US" sz="2000" dirty="0">
                <a:solidFill>
                  <a:srgbClr val="FF0000"/>
                </a:solidFill>
                <a:cs typeface="Times New Roman" pitchFamily="18" charset="0"/>
              </a:rPr>
              <a:t>Data values</a:t>
            </a:r>
            <a:r>
              <a:rPr lang="en-US" altLang="en-US" sz="2000" dirty="0">
                <a:cs typeface="Times New Roman" pitchFamily="18" charset="0"/>
              </a:rPr>
              <a:t> may also be stored in an inconsistent way. After the data definitions have been re-engineered, the data values must also be converted to conform to the new structure. Some of the data value inconsistencies problems (before data re-engineering) are:</a:t>
            </a:r>
          </a:p>
          <a:p>
            <a:pPr lvl="1" algn="just">
              <a:lnSpc>
                <a:spcPct val="90000"/>
              </a:lnSpc>
            </a:pPr>
            <a:r>
              <a:rPr lang="en-US" altLang="en-US" sz="2000" dirty="0">
                <a:cs typeface="Times New Roman" pitchFamily="18" charset="0"/>
              </a:rPr>
              <a:t>Inconsistent default values: different date format?</a:t>
            </a:r>
          </a:p>
          <a:p>
            <a:pPr lvl="1" algn="just">
              <a:lnSpc>
                <a:spcPct val="90000"/>
              </a:lnSpc>
            </a:pPr>
            <a:r>
              <a:rPr lang="en-US" altLang="en-US" sz="2000" dirty="0">
                <a:cs typeface="Times New Roman" pitchFamily="18" charset="0"/>
              </a:rPr>
              <a:t>Inconsistent validation rules</a:t>
            </a:r>
          </a:p>
          <a:p>
            <a:pPr lvl="1" algn="just">
              <a:lnSpc>
                <a:spcPct val="90000"/>
              </a:lnSpc>
            </a:pPr>
            <a:r>
              <a:rPr lang="en-US" altLang="en-US" sz="2000" dirty="0">
                <a:cs typeface="Times New Roman" pitchFamily="18" charset="0"/>
              </a:rPr>
              <a:t>Inconsistent units: kg vs pound</a:t>
            </a:r>
          </a:p>
          <a:p>
            <a:pPr lvl="1" algn="just">
              <a:lnSpc>
                <a:spcPct val="90000"/>
              </a:lnSpc>
            </a:pPr>
            <a:r>
              <a:rPr lang="en-US" altLang="en-US" sz="2000" dirty="0">
                <a:cs typeface="Times New Roman" pitchFamily="18" charset="0"/>
              </a:rPr>
              <a:t>Inconsistent representation semantic</a:t>
            </a:r>
          </a:p>
          <a:p>
            <a:pPr lvl="1" algn="just">
              <a:lnSpc>
                <a:spcPct val="90000"/>
              </a:lnSpc>
            </a:pPr>
            <a:r>
              <a:rPr lang="en-US" altLang="en-US" sz="2000" dirty="0">
                <a:cs typeface="Times New Roman" pitchFamily="18" charset="0"/>
              </a:rPr>
              <a:t>Inconsistent handling of negative values</a:t>
            </a:r>
          </a:p>
        </p:txBody>
      </p:sp>
      <p:sp>
        <p:nvSpPr>
          <p:cNvPr id="5" name="Slide Number Placeholder 4"/>
          <p:cNvSpPr>
            <a:spLocks noGrp="1"/>
          </p:cNvSpPr>
          <p:nvPr>
            <p:ph type="sldNum" sz="quarter" idx="12"/>
          </p:nvPr>
        </p:nvSpPr>
        <p:spPr/>
        <p:txBody>
          <a:bodyPr/>
          <a:lstStyle/>
          <a:p>
            <a:fld id="{75501BB6-19C8-40EE-9C30-04E771517856}" type="slidenum">
              <a:rPr lang="en-MY" smtClean="0"/>
              <a:pPr/>
              <a:t>44</a:t>
            </a:fld>
            <a:endParaRPr lang="en-MY"/>
          </a:p>
        </p:txBody>
      </p:sp>
    </p:spTree>
    <p:extLst>
      <p:ext uri="{BB962C8B-B14F-4D97-AF65-F5344CB8AC3E}">
        <p14:creationId xmlns:p14="http://schemas.microsoft.com/office/powerpoint/2010/main" val="3236132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dirty="0"/>
              <a:t>Software Re-engineering Process</a:t>
            </a:r>
            <a:endParaRPr lang="en-US" altLang="en-US" dirty="0">
              <a:solidFill>
                <a:srgbClr val="FF0000"/>
              </a:solidFill>
              <a:latin typeface="Arial" charset="0"/>
            </a:endParaRPr>
          </a:p>
        </p:txBody>
      </p:sp>
      <p:sp>
        <p:nvSpPr>
          <p:cNvPr id="29699" name="AutoShape 4"/>
          <p:cNvSpPr>
            <a:spLocks noChangeArrowheads="1"/>
          </p:cNvSpPr>
          <p:nvPr/>
        </p:nvSpPr>
        <p:spPr bwMode="auto">
          <a:xfrm>
            <a:off x="2347898" y="3810000"/>
            <a:ext cx="1676400" cy="762000"/>
          </a:xfrm>
          <a:prstGeom prst="flowChartMagneticDisk">
            <a:avLst/>
          </a:prstGeom>
          <a:ln>
            <a:solidFill>
              <a:schemeClr val="accent1"/>
            </a:solidFill>
            <a:headEnd/>
            <a:tailEnd/>
          </a:ln>
        </p:spPr>
        <p:style>
          <a:lnRef idx="0">
            <a:schemeClr val="accent6"/>
          </a:lnRef>
          <a:fillRef idx="3">
            <a:schemeClr val="accent6"/>
          </a:fillRef>
          <a:effectRef idx="3">
            <a:schemeClr val="accent6"/>
          </a:effectRef>
          <a:fontRef idx="minor">
            <a:schemeClr val="lt1"/>
          </a:fontRef>
        </p:style>
        <p:txBody>
          <a:bodyPr wrap="none" anchor="ctr"/>
          <a:lstStyle/>
          <a:p>
            <a:pPr algn="ctr">
              <a:defRPr/>
            </a:pPr>
            <a:r>
              <a:rPr lang="en-US" altLang="en-US"/>
              <a:t>File 1</a:t>
            </a:r>
          </a:p>
        </p:txBody>
      </p:sp>
      <p:sp>
        <p:nvSpPr>
          <p:cNvPr id="29700" name="AutoShape 8"/>
          <p:cNvSpPr>
            <a:spLocks noChangeArrowheads="1"/>
          </p:cNvSpPr>
          <p:nvPr/>
        </p:nvSpPr>
        <p:spPr bwMode="auto">
          <a:xfrm>
            <a:off x="4300537" y="3810000"/>
            <a:ext cx="1676400" cy="762000"/>
          </a:xfrm>
          <a:prstGeom prst="flowChartMagneticDisk">
            <a:avLst/>
          </a:prstGeom>
          <a:ln>
            <a:solidFill>
              <a:schemeClr val="accent1"/>
            </a:solidFill>
            <a:headEnd/>
            <a:tailEnd/>
          </a:ln>
        </p:spPr>
        <p:style>
          <a:lnRef idx="0">
            <a:schemeClr val="accent6"/>
          </a:lnRef>
          <a:fillRef idx="3">
            <a:schemeClr val="accent6"/>
          </a:fillRef>
          <a:effectRef idx="3">
            <a:schemeClr val="accent6"/>
          </a:effectRef>
          <a:fontRef idx="minor">
            <a:schemeClr val="lt1"/>
          </a:fontRef>
        </p:style>
        <p:txBody>
          <a:bodyPr wrap="none" anchor="ctr"/>
          <a:lstStyle/>
          <a:p>
            <a:pPr algn="ctr">
              <a:defRPr/>
            </a:pPr>
            <a:r>
              <a:rPr lang="en-US" altLang="en-US"/>
              <a:t>File 2</a:t>
            </a:r>
          </a:p>
        </p:txBody>
      </p:sp>
      <p:sp>
        <p:nvSpPr>
          <p:cNvPr id="29701" name="AutoShape 9"/>
          <p:cNvSpPr>
            <a:spLocks noChangeArrowheads="1"/>
          </p:cNvSpPr>
          <p:nvPr/>
        </p:nvSpPr>
        <p:spPr bwMode="auto">
          <a:xfrm>
            <a:off x="6253176" y="3810000"/>
            <a:ext cx="1676400" cy="762000"/>
          </a:xfrm>
          <a:prstGeom prst="flowChartMagneticDisk">
            <a:avLst/>
          </a:prstGeom>
          <a:ln>
            <a:solidFill>
              <a:schemeClr val="accent1"/>
            </a:solidFill>
            <a:headEnd/>
            <a:tailEnd/>
          </a:ln>
        </p:spPr>
        <p:style>
          <a:lnRef idx="0">
            <a:schemeClr val="accent6"/>
          </a:lnRef>
          <a:fillRef idx="3">
            <a:schemeClr val="accent6"/>
          </a:fillRef>
          <a:effectRef idx="3">
            <a:schemeClr val="accent6"/>
          </a:effectRef>
          <a:fontRef idx="minor">
            <a:schemeClr val="lt1"/>
          </a:fontRef>
        </p:style>
        <p:txBody>
          <a:bodyPr wrap="none" anchor="ctr"/>
          <a:lstStyle/>
          <a:p>
            <a:pPr algn="ctr">
              <a:defRPr/>
            </a:pPr>
            <a:r>
              <a:rPr lang="en-US" altLang="en-US"/>
              <a:t>File 3</a:t>
            </a:r>
          </a:p>
        </p:txBody>
      </p:sp>
      <p:sp>
        <p:nvSpPr>
          <p:cNvPr id="29702" name="AutoShape 10"/>
          <p:cNvSpPr>
            <a:spLocks noChangeArrowheads="1"/>
          </p:cNvSpPr>
          <p:nvPr/>
        </p:nvSpPr>
        <p:spPr bwMode="auto">
          <a:xfrm>
            <a:off x="8205814" y="3810000"/>
            <a:ext cx="1676400" cy="762000"/>
          </a:xfrm>
          <a:prstGeom prst="flowChartMagneticDisk">
            <a:avLst/>
          </a:prstGeom>
          <a:ln>
            <a:solidFill>
              <a:schemeClr val="accent1"/>
            </a:solidFill>
            <a:headEnd/>
            <a:tailEnd/>
          </a:ln>
        </p:spPr>
        <p:style>
          <a:lnRef idx="0">
            <a:schemeClr val="accent6"/>
          </a:lnRef>
          <a:fillRef idx="3">
            <a:schemeClr val="accent6"/>
          </a:fillRef>
          <a:effectRef idx="3">
            <a:schemeClr val="accent6"/>
          </a:effectRef>
          <a:fontRef idx="minor">
            <a:schemeClr val="lt1"/>
          </a:fontRef>
        </p:style>
        <p:txBody>
          <a:bodyPr wrap="none" anchor="ctr"/>
          <a:lstStyle/>
          <a:p>
            <a:pPr algn="ctr">
              <a:defRPr/>
            </a:pPr>
            <a:r>
              <a:rPr lang="en-US" altLang="en-US"/>
              <a:t>File 4</a:t>
            </a:r>
          </a:p>
        </p:txBody>
      </p:sp>
      <p:sp>
        <p:nvSpPr>
          <p:cNvPr id="29703" name="AutoShape 12"/>
          <p:cNvSpPr>
            <a:spLocks noChangeArrowheads="1"/>
          </p:cNvSpPr>
          <p:nvPr/>
        </p:nvSpPr>
        <p:spPr bwMode="auto">
          <a:xfrm>
            <a:off x="3124200" y="2362200"/>
            <a:ext cx="1676400" cy="53340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altLang="en-US"/>
              <a:t>Program 1</a:t>
            </a:r>
          </a:p>
        </p:txBody>
      </p:sp>
      <p:sp>
        <p:nvSpPr>
          <p:cNvPr id="29704" name="AutoShape 13"/>
          <p:cNvSpPr>
            <a:spLocks noChangeArrowheads="1"/>
          </p:cNvSpPr>
          <p:nvPr/>
        </p:nvSpPr>
        <p:spPr bwMode="auto">
          <a:xfrm>
            <a:off x="5410200" y="2362200"/>
            <a:ext cx="1676400" cy="53340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altLang="en-US"/>
              <a:t>Program 2</a:t>
            </a:r>
          </a:p>
        </p:txBody>
      </p:sp>
      <p:sp>
        <p:nvSpPr>
          <p:cNvPr id="29705" name="AutoShape 14"/>
          <p:cNvSpPr>
            <a:spLocks noChangeArrowheads="1"/>
          </p:cNvSpPr>
          <p:nvPr/>
        </p:nvSpPr>
        <p:spPr bwMode="auto">
          <a:xfrm>
            <a:off x="7696200" y="2362200"/>
            <a:ext cx="1676400" cy="53340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altLang="en-US"/>
              <a:t>Program 3</a:t>
            </a:r>
          </a:p>
        </p:txBody>
      </p:sp>
      <p:sp>
        <p:nvSpPr>
          <p:cNvPr id="29706" name="AutoShape 15"/>
          <p:cNvSpPr>
            <a:spLocks noChangeArrowheads="1"/>
          </p:cNvSpPr>
          <p:nvPr/>
        </p:nvSpPr>
        <p:spPr bwMode="auto">
          <a:xfrm>
            <a:off x="7848600" y="5410200"/>
            <a:ext cx="1676400" cy="53340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altLang="en-US"/>
              <a:t>Program 6</a:t>
            </a:r>
          </a:p>
        </p:txBody>
      </p:sp>
      <p:sp>
        <p:nvSpPr>
          <p:cNvPr id="29707" name="AutoShape 16"/>
          <p:cNvSpPr>
            <a:spLocks noChangeArrowheads="1"/>
          </p:cNvSpPr>
          <p:nvPr/>
        </p:nvSpPr>
        <p:spPr bwMode="auto">
          <a:xfrm>
            <a:off x="5486400" y="5410200"/>
            <a:ext cx="1676400" cy="53340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altLang="en-US"/>
              <a:t>Program 5</a:t>
            </a:r>
          </a:p>
        </p:txBody>
      </p:sp>
      <p:sp>
        <p:nvSpPr>
          <p:cNvPr id="29708" name="AutoShape 17"/>
          <p:cNvSpPr>
            <a:spLocks noChangeArrowheads="1"/>
          </p:cNvSpPr>
          <p:nvPr/>
        </p:nvSpPr>
        <p:spPr bwMode="auto">
          <a:xfrm>
            <a:off x="3124200" y="5486400"/>
            <a:ext cx="1676400" cy="53340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altLang="en-US"/>
              <a:t>Program 4</a:t>
            </a:r>
          </a:p>
        </p:txBody>
      </p:sp>
      <p:sp>
        <p:nvSpPr>
          <p:cNvPr id="30741" name="Line 18"/>
          <p:cNvSpPr>
            <a:spLocks noChangeShapeType="1"/>
          </p:cNvSpPr>
          <p:nvPr/>
        </p:nvSpPr>
        <p:spPr bwMode="auto">
          <a:xfrm flipH="1">
            <a:off x="3276600" y="2895600"/>
            <a:ext cx="304800" cy="838200"/>
          </a:xfrm>
          <a:prstGeom prst="line">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txBody>
          <a:bodyPr/>
          <a:lstStyle/>
          <a:p>
            <a:endParaRPr lang="en-MY"/>
          </a:p>
        </p:txBody>
      </p:sp>
      <p:sp>
        <p:nvSpPr>
          <p:cNvPr id="30742" name="Line 19"/>
          <p:cNvSpPr>
            <a:spLocks noChangeShapeType="1"/>
          </p:cNvSpPr>
          <p:nvPr/>
        </p:nvSpPr>
        <p:spPr bwMode="auto">
          <a:xfrm>
            <a:off x="4191000" y="2895600"/>
            <a:ext cx="838200" cy="914400"/>
          </a:xfrm>
          <a:prstGeom prst="line">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txBody>
          <a:bodyPr/>
          <a:lstStyle/>
          <a:p>
            <a:endParaRPr lang="en-MY"/>
          </a:p>
        </p:txBody>
      </p:sp>
      <p:sp>
        <p:nvSpPr>
          <p:cNvPr id="30743" name="Line 20"/>
          <p:cNvSpPr>
            <a:spLocks noChangeShapeType="1"/>
          </p:cNvSpPr>
          <p:nvPr/>
        </p:nvSpPr>
        <p:spPr bwMode="auto">
          <a:xfrm flipH="1">
            <a:off x="5334000" y="2895600"/>
            <a:ext cx="685800" cy="914400"/>
          </a:xfrm>
          <a:prstGeom prst="line">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txBody>
          <a:bodyPr/>
          <a:lstStyle/>
          <a:p>
            <a:endParaRPr lang="en-MY"/>
          </a:p>
        </p:txBody>
      </p:sp>
      <p:sp>
        <p:nvSpPr>
          <p:cNvPr id="30744" name="Line 21"/>
          <p:cNvSpPr>
            <a:spLocks noChangeShapeType="1"/>
          </p:cNvSpPr>
          <p:nvPr/>
        </p:nvSpPr>
        <p:spPr bwMode="auto">
          <a:xfrm>
            <a:off x="6248400" y="2895600"/>
            <a:ext cx="838200" cy="914400"/>
          </a:xfrm>
          <a:prstGeom prst="line">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txBody>
          <a:bodyPr/>
          <a:lstStyle/>
          <a:p>
            <a:endParaRPr lang="en-MY"/>
          </a:p>
        </p:txBody>
      </p:sp>
      <p:sp>
        <p:nvSpPr>
          <p:cNvPr id="30745" name="Line 22"/>
          <p:cNvSpPr>
            <a:spLocks noChangeShapeType="1"/>
          </p:cNvSpPr>
          <p:nvPr/>
        </p:nvSpPr>
        <p:spPr bwMode="auto">
          <a:xfrm>
            <a:off x="6858000" y="2895600"/>
            <a:ext cx="2133600" cy="914400"/>
          </a:xfrm>
          <a:prstGeom prst="line">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txBody>
          <a:bodyPr/>
          <a:lstStyle/>
          <a:p>
            <a:endParaRPr lang="en-MY"/>
          </a:p>
        </p:txBody>
      </p:sp>
      <p:sp>
        <p:nvSpPr>
          <p:cNvPr id="30746" name="Line 23"/>
          <p:cNvSpPr>
            <a:spLocks noChangeShapeType="1"/>
          </p:cNvSpPr>
          <p:nvPr/>
        </p:nvSpPr>
        <p:spPr bwMode="auto">
          <a:xfrm>
            <a:off x="8763000" y="2895600"/>
            <a:ext cx="609600" cy="914400"/>
          </a:xfrm>
          <a:prstGeom prst="line">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txBody>
          <a:bodyPr/>
          <a:lstStyle/>
          <a:p>
            <a:endParaRPr lang="en-MY"/>
          </a:p>
        </p:txBody>
      </p:sp>
      <p:sp>
        <p:nvSpPr>
          <p:cNvPr id="30747" name="Line 24"/>
          <p:cNvSpPr>
            <a:spLocks noChangeShapeType="1"/>
          </p:cNvSpPr>
          <p:nvPr/>
        </p:nvSpPr>
        <p:spPr bwMode="auto">
          <a:xfrm flipH="1">
            <a:off x="7543800" y="2895600"/>
            <a:ext cx="762000" cy="914400"/>
          </a:xfrm>
          <a:prstGeom prst="line">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txBody>
          <a:bodyPr/>
          <a:lstStyle/>
          <a:p>
            <a:endParaRPr lang="en-MY"/>
          </a:p>
        </p:txBody>
      </p:sp>
      <p:sp>
        <p:nvSpPr>
          <p:cNvPr id="30748" name="Line 25"/>
          <p:cNvSpPr>
            <a:spLocks noChangeShapeType="1"/>
          </p:cNvSpPr>
          <p:nvPr/>
        </p:nvSpPr>
        <p:spPr bwMode="auto">
          <a:xfrm>
            <a:off x="3048000" y="4572000"/>
            <a:ext cx="685800" cy="838200"/>
          </a:xfrm>
          <a:prstGeom prst="line">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txBody>
          <a:bodyPr/>
          <a:lstStyle/>
          <a:p>
            <a:endParaRPr lang="en-MY"/>
          </a:p>
        </p:txBody>
      </p:sp>
      <p:sp>
        <p:nvSpPr>
          <p:cNvPr id="30749" name="Line 26"/>
          <p:cNvSpPr>
            <a:spLocks noChangeShapeType="1"/>
          </p:cNvSpPr>
          <p:nvPr/>
        </p:nvSpPr>
        <p:spPr bwMode="auto">
          <a:xfrm flipV="1">
            <a:off x="4267200" y="4572000"/>
            <a:ext cx="2590800" cy="914400"/>
          </a:xfrm>
          <a:prstGeom prst="line">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txBody>
          <a:bodyPr/>
          <a:lstStyle/>
          <a:p>
            <a:endParaRPr lang="en-MY"/>
          </a:p>
        </p:txBody>
      </p:sp>
      <p:sp>
        <p:nvSpPr>
          <p:cNvPr id="30750" name="Line 27"/>
          <p:cNvSpPr>
            <a:spLocks noChangeShapeType="1"/>
          </p:cNvSpPr>
          <p:nvPr/>
        </p:nvSpPr>
        <p:spPr bwMode="auto">
          <a:xfrm>
            <a:off x="4876800" y="4572000"/>
            <a:ext cx="1143000" cy="838200"/>
          </a:xfrm>
          <a:prstGeom prst="line">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txBody>
          <a:bodyPr/>
          <a:lstStyle/>
          <a:p>
            <a:endParaRPr lang="en-MY"/>
          </a:p>
        </p:txBody>
      </p:sp>
      <p:sp>
        <p:nvSpPr>
          <p:cNvPr id="30751" name="Line 28"/>
          <p:cNvSpPr>
            <a:spLocks noChangeShapeType="1"/>
          </p:cNvSpPr>
          <p:nvPr/>
        </p:nvSpPr>
        <p:spPr bwMode="auto">
          <a:xfrm flipH="1">
            <a:off x="6553200" y="4572000"/>
            <a:ext cx="914400" cy="838200"/>
          </a:xfrm>
          <a:prstGeom prst="line">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txBody>
          <a:bodyPr/>
          <a:lstStyle/>
          <a:p>
            <a:endParaRPr lang="en-MY"/>
          </a:p>
        </p:txBody>
      </p:sp>
      <p:sp>
        <p:nvSpPr>
          <p:cNvPr id="30752" name="Line 29"/>
          <p:cNvSpPr>
            <a:spLocks noChangeShapeType="1"/>
          </p:cNvSpPr>
          <p:nvPr/>
        </p:nvSpPr>
        <p:spPr bwMode="auto">
          <a:xfrm>
            <a:off x="7772400" y="4572000"/>
            <a:ext cx="685800" cy="762000"/>
          </a:xfrm>
          <a:prstGeom prst="line">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txBody>
          <a:bodyPr/>
          <a:lstStyle/>
          <a:p>
            <a:endParaRPr lang="en-MY"/>
          </a:p>
        </p:txBody>
      </p:sp>
      <p:sp>
        <p:nvSpPr>
          <p:cNvPr id="30753" name="Line 30"/>
          <p:cNvSpPr>
            <a:spLocks noChangeShapeType="1"/>
          </p:cNvSpPr>
          <p:nvPr/>
        </p:nvSpPr>
        <p:spPr bwMode="auto">
          <a:xfrm flipH="1">
            <a:off x="8686800" y="4572000"/>
            <a:ext cx="609600" cy="838200"/>
          </a:xfrm>
          <a:prstGeom prst="line">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txBody>
          <a:bodyPr/>
          <a:lstStyle/>
          <a:p>
            <a:endParaRPr lang="en-MY"/>
          </a:p>
        </p:txBody>
      </p:sp>
      <p:sp>
        <p:nvSpPr>
          <p:cNvPr id="30755" name="Slide Number Placeholder 1"/>
          <p:cNvSpPr>
            <a:spLocks noGrp="1"/>
          </p:cNvSpPr>
          <p:nvPr>
            <p:ph type="sldNum" sz="quarter" idx="12"/>
          </p:nvPr>
        </p:nvSpPr>
        <p:spPr>
          <a:noFill/>
          <a:ln>
            <a:miter lim="800000"/>
            <a:headEnd/>
            <a:tailEnd/>
          </a:ln>
        </p:spPr>
        <p:txBody>
          <a:bodyPr/>
          <a:lstStyle/>
          <a:p>
            <a:fld id="{605C3938-8510-4807-8CD9-7A57AA8CF27C}" type="slidenum">
              <a:rPr lang="en-GB" altLang="en-US" smtClean="0"/>
              <a:pPr/>
              <a:t>45</a:t>
            </a:fld>
            <a:endParaRPr lang="en-GB" altLang="en-US"/>
          </a:p>
        </p:txBody>
      </p:sp>
      <p:sp>
        <p:nvSpPr>
          <p:cNvPr id="28" name="TextBox 27"/>
          <p:cNvSpPr txBox="1"/>
          <p:nvPr/>
        </p:nvSpPr>
        <p:spPr>
          <a:xfrm>
            <a:off x="2238348" y="1785926"/>
            <a:ext cx="4643470" cy="400110"/>
          </a:xfrm>
          <a:prstGeom prst="rect">
            <a:avLst/>
          </a:prstGeom>
          <a:noFill/>
        </p:spPr>
        <p:txBody>
          <a:bodyPr wrap="square" rtlCol="0">
            <a:spAutoFit/>
          </a:bodyPr>
          <a:lstStyle/>
          <a:p>
            <a:r>
              <a:rPr lang="en-US" sz="2000" b="1" dirty="0">
                <a:solidFill>
                  <a:srgbClr val="C00000"/>
                </a:solidFill>
                <a:latin typeface="Comic Sans MS" pitchFamily="66" charset="0"/>
              </a:rPr>
              <a:t>Data Re-engineering (Before)</a:t>
            </a:r>
            <a:endParaRPr lang="en-MY" sz="2000" b="1" dirty="0">
              <a:solidFill>
                <a:srgbClr val="C00000"/>
              </a:solidFill>
              <a:latin typeface="Comic Sans MS" pitchFamily="66"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p:cNvSpPr>
            <a:spLocks noGrp="1" noChangeArrowheads="1"/>
          </p:cNvSpPr>
          <p:nvPr>
            <p:ph type="title"/>
          </p:nvPr>
        </p:nvSpPr>
        <p:spPr/>
        <p:txBody>
          <a:bodyPr/>
          <a:lstStyle/>
          <a:p>
            <a:r>
              <a:rPr lang="en-US" dirty="0"/>
              <a:t>Software Re-engineering Process</a:t>
            </a:r>
            <a:endParaRPr lang="en-US" altLang="en-US" dirty="0">
              <a:solidFill>
                <a:srgbClr val="FF0000"/>
              </a:solidFill>
              <a:latin typeface="Arial" charset="0"/>
            </a:endParaRPr>
          </a:p>
        </p:txBody>
      </p:sp>
      <p:sp>
        <p:nvSpPr>
          <p:cNvPr id="31747" name="AutoShape 5"/>
          <p:cNvSpPr>
            <a:spLocks noChangeArrowheads="1"/>
          </p:cNvSpPr>
          <p:nvPr/>
        </p:nvSpPr>
        <p:spPr bwMode="auto">
          <a:xfrm>
            <a:off x="4267200" y="3657600"/>
            <a:ext cx="2971800" cy="1295400"/>
          </a:xfrm>
          <a:prstGeom prst="flowChartMagneticDisk">
            <a:avLst/>
          </a:prstGeom>
          <a:ln>
            <a:solidFill>
              <a:schemeClr val="accent1"/>
            </a:solidFill>
            <a:headEnd/>
            <a:tailEnd/>
          </a:ln>
        </p:spPr>
        <p:style>
          <a:lnRef idx="0">
            <a:schemeClr val="accent6"/>
          </a:lnRef>
          <a:fillRef idx="3">
            <a:schemeClr val="accent6"/>
          </a:fillRef>
          <a:effectRef idx="3">
            <a:schemeClr val="accent6"/>
          </a:effectRef>
          <a:fontRef idx="minor">
            <a:schemeClr val="lt1"/>
          </a:fontRef>
        </p:style>
        <p:txBody>
          <a:bodyPr wrap="none" anchor="ctr"/>
          <a:lstStyle/>
          <a:p>
            <a:pPr algn="ctr"/>
            <a:r>
              <a:rPr lang="en-US" altLang="en-US" b="1"/>
              <a:t>Relational DBMS</a:t>
            </a:r>
          </a:p>
        </p:txBody>
      </p:sp>
      <p:sp>
        <p:nvSpPr>
          <p:cNvPr id="30724" name="AutoShape 6"/>
          <p:cNvSpPr>
            <a:spLocks noChangeArrowheads="1"/>
          </p:cNvSpPr>
          <p:nvPr/>
        </p:nvSpPr>
        <p:spPr bwMode="auto">
          <a:xfrm>
            <a:off x="2286000" y="2362200"/>
            <a:ext cx="1676400" cy="53340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altLang="en-US"/>
              <a:t>Program 1</a:t>
            </a:r>
          </a:p>
        </p:txBody>
      </p:sp>
      <p:sp>
        <p:nvSpPr>
          <p:cNvPr id="30725" name="AutoShape 7"/>
          <p:cNvSpPr>
            <a:spLocks noChangeArrowheads="1"/>
          </p:cNvSpPr>
          <p:nvPr/>
        </p:nvSpPr>
        <p:spPr bwMode="auto">
          <a:xfrm>
            <a:off x="4191000" y="2362200"/>
            <a:ext cx="1676400" cy="53340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altLang="en-US"/>
              <a:t>Program 2</a:t>
            </a:r>
          </a:p>
        </p:txBody>
      </p:sp>
      <p:sp>
        <p:nvSpPr>
          <p:cNvPr id="30726" name="AutoShape 8"/>
          <p:cNvSpPr>
            <a:spLocks noChangeArrowheads="1"/>
          </p:cNvSpPr>
          <p:nvPr/>
        </p:nvSpPr>
        <p:spPr bwMode="auto">
          <a:xfrm>
            <a:off x="6172200" y="2362200"/>
            <a:ext cx="1676400" cy="53340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altLang="en-US"/>
              <a:t>Program 3</a:t>
            </a:r>
          </a:p>
        </p:txBody>
      </p:sp>
      <p:sp>
        <p:nvSpPr>
          <p:cNvPr id="30727" name="AutoShape 9"/>
          <p:cNvSpPr>
            <a:spLocks noChangeArrowheads="1"/>
          </p:cNvSpPr>
          <p:nvPr/>
        </p:nvSpPr>
        <p:spPr bwMode="auto">
          <a:xfrm>
            <a:off x="8153400" y="2362200"/>
            <a:ext cx="1676400" cy="53340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altLang="en-US"/>
              <a:t>Program 4</a:t>
            </a:r>
          </a:p>
        </p:txBody>
      </p:sp>
      <p:sp>
        <p:nvSpPr>
          <p:cNvPr id="31752" name="Line 10"/>
          <p:cNvSpPr>
            <a:spLocks noChangeShapeType="1"/>
          </p:cNvSpPr>
          <p:nvPr/>
        </p:nvSpPr>
        <p:spPr bwMode="auto">
          <a:xfrm>
            <a:off x="3124200" y="2895600"/>
            <a:ext cx="1676400" cy="762000"/>
          </a:xfrm>
          <a:prstGeom prst="line">
            <a:avLst/>
          </a:prstGeom>
          <a:ln>
            <a:headEnd/>
            <a:tailEnd type="triangle" w="med" len="med"/>
          </a:ln>
        </p:spPr>
        <p:style>
          <a:lnRef idx="2">
            <a:schemeClr val="accent6"/>
          </a:lnRef>
          <a:fillRef idx="0">
            <a:schemeClr val="accent6"/>
          </a:fillRef>
          <a:effectRef idx="1">
            <a:schemeClr val="accent6"/>
          </a:effectRef>
          <a:fontRef idx="minor">
            <a:schemeClr val="tx1"/>
          </a:fontRef>
        </p:style>
        <p:txBody>
          <a:bodyPr/>
          <a:lstStyle/>
          <a:p>
            <a:endParaRPr lang="en-MY"/>
          </a:p>
        </p:txBody>
      </p:sp>
      <p:sp>
        <p:nvSpPr>
          <p:cNvPr id="31753" name="Line 11"/>
          <p:cNvSpPr>
            <a:spLocks noChangeShapeType="1"/>
          </p:cNvSpPr>
          <p:nvPr/>
        </p:nvSpPr>
        <p:spPr bwMode="auto">
          <a:xfrm>
            <a:off x="5105400" y="2895600"/>
            <a:ext cx="76200" cy="762000"/>
          </a:xfrm>
          <a:prstGeom prst="line">
            <a:avLst/>
          </a:prstGeom>
          <a:ln>
            <a:headEnd/>
            <a:tailEnd type="triangle" w="med" len="med"/>
          </a:ln>
        </p:spPr>
        <p:style>
          <a:lnRef idx="2">
            <a:schemeClr val="accent6"/>
          </a:lnRef>
          <a:fillRef idx="0">
            <a:schemeClr val="accent6"/>
          </a:fillRef>
          <a:effectRef idx="1">
            <a:schemeClr val="accent6"/>
          </a:effectRef>
          <a:fontRef idx="minor">
            <a:schemeClr val="tx1"/>
          </a:fontRef>
        </p:style>
        <p:txBody>
          <a:bodyPr/>
          <a:lstStyle/>
          <a:p>
            <a:endParaRPr lang="en-MY"/>
          </a:p>
        </p:txBody>
      </p:sp>
      <p:sp>
        <p:nvSpPr>
          <p:cNvPr id="31754" name="Line 12"/>
          <p:cNvSpPr>
            <a:spLocks noChangeShapeType="1"/>
          </p:cNvSpPr>
          <p:nvPr/>
        </p:nvSpPr>
        <p:spPr bwMode="auto">
          <a:xfrm flipH="1">
            <a:off x="6172200" y="2895600"/>
            <a:ext cx="685800" cy="762000"/>
          </a:xfrm>
          <a:prstGeom prst="line">
            <a:avLst/>
          </a:prstGeom>
          <a:ln>
            <a:headEnd/>
            <a:tailEnd type="triangle" w="med" len="med"/>
          </a:ln>
        </p:spPr>
        <p:style>
          <a:lnRef idx="2">
            <a:schemeClr val="accent6"/>
          </a:lnRef>
          <a:fillRef idx="0">
            <a:schemeClr val="accent6"/>
          </a:fillRef>
          <a:effectRef idx="1">
            <a:schemeClr val="accent6"/>
          </a:effectRef>
          <a:fontRef idx="minor">
            <a:schemeClr val="tx1"/>
          </a:fontRef>
        </p:style>
        <p:txBody>
          <a:bodyPr/>
          <a:lstStyle/>
          <a:p>
            <a:endParaRPr lang="en-MY"/>
          </a:p>
        </p:txBody>
      </p:sp>
      <p:sp>
        <p:nvSpPr>
          <p:cNvPr id="31755" name="Line 13"/>
          <p:cNvSpPr>
            <a:spLocks noChangeShapeType="1"/>
          </p:cNvSpPr>
          <p:nvPr/>
        </p:nvSpPr>
        <p:spPr bwMode="auto">
          <a:xfrm flipH="1">
            <a:off x="6858000" y="2895600"/>
            <a:ext cx="2209800" cy="838200"/>
          </a:xfrm>
          <a:prstGeom prst="line">
            <a:avLst/>
          </a:prstGeom>
          <a:ln>
            <a:headEnd/>
            <a:tailEnd type="triangle" w="med" len="med"/>
          </a:ln>
        </p:spPr>
        <p:style>
          <a:lnRef idx="2">
            <a:schemeClr val="accent6"/>
          </a:lnRef>
          <a:fillRef idx="0">
            <a:schemeClr val="accent6"/>
          </a:fillRef>
          <a:effectRef idx="1">
            <a:schemeClr val="accent6"/>
          </a:effectRef>
          <a:fontRef idx="minor">
            <a:schemeClr val="tx1"/>
          </a:fontRef>
        </p:style>
        <p:txBody>
          <a:bodyPr/>
          <a:lstStyle/>
          <a:p>
            <a:endParaRPr lang="en-MY"/>
          </a:p>
        </p:txBody>
      </p:sp>
      <p:sp>
        <p:nvSpPr>
          <p:cNvPr id="31756" name="Text Box 14"/>
          <p:cNvSpPr txBox="1">
            <a:spLocks noChangeArrowheads="1"/>
          </p:cNvSpPr>
          <p:nvPr/>
        </p:nvSpPr>
        <p:spPr bwMode="auto">
          <a:xfrm>
            <a:off x="7848600" y="4724400"/>
            <a:ext cx="1676400" cy="1328738"/>
          </a:xfrm>
          <a:prstGeom prst="rect">
            <a:avLst/>
          </a:prstGeom>
          <a:noFill/>
          <a:ln w="9525">
            <a:noFill/>
            <a:miter lim="800000"/>
            <a:headEnd/>
            <a:tailEnd/>
          </a:ln>
        </p:spPr>
        <p:txBody>
          <a:bodyPr>
            <a:spAutoFit/>
          </a:bodyPr>
          <a:lstStyle/>
          <a:p>
            <a:pPr>
              <a:spcBef>
                <a:spcPct val="50000"/>
              </a:spcBef>
              <a:buFontTx/>
              <a:buChar char="•"/>
            </a:pPr>
            <a:r>
              <a:rPr lang="en-US" altLang="en-US"/>
              <a:t>More manageable </a:t>
            </a:r>
          </a:p>
          <a:p>
            <a:pPr>
              <a:spcBef>
                <a:spcPct val="50000"/>
              </a:spcBef>
              <a:buFontTx/>
              <a:buChar char="•"/>
            </a:pPr>
            <a:r>
              <a:rPr lang="en-US" altLang="en-US"/>
              <a:t>Advantages of DBMS</a:t>
            </a:r>
          </a:p>
        </p:txBody>
      </p:sp>
      <p:sp>
        <p:nvSpPr>
          <p:cNvPr id="31757" name="Slide Number Placeholder 1"/>
          <p:cNvSpPr>
            <a:spLocks noGrp="1"/>
          </p:cNvSpPr>
          <p:nvPr>
            <p:ph type="sldNum" sz="quarter" idx="12"/>
          </p:nvPr>
        </p:nvSpPr>
        <p:spPr>
          <a:noFill/>
          <a:ln>
            <a:miter lim="800000"/>
            <a:headEnd/>
            <a:tailEnd/>
          </a:ln>
        </p:spPr>
        <p:txBody>
          <a:bodyPr/>
          <a:lstStyle/>
          <a:p>
            <a:fld id="{63AF5B6B-45AD-4846-965B-DA83A6F35207}" type="slidenum">
              <a:rPr lang="en-GB" altLang="en-US" smtClean="0"/>
              <a:pPr/>
              <a:t>46</a:t>
            </a:fld>
            <a:endParaRPr lang="en-GB" altLang="en-US"/>
          </a:p>
        </p:txBody>
      </p:sp>
      <p:sp>
        <p:nvSpPr>
          <p:cNvPr id="14" name="TextBox 13"/>
          <p:cNvSpPr txBox="1"/>
          <p:nvPr/>
        </p:nvSpPr>
        <p:spPr>
          <a:xfrm>
            <a:off x="2238348" y="1785926"/>
            <a:ext cx="4643470" cy="400110"/>
          </a:xfrm>
          <a:prstGeom prst="rect">
            <a:avLst/>
          </a:prstGeom>
          <a:noFill/>
        </p:spPr>
        <p:txBody>
          <a:bodyPr wrap="square" rtlCol="0">
            <a:spAutoFit/>
          </a:bodyPr>
          <a:lstStyle/>
          <a:p>
            <a:r>
              <a:rPr lang="en-US" sz="2000" b="1" dirty="0">
                <a:solidFill>
                  <a:srgbClr val="C00000"/>
                </a:solidFill>
                <a:latin typeface="Comic Sans MS" pitchFamily="66" charset="0"/>
              </a:rPr>
              <a:t>Data Re-engineering (After)</a:t>
            </a:r>
            <a:endParaRPr lang="en-MY" sz="2000" b="1" dirty="0">
              <a:solidFill>
                <a:srgbClr val="C00000"/>
              </a:solidFill>
              <a:latin typeface="Comic Sans MS" pitchFamily="66"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1618" name="Picture 2" descr="http://www.marblewebsites.co.uk/images/database.jpg"/>
          <p:cNvPicPr>
            <a:picLocks noChangeAspect="1" noChangeArrowheads="1"/>
          </p:cNvPicPr>
          <p:nvPr/>
        </p:nvPicPr>
        <p:blipFill>
          <a:blip r:embed="rId2"/>
          <a:srcRect/>
          <a:stretch>
            <a:fillRect/>
          </a:stretch>
        </p:blipFill>
        <p:spPr bwMode="auto">
          <a:xfrm>
            <a:off x="7000908" y="3541480"/>
            <a:ext cx="2595554" cy="2459288"/>
          </a:xfrm>
          <a:prstGeom prst="rect">
            <a:avLst/>
          </a:prstGeom>
          <a:noFill/>
        </p:spPr>
      </p:pic>
      <p:sp>
        <p:nvSpPr>
          <p:cNvPr id="2" name="Title 1"/>
          <p:cNvSpPr>
            <a:spLocks noGrp="1"/>
          </p:cNvSpPr>
          <p:nvPr>
            <p:ph type="title"/>
          </p:nvPr>
        </p:nvSpPr>
        <p:spPr/>
        <p:txBody>
          <a:bodyPr/>
          <a:lstStyle/>
          <a:p>
            <a:r>
              <a:rPr lang="en-US" dirty="0"/>
              <a:t>Software Re-engineering Process</a:t>
            </a:r>
            <a:endParaRPr lang="en-MY" dirty="0"/>
          </a:p>
        </p:txBody>
      </p:sp>
      <p:sp>
        <p:nvSpPr>
          <p:cNvPr id="4" name="TextBox 3"/>
          <p:cNvSpPr txBox="1"/>
          <p:nvPr/>
        </p:nvSpPr>
        <p:spPr>
          <a:xfrm>
            <a:off x="6667504" y="5743534"/>
            <a:ext cx="3357586" cy="400110"/>
          </a:xfrm>
          <a:prstGeom prst="rect">
            <a:avLst/>
          </a:prstGeom>
          <a:noFill/>
        </p:spPr>
        <p:txBody>
          <a:bodyPr wrap="square" rtlCol="0">
            <a:spAutoFit/>
          </a:bodyPr>
          <a:lstStyle/>
          <a:p>
            <a:pPr algn="ctr"/>
            <a:r>
              <a:rPr lang="en-US" sz="2000" b="1" dirty="0">
                <a:solidFill>
                  <a:srgbClr val="C00000"/>
                </a:solidFill>
                <a:latin typeface="Comic Sans MS" pitchFamily="66" charset="0"/>
              </a:rPr>
              <a:t>Data Re-engineering</a:t>
            </a:r>
            <a:endParaRPr lang="en-MY" sz="2000" b="1" dirty="0">
              <a:solidFill>
                <a:srgbClr val="C00000"/>
              </a:solidFill>
              <a:latin typeface="Comic Sans MS" pitchFamily="66" charset="0"/>
            </a:endParaRPr>
          </a:p>
        </p:txBody>
      </p:sp>
      <p:sp>
        <p:nvSpPr>
          <p:cNvPr id="5" name="TextBox 4"/>
          <p:cNvSpPr txBox="1"/>
          <p:nvPr/>
        </p:nvSpPr>
        <p:spPr>
          <a:xfrm>
            <a:off x="2238348" y="1857364"/>
            <a:ext cx="7143800" cy="477054"/>
          </a:xfrm>
          <a:prstGeom prst="rect">
            <a:avLst/>
          </a:prstGeom>
          <a:noFill/>
        </p:spPr>
        <p:txBody>
          <a:bodyPr wrap="square" rtlCol="0">
            <a:spAutoFit/>
          </a:bodyPr>
          <a:lstStyle/>
          <a:p>
            <a:r>
              <a:rPr lang="en-US" sz="2500" b="1" dirty="0">
                <a:solidFill>
                  <a:schemeClr val="bg1">
                    <a:lumMod val="50000"/>
                  </a:schemeClr>
                </a:solidFill>
                <a:latin typeface="Comic Sans MS" pitchFamily="66" charset="0"/>
              </a:rPr>
              <a:t>Problems with data before re-engineering:</a:t>
            </a:r>
            <a:endParaRPr lang="en-MY" sz="2500" b="1" dirty="0">
              <a:solidFill>
                <a:schemeClr val="bg1">
                  <a:lumMod val="50000"/>
                </a:schemeClr>
              </a:solidFill>
              <a:latin typeface="Comic Sans MS" pitchFamily="66" charset="0"/>
            </a:endParaRPr>
          </a:p>
        </p:txBody>
      </p:sp>
      <p:sp>
        <p:nvSpPr>
          <p:cNvPr id="6" name="TextBox 5"/>
          <p:cNvSpPr txBox="1"/>
          <p:nvPr/>
        </p:nvSpPr>
        <p:spPr>
          <a:xfrm>
            <a:off x="2666976" y="2428869"/>
            <a:ext cx="5572164" cy="1246495"/>
          </a:xfrm>
          <a:prstGeom prst="rect">
            <a:avLst/>
          </a:prstGeom>
          <a:noFill/>
        </p:spPr>
        <p:txBody>
          <a:bodyPr wrap="square" rtlCol="0">
            <a:spAutoFit/>
          </a:bodyPr>
          <a:lstStyle/>
          <a:p>
            <a:pPr marL="354013" indent="-354013">
              <a:lnSpc>
                <a:spcPct val="150000"/>
              </a:lnSpc>
              <a:buClr>
                <a:schemeClr val="accent6">
                  <a:lumMod val="75000"/>
                </a:schemeClr>
              </a:buClr>
              <a:buFont typeface="Wingdings" pitchFamily="2" charset="2"/>
              <a:buChar char=""/>
            </a:pPr>
            <a:r>
              <a:rPr lang="en-US" sz="2500" b="1" dirty="0">
                <a:solidFill>
                  <a:schemeClr val="bg1">
                    <a:lumMod val="50000"/>
                  </a:schemeClr>
                </a:solidFill>
                <a:latin typeface="Comic Sans MS" pitchFamily="66" charset="0"/>
              </a:rPr>
              <a:t>Data naming problems (file/attributes)</a:t>
            </a:r>
          </a:p>
        </p:txBody>
      </p:sp>
      <p:sp>
        <p:nvSpPr>
          <p:cNvPr id="7" name="Slide Number Placeholder 6"/>
          <p:cNvSpPr>
            <a:spLocks noGrp="1"/>
          </p:cNvSpPr>
          <p:nvPr>
            <p:ph type="sldNum" sz="quarter" idx="12"/>
          </p:nvPr>
        </p:nvSpPr>
        <p:spPr/>
        <p:txBody>
          <a:bodyPr/>
          <a:lstStyle/>
          <a:p>
            <a:fld id="{6CD5BE7B-1C5F-47E0-878A-004C199E3AAF}" type="slidenum">
              <a:rPr lang="en-MY" smtClean="0"/>
              <a:pPr/>
              <a:t>47</a:t>
            </a:fld>
            <a:endParaRPr lang="en-MY"/>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down)">
                                      <p:cBhvr>
                                        <p:cTn id="12"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1618" name="Picture 2" descr="http://www.marblewebsites.co.uk/images/database.jpg"/>
          <p:cNvPicPr>
            <a:picLocks noChangeAspect="1" noChangeArrowheads="1"/>
          </p:cNvPicPr>
          <p:nvPr/>
        </p:nvPicPr>
        <p:blipFill>
          <a:blip r:embed="rId2"/>
          <a:srcRect/>
          <a:stretch>
            <a:fillRect/>
          </a:stretch>
        </p:blipFill>
        <p:spPr bwMode="auto">
          <a:xfrm>
            <a:off x="7000908" y="3541480"/>
            <a:ext cx="2595554" cy="2459288"/>
          </a:xfrm>
          <a:prstGeom prst="rect">
            <a:avLst/>
          </a:prstGeom>
          <a:noFill/>
        </p:spPr>
      </p:pic>
      <p:sp>
        <p:nvSpPr>
          <p:cNvPr id="2" name="Title 1"/>
          <p:cNvSpPr>
            <a:spLocks noGrp="1"/>
          </p:cNvSpPr>
          <p:nvPr>
            <p:ph type="title"/>
          </p:nvPr>
        </p:nvSpPr>
        <p:spPr/>
        <p:txBody>
          <a:bodyPr/>
          <a:lstStyle/>
          <a:p>
            <a:r>
              <a:rPr lang="en-US" dirty="0"/>
              <a:t>Software Re-engineering Process</a:t>
            </a:r>
            <a:endParaRPr lang="en-MY" dirty="0"/>
          </a:p>
        </p:txBody>
      </p:sp>
      <p:sp>
        <p:nvSpPr>
          <p:cNvPr id="4" name="TextBox 3"/>
          <p:cNvSpPr txBox="1"/>
          <p:nvPr/>
        </p:nvSpPr>
        <p:spPr>
          <a:xfrm>
            <a:off x="6667504" y="5743534"/>
            <a:ext cx="3357586" cy="400110"/>
          </a:xfrm>
          <a:prstGeom prst="rect">
            <a:avLst/>
          </a:prstGeom>
          <a:noFill/>
        </p:spPr>
        <p:txBody>
          <a:bodyPr wrap="square" rtlCol="0">
            <a:spAutoFit/>
          </a:bodyPr>
          <a:lstStyle/>
          <a:p>
            <a:pPr algn="ctr"/>
            <a:r>
              <a:rPr lang="en-US" sz="2000" b="1" dirty="0">
                <a:solidFill>
                  <a:srgbClr val="C00000"/>
                </a:solidFill>
                <a:latin typeface="Comic Sans MS" pitchFamily="66" charset="0"/>
              </a:rPr>
              <a:t>Data Re-engineering</a:t>
            </a:r>
            <a:endParaRPr lang="en-MY" sz="2000" b="1" dirty="0">
              <a:solidFill>
                <a:srgbClr val="C00000"/>
              </a:solidFill>
              <a:latin typeface="Comic Sans MS" pitchFamily="66" charset="0"/>
            </a:endParaRPr>
          </a:p>
        </p:txBody>
      </p:sp>
      <p:sp>
        <p:nvSpPr>
          <p:cNvPr id="5" name="TextBox 4"/>
          <p:cNvSpPr txBox="1"/>
          <p:nvPr/>
        </p:nvSpPr>
        <p:spPr>
          <a:xfrm>
            <a:off x="2238348" y="1857364"/>
            <a:ext cx="7143800" cy="477054"/>
          </a:xfrm>
          <a:prstGeom prst="rect">
            <a:avLst/>
          </a:prstGeom>
          <a:noFill/>
        </p:spPr>
        <p:txBody>
          <a:bodyPr wrap="square" rtlCol="0">
            <a:spAutoFit/>
          </a:bodyPr>
          <a:lstStyle/>
          <a:p>
            <a:r>
              <a:rPr lang="en-US" sz="2500" b="1" dirty="0">
                <a:solidFill>
                  <a:schemeClr val="bg1">
                    <a:lumMod val="50000"/>
                  </a:schemeClr>
                </a:solidFill>
                <a:latin typeface="Comic Sans MS" pitchFamily="66" charset="0"/>
              </a:rPr>
              <a:t>Problems with data before re-engineering:</a:t>
            </a:r>
            <a:endParaRPr lang="en-MY" sz="2500" b="1" dirty="0">
              <a:solidFill>
                <a:schemeClr val="bg1">
                  <a:lumMod val="50000"/>
                </a:schemeClr>
              </a:solidFill>
              <a:latin typeface="Comic Sans MS" pitchFamily="66" charset="0"/>
            </a:endParaRPr>
          </a:p>
        </p:txBody>
      </p:sp>
      <p:sp>
        <p:nvSpPr>
          <p:cNvPr id="6" name="TextBox 5"/>
          <p:cNvSpPr txBox="1"/>
          <p:nvPr/>
        </p:nvSpPr>
        <p:spPr>
          <a:xfrm>
            <a:off x="2666976" y="2428868"/>
            <a:ext cx="5572164" cy="669414"/>
          </a:xfrm>
          <a:prstGeom prst="rect">
            <a:avLst/>
          </a:prstGeom>
          <a:noFill/>
        </p:spPr>
        <p:txBody>
          <a:bodyPr wrap="square" rtlCol="0">
            <a:spAutoFit/>
          </a:bodyPr>
          <a:lstStyle/>
          <a:p>
            <a:pPr marL="354013" indent="-354013">
              <a:lnSpc>
                <a:spcPct val="150000"/>
              </a:lnSpc>
              <a:buClr>
                <a:schemeClr val="accent6">
                  <a:lumMod val="75000"/>
                </a:schemeClr>
              </a:buClr>
              <a:buFont typeface="Wingdings" pitchFamily="2" charset="2"/>
              <a:buChar char=""/>
            </a:pPr>
            <a:r>
              <a:rPr lang="en-US" sz="2500" b="1" dirty="0">
                <a:solidFill>
                  <a:schemeClr val="bg1">
                    <a:lumMod val="50000"/>
                  </a:schemeClr>
                </a:solidFill>
                <a:latin typeface="Comic Sans MS" pitchFamily="66" charset="0"/>
              </a:rPr>
              <a:t>Field length problems</a:t>
            </a:r>
            <a:endParaRPr lang="en-MY" sz="2500" b="1" dirty="0">
              <a:solidFill>
                <a:schemeClr val="bg1">
                  <a:lumMod val="50000"/>
                </a:schemeClr>
              </a:solidFill>
              <a:latin typeface="Comic Sans MS" pitchFamily="66" charset="0"/>
            </a:endParaRPr>
          </a:p>
        </p:txBody>
      </p:sp>
      <p:sp>
        <p:nvSpPr>
          <p:cNvPr id="7" name="Slide Number Placeholder 6"/>
          <p:cNvSpPr>
            <a:spLocks noGrp="1"/>
          </p:cNvSpPr>
          <p:nvPr>
            <p:ph type="sldNum" sz="quarter" idx="12"/>
          </p:nvPr>
        </p:nvSpPr>
        <p:spPr/>
        <p:txBody>
          <a:bodyPr/>
          <a:lstStyle/>
          <a:p>
            <a:fld id="{6CD5BE7B-1C5F-47E0-878A-004C199E3AAF}" type="slidenum">
              <a:rPr lang="en-MY" smtClean="0"/>
              <a:pPr/>
              <a:t>48</a:t>
            </a:fld>
            <a:endParaRPr lang="en-MY"/>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1618" name="Picture 2" descr="http://www.marblewebsites.co.uk/images/database.jpg"/>
          <p:cNvPicPr>
            <a:picLocks noChangeAspect="1" noChangeArrowheads="1"/>
          </p:cNvPicPr>
          <p:nvPr/>
        </p:nvPicPr>
        <p:blipFill>
          <a:blip r:embed="rId2"/>
          <a:srcRect/>
          <a:stretch>
            <a:fillRect/>
          </a:stretch>
        </p:blipFill>
        <p:spPr bwMode="auto">
          <a:xfrm>
            <a:off x="7000908" y="3541480"/>
            <a:ext cx="2595554" cy="2459288"/>
          </a:xfrm>
          <a:prstGeom prst="rect">
            <a:avLst/>
          </a:prstGeom>
          <a:noFill/>
        </p:spPr>
      </p:pic>
      <p:sp>
        <p:nvSpPr>
          <p:cNvPr id="2" name="Title 1"/>
          <p:cNvSpPr>
            <a:spLocks noGrp="1"/>
          </p:cNvSpPr>
          <p:nvPr>
            <p:ph type="title"/>
          </p:nvPr>
        </p:nvSpPr>
        <p:spPr/>
        <p:txBody>
          <a:bodyPr/>
          <a:lstStyle/>
          <a:p>
            <a:r>
              <a:rPr lang="en-US" dirty="0"/>
              <a:t>Software Re-engineering Process</a:t>
            </a:r>
            <a:endParaRPr lang="en-MY" dirty="0"/>
          </a:p>
        </p:txBody>
      </p:sp>
      <p:sp>
        <p:nvSpPr>
          <p:cNvPr id="4" name="TextBox 3"/>
          <p:cNvSpPr txBox="1"/>
          <p:nvPr/>
        </p:nvSpPr>
        <p:spPr>
          <a:xfrm>
            <a:off x="6667504" y="5743534"/>
            <a:ext cx="3357586" cy="400110"/>
          </a:xfrm>
          <a:prstGeom prst="rect">
            <a:avLst/>
          </a:prstGeom>
          <a:noFill/>
        </p:spPr>
        <p:txBody>
          <a:bodyPr wrap="square" rtlCol="0">
            <a:spAutoFit/>
          </a:bodyPr>
          <a:lstStyle/>
          <a:p>
            <a:pPr algn="ctr"/>
            <a:r>
              <a:rPr lang="en-US" sz="2000" b="1" dirty="0">
                <a:solidFill>
                  <a:srgbClr val="C00000"/>
                </a:solidFill>
                <a:latin typeface="Comic Sans MS" pitchFamily="66" charset="0"/>
              </a:rPr>
              <a:t>Data Re-engineering</a:t>
            </a:r>
            <a:endParaRPr lang="en-MY" sz="2000" b="1" dirty="0">
              <a:solidFill>
                <a:srgbClr val="C00000"/>
              </a:solidFill>
              <a:latin typeface="Comic Sans MS" pitchFamily="66" charset="0"/>
            </a:endParaRPr>
          </a:p>
        </p:txBody>
      </p:sp>
      <p:sp>
        <p:nvSpPr>
          <p:cNvPr id="5" name="TextBox 4"/>
          <p:cNvSpPr txBox="1"/>
          <p:nvPr/>
        </p:nvSpPr>
        <p:spPr>
          <a:xfrm>
            <a:off x="2238348" y="1857364"/>
            <a:ext cx="7143800" cy="477054"/>
          </a:xfrm>
          <a:prstGeom prst="rect">
            <a:avLst/>
          </a:prstGeom>
          <a:noFill/>
        </p:spPr>
        <p:txBody>
          <a:bodyPr wrap="square" rtlCol="0">
            <a:spAutoFit/>
          </a:bodyPr>
          <a:lstStyle/>
          <a:p>
            <a:r>
              <a:rPr lang="en-US" sz="2500" b="1" dirty="0">
                <a:solidFill>
                  <a:schemeClr val="bg1">
                    <a:lumMod val="50000"/>
                  </a:schemeClr>
                </a:solidFill>
                <a:latin typeface="Comic Sans MS" pitchFamily="66" charset="0"/>
              </a:rPr>
              <a:t>Problems with data before re-engineering:</a:t>
            </a:r>
            <a:endParaRPr lang="en-MY" sz="2500" b="1" dirty="0">
              <a:solidFill>
                <a:schemeClr val="bg1">
                  <a:lumMod val="50000"/>
                </a:schemeClr>
              </a:solidFill>
              <a:latin typeface="Comic Sans MS" pitchFamily="66" charset="0"/>
            </a:endParaRPr>
          </a:p>
        </p:txBody>
      </p:sp>
      <p:sp>
        <p:nvSpPr>
          <p:cNvPr id="6" name="TextBox 5"/>
          <p:cNvSpPr txBox="1"/>
          <p:nvPr/>
        </p:nvSpPr>
        <p:spPr>
          <a:xfrm>
            <a:off x="2666976" y="2428868"/>
            <a:ext cx="5572164" cy="669414"/>
          </a:xfrm>
          <a:prstGeom prst="rect">
            <a:avLst/>
          </a:prstGeom>
          <a:noFill/>
        </p:spPr>
        <p:txBody>
          <a:bodyPr wrap="square" rtlCol="0">
            <a:spAutoFit/>
          </a:bodyPr>
          <a:lstStyle/>
          <a:p>
            <a:pPr marL="354013" indent="-354013">
              <a:lnSpc>
                <a:spcPct val="150000"/>
              </a:lnSpc>
              <a:buClr>
                <a:schemeClr val="accent6">
                  <a:lumMod val="75000"/>
                </a:schemeClr>
              </a:buClr>
              <a:buFont typeface="Wingdings" pitchFamily="2" charset="2"/>
              <a:buChar char=""/>
            </a:pPr>
            <a:r>
              <a:rPr lang="en-US" sz="2500" b="1" dirty="0">
                <a:solidFill>
                  <a:schemeClr val="bg1">
                    <a:lumMod val="50000"/>
                  </a:schemeClr>
                </a:solidFill>
                <a:latin typeface="Comic Sans MS" pitchFamily="66" charset="0"/>
              </a:rPr>
              <a:t>Record organization problems</a:t>
            </a:r>
            <a:endParaRPr lang="en-MY" sz="2500" b="1" dirty="0">
              <a:solidFill>
                <a:schemeClr val="bg1">
                  <a:lumMod val="50000"/>
                </a:schemeClr>
              </a:solidFill>
              <a:latin typeface="Comic Sans MS" pitchFamily="66" charset="0"/>
            </a:endParaRPr>
          </a:p>
        </p:txBody>
      </p:sp>
      <p:sp>
        <p:nvSpPr>
          <p:cNvPr id="7" name="Slide Number Placeholder 6"/>
          <p:cNvSpPr>
            <a:spLocks noGrp="1"/>
          </p:cNvSpPr>
          <p:nvPr>
            <p:ph type="sldNum" sz="quarter" idx="12"/>
          </p:nvPr>
        </p:nvSpPr>
        <p:spPr/>
        <p:txBody>
          <a:bodyPr/>
          <a:lstStyle/>
          <a:p>
            <a:fld id="{6CD5BE7B-1C5F-47E0-878A-004C199E3AAF}" type="slidenum">
              <a:rPr lang="en-MY" smtClean="0"/>
              <a:pPr/>
              <a:t>49</a:t>
            </a:fld>
            <a:endParaRPr lang="en-MY"/>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dirty="0"/>
              <a:t>a) Introduction – Software Evolution Process</a:t>
            </a:r>
            <a:endParaRPr lang="en-MY" sz="2600" dirty="0"/>
          </a:p>
        </p:txBody>
      </p:sp>
      <p:sp>
        <p:nvSpPr>
          <p:cNvPr id="3" name="Content Placeholder 2"/>
          <p:cNvSpPr>
            <a:spLocks noGrp="1"/>
          </p:cNvSpPr>
          <p:nvPr>
            <p:ph idx="1"/>
          </p:nvPr>
        </p:nvSpPr>
        <p:spPr/>
        <p:txBody>
          <a:bodyPr/>
          <a:lstStyle/>
          <a:p>
            <a:r>
              <a:rPr lang="en-US" altLang="en-US" dirty="0"/>
              <a:t>Fundamental activities:</a:t>
            </a:r>
          </a:p>
          <a:p>
            <a:pPr lvl="1"/>
            <a:r>
              <a:rPr lang="en-US" altLang="en-US" dirty="0"/>
              <a:t>Change analysis</a:t>
            </a:r>
          </a:p>
          <a:p>
            <a:pPr lvl="1"/>
            <a:r>
              <a:rPr lang="en-US" altLang="en-US" dirty="0"/>
              <a:t>Release planning</a:t>
            </a:r>
          </a:p>
          <a:p>
            <a:pPr lvl="1"/>
            <a:r>
              <a:rPr lang="en-US" altLang="en-US" dirty="0"/>
              <a:t>System implementation</a:t>
            </a:r>
          </a:p>
          <a:p>
            <a:pPr lvl="1"/>
            <a:r>
              <a:rPr lang="en-US" altLang="en-US" dirty="0"/>
              <a:t>System release</a:t>
            </a:r>
          </a:p>
        </p:txBody>
      </p:sp>
      <p:sp>
        <p:nvSpPr>
          <p:cNvPr id="5" name="Slide Number Placeholder 4"/>
          <p:cNvSpPr>
            <a:spLocks noGrp="1"/>
          </p:cNvSpPr>
          <p:nvPr>
            <p:ph type="sldNum" sz="quarter" idx="12"/>
          </p:nvPr>
        </p:nvSpPr>
        <p:spPr/>
        <p:txBody>
          <a:bodyPr/>
          <a:lstStyle/>
          <a:p>
            <a:fld id="{75501BB6-19C8-40EE-9C30-04E771517856}" type="slidenum">
              <a:rPr lang="en-MY" smtClean="0"/>
              <a:pPr/>
              <a:t>5</a:t>
            </a:fld>
            <a:endParaRPr lang="en-MY"/>
          </a:p>
        </p:txBody>
      </p:sp>
    </p:spTree>
    <p:extLst>
      <p:ext uri="{BB962C8B-B14F-4D97-AF65-F5344CB8AC3E}">
        <p14:creationId xmlns:p14="http://schemas.microsoft.com/office/powerpoint/2010/main" val="37334745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1618" name="Picture 2" descr="http://www.marblewebsites.co.uk/images/database.jpg"/>
          <p:cNvPicPr>
            <a:picLocks noChangeAspect="1" noChangeArrowheads="1"/>
          </p:cNvPicPr>
          <p:nvPr/>
        </p:nvPicPr>
        <p:blipFill>
          <a:blip r:embed="rId2"/>
          <a:srcRect/>
          <a:stretch>
            <a:fillRect/>
          </a:stretch>
        </p:blipFill>
        <p:spPr bwMode="auto">
          <a:xfrm>
            <a:off x="7000908" y="3541480"/>
            <a:ext cx="2595554" cy="2459288"/>
          </a:xfrm>
          <a:prstGeom prst="rect">
            <a:avLst/>
          </a:prstGeom>
          <a:noFill/>
        </p:spPr>
      </p:pic>
      <p:sp>
        <p:nvSpPr>
          <p:cNvPr id="2" name="Title 1"/>
          <p:cNvSpPr>
            <a:spLocks noGrp="1"/>
          </p:cNvSpPr>
          <p:nvPr>
            <p:ph type="title"/>
          </p:nvPr>
        </p:nvSpPr>
        <p:spPr/>
        <p:txBody>
          <a:bodyPr/>
          <a:lstStyle/>
          <a:p>
            <a:r>
              <a:rPr lang="en-US" dirty="0"/>
              <a:t>Software Re-engineering Process</a:t>
            </a:r>
            <a:endParaRPr lang="en-MY" dirty="0"/>
          </a:p>
        </p:txBody>
      </p:sp>
      <p:sp>
        <p:nvSpPr>
          <p:cNvPr id="4" name="TextBox 3"/>
          <p:cNvSpPr txBox="1"/>
          <p:nvPr/>
        </p:nvSpPr>
        <p:spPr>
          <a:xfrm>
            <a:off x="6667504" y="5743534"/>
            <a:ext cx="3357586" cy="400110"/>
          </a:xfrm>
          <a:prstGeom prst="rect">
            <a:avLst/>
          </a:prstGeom>
          <a:noFill/>
        </p:spPr>
        <p:txBody>
          <a:bodyPr wrap="square" rtlCol="0">
            <a:spAutoFit/>
          </a:bodyPr>
          <a:lstStyle/>
          <a:p>
            <a:pPr algn="ctr"/>
            <a:r>
              <a:rPr lang="en-US" sz="2000" b="1" dirty="0">
                <a:solidFill>
                  <a:srgbClr val="C00000"/>
                </a:solidFill>
                <a:latin typeface="Comic Sans MS" pitchFamily="66" charset="0"/>
              </a:rPr>
              <a:t>Data Re-engineering</a:t>
            </a:r>
            <a:endParaRPr lang="en-MY" sz="2000" b="1" dirty="0">
              <a:solidFill>
                <a:srgbClr val="C00000"/>
              </a:solidFill>
              <a:latin typeface="Comic Sans MS" pitchFamily="66" charset="0"/>
            </a:endParaRPr>
          </a:p>
        </p:txBody>
      </p:sp>
      <p:sp>
        <p:nvSpPr>
          <p:cNvPr id="5" name="TextBox 4"/>
          <p:cNvSpPr txBox="1"/>
          <p:nvPr/>
        </p:nvSpPr>
        <p:spPr>
          <a:xfrm>
            <a:off x="2238348" y="1857364"/>
            <a:ext cx="7143800" cy="477054"/>
          </a:xfrm>
          <a:prstGeom prst="rect">
            <a:avLst/>
          </a:prstGeom>
          <a:noFill/>
        </p:spPr>
        <p:txBody>
          <a:bodyPr wrap="square" rtlCol="0">
            <a:spAutoFit/>
          </a:bodyPr>
          <a:lstStyle/>
          <a:p>
            <a:r>
              <a:rPr lang="en-US" sz="2500" b="1" dirty="0">
                <a:solidFill>
                  <a:schemeClr val="bg1">
                    <a:lumMod val="50000"/>
                  </a:schemeClr>
                </a:solidFill>
                <a:latin typeface="Comic Sans MS" pitchFamily="66" charset="0"/>
              </a:rPr>
              <a:t>Problems with data before re-engineering:</a:t>
            </a:r>
            <a:endParaRPr lang="en-MY" sz="2500" b="1" dirty="0">
              <a:solidFill>
                <a:schemeClr val="bg1">
                  <a:lumMod val="50000"/>
                </a:schemeClr>
              </a:solidFill>
              <a:latin typeface="Comic Sans MS" pitchFamily="66" charset="0"/>
            </a:endParaRPr>
          </a:p>
        </p:txBody>
      </p:sp>
      <p:sp>
        <p:nvSpPr>
          <p:cNvPr id="6" name="TextBox 5"/>
          <p:cNvSpPr txBox="1"/>
          <p:nvPr/>
        </p:nvSpPr>
        <p:spPr>
          <a:xfrm>
            <a:off x="2666976" y="2428868"/>
            <a:ext cx="5572164" cy="669414"/>
          </a:xfrm>
          <a:prstGeom prst="rect">
            <a:avLst/>
          </a:prstGeom>
          <a:noFill/>
        </p:spPr>
        <p:txBody>
          <a:bodyPr wrap="square" rtlCol="0">
            <a:spAutoFit/>
          </a:bodyPr>
          <a:lstStyle/>
          <a:p>
            <a:pPr marL="354013" indent="-354013">
              <a:lnSpc>
                <a:spcPct val="150000"/>
              </a:lnSpc>
              <a:buClr>
                <a:schemeClr val="accent6">
                  <a:lumMod val="75000"/>
                </a:schemeClr>
              </a:buClr>
              <a:buFont typeface="Wingdings" pitchFamily="2" charset="2"/>
              <a:buChar char=""/>
            </a:pPr>
            <a:r>
              <a:rPr lang="en-US" sz="2500" b="1" dirty="0">
                <a:solidFill>
                  <a:schemeClr val="bg1">
                    <a:lumMod val="50000"/>
                  </a:schemeClr>
                </a:solidFill>
                <a:latin typeface="Comic Sans MS" pitchFamily="66" charset="0"/>
              </a:rPr>
              <a:t>Hard-coded literals/values</a:t>
            </a:r>
            <a:endParaRPr lang="en-MY" sz="2500" b="1" dirty="0">
              <a:solidFill>
                <a:schemeClr val="bg1">
                  <a:lumMod val="50000"/>
                </a:schemeClr>
              </a:solidFill>
              <a:latin typeface="Comic Sans MS" pitchFamily="66" charset="0"/>
            </a:endParaRPr>
          </a:p>
        </p:txBody>
      </p:sp>
      <p:sp>
        <p:nvSpPr>
          <p:cNvPr id="7" name="Slide Number Placeholder 6"/>
          <p:cNvSpPr>
            <a:spLocks noGrp="1"/>
          </p:cNvSpPr>
          <p:nvPr>
            <p:ph type="sldNum" sz="quarter" idx="12"/>
          </p:nvPr>
        </p:nvSpPr>
        <p:spPr/>
        <p:txBody>
          <a:bodyPr/>
          <a:lstStyle/>
          <a:p>
            <a:fld id="{6CD5BE7B-1C5F-47E0-878A-004C199E3AAF}" type="slidenum">
              <a:rPr lang="en-MY" smtClean="0"/>
              <a:pPr/>
              <a:t>50</a:t>
            </a:fld>
            <a:endParaRPr lang="en-MY"/>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1618" name="Picture 2" descr="http://www.marblewebsites.co.uk/images/database.jpg"/>
          <p:cNvPicPr>
            <a:picLocks noChangeAspect="1" noChangeArrowheads="1"/>
          </p:cNvPicPr>
          <p:nvPr/>
        </p:nvPicPr>
        <p:blipFill>
          <a:blip r:embed="rId2"/>
          <a:srcRect/>
          <a:stretch>
            <a:fillRect/>
          </a:stretch>
        </p:blipFill>
        <p:spPr bwMode="auto">
          <a:xfrm>
            <a:off x="7000908" y="3541480"/>
            <a:ext cx="2595554" cy="2459288"/>
          </a:xfrm>
          <a:prstGeom prst="rect">
            <a:avLst/>
          </a:prstGeom>
          <a:noFill/>
        </p:spPr>
      </p:pic>
      <p:sp>
        <p:nvSpPr>
          <p:cNvPr id="2" name="Title 1"/>
          <p:cNvSpPr>
            <a:spLocks noGrp="1"/>
          </p:cNvSpPr>
          <p:nvPr>
            <p:ph type="title"/>
          </p:nvPr>
        </p:nvSpPr>
        <p:spPr/>
        <p:txBody>
          <a:bodyPr/>
          <a:lstStyle/>
          <a:p>
            <a:r>
              <a:rPr lang="en-US" dirty="0"/>
              <a:t>Software Re-engineering Process</a:t>
            </a:r>
            <a:endParaRPr lang="en-MY" dirty="0"/>
          </a:p>
        </p:txBody>
      </p:sp>
      <p:sp>
        <p:nvSpPr>
          <p:cNvPr id="4" name="TextBox 3"/>
          <p:cNvSpPr txBox="1"/>
          <p:nvPr/>
        </p:nvSpPr>
        <p:spPr>
          <a:xfrm>
            <a:off x="6667504" y="5743534"/>
            <a:ext cx="3357586" cy="400110"/>
          </a:xfrm>
          <a:prstGeom prst="rect">
            <a:avLst/>
          </a:prstGeom>
          <a:noFill/>
        </p:spPr>
        <p:txBody>
          <a:bodyPr wrap="square" rtlCol="0">
            <a:spAutoFit/>
          </a:bodyPr>
          <a:lstStyle/>
          <a:p>
            <a:pPr algn="ctr"/>
            <a:r>
              <a:rPr lang="en-US" sz="2000" b="1" dirty="0">
                <a:solidFill>
                  <a:srgbClr val="C00000"/>
                </a:solidFill>
                <a:latin typeface="Comic Sans MS" pitchFamily="66" charset="0"/>
              </a:rPr>
              <a:t>Data Re-engineering</a:t>
            </a:r>
            <a:endParaRPr lang="en-MY" sz="2000" b="1" dirty="0">
              <a:solidFill>
                <a:srgbClr val="C00000"/>
              </a:solidFill>
              <a:latin typeface="Comic Sans MS" pitchFamily="66" charset="0"/>
            </a:endParaRPr>
          </a:p>
        </p:txBody>
      </p:sp>
      <p:sp>
        <p:nvSpPr>
          <p:cNvPr id="5" name="TextBox 4"/>
          <p:cNvSpPr txBox="1"/>
          <p:nvPr/>
        </p:nvSpPr>
        <p:spPr>
          <a:xfrm>
            <a:off x="2238348" y="1857364"/>
            <a:ext cx="7143800" cy="477054"/>
          </a:xfrm>
          <a:prstGeom prst="rect">
            <a:avLst/>
          </a:prstGeom>
          <a:noFill/>
        </p:spPr>
        <p:txBody>
          <a:bodyPr wrap="square" rtlCol="0">
            <a:spAutoFit/>
          </a:bodyPr>
          <a:lstStyle/>
          <a:p>
            <a:r>
              <a:rPr lang="en-US" sz="2500" b="1" dirty="0">
                <a:solidFill>
                  <a:schemeClr val="bg1">
                    <a:lumMod val="50000"/>
                  </a:schemeClr>
                </a:solidFill>
                <a:latin typeface="Comic Sans MS" pitchFamily="66" charset="0"/>
              </a:rPr>
              <a:t>Problems with data before re-engineering:</a:t>
            </a:r>
            <a:endParaRPr lang="en-MY" sz="2500" b="1" dirty="0">
              <a:solidFill>
                <a:schemeClr val="bg1">
                  <a:lumMod val="50000"/>
                </a:schemeClr>
              </a:solidFill>
              <a:latin typeface="Comic Sans MS" pitchFamily="66" charset="0"/>
            </a:endParaRPr>
          </a:p>
        </p:txBody>
      </p:sp>
      <p:sp>
        <p:nvSpPr>
          <p:cNvPr id="6" name="TextBox 5"/>
          <p:cNvSpPr txBox="1"/>
          <p:nvPr/>
        </p:nvSpPr>
        <p:spPr>
          <a:xfrm>
            <a:off x="2666976" y="2428868"/>
            <a:ext cx="5572164" cy="669414"/>
          </a:xfrm>
          <a:prstGeom prst="rect">
            <a:avLst/>
          </a:prstGeom>
          <a:noFill/>
        </p:spPr>
        <p:txBody>
          <a:bodyPr wrap="square" rtlCol="0">
            <a:spAutoFit/>
          </a:bodyPr>
          <a:lstStyle/>
          <a:p>
            <a:pPr marL="354013" indent="-354013">
              <a:lnSpc>
                <a:spcPct val="150000"/>
              </a:lnSpc>
              <a:buClr>
                <a:schemeClr val="accent6">
                  <a:lumMod val="75000"/>
                </a:schemeClr>
              </a:buClr>
              <a:buFont typeface="Wingdings" pitchFamily="2" charset="2"/>
              <a:buChar char=""/>
            </a:pPr>
            <a:r>
              <a:rPr lang="en-US" sz="2500" b="1" dirty="0">
                <a:solidFill>
                  <a:schemeClr val="bg1">
                    <a:lumMod val="50000"/>
                  </a:schemeClr>
                </a:solidFill>
                <a:latin typeface="Comic Sans MS" pitchFamily="66" charset="0"/>
              </a:rPr>
              <a:t>No data dictionary</a:t>
            </a:r>
            <a:endParaRPr lang="en-MY" sz="2500" b="1" dirty="0">
              <a:solidFill>
                <a:schemeClr val="bg1">
                  <a:lumMod val="50000"/>
                </a:schemeClr>
              </a:solidFill>
              <a:latin typeface="Comic Sans MS" pitchFamily="66" charset="0"/>
            </a:endParaRPr>
          </a:p>
        </p:txBody>
      </p:sp>
      <p:sp>
        <p:nvSpPr>
          <p:cNvPr id="7" name="Slide Number Placeholder 6"/>
          <p:cNvSpPr>
            <a:spLocks noGrp="1"/>
          </p:cNvSpPr>
          <p:nvPr>
            <p:ph type="sldNum" sz="quarter" idx="12"/>
          </p:nvPr>
        </p:nvSpPr>
        <p:spPr/>
        <p:txBody>
          <a:bodyPr/>
          <a:lstStyle/>
          <a:p>
            <a:fld id="{6CD5BE7B-1C5F-47E0-878A-004C199E3AAF}" type="slidenum">
              <a:rPr lang="en-MY" smtClean="0"/>
              <a:pPr/>
              <a:t>51</a:t>
            </a:fld>
            <a:endParaRPr lang="en-MY"/>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1618" name="Picture 2" descr="http://www.marblewebsites.co.uk/images/database.jpg"/>
          <p:cNvPicPr>
            <a:picLocks noChangeAspect="1" noChangeArrowheads="1"/>
          </p:cNvPicPr>
          <p:nvPr/>
        </p:nvPicPr>
        <p:blipFill>
          <a:blip r:embed="rId2"/>
          <a:srcRect/>
          <a:stretch>
            <a:fillRect/>
          </a:stretch>
        </p:blipFill>
        <p:spPr bwMode="auto">
          <a:xfrm>
            <a:off x="7000908" y="3541480"/>
            <a:ext cx="2595554" cy="2459288"/>
          </a:xfrm>
          <a:prstGeom prst="rect">
            <a:avLst/>
          </a:prstGeom>
          <a:noFill/>
        </p:spPr>
      </p:pic>
      <p:sp>
        <p:nvSpPr>
          <p:cNvPr id="2" name="Title 1"/>
          <p:cNvSpPr>
            <a:spLocks noGrp="1"/>
          </p:cNvSpPr>
          <p:nvPr>
            <p:ph type="title"/>
          </p:nvPr>
        </p:nvSpPr>
        <p:spPr/>
        <p:txBody>
          <a:bodyPr/>
          <a:lstStyle/>
          <a:p>
            <a:r>
              <a:rPr lang="en-US" dirty="0"/>
              <a:t>Software Re-engineering Process</a:t>
            </a:r>
            <a:endParaRPr lang="en-MY" dirty="0"/>
          </a:p>
        </p:txBody>
      </p:sp>
      <p:sp>
        <p:nvSpPr>
          <p:cNvPr id="4" name="TextBox 3"/>
          <p:cNvSpPr txBox="1"/>
          <p:nvPr/>
        </p:nvSpPr>
        <p:spPr>
          <a:xfrm>
            <a:off x="6667504" y="5743534"/>
            <a:ext cx="3357586" cy="400110"/>
          </a:xfrm>
          <a:prstGeom prst="rect">
            <a:avLst/>
          </a:prstGeom>
          <a:noFill/>
        </p:spPr>
        <p:txBody>
          <a:bodyPr wrap="square" rtlCol="0">
            <a:spAutoFit/>
          </a:bodyPr>
          <a:lstStyle/>
          <a:p>
            <a:pPr algn="ctr"/>
            <a:r>
              <a:rPr lang="en-US" sz="2000" b="1" dirty="0">
                <a:solidFill>
                  <a:srgbClr val="C00000"/>
                </a:solidFill>
                <a:latin typeface="Comic Sans MS" pitchFamily="66" charset="0"/>
              </a:rPr>
              <a:t>Data Re-engineering</a:t>
            </a:r>
            <a:endParaRPr lang="en-MY" sz="2000" b="1" dirty="0">
              <a:solidFill>
                <a:srgbClr val="C00000"/>
              </a:solidFill>
              <a:latin typeface="Comic Sans MS" pitchFamily="66" charset="0"/>
            </a:endParaRPr>
          </a:p>
        </p:txBody>
      </p:sp>
      <p:sp>
        <p:nvSpPr>
          <p:cNvPr id="5" name="TextBox 4"/>
          <p:cNvSpPr txBox="1"/>
          <p:nvPr/>
        </p:nvSpPr>
        <p:spPr>
          <a:xfrm>
            <a:off x="2238348" y="1857364"/>
            <a:ext cx="7143800" cy="861774"/>
          </a:xfrm>
          <a:prstGeom prst="rect">
            <a:avLst/>
          </a:prstGeom>
          <a:noFill/>
        </p:spPr>
        <p:txBody>
          <a:bodyPr wrap="square" rtlCol="0">
            <a:spAutoFit/>
          </a:bodyPr>
          <a:lstStyle/>
          <a:p>
            <a:r>
              <a:rPr lang="en-US" sz="2500" b="1" dirty="0">
                <a:solidFill>
                  <a:schemeClr val="bg1">
                    <a:lumMod val="50000"/>
                  </a:schemeClr>
                </a:solidFill>
                <a:latin typeface="Comic Sans MS" pitchFamily="66" charset="0"/>
              </a:rPr>
              <a:t>Problems with </a:t>
            </a:r>
            <a:r>
              <a:rPr lang="en-US" sz="2500" b="1" dirty="0">
                <a:solidFill>
                  <a:srgbClr val="C00000"/>
                </a:solidFill>
                <a:latin typeface="Comic Sans MS" pitchFamily="66" charset="0"/>
              </a:rPr>
              <a:t>data value inconsistencies</a:t>
            </a:r>
            <a:r>
              <a:rPr lang="en-US" sz="2500" b="1" dirty="0">
                <a:solidFill>
                  <a:schemeClr val="bg1">
                    <a:lumMod val="50000"/>
                  </a:schemeClr>
                </a:solidFill>
                <a:latin typeface="Comic Sans MS" pitchFamily="66" charset="0"/>
              </a:rPr>
              <a:t> before re-engineering:</a:t>
            </a:r>
            <a:endParaRPr lang="en-MY" sz="2500" b="1" dirty="0">
              <a:solidFill>
                <a:schemeClr val="bg1">
                  <a:lumMod val="50000"/>
                </a:schemeClr>
              </a:solidFill>
              <a:latin typeface="Comic Sans MS" pitchFamily="66" charset="0"/>
            </a:endParaRPr>
          </a:p>
        </p:txBody>
      </p:sp>
      <p:sp>
        <p:nvSpPr>
          <p:cNvPr id="6" name="TextBox 5"/>
          <p:cNvSpPr txBox="1"/>
          <p:nvPr/>
        </p:nvSpPr>
        <p:spPr>
          <a:xfrm>
            <a:off x="2666976" y="3180575"/>
            <a:ext cx="5572164" cy="669414"/>
          </a:xfrm>
          <a:prstGeom prst="rect">
            <a:avLst/>
          </a:prstGeom>
          <a:noFill/>
        </p:spPr>
        <p:txBody>
          <a:bodyPr wrap="square" rtlCol="0">
            <a:spAutoFit/>
          </a:bodyPr>
          <a:lstStyle/>
          <a:p>
            <a:pPr marL="354013" indent="-354013">
              <a:lnSpc>
                <a:spcPct val="150000"/>
              </a:lnSpc>
              <a:buClr>
                <a:schemeClr val="accent6">
                  <a:lumMod val="75000"/>
                </a:schemeClr>
              </a:buClr>
              <a:buFont typeface="Wingdings" pitchFamily="2" charset="2"/>
              <a:buChar char=""/>
            </a:pPr>
            <a:r>
              <a:rPr lang="en-US" sz="2500" b="1" dirty="0">
                <a:solidFill>
                  <a:schemeClr val="bg1">
                    <a:lumMod val="50000"/>
                  </a:schemeClr>
                </a:solidFill>
                <a:latin typeface="Comic Sans MS" pitchFamily="66" charset="0"/>
              </a:rPr>
              <a:t>Inconsistent default value</a:t>
            </a:r>
            <a:endParaRPr lang="en-MY" sz="2500" b="1" dirty="0">
              <a:solidFill>
                <a:schemeClr val="bg1">
                  <a:lumMod val="50000"/>
                </a:schemeClr>
              </a:solidFill>
              <a:latin typeface="Comic Sans MS" pitchFamily="66" charset="0"/>
            </a:endParaRPr>
          </a:p>
        </p:txBody>
      </p:sp>
      <p:sp>
        <p:nvSpPr>
          <p:cNvPr id="7" name="AutoShape 4"/>
          <p:cNvSpPr>
            <a:spLocks noChangeArrowheads="1"/>
          </p:cNvSpPr>
          <p:nvPr/>
        </p:nvSpPr>
        <p:spPr bwMode="auto">
          <a:xfrm>
            <a:off x="3024166" y="4572008"/>
            <a:ext cx="3857652" cy="1214446"/>
          </a:xfrm>
          <a:prstGeom prst="wedgeRoundRectCallout">
            <a:avLst>
              <a:gd name="adj1" fmla="val 21357"/>
              <a:gd name="adj2" fmla="val -116311"/>
              <a:gd name="adj3" fmla="val 16667"/>
            </a:avLst>
          </a:prstGeom>
          <a:ln>
            <a:headEnd/>
            <a:tailEnd/>
          </a:ln>
        </p:spPr>
        <p:style>
          <a:lnRef idx="1">
            <a:schemeClr val="accent4"/>
          </a:lnRef>
          <a:fillRef idx="2">
            <a:schemeClr val="accent4"/>
          </a:fillRef>
          <a:effectRef idx="1">
            <a:schemeClr val="accent4"/>
          </a:effectRef>
          <a:fontRef idx="minor">
            <a:schemeClr val="dk1"/>
          </a:fontRef>
        </p:style>
        <p:txBody>
          <a:bodyPr anchor="ctr"/>
          <a:lstStyle/>
          <a:p>
            <a:pPr algn="ctr"/>
            <a:r>
              <a:rPr lang="en-US" altLang="en-US" sz="2200" dirty="0"/>
              <a:t>Different program assign different default value to the same logical data item.</a:t>
            </a:r>
          </a:p>
        </p:txBody>
      </p:sp>
      <p:pic>
        <p:nvPicPr>
          <p:cNvPr id="8" name="Picture 7" descr="C:\Documents and Settings\TARC\Local Settings\Temporary Internet Files\Content.IE5\9BDFGJQK\MC900432688[1].png"/>
          <p:cNvPicPr>
            <a:picLocks noChangeAspect="1" noChangeArrowheads="1"/>
          </p:cNvPicPr>
          <p:nvPr/>
        </p:nvPicPr>
        <p:blipFill>
          <a:blip r:embed="rId3"/>
          <a:srcRect/>
          <a:stretch>
            <a:fillRect/>
          </a:stretch>
        </p:blipFill>
        <p:spPr bwMode="auto">
          <a:xfrm>
            <a:off x="9739338" y="6000768"/>
            <a:ext cx="457200" cy="457200"/>
          </a:xfrm>
          <a:prstGeom prst="rect">
            <a:avLst/>
          </a:prstGeom>
          <a:noFill/>
          <a:ln w="9525">
            <a:noFill/>
            <a:miter lim="800000"/>
            <a:headEnd/>
            <a:tailEnd/>
          </a:ln>
        </p:spPr>
      </p:pic>
      <p:sp>
        <p:nvSpPr>
          <p:cNvPr id="9" name="Slide Number Placeholder 8"/>
          <p:cNvSpPr>
            <a:spLocks noGrp="1"/>
          </p:cNvSpPr>
          <p:nvPr>
            <p:ph type="sldNum" sz="quarter" idx="12"/>
          </p:nvPr>
        </p:nvSpPr>
        <p:spPr/>
        <p:txBody>
          <a:bodyPr/>
          <a:lstStyle/>
          <a:p>
            <a:fld id="{6CD5BE7B-1C5F-47E0-878A-004C199E3AAF}" type="slidenum">
              <a:rPr lang="en-MY" smtClean="0"/>
              <a:pPr/>
              <a:t>52</a:t>
            </a:fld>
            <a:endParaRPr lang="en-MY"/>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1618" name="Picture 2" descr="http://www.marblewebsites.co.uk/images/database.jpg"/>
          <p:cNvPicPr>
            <a:picLocks noChangeAspect="1" noChangeArrowheads="1"/>
          </p:cNvPicPr>
          <p:nvPr/>
        </p:nvPicPr>
        <p:blipFill>
          <a:blip r:embed="rId2"/>
          <a:srcRect/>
          <a:stretch>
            <a:fillRect/>
          </a:stretch>
        </p:blipFill>
        <p:spPr bwMode="auto">
          <a:xfrm>
            <a:off x="7000908" y="3541480"/>
            <a:ext cx="2595554" cy="2459288"/>
          </a:xfrm>
          <a:prstGeom prst="rect">
            <a:avLst/>
          </a:prstGeom>
          <a:noFill/>
        </p:spPr>
      </p:pic>
      <p:sp>
        <p:nvSpPr>
          <p:cNvPr id="2" name="Title 1"/>
          <p:cNvSpPr>
            <a:spLocks noGrp="1"/>
          </p:cNvSpPr>
          <p:nvPr>
            <p:ph type="title"/>
          </p:nvPr>
        </p:nvSpPr>
        <p:spPr/>
        <p:txBody>
          <a:bodyPr/>
          <a:lstStyle/>
          <a:p>
            <a:r>
              <a:rPr lang="en-US" dirty="0"/>
              <a:t>Software Re-engineering Process</a:t>
            </a:r>
            <a:endParaRPr lang="en-MY" dirty="0"/>
          </a:p>
        </p:txBody>
      </p:sp>
      <p:sp>
        <p:nvSpPr>
          <p:cNvPr id="4" name="TextBox 3"/>
          <p:cNvSpPr txBox="1"/>
          <p:nvPr/>
        </p:nvSpPr>
        <p:spPr>
          <a:xfrm>
            <a:off x="6667504" y="5743534"/>
            <a:ext cx="3357586" cy="400110"/>
          </a:xfrm>
          <a:prstGeom prst="rect">
            <a:avLst/>
          </a:prstGeom>
          <a:noFill/>
        </p:spPr>
        <p:txBody>
          <a:bodyPr wrap="square" rtlCol="0">
            <a:spAutoFit/>
          </a:bodyPr>
          <a:lstStyle/>
          <a:p>
            <a:pPr algn="ctr"/>
            <a:r>
              <a:rPr lang="en-US" sz="2000" b="1" dirty="0">
                <a:solidFill>
                  <a:srgbClr val="C00000"/>
                </a:solidFill>
                <a:latin typeface="Comic Sans MS" pitchFamily="66" charset="0"/>
              </a:rPr>
              <a:t>Data Re-engineering</a:t>
            </a:r>
            <a:endParaRPr lang="en-MY" sz="2000" b="1" dirty="0">
              <a:solidFill>
                <a:srgbClr val="C00000"/>
              </a:solidFill>
              <a:latin typeface="Comic Sans MS" pitchFamily="66" charset="0"/>
            </a:endParaRPr>
          </a:p>
        </p:txBody>
      </p:sp>
      <p:sp>
        <p:nvSpPr>
          <p:cNvPr id="5" name="TextBox 4"/>
          <p:cNvSpPr txBox="1"/>
          <p:nvPr/>
        </p:nvSpPr>
        <p:spPr>
          <a:xfrm>
            <a:off x="2238348" y="1857364"/>
            <a:ext cx="7143800" cy="861774"/>
          </a:xfrm>
          <a:prstGeom prst="rect">
            <a:avLst/>
          </a:prstGeom>
          <a:noFill/>
        </p:spPr>
        <p:txBody>
          <a:bodyPr wrap="square" rtlCol="0">
            <a:spAutoFit/>
          </a:bodyPr>
          <a:lstStyle/>
          <a:p>
            <a:r>
              <a:rPr lang="en-US" sz="2500" b="1" dirty="0">
                <a:solidFill>
                  <a:schemeClr val="bg1">
                    <a:lumMod val="50000"/>
                  </a:schemeClr>
                </a:solidFill>
                <a:latin typeface="Comic Sans MS" pitchFamily="66" charset="0"/>
              </a:rPr>
              <a:t>Problems with </a:t>
            </a:r>
            <a:r>
              <a:rPr lang="en-US" sz="2500" b="1" dirty="0">
                <a:solidFill>
                  <a:srgbClr val="C00000"/>
                </a:solidFill>
                <a:latin typeface="Comic Sans MS" pitchFamily="66" charset="0"/>
              </a:rPr>
              <a:t>data value inconsistencies</a:t>
            </a:r>
            <a:r>
              <a:rPr lang="en-US" sz="2500" b="1" dirty="0">
                <a:solidFill>
                  <a:schemeClr val="bg1">
                    <a:lumMod val="50000"/>
                  </a:schemeClr>
                </a:solidFill>
                <a:latin typeface="Comic Sans MS" pitchFamily="66" charset="0"/>
              </a:rPr>
              <a:t> before re-engineering:</a:t>
            </a:r>
            <a:endParaRPr lang="en-MY" sz="2500" b="1" dirty="0">
              <a:solidFill>
                <a:schemeClr val="bg1">
                  <a:lumMod val="50000"/>
                </a:schemeClr>
              </a:solidFill>
              <a:latin typeface="Comic Sans MS" pitchFamily="66" charset="0"/>
            </a:endParaRPr>
          </a:p>
        </p:txBody>
      </p:sp>
      <p:sp>
        <p:nvSpPr>
          <p:cNvPr id="6" name="TextBox 5"/>
          <p:cNvSpPr txBox="1"/>
          <p:nvPr/>
        </p:nvSpPr>
        <p:spPr>
          <a:xfrm>
            <a:off x="2666976" y="3180575"/>
            <a:ext cx="5572164" cy="669414"/>
          </a:xfrm>
          <a:prstGeom prst="rect">
            <a:avLst/>
          </a:prstGeom>
          <a:noFill/>
        </p:spPr>
        <p:txBody>
          <a:bodyPr wrap="square" rtlCol="0">
            <a:spAutoFit/>
          </a:bodyPr>
          <a:lstStyle/>
          <a:p>
            <a:pPr marL="354013" indent="-354013">
              <a:lnSpc>
                <a:spcPct val="150000"/>
              </a:lnSpc>
              <a:buClr>
                <a:schemeClr val="accent6">
                  <a:lumMod val="75000"/>
                </a:schemeClr>
              </a:buClr>
              <a:buFont typeface="Wingdings" pitchFamily="2" charset="2"/>
              <a:buChar char=""/>
            </a:pPr>
            <a:r>
              <a:rPr lang="en-US" sz="2500" b="1" dirty="0">
                <a:solidFill>
                  <a:schemeClr val="bg1">
                    <a:lumMod val="50000"/>
                  </a:schemeClr>
                </a:solidFill>
                <a:latin typeface="Comic Sans MS" pitchFamily="66" charset="0"/>
              </a:rPr>
              <a:t>Inconsistent validation rules</a:t>
            </a:r>
            <a:endParaRPr lang="en-MY" sz="2500" b="1" dirty="0">
              <a:solidFill>
                <a:schemeClr val="bg1">
                  <a:lumMod val="50000"/>
                </a:schemeClr>
              </a:solidFill>
              <a:latin typeface="Comic Sans MS" pitchFamily="66" charset="0"/>
            </a:endParaRPr>
          </a:p>
        </p:txBody>
      </p:sp>
      <p:pic>
        <p:nvPicPr>
          <p:cNvPr id="7" name="Picture 6" descr="C:\Documents and Settings\TARC\Local Settings\Temporary Internet Files\Content.IE5\9BDFGJQK\MC900432688[1].png"/>
          <p:cNvPicPr>
            <a:picLocks noChangeAspect="1" noChangeArrowheads="1"/>
          </p:cNvPicPr>
          <p:nvPr/>
        </p:nvPicPr>
        <p:blipFill>
          <a:blip r:embed="rId3"/>
          <a:srcRect/>
          <a:stretch>
            <a:fillRect/>
          </a:stretch>
        </p:blipFill>
        <p:spPr bwMode="auto">
          <a:xfrm>
            <a:off x="9739338" y="6000768"/>
            <a:ext cx="457200" cy="457200"/>
          </a:xfrm>
          <a:prstGeom prst="rect">
            <a:avLst/>
          </a:prstGeom>
          <a:noFill/>
          <a:ln w="9525">
            <a:noFill/>
            <a:miter lim="800000"/>
            <a:headEnd/>
            <a:tailEnd/>
          </a:ln>
        </p:spPr>
      </p:pic>
      <p:sp>
        <p:nvSpPr>
          <p:cNvPr id="8" name="AutoShape 4"/>
          <p:cNvSpPr>
            <a:spLocks noChangeArrowheads="1"/>
          </p:cNvSpPr>
          <p:nvPr/>
        </p:nvSpPr>
        <p:spPr bwMode="auto">
          <a:xfrm>
            <a:off x="3024166" y="4572008"/>
            <a:ext cx="3857652" cy="1214446"/>
          </a:xfrm>
          <a:prstGeom prst="wedgeRoundRectCallout">
            <a:avLst>
              <a:gd name="adj1" fmla="val 21357"/>
              <a:gd name="adj2" fmla="val -116311"/>
              <a:gd name="adj3" fmla="val 16667"/>
            </a:avLst>
          </a:prstGeom>
          <a:ln>
            <a:headEnd/>
            <a:tailEnd/>
          </a:ln>
        </p:spPr>
        <p:style>
          <a:lnRef idx="1">
            <a:schemeClr val="accent4"/>
          </a:lnRef>
          <a:fillRef idx="2">
            <a:schemeClr val="accent4"/>
          </a:fillRef>
          <a:effectRef idx="1">
            <a:schemeClr val="accent4"/>
          </a:effectRef>
          <a:fontRef idx="minor">
            <a:schemeClr val="dk1"/>
          </a:fontRef>
        </p:style>
        <p:txBody>
          <a:bodyPr anchor="ctr"/>
          <a:lstStyle/>
          <a:p>
            <a:pPr algn="ctr"/>
            <a:r>
              <a:rPr lang="en-US" altLang="en-US" sz="2200" dirty="0"/>
              <a:t>Data written by one program may be rejected by another</a:t>
            </a:r>
          </a:p>
        </p:txBody>
      </p:sp>
      <p:sp>
        <p:nvSpPr>
          <p:cNvPr id="9" name="Slide Number Placeholder 8"/>
          <p:cNvSpPr>
            <a:spLocks noGrp="1"/>
          </p:cNvSpPr>
          <p:nvPr>
            <p:ph type="sldNum" sz="quarter" idx="12"/>
          </p:nvPr>
        </p:nvSpPr>
        <p:spPr/>
        <p:txBody>
          <a:bodyPr/>
          <a:lstStyle/>
          <a:p>
            <a:fld id="{6CD5BE7B-1C5F-47E0-878A-004C199E3AAF}" type="slidenum">
              <a:rPr lang="en-MY" smtClean="0"/>
              <a:pPr/>
              <a:t>53</a:t>
            </a:fld>
            <a:endParaRPr lang="en-MY"/>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1618" name="Picture 2" descr="http://www.marblewebsites.co.uk/images/database.jpg"/>
          <p:cNvPicPr>
            <a:picLocks noChangeAspect="1" noChangeArrowheads="1"/>
          </p:cNvPicPr>
          <p:nvPr/>
        </p:nvPicPr>
        <p:blipFill>
          <a:blip r:embed="rId2"/>
          <a:srcRect/>
          <a:stretch>
            <a:fillRect/>
          </a:stretch>
        </p:blipFill>
        <p:spPr bwMode="auto">
          <a:xfrm>
            <a:off x="7000908" y="3541480"/>
            <a:ext cx="2595554" cy="2459288"/>
          </a:xfrm>
          <a:prstGeom prst="rect">
            <a:avLst/>
          </a:prstGeom>
          <a:noFill/>
        </p:spPr>
      </p:pic>
      <p:sp>
        <p:nvSpPr>
          <p:cNvPr id="2" name="Title 1"/>
          <p:cNvSpPr>
            <a:spLocks noGrp="1"/>
          </p:cNvSpPr>
          <p:nvPr>
            <p:ph type="title"/>
          </p:nvPr>
        </p:nvSpPr>
        <p:spPr/>
        <p:txBody>
          <a:bodyPr/>
          <a:lstStyle/>
          <a:p>
            <a:r>
              <a:rPr lang="en-US" dirty="0"/>
              <a:t>Software Re-engineering Process</a:t>
            </a:r>
            <a:endParaRPr lang="en-MY" dirty="0"/>
          </a:p>
        </p:txBody>
      </p:sp>
      <p:sp>
        <p:nvSpPr>
          <p:cNvPr id="4" name="TextBox 3"/>
          <p:cNvSpPr txBox="1"/>
          <p:nvPr/>
        </p:nvSpPr>
        <p:spPr>
          <a:xfrm>
            <a:off x="6667504" y="5743534"/>
            <a:ext cx="3357586" cy="400110"/>
          </a:xfrm>
          <a:prstGeom prst="rect">
            <a:avLst/>
          </a:prstGeom>
          <a:noFill/>
        </p:spPr>
        <p:txBody>
          <a:bodyPr wrap="square" rtlCol="0">
            <a:spAutoFit/>
          </a:bodyPr>
          <a:lstStyle/>
          <a:p>
            <a:pPr algn="ctr"/>
            <a:r>
              <a:rPr lang="en-US" sz="2000" b="1" dirty="0">
                <a:solidFill>
                  <a:srgbClr val="C00000"/>
                </a:solidFill>
                <a:latin typeface="Comic Sans MS" pitchFamily="66" charset="0"/>
              </a:rPr>
              <a:t>Data Re-engineering</a:t>
            </a:r>
            <a:endParaRPr lang="en-MY" sz="2000" b="1" dirty="0">
              <a:solidFill>
                <a:srgbClr val="C00000"/>
              </a:solidFill>
              <a:latin typeface="Comic Sans MS" pitchFamily="66" charset="0"/>
            </a:endParaRPr>
          </a:p>
        </p:txBody>
      </p:sp>
      <p:sp>
        <p:nvSpPr>
          <p:cNvPr id="5" name="TextBox 4"/>
          <p:cNvSpPr txBox="1"/>
          <p:nvPr/>
        </p:nvSpPr>
        <p:spPr>
          <a:xfrm>
            <a:off x="2238348" y="1857364"/>
            <a:ext cx="7143800" cy="861774"/>
          </a:xfrm>
          <a:prstGeom prst="rect">
            <a:avLst/>
          </a:prstGeom>
          <a:noFill/>
        </p:spPr>
        <p:txBody>
          <a:bodyPr wrap="square" rtlCol="0">
            <a:spAutoFit/>
          </a:bodyPr>
          <a:lstStyle/>
          <a:p>
            <a:r>
              <a:rPr lang="en-US" sz="2500" b="1" dirty="0">
                <a:solidFill>
                  <a:schemeClr val="bg1">
                    <a:lumMod val="50000"/>
                  </a:schemeClr>
                </a:solidFill>
                <a:latin typeface="Comic Sans MS" pitchFamily="66" charset="0"/>
              </a:rPr>
              <a:t>Problems with </a:t>
            </a:r>
            <a:r>
              <a:rPr lang="en-US" sz="2500" b="1" dirty="0">
                <a:solidFill>
                  <a:srgbClr val="C00000"/>
                </a:solidFill>
                <a:latin typeface="Comic Sans MS" pitchFamily="66" charset="0"/>
              </a:rPr>
              <a:t>data value inconsistencies</a:t>
            </a:r>
            <a:r>
              <a:rPr lang="en-US" sz="2500" b="1" dirty="0">
                <a:solidFill>
                  <a:schemeClr val="bg1">
                    <a:lumMod val="50000"/>
                  </a:schemeClr>
                </a:solidFill>
                <a:latin typeface="Comic Sans MS" pitchFamily="66" charset="0"/>
              </a:rPr>
              <a:t> before re-engineering:</a:t>
            </a:r>
            <a:endParaRPr lang="en-MY" sz="2500" b="1" dirty="0">
              <a:solidFill>
                <a:schemeClr val="bg1">
                  <a:lumMod val="50000"/>
                </a:schemeClr>
              </a:solidFill>
              <a:latin typeface="Comic Sans MS" pitchFamily="66" charset="0"/>
            </a:endParaRPr>
          </a:p>
        </p:txBody>
      </p:sp>
      <p:sp>
        <p:nvSpPr>
          <p:cNvPr id="6" name="TextBox 5"/>
          <p:cNvSpPr txBox="1"/>
          <p:nvPr/>
        </p:nvSpPr>
        <p:spPr>
          <a:xfrm>
            <a:off x="2666976" y="3180575"/>
            <a:ext cx="5572164" cy="669414"/>
          </a:xfrm>
          <a:prstGeom prst="rect">
            <a:avLst/>
          </a:prstGeom>
          <a:noFill/>
        </p:spPr>
        <p:txBody>
          <a:bodyPr wrap="square" rtlCol="0">
            <a:spAutoFit/>
          </a:bodyPr>
          <a:lstStyle/>
          <a:p>
            <a:pPr marL="354013" indent="-354013">
              <a:lnSpc>
                <a:spcPct val="150000"/>
              </a:lnSpc>
              <a:buClr>
                <a:schemeClr val="accent6">
                  <a:lumMod val="75000"/>
                </a:schemeClr>
              </a:buClr>
              <a:buFont typeface="Wingdings" pitchFamily="2" charset="2"/>
              <a:buChar char=""/>
            </a:pPr>
            <a:r>
              <a:rPr lang="en-US" sz="2500" b="1" dirty="0">
                <a:solidFill>
                  <a:schemeClr val="bg1">
                    <a:lumMod val="50000"/>
                  </a:schemeClr>
                </a:solidFill>
                <a:latin typeface="Comic Sans MS" pitchFamily="66" charset="0"/>
              </a:rPr>
              <a:t>Inconsistent units </a:t>
            </a:r>
            <a:endParaRPr lang="en-MY" sz="2500" b="1" dirty="0">
              <a:solidFill>
                <a:schemeClr val="bg1">
                  <a:lumMod val="50000"/>
                </a:schemeClr>
              </a:solidFill>
              <a:latin typeface="Comic Sans MS" pitchFamily="66" charset="0"/>
            </a:endParaRPr>
          </a:p>
        </p:txBody>
      </p:sp>
      <p:sp>
        <p:nvSpPr>
          <p:cNvPr id="7" name="Slide Number Placeholder 6"/>
          <p:cNvSpPr>
            <a:spLocks noGrp="1"/>
          </p:cNvSpPr>
          <p:nvPr>
            <p:ph type="sldNum" sz="quarter" idx="12"/>
          </p:nvPr>
        </p:nvSpPr>
        <p:spPr/>
        <p:txBody>
          <a:bodyPr/>
          <a:lstStyle/>
          <a:p>
            <a:fld id="{6CD5BE7B-1C5F-47E0-878A-004C199E3AAF}" type="slidenum">
              <a:rPr lang="en-MY" smtClean="0"/>
              <a:pPr/>
              <a:t>54</a:t>
            </a:fld>
            <a:endParaRPr lang="en-MY"/>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1618" name="Picture 2" descr="http://www.marblewebsites.co.uk/images/database.jpg"/>
          <p:cNvPicPr>
            <a:picLocks noChangeAspect="1" noChangeArrowheads="1"/>
          </p:cNvPicPr>
          <p:nvPr/>
        </p:nvPicPr>
        <p:blipFill>
          <a:blip r:embed="rId2"/>
          <a:srcRect/>
          <a:stretch>
            <a:fillRect/>
          </a:stretch>
        </p:blipFill>
        <p:spPr bwMode="auto">
          <a:xfrm>
            <a:off x="7000908" y="3541480"/>
            <a:ext cx="2595554" cy="2459288"/>
          </a:xfrm>
          <a:prstGeom prst="rect">
            <a:avLst/>
          </a:prstGeom>
          <a:noFill/>
        </p:spPr>
      </p:pic>
      <p:sp>
        <p:nvSpPr>
          <p:cNvPr id="2" name="Title 1"/>
          <p:cNvSpPr>
            <a:spLocks noGrp="1"/>
          </p:cNvSpPr>
          <p:nvPr>
            <p:ph type="title"/>
          </p:nvPr>
        </p:nvSpPr>
        <p:spPr/>
        <p:txBody>
          <a:bodyPr/>
          <a:lstStyle/>
          <a:p>
            <a:r>
              <a:rPr lang="en-US" dirty="0"/>
              <a:t>Software Re-engineering Process</a:t>
            </a:r>
            <a:endParaRPr lang="en-MY" dirty="0"/>
          </a:p>
        </p:txBody>
      </p:sp>
      <p:sp>
        <p:nvSpPr>
          <p:cNvPr id="4" name="TextBox 3"/>
          <p:cNvSpPr txBox="1"/>
          <p:nvPr/>
        </p:nvSpPr>
        <p:spPr>
          <a:xfrm>
            <a:off x="6667504" y="5743534"/>
            <a:ext cx="3357586" cy="400110"/>
          </a:xfrm>
          <a:prstGeom prst="rect">
            <a:avLst/>
          </a:prstGeom>
          <a:noFill/>
        </p:spPr>
        <p:txBody>
          <a:bodyPr wrap="square" rtlCol="0">
            <a:spAutoFit/>
          </a:bodyPr>
          <a:lstStyle/>
          <a:p>
            <a:pPr algn="ctr"/>
            <a:r>
              <a:rPr lang="en-US" sz="2000" b="1" dirty="0">
                <a:solidFill>
                  <a:srgbClr val="C00000"/>
                </a:solidFill>
                <a:latin typeface="Comic Sans MS" pitchFamily="66" charset="0"/>
              </a:rPr>
              <a:t>Data Re-engineering</a:t>
            </a:r>
            <a:endParaRPr lang="en-MY" sz="2000" b="1" dirty="0">
              <a:solidFill>
                <a:srgbClr val="C00000"/>
              </a:solidFill>
              <a:latin typeface="Comic Sans MS" pitchFamily="66" charset="0"/>
            </a:endParaRPr>
          </a:p>
        </p:txBody>
      </p:sp>
      <p:sp>
        <p:nvSpPr>
          <p:cNvPr id="5" name="TextBox 4"/>
          <p:cNvSpPr txBox="1"/>
          <p:nvPr/>
        </p:nvSpPr>
        <p:spPr>
          <a:xfrm>
            <a:off x="2238348" y="1857364"/>
            <a:ext cx="7143800" cy="861774"/>
          </a:xfrm>
          <a:prstGeom prst="rect">
            <a:avLst/>
          </a:prstGeom>
          <a:noFill/>
        </p:spPr>
        <p:txBody>
          <a:bodyPr wrap="square" rtlCol="0">
            <a:spAutoFit/>
          </a:bodyPr>
          <a:lstStyle/>
          <a:p>
            <a:r>
              <a:rPr lang="en-US" sz="2500" b="1" dirty="0">
                <a:solidFill>
                  <a:schemeClr val="bg1">
                    <a:lumMod val="50000"/>
                  </a:schemeClr>
                </a:solidFill>
                <a:latin typeface="Comic Sans MS" pitchFamily="66" charset="0"/>
              </a:rPr>
              <a:t>Problems with </a:t>
            </a:r>
            <a:r>
              <a:rPr lang="en-US" sz="2500" b="1" dirty="0">
                <a:solidFill>
                  <a:srgbClr val="C00000"/>
                </a:solidFill>
                <a:latin typeface="Comic Sans MS" pitchFamily="66" charset="0"/>
              </a:rPr>
              <a:t>data value inconsistencies</a:t>
            </a:r>
            <a:r>
              <a:rPr lang="en-US" sz="2500" b="1" dirty="0">
                <a:solidFill>
                  <a:schemeClr val="bg1">
                    <a:lumMod val="50000"/>
                  </a:schemeClr>
                </a:solidFill>
                <a:latin typeface="Comic Sans MS" pitchFamily="66" charset="0"/>
              </a:rPr>
              <a:t> before re-engineering:</a:t>
            </a:r>
            <a:endParaRPr lang="en-MY" sz="2500" b="1" dirty="0">
              <a:solidFill>
                <a:schemeClr val="bg1">
                  <a:lumMod val="50000"/>
                </a:schemeClr>
              </a:solidFill>
              <a:latin typeface="Comic Sans MS" pitchFamily="66" charset="0"/>
            </a:endParaRPr>
          </a:p>
        </p:txBody>
      </p:sp>
      <p:sp>
        <p:nvSpPr>
          <p:cNvPr id="6" name="TextBox 5"/>
          <p:cNvSpPr txBox="1"/>
          <p:nvPr/>
        </p:nvSpPr>
        <p:spPr>
          <a:xfrm>
            <a:off x="2666976" y="3180575"/>
            <a:ext cx="5572164" cy="861774"/>
          </a:xfrm>
          <a:prstGeom prst="rect">
            <a:avLst/>
          </a:prstGeom>
          <a:noFill/>
        </p:spPr>
        <p:txBody>
          <a:bodyPr wrap="square" rtlCol="0">
            <a:spAutoFit/>
          </a:bodyPr>
          <a:lstStyle/>
          <a:p>
            <a:pPr marL="354013" indent="-354013">
              <a:buClr>
                <a:schemeClr val="accent6">
                  <a:lumMod val="75000"/>
                </a:schemeClr>
              </a:buClr>
              <a:buFont typeface="Wingdings" pitchFamily="2" charset="2"/>
              <a:buChar char=""/>
            </a:pPr>
            <a:r>
              <a:rPr lang="en-US" sz="2500" b="1" dirty="0">
                <a:solidFill>
                  <a:schemeClr val="bg1">
                    <a:lumMod val="50000"/>
                  </a:schemeClr>
                </a:solidFill>
                <a:latin typeface="Comic Sans MS" pitchFamily="66" charset="0"/>
              </a:rPr>
              <a:t>Inconsistent representation semantic</a:t>
            </a:r>
            <a:endParaRPr lang="en-MY" sz="2500" b="1" dirty="0">
              <a:solidFill>
                <a:schemeClr val="bg1">
                  <a:lumMod val="50000"/>
                </a:schemeClr>
              </a:solidFill>
              <a:latin typeface="Comic Sans MS" pitchFamily="66" charset="0"/>
            </a:endParaRPr>
          </a:p>
        </p:txBody>
      </p:sp>
      <p:sp>
        <p:nvSpPr>
          <p:cNvPr id="8" name="AutoShape 4"/>
          <p:cNvSpPr>
            <a:spLocks noChangeArrowheads="1"/>
          </p:cNvSpPr>
          <p:nvPr/>
        </p:nvSpPr>
        <p:spPr bwMode="auto">
          <a:xfrm>
            <a:off x="3024166" y="4572008"/>
            <a:ext cx="3857652" cy="1214446"/>
          </a:xfrm>
          <a:prstGeom prst="wedgeRoundRectCallout">
            <a:avLst>
              <a:gd name="adj1" fmla="val -22609"/>
              <a:gd name="adj2" fmla="val -98095"/>
              <a:gd name="adj3" fmla="val 16667"/>
            </a:avLst>
          </a:prstGeom>
          <a:ln>
            <a:headEnd/>
            <a:tailEnd/>
          </a:ln>
        </p:spPr>
        <p:style>
          <a:lnRef idx="1">
            <a:schemeClr val="accent4"/>
          </a:lnRef>
          <a:fillRef idx="2">
            <a:schemeClr val="accent4"/>
          </a:fillRef>
          <a:effectRef idx="1">
            <a:schemeClr val="accent4"/>
          </a:effectRef>
          <a:fontRef idx="minor">
            <a:schemeClr val="dk1"/>
          </a:fontRef>
        </p:style>
        <p:txBody>
          <a:bodyPr anchor="ctr"/>
          <a:lstStyle/>
          <a:p>
            <a:pPr algn="ctr"/>
            <a:r>
              <a:rPr lang="en-US" sz="2000" dirty="0"/>
              <a:t>Multiple ways of using uppercase  to convey meaning in text strings</a:t>
            </a:r>
            <a:endParaRPr lang="en-US" altLang="en-US" sz="2200" dirty="0"/>
          </a:p>
        </p:txBody>
      </p:sp>
      <p:sp>
        <p:nvSpPr>
          <p:cNvPr id="9" name="Slide Number Placeholder 8"/>
          <p:cNvSpPr>
            <a:spLocks noGrp="1"/>
          </p:cNvSpPr>
          <p:nvPr>
            <p:ph type="sldNum" sz="quarter" idx="12"/>
          </p:nvPr>
        </p:nvSpPr>
        <p:spPr/>
        <p:txBody>
          <a:bodyPr/>
          <a:lstStyle/>
          <a:p>
            <a:fld id="{6CD5BE7B-1C5F-47E0-878A-004C199E3AAF}" type="slidenum">
              <a:rPr lang="en-MY" smtClean="0"/>
              <a:pPr/>
              <a:t>55</a:t>
            </a:fld>
            <a:endParaRPr lang="en-MY"/>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1618" name="Picture 2" descr="http://www.marblewebsites.co.uk/images/database.jpg"/>
          <p:cNvPicPr>
            <a:picLocks noChangeAspect="1" noChangeArrowheads="1"/>
          </p:cNvPicPr>
          <p:nvPr/>
        </p:nvPicPr>
        <p:blipFill>
          <a:blip r:embed="rId3"/>
          <a:srcRect/>
          <a:stretch>
            <a:fillRect/>
          </a:stretch>
        </p:blipFill>
        <p:spPr bwMode="auto">
          <a:xfrm>
            <a:off x="7000908" y="3541480"/>
            <a:ext cx="2595554" cy="2459288"/>
          </a:xfrm>
          <a:prstGeom prst="rect">
            <a:avLst/>
          </a:prstGeom>
          <a:noFill/>
        </p:spPr>
      </p:pic>
      <p:sp>
        <p:nvSpPr>
          <p:cNvPr id="2" name="Title 1"/>
          <p:cNvSpPr>
            <a:spLocks noGrp="1"/>
          </p:cNvSpPr>
          <p:nvPr>
            <p:ph type="title"/>
          </p:nvPr>
        </p:nvSpPr>
        <p:spPr/>
        <p:txBody>
          <a:bodyPr/>
          <a:lstStyle/>
          <a:p>
            <a:r>
              <a:rPr lang="en-US" dirty="0"/>
              <a:t>Software Re-engineering Process</a:t>
            </a:r>
            <a:endParaRPr lang="en-MY" dirty="0"/>
          </a:p>
        </p:txBody>
      </p:sp>
      <p:sp>
        <p:nvSpPr>
          <p:cNvPr id="4" name="TextBox 3"/>
          <p:cNvSpPr txBox="1"/>
          <p:nvPr/>
        </p:nvSpPr>
        <p:spPr>
          <a:xfrm>
            <a:off x="6667504" y="5743534"/>
            <a:ext cx="3357586" cy="400110"/>
          </a:xfrm>
          <a:prstGeom prst="rect">
            <a:avLst/>
          </a:prstGeom>
          <a:noFill/>
        </p:spPr>
        <p:txBody>
          <a:bodyPr wrap="square" rtlCol="0">
            <a:spAutoFit/>
          </a:bodyPr>
          <a:lstStyle/>
          <a:p>
            <a:pPr algn="ctr"/>
            <a:r>
              <a:rPr lang="en-US" sz="2000" b="1" dirty="0">
                <a:solidFill>
                  <a:srgbClr val="C00000"/>
                </a:solidFill>
                <a:latin typeface="Comic Sans MS" pitchFamily="66" charset="0"/>
              </a:rPr>
              <a:t>Data Re-engineering</a:t>
            </a:r>
            <a:endParaRPr lang="en-MY" sz="2000" b="1" dirty="0">
              <a:solidFill>
                <a:srgbClr val="C00000"/>
              </a:solidFill>
              <a:latin typeface="Comic Sans MS" pitchFamily="66" charset="0"/>
            </a:endParaRPr>
          </a:p>
        </p:txBody>
      </p:sp>
      <p:sp>
        <p:nvSpPr>
          <p:cNvPr id="5" name="TextBox 4"/>
          <p:cNvSpPr txBox="1"/>
          <p:nvPr/>
        </p:nvSpPr>
        <p:spPr>
          <a:xfrm>
            <a:off x="2238348" y="1857364"/>
            <a:ext cx="7143800" cy="861774"/>
          </a:xfrm>
          <a:prstGeom prst="rect">
            <a:avLst/>
          </a:prstGeom>
          <a:noFill/>
        </p:spPr>
        <p:txBody>
          <a:bodyPr wrap="square" rtlCol="0">
            <a:spAutoFit/>
          </a:bodyPr>
          <a:lstStyle/>
          <a:p>
            <a:r>
              <a:rPr lang="en-US" sz="2500" b="1" dirty="0">
                <a:solidFill>
                  <a:schemeClr val="bg1">
                    <a:lumMod val="50000"/>
                  </a:schemeClr>
                </a:solidFill>
                <a:latin typeface="Comic Sans MS" pitchFamily="66" charset="0"/>
              </a:rPr>
              <a:t>Problems with </a:t>
            </a:r>
            <a:r>
              <a:rPr lang="en-US" sz="2500" b="1" dirty="0">
                <a:solidFill>
                  <a:srgbClr val="C00000"/>
                </a:solidFill>
                <a:latin typeface="Comic Sans MS" pitchFamily="66" charset="0"/>
              </a:rPr>
              <a:t>data value inconsistencies</a:t>
            </a:r>
            <a:r>
              <a:rPr lang="en-US" sz="2500" b="1" dirty="0">
                <a:solidFill>
                  <a:schemeClr val="bg1">
                    <a:lumMod val="50000"/>
                  </a:schemeClr>
                </a:solidFill>
                <a:latin typeface="Comic Sans MS" pitchFamily="66" charset="0"/>
              </a:rPr>
              <a:t> before re-engineering:</a:t>
            </a:r>
            <a:endParaRPr lang="en-MY" sz="2500" b="1" dirty="0">
              <a:solidFill>
                <a:schemeClr val="bg1">
                  <a:lumMod val="50000"/>
                </a:schemeClr>
              </a:solidFill>
              <a:latin typeface="Comic Sans MS" pitchFamily="66" charset="0"/>
            </a:endParaRPr>
          </a:p>
        </p:txBody>
      </p:sp>
      <p:sp>
        <p:nvSpPr>
          <p:cNvPr id="6" name="TextBox 5"/>
          <p:cNvSpPr txBox="1"/>
          <p:nvPr/>
        </p:nvSpPr>
        <p:spPr>
          <a:xfrm>
            <a:off x="2666976" y="3180575"/>
            <a:ext cx="5572164" cy="861774"/>
          </a:xfrm>
          <a:prstGeom prst="rect">
            <a:avLst/>
          </a:prstGeom>
          <a:noFill/>
        </p:spPr>
        <p:txBody>
          <a:bodyPr wrap="square" rtlCol="0">
            <a:spAutoFit/>
          </a:bodyPr>
          <a:lstStyle/>
          <a:p>
            <a:pPr marL="354013" indent="-354013">
              <a:buClr>
                <a:schemeClr val="accent6">
                  <a:lumMod val="75000"/>
                </a:schemeClr>
              </a:buClr>
              <a:buFont typeface="Wingdings" pitchFamily="2" charset="2"/>
              <a:buChar char=""/>
            </a:pPr>
            <a:r>
              <a:rPr lang="en-US" sz="2500" b="1" dirty="0">
                <a:solidFill>
                  <a:schemeClr val="bg1">
                    <a:lumMod val="50000"/>
                  </a:schemeClr>
                </a:solidFill>
                <a:latin typeface="Comic Sans MS" pitchFamily="66" charset="0"/>
              </a:rPr>
              <a:t>Inconsistent handling of negative values</a:t>
            </a:r>
            <a:endParaRPr lang="en-MY" sz="2500" b="1" dirty="0">
              <a:solidFill>
                <a:schemeClr val="bg1">
                  <a:lumMod val="50000"/>
                </a:schemeClr>
              </a:solidFill>
              <a:latin typeface="Comic Sans MS" pitchFamily="66" charset="0"/>
            </a:endParaRPr>
          </a:p>
        </p:txBody>
      </p:sp>
      <p:sp>
        <p:nvSpPr>
          <p:cNvPr id="8" name="AutoShape 4"/>
          <p:cNvSpPr>
            <a:spLocks noChangeArrowheads="1"/>
          </p:cNvSpPr>
          <p:nvPr/>
        </p:nvSpPr>
        <p:spPr bwMode="auto">
          <a:xfrm>
            <a:off x="2738414" y="4572008"/>
            <a:ext cx="4286280" cy="1214446"/>
          </a:xfrm>
          <a:prstGeom prst="wedgeRoundRectCallout">
            <a:avLst>
              <a:gd name="adj1" fmla="val -22609"/>
              <a:gd name="adj2" fmla="val -98095"/>
              <a:gd name="adj3" fmla="val 16667"/>
            </a:avLst>
          </a:prstGeom>
          <a:ln>
            <a:headEnd/>
            <a:tailEnd/>
          </a:ln>
        </p:spPr>
        <p:style>
          <a:lnRef idx="1">
            <a:schemeClr val="accent4"/>
          </a:lnRef>
          <a:fillRef idx="2">
            <a:schemeClr val="accent4"/>
          </a:fillRef>
          <a:effectRef idx="1">
            <a:schemeClr val="accent4"/>
          </a:effectRef>
          <a:fontRef idx="minor">
            <a:schemeClr val="dk1"/>
          </a:fontRef>
        </p:style>
        <p:txBody>
          <a:bodyPr anchor="ctr"/>
          <a:lstStyle/>
          <a:p>
            <a:pPr algn="ctr"/>
            <a:r>
              <a:rPr lang="en-US" altLang="en-US" sz="2200" dirty="0"/>
              <a:t>Some programs do not accept   –</a:t>
            </a:r>
            <a:r>
              <a:rPr lang="en-US" altLang="en-US" sz="2200" dirty="0" err="1"/>
              <a:t>ve</a:t>
            </a:r>
            <a:r>
              <a:rPr lang="en-US" altLang="en-US" sz="2200" dirty="0"/>
              <a:t> value, some programs accept &amp; convert to +</a:t>
            </a:r>
            <a:r>
              <a:rPr lang="en-US" altLang="en-US" sz="2200" dirty="0" err="1"/>
              <a:t>ve</a:t>
            </a:r>
            <a:r>
              <a:rPr lang="en-US" altLang="en-US" sz="2200" dirty="0"/>
              <a:t> value.</a:t>
            </a:r>
          </a:p>
        </p:txBody>
      </p:sp>
      <p:sp>
        <p:nvSpPr>
          <p:cNvPr id="9" name="Slide Number Placeholder 8"/>
          <p:cNvSpPr>
            <a:spLocks noGrp="1"/>
          </p:cNvSpPr>
          <p:nvPr>
            <p:ph type="sldNum" sz="quarter" idx="12"/>
          </p:nvPr>
        </p:nvSpPr>
        <p:spPr/>
        <p:txBody>
          <a:bodyPr/>
          <a:lstStyle/>
          <a:p>
            <a:fld id="{6CD5BE7B-1C5F-47E0-878A-004C199E3AAF}" type="slidenum">
              <a:rPr lang="en-MY" smtClean="0"/>
              <a:pPr/>
              <a:t>56</a:t>
            </a:fld>
            <a:endParaRPr lang="en-MY"/>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Cost Factors of Re-engineering</a:t>
            </a:r>
          </a:p>
        </p:txBody>
      </p:sp>
      <p:sp>
        <p:nvSpPr>
          <p:cNvPr id="3" name="Content Placeholder 2"/>
          <p:cNvSpPr>
            <a:spLocks noGrp="1"/>
          </p:cNvSpPr>
          <p:nvPr>
            <p:ph idx="1"/>
          </p:nvPr>
        </p:nvSpPr>
        <p:spPr/>
        <p:txBody>
          <a:bodyPr/>
          <a:lstStyle/>
          <a:p>
            <a:pPr algn="just"/>
            <a:r>
              <a:rPr lang="en-US" altLang="en-US" sz="2400" dirty="0">
                <a:cs typeface="Times New Roman" pitchFamily="18" charset="0"/>
              </a:rPr>
              <a:t>the </a:t>
            </a:r>
            <a:r>
              <a:rPr lang="en-US" altLang="en-US" sz="2400" dirty="0">
                <a:solidFill>
                  <a:srgbClr val="FF0000"/>
                </a:solidFill>
                <a:cs typeface="Times New Roman" pitchFamily="18" charset="0"/>
              </a:rPr>
              <a:t>quality</a:t>
            </a:r>
            <a:r>
              <a:rPr lang="en-US" altLang="en-US" sz="2400" dirty="0">
                <a:cs typeface="Times New Roman" pitchFamily="18" charset="0"/>
              </a:rPr>
              <a:t> of the software to be re-engineered</a:t>
            </a:r>
          </a:p>
          <a:p>
            <a:pPr algn="just"/>
            <a:r>
              <a:rPr lang="en-US" altLang="en-US" sz="2400" dirty="0">
                <a:cs typeface="Times New Roman" pitchFamily="18" charset="0"/>
              </a:rPr>
              <a:t>the </a:t>
            </a:r>
            <a:r>
              <a:rPr lang="en-US" altLang="en-US" sz="2400" dirty="0">
                <a:solidFill>
                  <a:srgbClr val="FF0000"/>
                </a:solidFill>
                <a:cs typeface="Times New Roman" pitchFamily="18" charset="0"/>
              </a:rPr>
              <a:t>tool support</a:t>
            </a:r>
            <a:r>
              <a:rPr lang="en-US" altLang="en-US" sz="2400" dirty="0">
                <a:cs typeface="Times New Roman" pitchFamily="18" charset="0"/>
              </a:rPr>
              <a:t> available for re-engineering</a:t>
            </a:r>
          </a:p>
          <a:p>
            <a:pPr algn="just"/>
            <a:r>
              <a:rPr lang="en-US" altLang="en-US" sz="2400" dirty="0">
                <a:cs typeface="Times New Roman" pitchFamily="18" charset="0"/>
              </a:rPr>
              <a:t>the extent of </a:t>
            </a:r>
            <a:r>
              <a:rPr lang="en-US" altLang="en-US" sz="2400" dirty="0">
                <a:solidFill>
                  <a:srgbClr val="FF0000"/>
                </a:solidFill>
                <a:cs typeface="Times New Roman" pitchFamily="18" charset="0"/>
              </a:rPr>
              <a:t>data conversion </a:t>
            </a:r>
            <a:r>
              <a:rPr lang="en-US" altLang="en-US" sz="2400" dirty="0">
                <a:cs typeface="Times New Roman" pitchFamily="18" charset="0"/>
              </a:rPr>
              <a:t>required</a:t>
            </a:r>
          </a:p>
          <a:p>
            <a:r>
              <a:rPr lang="en-US" altLang="en-US" sz="2400" dirty="0">
                <a:cs typeface="Times New Roman" pitchFamily="18" charset="0"/>
              </a:rPr>
              <a:t>the availability of </a:t>
            </a:r>
            <a:r>
              <a:rPr lang="en-US" altLang="en-US" sz="2400" dirty="0">
                <a:solidFill>
                  <a:srgbClr val="FF0000"/>
                </a:solidFill>
                <a:cs typeface="Times New Roman" pitchFamily="18" charset="0"/>
              </a:rPr>
              <a:t>expert staff</a:t>
            </a:r>
            <a:r>
              <a:rPr lang="en-US" altLang="en-US" sz="2400" dirty="0">
                <a:solidFill>
                  <a:srgbClr val="FF0000"/>
                </a:solidFill>
              </a:rPr>
              <a:t> </a:t>
            </a:r>
          </a:p>
        </p:txBody>
      </p:sp>
      <p:sp>
        <p:nvSpPr>
          <p:cNvPr id="5" name="Slide Number Placeholder 4"/>
          <p:cNvSpPr>
            <a:spLocks noGrp="1"/>
          </p:cNvSpPr>
          <p:nvPr>
            <p:ph type="sldNum" sz="quarter" idx="12"/>
          </p:nvPr>
        </p:nvSpPr>
        <p:spPr/>
        <p:txBody>
          <a:bodyPr/>
          <a:lstStyle/>
          <a:p>
            <a:fld id="{75501BB6-19C8-40EE-9C30-04E771517856}" type="slidenum">
              <a:rPr lang="en-MY" smtClean="0"/>
              <a:pPr/>
              <a:t>57</a:t>
            </a:fld>
            <a:endParaRPr lang="en-MY"/>
          </a:p>
        </p:txBody>
      </p:sp>
      <p:pic>
        <p:nvPicPr>
          <p:cNvPr id="6" name="Picture 2" descr="https://immigrationidaho.com/wp-content/uploads/2012/01/i601-hardship-waiver-cost.jpg"/>
          <p:cNvPicPr>
            <a:picLocks noChangeAspect="1" noChangeArrowheads="1"/>
          </p:cNvPicPr>
          <p:nvPr/>
        </p:nvPicPr>
        <p:blipFill>
          <a:blip r:embed="rId2" cstate="screen"/>
          <a:srcRect/>
          <a:stretch>
            <a:fillRect/>
          </a:stretch>
        </p:blipFill>
        <p:spPr bwMode="auto">
          <a:xfrm>
            <a:off x="8205212" y="3789039"/>
            <a:ext cx="2259335" cy="2259335"/>
          </a:xfrm>
          <a:prstGeom prst="rect">
            <a:avLst/>
          </a:prstGeom>
          <a:ln>
            <a:noFill/>
          </a:ln>
          <a:effectLst>
            <a:softEdge rad="112500"/>
          </a:effectLst>
        </p:spPr>
      </p:pic>
    </p:spTree>
    <p:extLst>
      <p:ext uri="{BB962C8B-B14F-4D97-AF65-F5344CB8AC3E}">
        <p14:creationId xmlns:p14="http://schemas.microsoft.com/office/powerpoint/2010/main" val="29325315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ltLang="en-US"/>
              <a:t>Advantages of Reengineering</a:t>
            </a:r>
          </a:p>
        </p:txBody>
      </p:sp>
      <p:sp>
        <p:nvSpPr>
          <p:cNvPr id="34819" name="Rectangle 3"/>
          <p:cNvSpPr>
            <a:spLocks noGrp="1" noChangeArrowheads="1"/>
          </p:cNvSpPr>
          <p:nvPr>
            <p:ph type="body" idx="1"/>
          </p:nvPr>
        </p:nvSpPr>
        <p:spPr/>
        <p:txBody>
          <a:bodyPr/>
          <a:lstStyle/>
          <a:p>
            <a:pPr algn="just" eaLnBrk="1" hangingPunct="1"/>
            <a:r>
              <a:rPr lang="en-US" altLang="en-US" dirty="0">
                <a:cs typeface="Times New Roman" pitchFamily="18" charset="0"/>
              </a:rPr>
              <a:t>Advantages of re-engineering over developing software from scratch are:</a:t>
            </a:r>
          </a:p>
          <a:p>
            <a:pPr lvl="1" algn="just" eaLnBrk="1" hangingPunct="1"/>
            <a:r>
              <a:rPr lang="en-US" altLang="en-US" dirty="0">
                <a:cs typeface="Times New Roman" pitchFamily="18" charset="0"/>
              </a:rPr>
              <a:t>reduced risk</a:t>
            </a:r>
          </a:p>
          <a:p>
            <a:pPr lvl="1" algn="just" eaLnBrk="1" hangingPunct="1"/>
            <a:r>
              <a:rPr lang="en-US" altLang="en-US" dirty="0">
                <a:cs typeface="Times New Roman" pitchFamily="18" charset="0"/>
              </a:rPr>
              <a:t>reduced cost</a:t>
            </a:r>
          </a:p>
          <a:p>
            <a:pPr lvl="1" algn="just" eaLnBrk="1" hangingPunct="1"/>
            <a:r>
              <a:rPr lang="en-US" altLang="en-US" dirty="0">
                <a:cs typeface="Times New Roman" pitchFamily="18" charset="0"/>
              </a:rPr>
              <a:t>reduced effort</a:t>
            </a:r>
          </a:p>
          <a:p>
            <a:pPr lvl="1" eaLnBrk="1" hangingPunct="1"/>
            <a:r>
              <a:rPr lang="en-US" altLang="en-US" dirty="0">
                <a:cs typeface="Times New Roman" pitchFamily="18" charset="0"/>
              </a:rPr>
              <a:t>reduced development time</a:t>
            </a:r>
            <a:r>
              <a:rPr lang="en-US" altLang="en-US" dirty="0"/>
              <a:t> </a:t>
            </a:r>
          </a:p>
        </p:txBody>
      </p:sp>
      <p:sp>
        <p:nvSpPr>
          <p:cNvPr id="36868" name="Slide Number Placeholder 1"/>
          <p:cNvSpPr>
            <a:spLocks noGrp="1"/>
          </p:cNvSpPr>
          <p:nvPr>
            <p:ph type="sldNum" sz="quarter" idx="12"/>
          </p:nvPr>
        </p:nvSpPr>
        <p:spPr>
          <a:noFill/>
          <a:ln>
            <a:miter lim="800000"/>
            <a:headEnd/>
            <a:tailEnd/>
          </a:ln>
        </p:spPr>
        <p:txBody>
          <a:bodyPr/>
          <a:lstStyle/>
          <a:p>
            <a:fld id="{616A2FF2-1E89-4AB7-BD21-94FA50FE41FC}" type="slidenum">
              <a:rPr lang="en-GB" altLang="en-US" smtClean="0"/>
              <a:pPr/>
              <a:t>58</a:t>
            </a:fld>
            <a:endParaRPr lang="en-GB"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1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81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8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ltLang="en-US" dirty="0"/>
              <a:t>Disadvantages of Reengineering</a:t>
            </a:r>
          </a:p>
        </p:txBody>
      </p:sp>
      <p:sp>
        <p:nvSpPr>
          <p:cNvPr id="34819" name="Rectangle 3"/>
          <p:cNvSpPr>
            <a:spLocks noGrp="1" noChangeArrowheads="1"/>
          </p:cNvSpPr>
          <p:nvPr>
            <p:ph type="body" idx="1"/>
          </p:nvPr>
        </p:nvSpPr>
        <p:spPr/>
        <p:txBody>
          <a:bodyPr/>
          <a:lstStyle/>
          <a:p>
            <a:pPr algn="just"/>
            <a:r>
              <a:rPr lang="en-US" altLang="en-US" sz="2400" dirty="0">
                <a:cs typeface="Times New Roman" panose="02020603050405020304" pitchFamily="18" charset="0"/>
              </a:rPr>
              <a:t>Practical limits </a:t>
            </a:r>
          </a:p>
          <a:p>
            <a:pPr algn="just"/>
            <a:r>
              <a:rPr lang="en-US" altLang="en-US" sz="2400" dirty="0">
                <a:cs typeface="Times New Roman" panose="02020603050405020304" pitchFamily="18" charset="0"/>
              </a:rPr>
              <a:t>Tools support</a:t>
            </a:r>
          </a:p>
          <a:p>
            <a:r>
              <a:rPr lang="en-US" altLang="en-US" sz="2400" dirty="0">
                <a:cs typeface="Times New Roman" panose="02020603050405020304" pitchFamily="18" charset="0"/>
              </a:rPr>
              <a:t>Knowledge engineers</a:t>
            </a:r>
            <a:r>
              <a:rPr lang="en-US" altLang="en-US" sz="2400" dirty="0"/>
              <a:t> </a:t>
            </a:r>
          </a:p>
        </p:txBody>
      </p:sp>
      <p:sp>
        <p:nvSpPr>
          <p:cNvPr id="36868" name="Slide Number Placeholder 1"/>
          <p:cNvSpPr>
            <a:spLocks noGrp="1"/>
          </p:cNvSpPr>
          <p:nvPr>
            <p:ph type="sldNum" sz="quarter" idx="12"/>
          </p:nvPr>
        </p:nvSpPr>
        <p:spPr>
          <a:noFill/>
          <a:ln>
            <a:miter lim="800000"/>
            <a:headEnd/>
            <a:tailEnd/>
          </a:ln>
        </p:spPr>
        <p:txBody>
          <a:bodyPr/>
          <a:lstStyle/>
          <a:p>
            <a:fld id="{616A2FF2-1E89-4AB7-BD21-94FA50FE41FC}" type="slidenum">
              <a:rPr lang="en-GB" altLang="en-US" smtClean="0"/>
              <a:pPr/>
              <a:t>59</a:t>
            </a:fld>
            <a:endParaRPr lang="en-GB" altLang="en-US"/>
          </a:p>
        </p:txBody>
      </p:sp>
      <p:pic>
        <p:nvPicPr>
          <p:cNvPr id="5" name="Picture 2" descr="http://www.rocketswag.com/computer/images/List-Of-Internet-Domain-Extensions.jpg"/>
          <p:cNvPicPr>
            <a:picLocks noChangeAspect="1" noChangeArrowheads="1"/>
          </p:cNvPicPr>
          <p:nvPr/>
        </p:nvPicPr>
        <p:blipFill>
          <a:blip r:embed="rId2"/>
          <a:srcRect/>
          <a:stretch>
            <a:fillRect/>
          </a:stretch>
        </p:blipFill>
        <p:spPr bwMode="auto">
          <a:xfrm>
            <a:off x="7167289" y="2786042"/>
            <a:ext cx="2937422" cy="2928958"/>
          </a:xfrm>
          <a:prstGeom prst="rect">
            <a:avLst/>
          </a:prstGeom>
          <a:noFill/>
        </p:spPr>
      </p:pic>
    </p:spTree>
    <p:extLst>
      <p:ext uri="{BB962C8B-B14F-4D97-AF65-F5344CB8AC3E}">
        <p14:creationId xmlns:p14="http://schemas.microsoft.com/office/powerpoint/2010/main" val="3598946051"/>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a) Introduction – Software Evolution Process</a:t>
            </a:r>
            <a:endParaRPr lang="en-MY" sz="2800" dirty="0"/>
          </a:p>
        </p:txBody>
      </p:sp>
      <p:sp>
        <p:nvSpPr>
          <p:cNvPr id="3" name="Rectangle 2"/>
          <p:cNvSpPr/>
          <p:nvPr/>
        </p:nvSpPr>
        <p:spPr>
          <a:xfrm>
            <a:off x="2309786" y="2357430"/>
            <a:ext cx="1214446" cy="85725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solidFill>
                  <a:schemeClr val="tx1"/>
                </a:solidFill>
              </a:rPr>
              <a:t>Change Request</a:t>
            </a:r>
            <a:endParaRPr lang="en-MY" dirty="0">
              <a:solidFill>
                <a:schemeClr val="tx1"/>
              </a:solidFill>
            </a:endParaRPr>
          </a:p>
        </p:txBody>
      </p:sp>
      <p:sp>
        <p:nvSpPr>
          <p:cNvPr id="4" name="Rectangle 3"/>
          <p:cNvSpPr/>
          <p:nvPr/>
        </p:nvSpPr>
        <p:spPr>
          <a:xfrm>
            <a:off x="3792124" y="2357430"/>
            <a:ext cx="1214446" cy="85725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solidFill>
                  <a:schemeClr val="tx1"/>
                </a:solidFill>
              </a:rPr>
              <a:t>Impact Analysis</a:t>
            </a:r>
            <a:endParaRPr lang="en-MY" dirty="0">
              <a:solidFill>
                <a:schemeClr val="tx1"/>
              </a:solidFill>
            </a:endParaRPr>
          </a:p>
        </p:txBody>
      </p:sp>
      <p:sp>
        <p:nvSpPr>
          <p:cNvPr id="5" name="Rectangle 4"/>
          <p:cNvSpPr/>
          <p:nvPr/>
        </p:nvSpPr>
        <p:spPr>
          <a:xfrm>
            <a:off x="5274462" y="2357430"/>
            <a:ext cx="1214446" cy="85725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solidFill>
                  <a:schemeClr val="tx1"/>
                </a:solidFill>
              </a:rPr>
              <a:t>Release Planning</a:t>
            </a:r>
            <a:endParaRPr lang="en-MY" dirty="0">
              <a:solidFill>
                <a:schemeClr val="tx1"/>
              </a:solidFill>
            </a:endParaRPr>
          </a:p>
        </p:txBody>
      </p:sp>
      <p:sp>
        <p:nvSpPr>
          <p:cNvPr id="7" name="Rectangle 6"/>
          <p:cNvSpPr/>
          <p:nvPr/>
        </p:nvSpPr>
        <p:spPr>
          <a:xfrm>
            <a:off x="6756800" y="2357430"/>
            <a:ext cx="1785950" cy="85725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600" dirty="0">
                <a:solidFill>
                  <a:schemeClr val="tx1"/>
                </a:solidFill>
              </a:rPr>
              <a:t>Change Implementation</a:t>
            </a:r>
            <a:endParaRPr lang="en-MY" sz="1600" dirty="0">
              <a:solidFill>
                <a:schemeClr val="tx1"/>
              </a:solidFill>
            </a:endParaRPr>
          </a:p>
        </p:txBody>
      </p:sp>
      <p:sp>
        <p:nvSpPr>
          <p:cNvPr id="8" name="Rectangle 7"/>
          <p:cNvSpPr/>
          <p:nvPr/>
        </p:nvSpPr>
        <p:spPr>
          <a:xfrm>
            <a:off x="8810644" y="2357430"/>
            <a:ext cx="1098784" cy="85725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solidFill>
                  <a:schemeClr val="tx1"/>
                </a:solidFill>
              </a:rPr>
              <a:t>System Release</a:t>
            </a:r>
            <a:endParaRPr lang="en-MY" dirty="0">
              <a:solidFill>
                <a:schemeClr val="tx1"/>
              </a:solidFill>
            </a:endParaRPr>
          </a:p>
        </p:txBody>
      </p:sp>
      <p:sp>
        <p:nvSpPr>
          <p:cNvPr id="9" name="Rectangle 8"/>
          <p:cNvSpPr/>
          <p:nvPr/>
        </p:nvSpPr>
        <p:spPr>
          <a:xfrm>
            <a:off x="3524232" y="4214818"/>
            <a:ext cx="1214446" cy="85725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solidFill>
                  <a:schemeClr val="tx1"/>
                </a:solidFill>
              </a:rPr>
              <a:t>Fault Repair</a:t>
            </a:r>
            <a:endParaRPr lang="en-MY" dirty="0">
              <a:solidFill>
                <a:schemeClr val="tx1"/>
              </a:solidFill>
            </a:endParaRPr>
          </a:p>
        </p:txBody>
      </p:sp>
      <p:sp>
        <p:nvSpPr>
          <p:cNvPr id="10" name="Rectangle 9"/>
          <p:cNvSpPr/>
          <p:nvPr/>
        </p:nvSpPr>
        <p:spPr>
          <a:xfrm>
            <a:off x="5095868" y="4214818"/>
            <a:ext cx="1571636" cy="85725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solidFill>
                  <a:schemeClr val="tx1"/>
                </a:solidFill>
              </a:rPr>
              <a:t>Platform Adaptation</a:t>
            </a:r>
            <a:endParaRPr lang="en-MY" dirty="0">
              <a:solidFill>
                <a:schemeClr val="tx1"/>
              </a:solidFill>
            </a:endParaRPr>
          </a:p>
        </p:txBody>
      </p:sp>
      <p:sp>
        <p:nvSpPr>
          <p:cNvPr id="11" name="Rectangle 10"/>
          <p:cNvSpPr/>
          <p:nvPr/>
        </p:nvSpPr>
        <p:spPr>
          <a:xfrm>
            <a:off x="6953256" y="4214818"/>
            <a:ext cx="1785950" cy="85725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solidFill>
                  <a:schemeClr val="tx1"/>
                </a:solidFill>
              </a:rPr>
              <a:t>System Enhancement</a:t>
            </a:r>
            <a:endParaRPr lang="en-MY" dirty="0">
              <a:solidFill>
                <a:schemeClr val="tx1"/>
              </a:solidFill>
            </a:endParaRPr>
          </a:p>
        </p:txBody>
      </p:sp>
      <p:cxnSp>
        <p:nvCxnSpPr>
          <p:cNvPr id="13" name="Straight Arrow Connector 12"/>
          <p:cNvCxnSpPr>
            <a:stCxn id="5" idx="2"/>
            <a:endCxn id="10" idx="0"/>
          </p:cNvCxnSpPr>
          <p:nvPr/>
        </p:nvCxnSpPr>
        <p:spPr>
          <a:xfrm rot="5400000">
            <a:off x="5381621" y="3714753"/>
            <a:ext cx="1000132"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Elbow Connector 16"/>
          <p:cNvCxnSpPr>
            <a:stCxn id="5" idx="2"/>
            <a:endCxn id="9" idx="0"/>
          </p:cNvCxnSpPr>
          <p:nvPr/>
        </p:nvCxnSpPr>
        <p:spPr>
          <a:xfrm rot="5400000">
            <a:off x="4506505" y="2839636"/>
            <a:ext cx="1000132" cy="1750232"/>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hape 18"/>
          <p:cNvCxnSpPr>
            <a:stCxn id="5" idx="2"/>
            <a:endCxn id="11" idx="0"/>
          </p:cNvCxnSpPr>
          <p:nvPr/>
        </p:nvCxnSpPr>
        <p:spPr>
          <a:xfrm rot="16200000" flipH="1">
            <a:off x="6363893" y="2732480"/>
            <a:ext cx="1000132" cy="1964544"/>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Elbow Connector 21"/>
          <p:cNvCxnSpPr>
            <a:stCxn id="7" idx="0"/>
            <a:endCxn id="5" idx="0"/>
          </p:cNvCxnSpPr>
          <p:nvPr/>
        </p:nvCxnSpPr>
        <p:spPr>
          <a:xfrm rot="16200000" flipV="1">
            <a:off x="6908609" y="1330509"/>
            <a:ext cx="1588" cy="2053843"/>
          </a:xfrm>
          <a:prstGeom prst="bentConnector3">
            <a:avLst>
              <a:gd name="adj1" fmla="val 14395466"/>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Elbow Connector 23"/>
          <p:cNvCxnSpPr>
            <a:stCxn id="8" idx="0"/>
            <a:endCxn id="3" idx="0"/>
          </p:cNvCxnSpPr>
          <p:nvPr/>
        </p:nvCxnSpPr>
        <p:spPr>
          <a:xfrm rot="16200000" flipV="1">
            <a:off x="6138523" y="-864084"/>
            <a:ext cx="1588" cy="6443027"/>
          </a:xfrm>
          <a:prstGeom prst="bentConnector3">
            <a:avLst>
              <a:gd name="adj1" fmla="val 29255299"/>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3" idx="3"/>
            <a:endCxn id="4" idx="1"/>
          </p:cNvCxnSpPr>
          <p:nvPr/>
        </p:nvCxnSpPr>
        <p:spPr>
          <a:xfrm>
            <a:off x="3524233" y="2786058"/>
            <a:ext cx="267893"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4" idx="3"/>
            <a:endCxn id="5" idx="1"/>
          </p:cNvCxnSpPr>
          <p:nvPr/>
        </p:nvCxnSpPr>
        <p:spPr>
          <a:xfrm>
            <a:off x="5006570" y="2786058"/>
            <a:ext cx="267892"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5" idx="3"/>
            <a:endCxn id="7" idx="1"/>
          </p:cNvCxnSpPr>
          <p:nvPr/>
        </p:nvCxnSpPr>
        <p:spPr>
          <a:xfrm>
            <a:off x="6488908" y="2786058"/>
            <a:ext cx="267892"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7" idx="3"/>
            <a:endCxn id="8" idx="1"/>
          </p:cNvCxnSpPr>
          <p:nvPr/>
        </p:nvCxnSpPr>
        <p:spPr>
          <a:xfrm>
            <a:off x="8542750" y="2786058"/>
            <a:ext cx="267894"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Slide Number Placeholder 11"/>
          <p:cNvSpPr>
            <a:spLocks noGrp="1"/>
          </p:cNvSpPr>
          <p:nvPr>
            <p:ph type="sldNum" sz="quarter" idx="12"/>
          </p:nvPr>
        </p:nvSpPr>
        <p:spPr/>
        <p:txBody>
          <a:bodyPr/>
          <a:lstStyle/>
          <a:p>
            <a:fld id="{6CD5BE7B-1C5F-47E0-878A-004C199E3AAF}" type="slidenum">
              <a:rPr lang="en-MY" smtClean="0"/>
              <a:pPr/>
              <a:t>6</a:t>
            </a:fld>
            <a:endParaRPr lang="en-MY"/>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7" grpId="0" animBg="1"/>
      <p:bldP spid="8" grpId="0" animBg="1"/>
      <p:bldP spid="9" grpId="0" animBg="1"/>
      <p:bldP spid="10" grpId="0" animBg="1"/>
      <p:bldP spid="11"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Software Re-engineering = Reverse Engineering?</a:t>
            </a:r>
            <a:endParaRPr lang="en-MY" dirty="0"/>
          </a:p>
        </p:txBody>
      </p:sp>
      <p:sp>
        <p:nvSpPr>
          <p:cNvPr id="5" name="Text Placeholder 4"/>
          <p:cNvSpPr>
            <a:spLocks noGrp="1"/>
          </p:cNvSpPr>
          <p:nvPr>
            <p:ph type="body" idx="1"/>
          </p:nvPr>
        </p:nvSpPr>
        <p:spPr/>
        <p:txBody>
          <a:bodyPr/>
          <a:lstStyle/>
          <a:p>
            <a:endParaRPr lang="en-MY"/>
          </a:p>
        </p:txBody>
      </p:sp>
      <p:sp>
        <p:nvSpPr>
          <p:cNvPr id="3" name="Slide Number Placeholder 2"/>
          <p:cNvSpPr>
            <a:spLocks noGrp="1"/>
          </p:cNvSpPr>
          <p:nvPr>
            <p:ph type="sldNum" sz="quarter" idx="12"/>
          </p:nvPr>
        </p:nvSpPr>
        <p:spPr/>
        <p:txBody>
          <a:bodyPr/>
          <a:lstStyle/>
          <a:p>
            <a:fld id="{5D05930C-6B36-412E-AF17-79B5E689535B}" type="slidenum">
              <a:rPr lang="en-MY" smtClean="0"/>
              <a:pPr/>
              <a:t>60</a:t>
            </a:fld>
            <a:endParaRPr lang="en-MY"/>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4"/>
                                        </p:tgtEl>
                                        <p:attrNameLst>
                                          <p:attrName>style.visibility</p:attrName>
                                        </p:attrNameLst>
                                      </p:cBhvr>
                                      <p:to>
                                        <p:strVal val="visible"/>
                                      </p:to>
                                    </p:set>
                                    <p:anim calcmode="discrete" valueType="clr">
                                      <p:cBhvr override="childStyle">
                                        <p:cTn id="7" dur="80"/>
                                        <p:tgtEl>
                                          <p:spTgt spid="4"/>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4"/>
                                        </p:tgtEl>
                                        <p:attrNameLst>
                                          <p:attrName>fillcolor</p:attrName>
                                        </p:attrNameLst>
                                      </p:cBhvr>
                                      <p:tavLst>
                                        <p:tav tm="0">
                                          <p:val>
                                            <p:clrVal>
                                              <a:schemeClr val="accent2"/>
                                            </p:clrVal>
                                          </p:val>
                                        </p:tav>
                                        <p:tav tm="50000">
                                          <p:val>
                                            <p:clrVal>
                                              <a:schemeClr val="hlink"/>
                                            </p:clrVal>
                                          </p:val>
                                        </p:tav>
                                      </p:tavLst>
                                    </p:anim>
                                    <p:set>
                                      <p:cBhvr>
                                        <p:cTn id="9" dur="80"/>
                                        <p:tgtEl>
                                          <p:spTgt spid="4"/>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ltLang="en-US" sz="2800" dirty="0"/>
              <a:t>Software Re-engineering = Reverse Engineering? </a:t>
            </a:r>
          </a:p>
        </p:txBody>
      </p:sp>
      <p:sp>
        <p:nvSpPr>
          <p:cNvPr id="32771" name="Rectangle 3"/>
          <p:cNvSpPr>
            <a:spLocks noGrp="1" noChangeArrowheads="1"/>
          </p:cNvSpPr>
          <p:nvPr>
            <p:ph idx="1"/>
          </p:nvPr>
        </p:nvSpPr>
        <p:spPr/>
        <p:txBody>
          <a:bodyPr/>
          <a:lstStyle/>
          <a:p>
            <a:pPr eaLnBrk="1" hangingPunct="1"/>
            <a:r>
              <a:rPr lang="en-US" altLang="en-US" sz="2000" dirty="0">
                <a:solidFill>
                  <a:srgbClr val="0070C0"/>
                </a:solidFill>
              </a:rPr>
              <a:t>NO!</a:t>
            </a:r>
            <a:r>
              <a:rPr lang="en-US" altLang="en-US" sz="2000" dirty="0"/>
              <a:t> </a:t>
            </a:r>
          </a:p>
          <a:p>
            <a:pPr eaLnBrk="1" hangingPunct="1"/>
            <a:r>
              <a:rPr lang="en-US" altLang="en-US" sz="2000" dirty="0"/>
              <a:t>The </a:t>
            </a:r>
            <a:r>
              <a:rPr lang="en-US" altLang="en-US" sz="2000" dirty="0">
                <a:cs typeface="Times New Roman" pitchFamily="18" charset="0"/>
              </a:rPr>
              <a:t>main objectives of system re-engineering are to </a:t>
            </a:r>
            <a:r>
              <a:rPr lang="en-US" altLang="en-US" sz="2000" dirty="0">
                <a:solidFill>
                  <a:srgbClr val="FF0000"/>
                </a:solidFill>
                <a:cs typeface="Times New Roman" pitchFamily="18" charset="0"/>
              </a:rPr>
              <a:t>improve the system structure, create new system documentations and make it easier to understand</a:t>
            </a:r>
            <a:r>
              <a:rPr lang="en-US" altLang="en-US" sz="2000" dirty="0">
                <a:cs typeface="Times New Roman" pitchFamily="18" charset="0"/>
              </a:rPr>
              <a:t>. The main methods of s/w re-engineering :</a:t>
            </a:r>
          </a:p>
          <a:p>
            <a:pPr eaLnBrk="1" hangingPunct="1"/>
            <a:r>
              <a:rPr lang="en-US" altLang="en-US" sz="2000" dirty="0" err="1">
                <a:cs typeface="Times New Roman" pitchFamily="18" charset="0"/>
              </a:rPr>
              <a:t>i</a:t>
            </a:r>
            <a:r>
              <a:rPr lang="en-US" altLang="en-US" sz="2000" dirty="0">
                <a:cs typeface="Times New Roman" pitchFamily="18" charset="0"/>
              </a:rPr>
              <a:t>) source  code translation,   ii) program restructuring,  iii) data re-engineering  and iv) reverse engineering   </a:t>
            </a:r>
          </a:p>
          <a:p>
            <a:pPr eaLnBrk="1" hangingPunct="1"/>
            <a:r>
              <a:rPr lang="en-US" altLang="en-US" sz="2000" dirty="0">
                <a:cs typeface="Times New Roman" pitchFamily="18" charset="0"/>
              </a:rPr>
              <a:t>However, the main objective of reverse engineering is  to </a:t>
            </a:r>
            <a:r>
              <a:rPr lang="en-US" altLang="en-US" sz="2000" dirty="0">
                <a:solidFill>
                  <a:srgbClr val="FF0000"/>
                </a:solidFill>
                <a:cs typeface="Times New Roman" pitchFamily="18" charset="0"/>
              </a:rPr>
              <a:t>derive system's design </a:t>
            </a:r>
            <a:r>
              <a:rPr lang="en-US" altLang="en-US" sz="2000" dirty="0">
                <a:cs typeface="Times New Roman" pitchFamily="18" charset="0"/>
              </a:rPr>
              <a:t>and</a:t>
            </a:r>
            <a:r>
              <a:rPr lang="en-US" altLang="en-US" sz="2000" dirty="0">
                <a:solidFill>
                  <a:srgbClr val="FF0000"/>
                </a:solidFill>
                <a:cs typeface="Times New Roman" pitchFamily="18" charset="0"/>
              </a:rPr>
              <a:t> specification</a:t>
            </a:r>
            <a:r>
              <a:rPr lang="en-US" altLang="en-US" sz="2000" dirty="0">
                <a:cs typeface="Times New Roman" pitchFamily="18" charset="0"/>
              </a:rPr>
              <a:t> from its source code.</a:t>
            </a:r>
            <a:r>
              <a:rPr lang="en-US" altLang="en-US" sz="2000" dirty="0"/>
              <a:t> It is normally part of s/w re-engineering process. </a:t>
            </a:r>
          </a:p>
        </p:txBody>
      </p:sp>
      <p:sp>
        <p:nvSpPr>
          <p:cNvPr id="38916" name="Slide Number Placeholder 1"/>
          <p:cNvSpPr>
            <a:spLocks noGrp="1"/>
          </p:cNvSpPr>
          <p:nvPr>
            <p:ph type="sldNum" sz="quarter" idx="12"/>
          </p:nvPr>
        </p:nvSpPr>
        <p:spPr>
          <a:noFill/>
          <a:ln>
            <a:miter lim="800000"/>
            <a:headEnd/>
            <a:tailEnd/>
          </a:ln>
        </p:spPr>
        <p:txBody>
          <a:bodyPr/>
          <a:lstStyle/>
          <a:p>
            <a:fld id="{F788B38C-9595-408F-BC7F-E59861F93719}" type="slidenum">
              <a:rPr lang="en-GB" altLang="en-US" smtClean="0"/>
              <a:pPr/>
              <a:t>61</a:t>
            </a:fld>
            <a:endParaRPr lang="en-GB"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anim calcmode="lin" valueType="num">
                                      <p:cBhvr additive="base">
                                        <p:cTn id="7" dur="500" fill="hold"/>
                                        <p:tgtEl>
                                          <p:spTgt spid="327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7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2771">
                                            <p:txEl>
                                              <p:pRg st="1" end="1"/>
                                            </p:txEl>
                                          </p:spTgt>
                                        </p:tgtEl>
                                        <p:attrNameLst>
                                          <p:attrName>style.visibility</p:attrName>
                                        </p:attrNameLst>
                                      </p:cBhvr>
                                      <p:to>
                                        <p:strVal val="visible"/>
                                      </p:to>
                                    </p:set>
                                    <p:anim calcmode="lin" valueType="num">
                                      <p:cBhvr additive="base">
                                        <p:cTn id="13" dur="500" fill="hold"/>
                                        <p:tgtEl>
                                          <p:spTgt spid="3277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277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2771">
                                            <p:txEl>
                                              <p:pRg st="2" end="2"/>
                                            </p:txEl>
                                          </p:spTgt>
                                        </p:tgtEl>
                                        <p:attrNameLst>
                                          <p:attrName>style.visibility</p:attrName>
                                        </p:attrNameLst>
                                      </p:cBhvr>
                                      <p:to>
                                        <p:strVal val="visible"/>
                                      </p:to>
                                    </p:set>
                                    <p:anim calcmode="lin" valueType="num">
                                      <p:cBhvr additive="base">
                                        <p:cTn id="19" dur="500" fill="hold"/>
                                        <p:tgtEl>
                                          <p:spTgt spid="3277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277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2771">
                                            <p:txEl>
                                              <p:pRg st="3" end="3"/>
                                            </p:txEl>
                                          </p:spTgt>
                                        </p:tgtEl>
                                        <p:attrNameLst>
                                          <p:attrName>style.visibility</p:attrName>
                                        </p:attrNameLst>
                                      </p:cBhvr>
                                      <p:to>
                                        <p:strVal val="visible"/>
                                      </p:to>
                                    </p:set>
                                    <p:anim calcmode="lin" valueType="num">
                                      <p:cBhvr additive="base">
                                        <p:cTn id="25" dur="500" fill="hold"/>
                                        <p:tgtEl>
                                          <p:spTgt spid="3277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277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Legacy System Management</a:t>
            </a:r>
            <a:endParaRPr lang="en-MY" dirty="0"/>
          </a:p>
        </p:txBody>
      </p:sp>
      <p:grpSp>
        <p:nvGrpSpPr>
          <p:cNvPr id="5" name="Group 4"/>
          <p:cNvGrpSpPr/>
          <p:nvPr/>
        </p:nvGrpSpPr>
        <p:grpSpPr>
          <a:xfrm>
            <a:off x="2809852" y="2285992"/>
            <a:ext cx="2619370" cy="2643206"/>
            <a:chOff x="2928926" y="2071678"/>
            <a:chExt cx="3333750" cy="3429024"/>
          </a:xfrm>
        </p:grpSpPr>
        <p:pic>
          <p:nvPicPr>
            <p:cNvPr id="126978" name="Picture 2" descr="http://www.old-computers.com/museum/photos/Cifer_2683_System_s1.jpg"/>
            <p:cNvPicPr>
              <a:picLocks noChangeAspect="1" noChangeArrowheads="1"/>
            </p:cNvPicPr>
            <p:nvPr/>
          </p:nvPicPr>
          <p:blipFill>
            <a:blip r:embed="rId2"/>
            <a:srcRect/>
            <a:stretch>
              <a:fillRect/>
            </a:stretch>
          </p:blipFill>
          <p:spPr bwMode="auto">
            <a:xfrm>
              <a:off x="2928926" y="2071678"/>
              <a:ext cx="3333750" cy="3343275"/>
            </a:xfrm>
            <a:prstGeom prst="rect">
              <a:avLst/>
            </a:prstGeom>
            <a:noFill/>
          </p:spPr>
        </p:pic>
        <p:sp>
          <p:nvSpPr>
            <p:cNvPr id="4" name="Rectangle 3"/>
            <p:cNvSpPr/>
            <p:nvPr/>
          </p:nvSpPr>
          <p:spPr>
            <a:xfrm>
              <a:off x="3071802" y="5214950"/>
              <a:ext cx="1428760" cy="28575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sp>
        <p:nvSpPr>
          <p:cNvPr id="6" name="Rectangle 5"/>
          <p:cNvSpPr/>
          <p:nvPr/>
        </p:nvSpPr>
        <p:spPr>
          <a:xfrm>
            <a:off x="5953124" y="1928802"/>
            <a:ext cx="3714776" cy="85725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500" dirty="0">
                <a:latin typeface="Century Gothic" pitchFamily="34" charset="0"/>
              </a:rPr>
              <a:t>Scrap the system</a:t>
            </a:r>
            <a:endParaRPr lang="en-MY" sz="2500" dirty="0">
              <a:latin typeface="Century Gothic" pitchFamily="34" charset="0"/>
            </a:endParaRPr>
          </a:p>
        </p:txBody>
      </p:sp>
      <p:sp>
        <p:nvSpPr>
          <p:cNvPr id="7" name="Rectangle 6"/>
          <p:cNvSpPr/>
          <p:nvPr/>
        </p:nvSpPr>
        <p:spPr>
          <a:xfrm>
            <a:off x="5953124" y="2928934"/>
            <a:ext cx="3714776" cy="85725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500" dirty="0">
                <a:latin typeface="Century Gothic" pitchFamily="34" charset="0"/>
              </a:rPr>
              <a:t>Leave it unchanged</a:t>
            </a:r>
            <a:endParaRPr lang="en-MY" sz="2500" dirty="0">
              <a:latin typeface="Century Gothic" pitchFamily="34" charset="0"/>
            </a:endParaRPr>
          </a:p>
        </p:txBody>
      </p:sp>
      <p:sp>
        <p:nvSpPr>
          <p:cNvPr id="8" name="Rectangle 7"/>
          <p:cNvSpPr/>
          <p:nvPr/>
        </p:nvSpPr>
        <p:spPr>
          <a:xfrm>
            <a:off x="5953124" y="3929066"/>
            <a:ext cx="3714776" cy="85725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500" dirty="0">
                <a:latin typeface="Century Gothic" pitchFamily="34" charset="0"/>
              </a:rPr>
              <a:t>Re-engineer</a:t>
            </a:r>
            <a:endParaRPr lang="en-MY" sz="2500" dirty="0">
              <a:latin typeface="Century Gothic" pitchFamily="34" charset="0"/>
            </a:endParaRPr>
          </a:p>
        </p:txBody>
      </p:sp>
      <p:sp>
        <p:nvSpPr>
          <p:cNvPr id="9" name="Rectangle 8"/>
          <p:cNvSpPr/>
          <p:nvPr/>
        </p:nvSpPr>
        <p:spPr>
          <a:xfrm>
            <a:off x="5953124" y="4929198"/>
            <a:ext cx="3714776" cy="85725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500" dirty="0">
                <a:latin typeface="Century Gothic" pitchFamily="34" charset="0"/>
              </a:rPr>
              <a:t>Replace all/part</a:t>
            </a:r>
            <a:endParaRPr lang="en-MY" sz="2500" dirty="0">
              <a:latin typeface="Century Gothic" pitchFamily="34" charset="0"/>
            </a:endParaRPr>
          </a:p>
        </p:txBody>
      </p:sp>
      <p:sp>
        <p:nvSpPr>
          <p:cNvPr id="10" name="Slide Number Placeholder 9"/>
          <p:cNvSpPr>
            <a:spLocks noGrp="1"/>
          </p:cNvSpPr>
          <p:nvPr>
            <p:ph type="sldNum" sz="quarter" idx="12"/>
          </p:nvPr>
        </p:nvSpPr>
        <p:spPr/>
        <p:txBody>
          <a:bodyPr/>
          <a:lstStyle/>
          <a:p>
            <a:fld id="{6CD5BE7B-1C5F-47E0-878A-004C199E3AAF}" type="slidenum">
              <a:rPr lang="en-MY" smtClean="0"/>
              <a:pPr/>
              <a:t>62</a:t>
            </a:fld>
            <a:endParaRPr lang="en-MY"/>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900" decel="100000" fill="hold"/>
                                        <p:tgtEl>
                                          <p:spTgt spid="6"/>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6"/>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1000"/>
                                        <p:tgtEl>
                                          <p:spTgt spid="7"/>
                                        </p:tgtEl>
                                      </p:cBhvr>
                                    </p:animEffect>
                                    <p:anim calcmode="lin" valueType="num">
                                      <p:cBhvr>
                                        <p:cTn id="16" dur="1000" fill="hold"/>
                                        <p:tgtEl>
                                          <p:spTgt spid="7"/>
                                        </p:tgtEl>
                                        <p:attrNameLst>
                                          <p:attrName>ppt_x</p:attrName>
                                        </p:attrNameLst>
                                      </p:cBhvr>
                                      <p:tavLst>
                                        <p:tav tm="0">
                                          <p:val>
                                            <p:strVal val="#ppt_x"/>
                                          </p:val>
                                        </p:tav>
                                        <p:tav tm="100000">
                                          <p:val>
                                            <p:strVal val="#ppt_x"/>
                                          </p:val>
                                        </p:tav>
                                      </p:tavLst>
                                    </p:anim>
                                    <p:anim calcmode="lin" valueType="num">
                                      <p:cBhvr>
                                        <p:cTn id="17" dur="900" decel="100000" fill="hold"/>
                                        <p:tgtEl>
                                          <p:spTgt spid="7"/>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7"/>
                                        </p:tgtEl>
                                        <p:attrNameLst>
                                          <p:attrName>ppt_y</p:attrName>
                                        </p:attrNameLst>
                                      </p:cBhvr>
                                      <p:tavLst>
                                        <p:tav tm="0">
                                          <p:val>
                                            <p:strVal val="#ppt_y-.03"/>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7"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1000"/>
                                        <p:tgtEl>
                                          <p:spTgt spid="8"/>
                                        </p:tgtEl>
                                      </p:cBhvr>
                                    </p:animEffect>
                                    <p:anim calcmode="lin" valueType="num">
                                      <p:cBhvr>
                                        <p:cTn id="24" dur="1000" fill="hold"/>
                                        <p:tgtEl>
                                          <p:spTgt spid="8"/>
                                        </p:tgtEl>
                                        <p:attrNameLst>
                                          <p:attrName>ppt_x</p:attrName>
                                        </p:attrNameLst>
                                      </p:cBhvr>
                                      <p:tavLst>
                                        <p:tav tm="0">
                                          <p:val>
                                            <p:strVal val="#ppt_x"/>
                                          </p:val>
                                        </p:tav>
                                        <p:tav tm="100000">
                                          <p:val>
                                            <p:strVal val="#ppt_x"/>
                                          </p:val>
                                        </p:tav>
                                      </p:tavLst>
                                    </p:anim>
                                    <p:anim calcmode="lin" valueType="num">
                                      <p:cBhvr>
                                        <p:cTn id="25" dur="900" decel="100000" fill="hold"/>
                                        <p:tgtEl>
                                          <p:spTgt spid="8"/>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8"/>
                                        </p:tgtEl>
                                        <p:attrNameLst>
                                          <p:attrName>ppt_y</p:attrName>
                                        </p:attrNameLst>
                                      </p:cBhvr>
                                      <p:tavLst>
                                        <p:tav tm="0">
                                          <p:val>
                                            <p:strVal val="#ppt_y-.03"/>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7"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1000"/>
                                        <p:tgtEl>
                                          <p:spTgt spid="9"/>
                                        </p:tgtEl>
                                      </p:cBhvr>
                                    </p:animEffect>
                                    <p:anim calcmode="lin" valueType="num">
                                      <p:cBhvr>
                                        <p:cTn id="32" dur="1000" fill="hold"/>
                                        <p:tgtEl>
                                          <p:spTgt spid="9"/>
                                        </p:tgtEl>
                                        <p:attrNameLst>
                                          <p:attrName>ppt_x</p:attrName>
                                        </p:attrNameLst>
                                      </p:cBhvr>
                                      <p:tavLst>
                                        <p:tav tm="0">
                                          <p:val>
                                            <p:strVal val="#ppt_x"/>
                                          </p:val>
                                        </p:tav>
                                        <p:tav tm="100000">
                                          <p:val>
                                            <p:strVal val="#ppt_x"/>
                                          </p:val>
                                        </p:tav>
                                      </p:tavLst>
                                    </p:anim>
                                    <p:anim calcmode="lin" valueType="num">
                                      <p:cBhvr>
                                        <p:cTn id="33" dur="900" decel="100000" fill="hold"/>
                                        <p:tgtEl>
                                          <p:spTgt spid="9"/>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altLang="en-US" sz="2800"/>
              <a:t>Legacy system management</a:t>
            </a:r>
            <a:endParaRPr lang="en-MY" altLang="en-US" sz="2800"/>
          </a:p>
        </p:txBody>
      </p:sp>
      <p:sp>
        <p:nvSpPr>
          <p:cNvPr id="39939" name="Content Placeholder 2"/>
          <p:cNvSpPr>
            <a:spLocks noGrp="1"/>
          </p:cNvSpPr>
          <p:nvPr>
            <p:ph idx="1"/>
          </p:nvPr>
        </p:nvSpPr>
        <p:spPr/>
        <p:txBody>
          <a:bodyPr/>
          <a:lstStyle/>
          <a:p>
            <a:r>
              <a:rPr lang="en-US" altLang="en-US" sz="2400" dirty="0"/>
              <a:t>Many legacy systems are </a:t>
            </a:r>
            <a:r>
              <a:rPr lang="en-US" altLang="en-US" sz="2400" dirty="0">
                <a:solidFill>
                  <a:srgbClr val="FF0000"/>
                </a:solidFill>
              </a:rPr>
              <a:t>critical business systems</a:t>
            </a:r>
          </a:p>
          <a:p>
            <a:r>
              <a:rPr lang="en-US" altLang="en-US" sz="2400" dirty="0"/>
              <a:t>Four strategies for evolving legacy system:</a:t>
            </a:r>
          </a:p>
          <a:p>
            <a:pPr lvl="1"/>
            <a:r>
              <a:rPr lang="en-US" altLang="en-US" dirty="0">
                <a:solidFill>
                  <a:srgbClr val="C00000"/>
                </a:solidFill>
              </a:rPr>
              <a:t>Scrap</a:t>
            </a:r>
            <a:r>
              <a:rPr lang="en-US" altLang="en-US" dirty="0">
                <a:solidFill>
                  <a:srgbClr val="0070C0"/>
                </a:solidFill>
              </a:rPr>
              <a:t> the system completely</a:t>
            </a:r>
          </a:p>
          <a:p>
            <a:pPr lvl="1"/>
            <a:r>
              <a:rPr lang="en-US" altLang="en-US" dirty="0">
                <a:solidFill>
                  <a:srgbClr val="C00000"/>
                </a:solidFill>
              </a:rPr>
              <a:t>Leave</a:t>
            </a:r>
            <a:r>
              <a:rPr lang="en-US" altLang="en-US" dirty="0">
                <a:solidFill>
                  <a:srgbClr val="0070C0"/>
                </a:solidFill>
              </a:rPr>
              <a:t> the system unchanged and continue with regular maintenance</a:t>
            </a:r>
          </a:p>
          <a:p>
            <a:pPr lvl="1"/>
            <a:r>
              <a:rPr lang="en-US" altLang="en-US" dirty="0">
                <a:solidFill>
                  <a:srgbClr val="C00000"/>
                </a:solidFill>
              </a:rPr>
              <a:t>Re-engineer</a:t>
            </a:r>
            <a:r>
              <a:rPr lang="en-US" altLang="en-US" dirty="0">
                <a:solidFill>
                  <a:srgbClr val="0070C0"/>
                </a:solidFill>
              </a:rPr>
              <a:t> the system to improve it maintainability</a:t>
            </a:r>
          </a:p>
          <a:p>
            <a:pPr lvl="1"/>
            <a:r>
              <a:rPr lang="en-US" altLang="en-US" dirty="0">
                <a:solidFill>
                  <a:srgbClr val="C00000"/>
                </a:solidFill>
              </a:rPr>
              <a:t>Replace all or part </a:t>
            </a:r>
            <a:r>
              <a:rPr lang="en-US" altLang="en-US" dirty="0">
                <a:solidFill>
                  <a:srgbClr val="0070C0"/>
                </a:solidFill>
              </a:rPr>
              <a:t>of the system with a new system</a:t>
            </a:r>
            <a:endParaRPr lang="en-MY" altLang="en-US" dirty="0">
              <a:solidFill>
                <a:srgbClr val="0070C0"/>
              </a:solidFill>
            </a:endParaRPr>
          </a:p>
        </p:txBody>
      </p:sp>
      <p:sp>
        <p:nvSpPr>
          <p:cNvPr id="39940" name="Slide Number Placeholder 3"/>
          <p:cNvSpPr>
            <a:spLocks noGrp="1"/>
          </p:cNvSpPr>
          <p:nvPr>
            <p:ph type="sldNum" sz="quarter" idx="12"/>
          </p:nvPr>
        </p:nvSpPr>
        <p:spPr>
          <a:noFill/>
          <a:ln>
            <a:miter lim="800000"/>
            <a:headEnd/>
            <a:tailEnd/>
          </a:ln>
        </p:spPr>
        <p:txBody>
          <a:bodyPr/>
          <a:lstStyle/>
          <a:p>
            <a:fld id="{0CFA91EF-23D9-494B-A5C2-74A3E9789EE8}" type="slidenum">
              <a:rPr lang="en-GB" altLang="en-US" smtClean="0"/>
              <a:pPr/>
              <a:t>63</a:t>
            </a:fld>
            <a:endParaRPr lang="en-GB" altLang="en-US"/>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altLang="en-US" sz="2800"/>
              <a:t>Legacy system management</a:t>
            </a:r>
            <a:endParaRPr lang="en-MY" altLang="en-US" sz="2800"/>
          </a:p>
        </p:txBody>
      </p:sp>
      <p:sp>
        <p:nvSpPr>
          <p:cNvPr id="39939" name="Content Placeholder 2"/>
          <p:cNvSpPr>
            <a:spLocks noGrp="1"/>
          </p:cNvSpPr>
          <p:nvPr>
            <p:ph idx="1"/>
          </p:nvPr>
        </p:nvSpPr>
        <p:spPr/>
        <p:txBody>
          <a:bodyPr/>
          <a:lstStyle/>
          <a:p>
            <a:r>
              <a:rPr lang="en-US" altLang="en-US" sz="2400" dirty="0"/>
              <a:t>When assessing legacy system, both </a:t>
            </a:r>
            <a:r>
              <a:rPr lang="en-US" altLang="en-US" sz="2400" dirty="0">
                <a:solidFill>
                  <a:srgbClr val="FF0000"/>
                </a:solidFill>
              </a:rPr>
              <a:t>business</a:t>
            </a:r>
            <a:r>
              <a:rPr lang="en-US" altLang="en-US" sz="2400" dirty="0"/>
              <a:t> and </a:t>
            </a:r>
            <a:r>
              <a:rPr lang="en-US" altLang="en-US" sz="2400" dirty="0">
                <a:solidFill>
                  <a:srgbClr val="FF0000"/>
                </a:solidFill>
              </a:rPr>
              <a:t>technical</a:t>
            </a:r>
            <a:r>
              <a:rPr lang="en-US" altLang="en-US" sz="2400" dirty="0"/>
              <a:t> perspective should consider (Warren, 1998)</a:t>
            </a:r>
          </a:p>
          <a:p>
            <a:pPr lvl="1"/>
            <a:r>
              <a:rPr lang="en-US" altLang="en-US" sz="2000" dirty="0">
                <a:solidFill>
                  <a:srgbClr val="0070C0"/>
                </a:solidFill>
              </a:rPr>
              <a:t>Low quality, low business value </a:t>
            </a:r>
            <a:r>
              <a:rPr lang="en-US" altLang="en-US" sz="2000" dirty="0">
                <a:sym typeface="Wingdings" pitchFamily="2" charset="2"/>
              </a:rPr>
              <a:t> scrapped</a:t>
            </a:r>
          </a:p>
          <a:p>
            <a:pPr lvl="1"/>
            <a:r>
              <a:rPr lang="en-US" altLang="en-US" sz="2000" dirty="0">
                <a:solidFill>
                  <a:srgbClr val="0070C0"/>
                </a:solidFill>
                <a:sym typeface="Wingdings" pitchFamily="2" charset="2"/>
              </a:rPr>
              <a:t>Low quality, high business value </a:t>
            </a:r>
            <a:r>
              <a:rPr lang="en-US" altLang="en-US" sz="2000" dirty="0">
                <a:sym typeface="Wingdings" pitchFamily="2" charset="2"/>
              </a:rPr>
              <a:t> re-engineer or replace with suitable off-the-shelf system</a:t>
            </a:r>
          </a:p>
          <a:p>
            <a:pPr lvl="1"/>
            <a:r>
              <a:rPr lang="en-US" altLang="en-US" sz="2000" dirty="0">
                <a:solidFill>
                  <a:srgbClr val="0070C0"/>
                </a:solidFill>
                <a:sym typeface="Wingdings" pitchFamily="2" charset="2"/>
              </a:rPr>
              <a:t>High quality, low business value </a:t>
            </a:r>
            <a:r>
              <a:rPr lang="en-US" altLang="en-US" sz="2000" dirty="0">
                <a:sym typeface="Wingdings" pitchFamily="2" charset="2"/>
              </a:rPr>
              <a:t> normal system maintenance and scrapped if change become expensive</a:t>
            </a:r>
          </a:p>
          <a:p>
            <a:pPr lvl="1"/>
            <a:r>
              <a:rPr lang="en-US" altLang="en-US" sz="2000" dirty="0">
                <a:solidFill>
                  <a:srgbClr val="0070C0"/>
                </a:solidFill>
                <a:sym typeface="Wingdings" pitchFamily="2" charset="2"/>
              </a:rPr>
              <a:t>High quality, high business value </a:t>
            </a:r>
            <a:r>
              <a:rPr lang="en-US" altLang="en-US" sz="2000" dirty="0">
                <a:sym typeface="Wingdings" pitchFamily="2" charset="2"/>
              </a:rPr>
              <a:t>Normal system maintenance </a:t>
            </a:r>
            <a:endParaRPr lang="en-MY" altLang="en-US" sz="2000" dirty="0"/>
          </a:p>
        </p:txBody>
      </p:sp>
      <p:sp>
        <p:nvSpPr>
          <p:cNvPr id="39940" name="Slide Number Placeholder 3"/>
          <p:cNvSpPr>
            <a:spLocks noGrp="1"/>
          </p:cNvSpPr>
          <p:nvPr>
            <p:ph type="sldNum" sz="quarter" idx="12"/>
          </p:nvPr>
        </p:nvSpPr>
        <p:spPr>
          <a:noFill/>
          <a:ln>
            <a:miter lim="800000"/>
            <a:headEnd/>
            <a:tailEnd/>
          </a:ln>
        </p:spPr>
        <p:txBody>
          <a:bodyPr/>
          <a:lstStyle/>
          <a:p>
            <a:fld id="{0CFA91EF-23D9-494B-A5C2-74A3E9789EE8}" type="slidenum">
              <a:rPr lang="en-GB" altLang="en-US" smtClean="0"/>
              <a:pPr/>
              <a:t>64</a:t>
            </a:fld>
            <a:endParaRPr lang="en-GB" altLang="en-US"/>
          </a:p>
        </p:txBody>
      </p:sp>
    </p:spTree>
    <p:extLst>
      <p:ext uri="{BB962C8B-B14F-4D97-AF65-F5344CB8AC3E}">
        <p14:creationId xmlns:p14="http://schemas.microsoft.com/office/powerpoint/2010/main" val="2431569524"/>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Legacy System Management</a:t>
            </a:r>
            <a:endParaRPr lang="en-MY" dirty="0"/>
          </a:p>
        </p:txBody>
      </p:sp>
      <p:grpSp>
        <p:nvGrpSpPr>
          <p:cNvPr id="16" name="Group 15"/>
          <p:cNvGrpSpPr/>
          <p:nvPr/>
        </p:nvGrpSpPr>
        <p:grpSpPr>
          <a:xfrm>
            <a:off x="2423592" y="2480464"/>
            <a:ext cx="6966392" cy="3757696"/>
            <a:chOff x="899592" y="2385948"/>
            <a:chExt cx="6966392" cy="3757696"/>
          </a:xfrm>
        </p:grpSpPr>
        <p:cxnSp>
          <p:nvCxnSpPr>
            <p:cNvPr id="3" name="Straight Arrow Connector 2"/>
            <p:cNvCxnSpPr/>
            <p:nvPr/>
          </p:nvCxnSpPr>
          <p:spPr>
            <a:xfrm flipV="1">
              <a:off x="2285984" y="2385948"/>
              <a:ext cx="0" cy="327600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4" name="Straight Arrow Connector 3"/>
            <p:cNvCxnSpPr/>
            <p:nvPr/>
          </p:nvCxnSpPr>
          <p:spPr>
            <a:xfrm>
              <a:off x="2285984" y="5667326"/>
              <a:ext cx="5580000" cy="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5" name="TextBox 10"/>
            <p:cNvSpPr txBox="1">
              <a:spLocks noChangeArrowheads="1"/>
            </p:cNvSpPr>
            <p:nvPr/>
          </p:nvSpPr>
          <p:spPr bwMode="auto">
            <a:xfrm>
              <a:off x="2666984" y="2679637"/>
              <a:ext cx="1295400" cy="646113"/>
            </a:xfrm>
            <a:prstGeom prst="rect">
              <a:avLst/>
            </a:prstGeom>
            <a:noFill/>
            <a:ln w="9525">
              <a:noFill/>
              <a:miter lim="800000"/>
              <a:headEnd/>
              <a:tailEnd/>
            </a:ln>
          </p:spPr>
          <p:txBody>
            <a:bodyPr>
              <a:spAutoFit/>
            </a:bodyPr>
            <a:lstStyle/>
            <a:p>
              <a:r>
                <a:rPr lang="en-US" altLang="en-US">
                  <a:solidFill>
                    <a:schemeClr val="bg1">
                      <a:lumMod val="50000"/>
                    </a:schemeClr>
                  </a:solidFill>
                </a:rPr>
                <a:t>Low Q, </a:t>
              </a:r>
            </a:p>
            <a:p>
              <a:r>
                <a:rPr lang="en-US" altLang="en-US">
                  <a:solidFill>
                    <a:schemeClr val="bg1">
                      <a:lumMod val="50000"/>
                    </a:schemeClr>
                  </a:solidFill>
                </a:rPr>
                <a:t>High BV</a:t>
              </a:r>
              <a:endParaRPr lang="en-MY" altLang="en-US">
                <a:solidFill>
                  <a:schemeClr val="bg1">
                    <a:lumMod val="50000"/>
                  </a:schemeClr>
                </a:solidFill>
              </a:endParaRPr>
            </a:p>
          </p:txBody>
        </p:sp>
        <p:sp>
          <p:nvSpPr>
            <p:cNvPr id="6" name="TextBox 12"/>
            <p:cNvSpPr txBox="1">
              <a:spLocks noChangeArrowheads="1"/>
            </p:cNvSpPr>
            <p:nvPr/>
          </p:nvSpPr>
          <p:spPr bwMode="auto">
            <a:xfrm>
              <a:off x="5000613" y="4600526"/>
              <a:ext cx="1295400" cy="646113"/>
            </a:xfrm>
            <a:prstGeom prst="rect">
              <a:avLst/>
            </a:prstGeom>
            <a:noFill/>
            <a:ln w="9525">
              <a:noFill/>
              <a:miter lim="800000"/>
              <a:headEnd/>
              <a:tailEnd/>
            </a:ln>
          </p:spPr>
          <p:txBody>
            <a:bodyPr>
              <a:spAutoFit/>
            </a:bodyPr>
            <a:lstStyle/>
            <a:p>
              <a:r>
                <a:rPr lang="en-US" altLang="en-US">
                  <a:solidFill>
                    <a:schemeClr val="bg1">
                      <a:lumMod val="50000"/>
                    </a:schemeClr>
                  </a:solidFill>
                </a:rPr>
                <a:t>High Q, </a:t>
              </a:r>
            </a:p>
            <a:p>
              <a:r>
                <a:rPr lang="en-US" altLang="en-US">
                  <a:solidFill>
                    <a:schemeClr val="bg1">
                      <a:lumMod val="50000"/>
                    </a:schemeClr>
                  </a:solidFill>
                </a:rPr>
                <a:t>Low BV</a:t>
              </a:r>
              <a:endParaRPr lang="en-MY" altLang="en-US">
                <a:solidFill>
                  <a:schemeClr val="bg1">
                    <a:lumMod val="50000"/>
                  </a:schemeClr>
                </a:solidFill>
              </a:endParaRPr>
            </a:p>
          </p:txBody>
        </p:sp>
        <p:sp>
          <p:nvSpPr>
            <p:cNvPr id="7" name="TextBox 13"/>
            <p:cNvSpPr txBox="1">
              <a:spLocks noChangeArrowheads="1"/>
            </p:cNvSpPr>
            <p:nvPr/>
          </p:nvSpPr>
          <p:spPr bwMode="auto">
            <a:xfrm>
              <a:off x="5000613" y="2671700"/>
              <a:ext cx="1295400" cy="646112"/>
            </a:xfrm>
            <a:prstGeom prst="rect">
              <a:avLst/>
            </a:prstGeom>
            <a:noFill/>
            <a:ln w="9525">
              <a:noFill/>
              <a:miter lim="800000"/>
              <a:headEnd/>
              <a:tailEnd/>
            </a:ln>
          </p:spPr>
          <p:txBody>
            <a:bodyPr>
              <a:spAutoFit/>
            </a:bodyPr>
            <a:lstStyle/>
            <a:p>
              <a:r>
                <a:rPr lang="en-US" altLang="en-US" dirty="0">
                  <a:solidFill>
                    <a:schemeClr val="bg1">
                      <a:lumMod val="50000"/>
                    </a:schemeClr>
                  </a:solidFill>
                </a:rPr>
                <a:t>High Q, </a:t>
              </a:r>
            </a:p>
            <a:p>
              <a:r>
                <a:rPr lang="en-US" altLang="en-US" dirty="0">
                  <a:solidFill>
                    <a:schemeClr val="bg1">
                      <a:lumMod val="50000"/>
                    </a:schemeClr>
                  </a:solidFill>
                </a:rPr>
                <a:t>High BV</a:t>
              </a:r>
              <a:endParaRPr lang="en-MY" altLang="en-US" dirty="0">
                <a:solidFill>
                  <a:schemeClr val="bg1">
                    <a:lumMod val="50000"/>
                  </a:schemeClr>
                </a:solidFill>
              </a:endParaRPr>
            </a:p>
          </p:txBody>
        </p:sp>
        <p:sp>
          <p:nvSpPr>
            <p:cNvPr id="8" name="TextBox 14"/>
            <p:cNvSpPr txBox="1">
              <a:spLocks noChangeArrowheads="1"/>
            </p:cNvSpPr>
            <p:nvPr/>
          </p:nvSpPr>
          <p:spPr bwMode="auto">
            <a:xfrm>
              <a:off x="2647934" y="4600526"/>
              <a:ext cx="1295400" cy="646113"/>
            </a:xfrm>
            <a:prstGeom prst="rect">
              <a:avLst/>
            </a:prstGeom>
            <a:noFill/>
            <a:ln w="9525">
              <a:noFill/>
              <a:miter lim="800000"/>
              <a:headEnd/>
              <a:tailEnd/>
            </a:ln>
          </p:spPr>
          <p:txBody>
            <a:bodyPr>
              <a:spAutoFit/>
            </a:bodyPr>
            <a:lstStyle/>
            <a:p>
              <a:r>
                <a:rPr lang="en-US" altLang="en-US" dirty="0">
                  <a:solidFill>
                    <a:schemeClr val="bg1">
                      <a:lumMod val="50000"/>
                    </a:schemeClr>
                  </a:solidFill>
                </a:rPr>
                <a:t>Low Q, </a:t>
              </a:r>
            </a:p>
            <a:p>
              <a:r>
                <a:rPr lang="en-US" altLang="en-US" dirty="0">
                  <a:solidFill>
                    <a:schemeClr val="bg1">
                      <a:lumMod val="50000"/>
                    </a:schemeClr>
                  </a:solidFill>
                </a:rPr>
                <a:t>Low BV</a:t>
              </a:r>
              <a:endParaRPr lang="en-MY" altLang="en-US" dirty="0">
                <a:solidFill>
                  <a:schemeClr val="bg1">
                    <a:lumMod val="50000"/>
                  </a:schemeClr>
                </a:solidFill>
              </a:endParaRPr>
            </a:p>
          </p:txBody>
        </p:sp>
        <p:sp>
          <p:nvSpPr>
            <p:cNvPr id="9" name="TextBox 16"/>
            <p:cNvSpPr txBox="1">
              <a:spLocks noChangeArrowheads="1"/>
            </p:cNvSpPr>
            <p:nvPr/>
          </p:nvSpPr>
          <p:spPr bwMode="auto">
            <a:xfrm>
              <a:off x="899592" y="3670005"/>
              <a:ext cx="1493852" cy="707886"/>
            </a:xfrm>
            <a:prstGeom prst="rect">
              <a:avLst/>
            </a:prstGeom>
            <a:noFill/>
            <a:ln w="9525">
              <a:noFill/>
              <a:miter lim="800000"/>
              <a:headEnd/>
              <a:tailEnd/>
            </a:ln>
          </p:spPr>
          <p:txBody>
            <a:bodyPr wrap="square">
              <a:spAutoFit/>
            </a:bodyPr>
            <a:lstStyle/>
            <a:p>
              <a:r>
                <a:rPr lang="en-US" altLang="en-US" sz="2000" i="1" dirty="0">
                  <a:solidFill>
                    <a:srgbClr val="C00000"/>
                  </a:solidFill>
                </a:rPr>
                <a:t>Business Value (BV)</a:t>
              </a:r>
              <a:endParaRPr lang="en-MY" altLang="en-US" sz="2000" i="1" dirty="0">
                <a:solidFill>
                  <a:srgbClr val="C00000"/>
                </a:solidFill>
              </a:endParaRPr>
            </a:p>
          </p:txBody>
        </p:sp>
        <p:sp>
          <p:nvSpPr>
            <p:cNvPr id="10" name="TextBox 15"/>
            <p:cNvSpPr txBox="1">
              <a:spLocks noChangeArrowheads="1"/>
            </p:cNvSpPr>
            <p:nvPr/>
          </p:nvSpPr>
          <p:spPr bwMode="auto">
            <a:xfrm>
              <a:off x="4010880" y="5743534"/>
              <a:ext cx="2637582" cy="400110"/>
            </a:xfrm>
            <a:prstGeom prst="rect">
              <a:avLst/>
            </a:prstGeom>
            <a:noFill/>
            <a:ln w="9525">
              <a:noFill/>
              <a:miter lim="800000"/>
              <a:headEnd/>
              <a:tailEnd/>
            </a:ln>
          </p:spPr>
          <p:txBody>
            <a:bodyPr wrap="square">
              <a:spAutoFit/>
            </a:bodyPr>
            <a:lstStyle/>
            <a:p>
              <a:r>
                <a:rPr lang="en-US" altLang="en-US" sz="2000" i="1" dirty="0">
                  <a:solidFill>
                    <a:srgbClr val="C00000"/>
                  </a:solidFill>
                </a:rPr>
                <a:t>System Quality (Q)</a:t>
              </a:r>
              <a:endParaRPr lang="en-MY" altLang="en-US" sz="2000" i="1" dirty="0">
                <a:solidFill>
                  <a:srgbClr val="C00000"/>
                </a:solidFill>
              </a:endParaRPr>
            </a:p>
          </p:txBody>
        </p:sp>
        <p:sp>
          <p:nvSpPr>
            <p:cNvPr id="11" name="TextBox 10"/>
            <p:cNvSpPr txBox="1"/>
            <p:nvPr/>
          </p:nvSpPr>
          <p:spPr>
            <a:xfrm>
              <a:off x="2647934" y="5172030"/>
              <a:ext cx="928694" cy="369332"/>
            </a:xfrm>
            <a:prstGeom prst="rect">
              <a:avLst/>
            </a:prstGeom>
            <a:noFill/>
          </p:spPr>
          <p:txBody>
            <a:bodyPr wrap="square" rtlCol="0">
              <a:spAutoFit/>
            </a:bodyPr>
            <a:lstStyle/>
            <a:p>
              <a:r>
                <a:rPr lang="en-US" b="1" dirty="0">
                  <a:solidFill>
                    <a:srgbClr val="C00000"/>
                  </a:solidFill>
                </a:rPr>
                <a:t>Scrap</a:t>
              </a:r>
              <a:endParaRPr lang="en-MY" b="1" dirty="0">
                <a:solidFill>
                  <a:srgbClr val="C00000"/>
                </a:solidFill>
              </a:endParaRPr>
            </a:p>
          </p:txBody>
        </p:sp>
        <p:sp>
          <p:nvSpPr>
            <p:cNvPr id="12" name="TextBox 11"/>
            <p:cNvSpPr txBox="1"/>
            <p:nvPr/>
          </p:nvSpPr>
          <p:spPr>
            <a:xfrm>
              <a:off x="5005388" y="5172030"/>
              <a:ext cx="2857520" cy="369332"/>
            </a:xfrm>
            <a:prstGeom prst="rect">
              <a:avLst/>
            </a:prstGeom>
            <a:noFill/>
          </p:spPr>
          <p:txBody>
            <a:bodyPr wrap="square" rtlCol="0">
              <a:spAutoFit/>
            </a:bodyPr>
            <a:lstStyle/>
            <a:p>
              <a:r>
                <a:rPr lang="en-US" b="1" dirty="0">
                  <a:solidFill>
                    <a:srgbClr val="C00000"/>
                  </a:solidFill>
                </a:rPr>
                <a:t>Unchanged/ scrap if exp</a:t>
              </a:r>
              <a:endParaRPr lang="en-MY" b="1" dirty="0">
                <a:solidFill>
                  <a:srgbClr val="C00000"/>
                </a:solidFill>
              </a:endParaRPr>
            </a:p>
          </p:txBody>
        </p:sp>
        <p:sp>
          <p:nvSpPr>
            <p:cNvPr id="13" name="TextBox 12"/>
            <p:cNvSpPr txBox="1"/>
            <p:nvPr/>
          </p:nvSpPr>
          <p:spPr>
            <a:xfrm>
              <a:off x="2647934" y="3213029"/>
              <a:ext cx="1714512" cy="646331"/>
            </a:xfrm>
            <a:prstGeom prst="rect">
              <a:avLst/>
            </a:prstGeom>
            <a:noFill/>
          </p:spPr>
          <p:txBody>
            <a:bodyPr wrap="square" rtlCol="0">
              <a:spAutoFit/>
            </a:bodyPr>
            <a:lstStyle/>
            <a:p>
              <a:r>
                <a:rPr lang="en-US" b="1" dirty="0">
                  <a:solidFill>
                    <a:srgbClr val="C00000"/>
                  </a:solidFill>
                </a:rPr>
                <a:t>Re-engineer/ replace</a:t>
              </a:r>
              <a:endParaRPr lang="en-MY" b="1" dirty="0">
                <a:solidFill>
                  <a:srgbClr val="C00000"/>
                </a:solidFill>
              </a:endParaRPr>
            </a:p>
          </p:txBody>
        </p:sp>
        <p:sp>
          <p:nvSpPr>
            <p:cNvPr id="14" name="TextBox 13"/>
            <p:cNvSpPr txBox="1"/>
            <p:nvPr/>
          </p:nvSpPr>
          <p:spPr>
            <a:xfrm>
              <a:off x="5005388" y="3213029"/>
              <a:ext cx="1571636" cy="369332"/>
            </a:xfrm>
            <a:prstGeom prst="rect">
              <a:avLst/>
            </a:prstGeom>
            <a:noFill/>
          </p:spPr>
          <p:txBody>
            <a:bodyPr wrap="square" rtlCol="0">
              <a:spAutoFit/>
            </a:bodyPr>
            <a:lstStyle/>
            <a:p>
              <a:r>
                <a:rPr lang="en-US" b="1" dirty="0">
                  <a:solidFill>
                    <a:srgbClr val="C00000"/>
                  </a:solidFill>
                </a:rPr>
                <a:t>Maintain </a:t>
              </a:r>
              <a:endParaRPr lang="en-MY" b="1" dirty="0">
                <a:solidFill>
                  <a:srgbClr val="C00000"/>
                </a:solidFill>
              </a:endParaRPr>
            </a:p>
          </p:txBody>
        </p:sp>
      </p:grpSp>
      <p:sp>
        <p:nvSpPr>
          <p:cNvPr id="15" name="Rectangle 14"/>
          <p:cNvSpPr/>
          <p:nvPr/>
        </p:nvSpPr>
        <p:spPr>
          <a:xfrm>
            <a:off x="2238349" y="1714488"/>
            <a:ext cx="3018775" cy="369332"/>
          </a:xfrm>
          <a:prstGeom prst="rect">
            <a:avLst/>
          </a:prstGeom>
        </p:spPr>
        <p:txBody>
          <a:bodyPr wrap="none">
            <a:spAutoFit/>
          </a:bodyPr>
          <a:lstStyle/>
          <a:p>
            <a:r>
              <a:rPr lang="en-US" altLang="en-US" dirty="0">
                <a:solidFill>
                  <a:schemeClr val="bg1">
                    <a:lumMod val="50000"/>
                  </a:schemeClr>
                </a:solidFill>
              </a:rPr>
              <a:t>Legacy system assessment</a:t>
            </a:r>
            <a:endParaRPr lang="en-MY" dirty="0">
              <a:solidFill>
                <a:schemeClr val="bg1">
                  <a:lumMod val="50000"/>
                </a:schemeClr>
              </a:solidFill>
            </a:endParaRPr>
          </a:p>
        </p:txBody>
      </p:sp>
      <p:sp>
        <p:nvSpPr>
          <p:cNvPr id="18" name="Slide Number Placeholder 17"/>
          <p:cNvSpPr>
            <a:spLocks noGrp="1"/>
          </p:cNvSpPr>
          <p:nvPr>
            <p:ph type="sldNum" sz="quarter" idx="12"/>
          </p:nvPr>
        </p:nvSpPr>
        <p:spPr/>
        <p:txBody>
          <a:bodyPr/>
          <a:lstStyle/>
          <a:p>
            <a:fld id="{6CD5BE7B-1C5F-47E0-878A-004C199E3AAF}" type="slidenum">
              <a:rPr lang="en-MY" smtClean="0"/>
              <a:pPr/>
              <a:t>65</a:t>
            </a:fld>
            <a:endParaRPr lang="en-MY"/>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Exercise</a:t>
            </a:r>
          </a:p>
        </p:txBody>
      </p:sp>
      <p:sp>
        <p:nvSpPr>
          <p:cNvPr id="3" name="Content Placeholder 2"/>
          <p:cNvSpPr>
            <a:spLocks noGrp="1"/>
          </p:cNvSpPr>
          <p:nvPr>
            <p:ph idx="1"/>
          </p:nvPr>
        </p:nvSpPr>
        <p:spPr/>
        <p:txBody>
          <a:bodyPr/>
          <a:lstStyle/>
          <a:p>
            <a:pPr marL="0" indent="0" algn="just">
              <a:buNone/>
            </a:pPr>
            <a:r>
              <a:rPr lang="en-MY" dirty="0"/>
              <a:t>An online trading legacy system in organization ACE serves millions of customer since 1980s. The system maintenance cost is high due to incomplete documentation, poor structured coding and outdated programming language used. Suggest a strategy to the organization to evolve the system.</a:t>
            </a:r>
          </a:p>
        </p:txBody>
      </p:sp>
      <p:sp>
        <p:nvSpPr>
          <p:cNvPr id="5" name="Slide Number Placeholder 4"/>
          <p:cNvSpPr>
            <a:spLocks noGrp="1"/>
          </p:cNvSpPr>
          <p:nvPr>
            <p:ph type="sldNum" sz="quarter" idx="12"/>
          </p:nvPr>
        </p:nvSpPr>
        <p:spPr/>
        <p:txBody>
          <a:bodyPr/>
          <a:lstStyle/>
          <a:p>
            <a:fld id="{75501BB6-19C8-40EE-9C30-04E771517856}" type="slidenum">
              <a:rPr lang="en-MY" smtClean="0"/>
              <a:pPr/>
              <a:t>66</a:t>
            </a:fld>
            <a:endParaRPr lang="en-MY"/>
          </a:p>
        </p:txBody>
      </p:sp>
    </p:spTree>
    <p:extLst>
      <p:ext uri="{BB962C8B-B14F-4D97-AF65-F5344CB8AC3E}">
        <p14:creationId xmlns:p14="http://schemas.microsoft.com/office/powerpoint/2010/main" val="3051136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30225" indent="-530225"/>
            <a:r>
              <a:rPr lang="en-US" dirty="0"/>
              <a:t>b)	Software Maintenance</a:t>
            </a:r>
            <a:endParaRPr lang="en-MY" dirty="0"/>
          </a:p>
        </p:txBody>
      </p:sp>
      <p:sp>
        <p:nvSpPr>
          <p:cNvPr id="3" name="Text Placeholder 2"/>
          <p:cNvSpPr>
            <a:spLocks noGrp="1"/>
          </p:cNvSpPr>
          <p:nvPr>
            <p:ph type="body" idx="1"/>
          </p:nvPr>
        </p:nvSpPr>
        <p:spPr/>
        <p:txBody>
          <a:bodyPr/>
          <a:lstStyle/>
          <a:p>
            <a:endParaRPr lang="en-MY"/>
          </a:p>
        </p:txBody>
      </p:sp>
      <p:sp>
        <p:nvSpPr>
          <p:cNvPr id="5" name="Slide Number Placeholder 4"/>
          <p:cNvSpPr>
            <a:spLocks noGrp="1"/>
          </p:cNvSpPr>
          <p:nvPr>
            <p:ph type="sldNum" sz="quarter" idx="12"/>
          </p:nvPr>
        </p:nvSpPr>
        <p:spPr/>
        <p:txBody>
          <a:bodyPr/>
          <a:lstStyle/>
          <a:p>
            <a:fld id="{5D05930C-6B36-412E-AF17-79B5E689535B}" type="slidenum">
              <a:rPr lang="en-MY" smtClean="0"/>
              <a:pPr/>
              <a:t>7</a:t>
            </a:fld>
            <a:endParaRPr lang="en-MY"/>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en-US" dirty="0">
                <a:latin typeface="Arial" charset="0"/>
              </a:rPr>
              <a:t>Lesson Objectives   </a:t>
            </a:r>
          </a:p>
        </p:txBody>
      </p:sp>
      <p:sp>
        <p:nvSpPr>
          <p:cNvPr id="6147" name="Rectangle 3"/>
          <p:cNvSpPr>
            <a:spLocks noGrp="1" noChangeArrowheads="1"/>
          </p:cNvSpPr>
          <p:nvPr>
            <p:ph type="body" idx="1"/>
          </p:nvPr>
        </p:nvSpPr>
        <p:spPr>
          <a:xfrm>
            <a:off x="2438400" y="1828801"/>
            <a:ext cx="7402016" cy="4302125"/>
          </a:xfrm>
        </p:spPr>
        <p:txBody>
          <a:bodyPr/>
          <a:lstStyle/>
          <a:p>
            <a:pPr eaLnBrk="1" hangingPunct="1"/>
            <a:r>
              <a:rPr lang="en-US" altLang="en-US" dirty="0"/>
              <a:t>Explain various types of software maintenance</a:t>
            </a:r>
          </a:p>
          <a:p>
            <a:pPr eaLnBrk="1" hangingPunct="1"/>
            <a:r>
              <a:rPr lang="en-US" altLang="en-US" dirty="0"/>
              <a:t>Factors affect maintenance costs </a:t>
            </a:r>
            <a:endParaRPr lang="en-US" altLang="en-US" dirty="0">
              <a:cs typeface="Times New Roman" pitchFamily="18" charset="0"/>
            </a:endParaRPr>
          </a:p>
        </p:txBody>
      </p:sp>
      <p:sp>
        <p:nvSpPr>
          <p:cNvPr id="6149" name="Slide Number Placeholder 1"/>
          <p:cNvSpPr>
            <a:spLocks noGrp="1"/>
          </p:cNvSpPr>
          <p:nvPr>
            <p:ph type="sldNum" sz="quarter" idx="12"/>
          </p:nvPr>
        </p:nvSpPr>
        <p:spPr>
          <a:noFill/>
          <a:ln>
            <a:miter lim="800000"/>
            <a:headEnd/>
            <a:tailEnd/>
          </a:ln>
        </p:spPr>
        <p:txBody>
          <a:bodyPr/>
          <a:lstStyle/>
          <a:p>
            <a:fld id="{757B8247-10A9-49A5-B99C-F0F07845F382}" type="slidenum">
              <a:rPr lang="en-GB" altLang="en-US" smtClean="0"/>
              <a:pPr/>
              <a:t>8</a:t>
            </a:fld>
            <a:endParaRPr lang="en-GB"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en-US"/>
              <a:t>Software Maintenance </a:t>
            </a:r>
            <a:endParaRPr lang="en-US" altLang="en-US">
              <a:latin typeface="Arial" charset="0"/>
            </a:endParaRPr>
          </a:p>
        </p:txBody>
      </p:sp>
      <p:sp>
        <p:nvSpPr>
          <p:cNvPr id="7171" name="Rectangle 3"/>
          <p:cNvSpPr>
            <a:spLocks noGrp="1" noChangeArrowheads="1"/>
          </p:cNvSpPr>
          <p:nvPr>
            <p:ph type="body" idx="1"/>
          </p:nvPr>
        </p:nvSpPr>
        <p:spPr/>
        <p:txBody>
          <a:bodyPr/>
          <a:lstStyle/>
          <a:p>
            <a:pPr eaLnBrk="1" hangingPunct="1">
              <a:lnSpc>
                <a:spcPct val="90000"/>
              </a:lnSpc>
            </a:pPr>
            <a:r>
              <a:rPr lang="en-US" altLang="en-US" dirty="0">
                <a:cs typeface="Times New Roman" pitchFamily="18" charset="0"/>
              </a:rPr>
              <a:t>The process of changing a system after it has been delivered and is in use is called software maintenance.</a:t>
            </a:r>
          </a:p>
          <a:p>
            <a:pPr eaLnBrk="1" hangingPunct="1">
              <a:lnSpc>
                <a:spcPct val="90000"/>
              </a:lnSpc>
            </a:pPr>
            <a:endParaRPr lang="en-US" altLang="en-US" dirty="0">
              <a:cs typeface="Times New Roman" pitchFamily="18" charset="0"/>
            </a:endParaRPr>
          </a:p>
          <a:p>
            <a:pPr eaLnBrk="1" hangingPunct="1">
              <a:lnSpc>
                <a:spcPct val="90000"/>
              </a:lnSpc>
            </a:pPr>
            <a:r>
              <a:rPr lang="en-US" altLang="en-US" dirty="0"/>
              <a:t>Some reasons for changes: </a:t>
            </a:r>
          </a:p>
          <a:p>
            <a:pPr lvl="1" eaLnBrk="1" hangingPunct="1">
              <a:lnSpc>
                <a:spcPct val="90000"/>
              </a:lnSpc>
            </a:pPr>
            <a:r>
              <a:rPr lang="en-US" altLang="en-US" dirty="0"/>
              <a:t>Software errors </a:t>
            </a:r>
          </a:p>
          <a:p>
            <a:pPr lvl="1" eaLnBrk="1" hangingPunct="1">
              <a:lnSpc>
                <a:spcPct val="90000"/>
              </a:lnSpc>
            </a:pPr>
            <a:r>
              <a:rPr lang="en-US" altLang="en-US" dirty="0"/>
              <a:t>Installation of new hardware</a:t>
            </a:r>
          </a:p>
          <a:p>
            <a:pPr lvl="1" eaLnBrk="1" hangingPunct="1">
              <a:lnSpc>
                <a:spcPct val="90000"/>
              </a:lnSpc>
            </a:pPr>
            <a:r>
              <a:rPr lang="en-US" altLang="en-US" dirty="0"/>
              <a:t>Customer needs</a:t>
            </a:r>
          </a:p>
          <a:p>
            <a:pPr eaLnBrk="1" hangingPunct="1"/>
            <a:endParaRPr lang="en-US" altLang="en-US" dirty="0"/>
          </a:p>
        </p:txBody>
      </p:sp>
      <p:sp>
        <p:nvSpPr>
          <p:cNvPr id="7172" name="Slide Number Placeholder 1"/>
          <p:cNvSpPr>
            <a:spLocks noGrp="1"/>
          </p:cNvSpPr>
          <p:nvPr>
            <p:ph type="sldNum" sz="quarter" idx="12"/>
          </p:nvPr>
        </p:nvSpPr>
        <p:spPr>
          <a:noFill/>
          <a:ln>
            <a:miter lim="800000"/>
            <a:headEnd/>
            <a:tailEnd/>
          </a:ln>
        </p:spPr>
        <p:txBody>
          <a:bodyPr/>
          <a:lstStyle/>
          <a:p>
            <a:fld id="{BAB62C1E-9F9B-45D5-B1E0-3018960768BD}" type="slidenum">
              <a:rPr lang="en-GB" altLang="en-US" smtClean="0"/>
              <a:pPr/>
              <a:t>9</a:t>
            </a:fld>
            <a:endParaRPr lang="en-GB" altLang="en-US"/>
          </a:p>
        </p:txBody>
      </p:sp>
      <p:pic>
        <p:nvPicPr>
          <p:cNvPr id="5" name="Picture 2" descr="http://www.strategicdriven.com/wp-content/uploads/2013/05/stick-figure-at-desk-monitoring-strategy.jpg"/>
          <p:cNvPicPr>
            <a:picLocks noChangeAspect="1" noChangeArrowheads="1"/>
          </p:cNvPicPr>
          <p:nvPr/>
        </p:nvPicPr>
        <p:blipFill>
          <a:blip r:embed="rId2"/>
          <a:srcRect/>
          <a:stretch>
            <a:fillRect/>
          </a:stretch>
        </p:blipFill>
        <p:spPr bwMode="auto">
          <a:xfrm>
            <a:off x="7167570" y="3214687"/>
            <a:ext cx="1943100" cy="2352675"/>
          </a:xfrm>
          <a:prstGeom prst="rect">
            <a:avLst/>
          </a:prstGeom>
          <a:ln>
            <a:noFill/>
          </a:ln>
          <a:effectLst>
            <a:softEdge rad="112500"/>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fade">
                                      <p:cBhvr>
                                        <p:cTn id="7" dur="2000"/>
                                        <p:tgtEl>
                                          <p:spTgt spid="71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171">
                                            <p:txEl>
                                              <p:pRg st="2" end="2"/>
                                            </p:txEl>
                                          </p:spTgt>
                                        </p:tgtEl>
                                        <p:attrNameLst>
                                          <p:attrName>style.visibility</p:attrName>
                                        </p:attrNameLst>
                                      </p:cBhvr>
                                      <p:to>
                                        <p:strVal val="visible"/>
                                      </p:to>
                                    </p:set>
                                    <p:animEffect transition="in" filter="fade">
                                      <p:cBhvr>
                                        <p:cTn id="12" dur="2000"/>
                                        <p:tgtEl>
                                          <p:spTgt spid="717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theme/theme1.xml><?xml version="1.0" encoding="utf-8"?>
<a:theme xmlns:a="http://schemas.openxmlformats.org/drawingml/2006/main" name="Corinthian columns design template">
  <a:themeElements>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fontScheme name="Default Design">
      <a:majorFont>
        <a:latin typeface="Palatino Linotype"/>
        <a:ea typeface=""/>
        <a:cs typeface=""/>
      </a:majorFont>
      <a:minorFont>
        <a:latin typeface="Palatino Linotyp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Corinthian columns design template</Template>
  <TotalTime>523</TotalTime>
  <Words>2173</Words>
  <Application>Microsoft Office PowerPoint</Application>
  <PresentationFormat>Widescreen</PresentationFormat>
  <Paragraphs>422</Paragraphs>
  <Slides>66</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66</vt:i4>
      </vt:variant>
    </vt:vector>
  </HeadingPairs>
  <TitlesOfParts>
    <vt:vector size="76" baseType="lpstr">
      <vt:lpstr>Arial</vt:lpstr>
      <vt:lpstr>Calibri</vt:lpstr>
      <vt:lpstr>Centaur</vt:lpstr>
      <vt:lpstr>Century Gothic</vt:lpstr>
      <vt:lpstr>Comic Sans MS</vt:lpstr>
      <vt:lpstr>Corbel</vt:lpstr>
      <vt:lpstr>Palatino Linotype</vt:lpstr>
      <vt:lpstr>Times New Roman</vt:lpstr>
      <vt:lpstr>Wingdings</vt:lpstr>
      <vt:lpstr>Corinthian columns design template</vt:lpstr>
      <vt:lpstr>Software Evolution</vt:lpstr>
      <vt:lpstr>Table of Contents</vt:lpstr>
      <vt:lpstr>a) Introduction - Software Evolution Process</vt:lpstr>
      <vt:lpstr>a) Introduction – Software Evolution Process</vt:lpstr>
      <vt:lpstr>a) Introduction – Software Evolution Process</vt:lpstr>
      <vt:lpstr>a) Introduction – Software Evolution Process</vt:lpstr>
      <vt:lpstr>b) Software Maintenance</vt:lpstr>
      <vt:lpstr>Lesson Objectives   </vt:lpstr>
      <vt:lpstr>Software Maintenance </vt:lpstr>
      <vt:lpstr>Types of Software Maintenance</vt:lpstr>
      <vt:lpstr>Factors that Affecting Maintenance Cost</vt:lpstr>
      <vt:lpstr>Factors that Affecting Maintenance Cost</vt:lpstr>
      <vt:lpstr>Factors that Affecting Maintenance Cost</vt:lpstr>
      <vt:lpstr>Factors that Affecting Maintenance Cost</vt:lpstr>
      <vt:lpstr>Factors that Affecting Maintenance Cost</vt:lpstr>
      <vt:lpstr>Factors that Affecting Maintenance Cost</vt:lpstr>
      <vt:lpstr>Factors that Affecting Maintenance Cost</vt:lpstr>
      <vt:lpstr>Factors that Affecting Maintenance Cost</vt:lpstr>
      <vt:lpstr>Factors that Affecting Maintenance Cost</vt:lpstr>
      <vt:lpstr>Factors that Affecting Maintenance Cost</vt:lpstr>
      <vt:lpstr>Factors that Affecting Maintenance Cost</vt:lpstr>
      <vt:lpstr>Maintenance Cost</vt:lpstr>
      <vt:lpstr>Maintenance Cost</vt:lpstr>
      <vt:lpstr>Maintenance Cost</vt:lpstr>
      <vt:lpstr>c) Software Reengineering</vt:lpstr>
      <vt:lpstr>Lesson Objectives</vt:lpstr>
      <vt:lpstr>Introduction </vt:lpstr>
      <vt:lpstr>Introduction</vt:lpstr>
      <vt:lpstr>Introduction</vt:lpstr>
      <vt:lpstr>Introduction</vt:lpstr>
      <vt:lpstr>Introduction</vt:lpstr>
      <vt:lpstr>Software Re-engineering Process</vt:lpstr>
      <vt:lpstr>Software Re-engineering Process 1. Source Code Translation </vt:lpstr>
      <vt:lpstr>Software Re-engineering Process 1. Source Code Translation </vt:lpstr>
      <vt:lpstr>Software Re-engineering Process 2. Reverse Engineering</vt:lpstr>
      <vt:lpstr>Software Re-engineering Process</vt:lpstr>
      <vt:lpstr>Software Re-engineering Process 2. Reverse Engineering</vt:lpstr>
      <vt:lpstr>Software Re-engineering Process 3. Program Structure Improvement</vt:lpstr>
      <vt:lpstr>PowerPoint Presentation</vt:lpstr>
      <vt:lpstr>PowerPoint Presentation</vt:lpstr>
      <vt:lpstr>PowerPoint Presentation</vt:lpstr>
      <vt:lpstr>Software Re-engineering Process 4. Program Modularization</vt:lpstr>
      <vt:lpstr>Software Re-engineering Process 5. Data Re-engineering</vt:lpstr>
      <vt:lpstr>Software Re-engineering Process 5. Data Re-engineering</vt:lpstr>
      <vt:lpstr>Software Re-engineering Process</vt:lpstr>
      <vt:lpstr>Software Re-engineering Process</vt:lpstr>
      <vt:lpstr>Software Re-engineering Process</vt:lpstr>
      <vt:lpstr>Software Re-engineering Process</vt:lpstr>
      <vt:lpstr>Software Re-engineering Process</vt:lpstr>
      <vt:lpstr>Software Re-engineering Process</vt:lpstr>
      <vt:lpstr>Software Re-engineering Process</vt:lpstr>
      <vt:lpstr>Software Re-engineering Process</vt:lpstr>
      <vt:lpstr>Software Re-engineering Process</vt:lpstr>
      <vt:lpstr>Software Re-engineering Process</vt:lpstr>
      <vt:lpstr>Software Re-engineering Process</vt:lpstr>
      <vt:lpstr>Software Re-engineering Process</vt:lpstr>
      <vt:lpstr>Cost Factors of Re-engineering</vt:lpstr>
      <vt:lpstr>Advantages of Reengineering</vt:lpstr>
      <vt:lpstr>Disadvantages of Reengineering</vt:lpstr>
      <vt:lpstr>Software Re-engineering = Reverse Engineering?</vt:lpstr>
      <vt:lpstr>Software Re-engineering = Reverse Engineering? </vt:lpstr>
      <vt:lpstr>Legacy System Management</vt:lpstr>
      <vt:lpstr>Legacy system management</vt:lpstr>
      <vt:lpstr>Legacy system management</vt:lpstr>
      <vt:lpstr>Legacy System Management</vt:lpstr>
      <vt:lpstr>Exercise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Evolution</dc:title>
  <dc:creator>ruthting</dc:creator>
  <cp:lastModifiedBy>HAU JOAN</cp:lastModifiedBy>
  <cp:revision>67</cp:revision>
  <dcterms:created xsi:type="dcterms:W3CDTF">2014-12-04T18:14:18Z</dcterms:created>
  <dcterms:modified xsi:type="dcterms:W3CDTF">2020-09-18T03:35:23Z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TC011594391033</vt:lpwstr>
  </property>
</Properties>
</file>