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5"/>
  </p:notesMasterIdLst>
  <p:handoutMasterIdLst>
    <p:handoutMasterId r:id="rId36"/>
  </p:handoutMasterIdLst>
  <p:sldIdLst>
    <p:sldId id="259" r:id="rId2"/>
    <p:sldId id="261" r:id="rId3"/>
    <p:sldId id="281" r:id="rId4"/>
    <p:sldId id="282" r:id="rId5"/>
    <p:sldId id="283" r:id="rId6"/>
    <p:sldId id="284" r:id="rId7"/>
    <p:sldId id="288" r:id="rId8"/>
    <p:sldId id="289" r:id="rId9"/>
    <p:sldId id="290" r:id="rId10"/>
    <p:sldId id="291" r:id="rId11"/>
    <p:sldId id="286" r:id="rId12"/>
    <p:sldId id="292" r:id="rId13"/>
    <p:sldId id="293" r:id="rId14"/>
    <p:sldId id="294" r:id="rId15"/>
    <p:sldId id="295" r:id="rId16"/>
    <p:sldId id="308" r:id="rId17"/>
    <p:sldId id="296" r:id="rId18"/>
    <p:sldId id="268" r:id="rId19"/>
    <p:sldId id="297" r:id="rId20"/>
    <p:sldId id="269" r:id="rId21"/>
    <p:sldId id="298" r:id="rId22"/>
    <p:sldId id="272" r:id="rId23"/>
    <p:sldId id="299" r:id="rId24"/>
    <p:sldId id="300" r:id="rId25"/>
    <p:sldId id="301" r:id="rId26"/>
    <p:sldId id="302" r:id="rId27"/>
    <p:sldId id="277" r:id="rId28"/>
    <p:sldId id="303" r:id="rId29"/>
    <p:sldId id="304" r:id="rId30"/>
    <p:sldId id="305" r:id="rId31"/>
    <p:sldId id="278" r:id="rId32"/>
    <p:sldId id="306" r:id="rId33"/>
    <p:sldId id="307" r:id="rId34"/>
  </p:sldIdLst>
  <p:sldSz cx="12192000" cy="6858000"/>
  <p:notesSz cx="6889750" cy="100218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 id="281"/>
            <p14:sldId id="282"/>
            <p14:sldId id="283"/>
            <p14:sldId id="284"/>
            <p14:sldId id="288"/>
            <p14:sldId id="289"/>
            <p14:sldId id="290"/>
            <p14:sldId id="291"/>
          </p14:sldIdLst>
        </p14:section>
        <p14:section name="Cross cutting concers" id="{6D9936A3-3945-4757-BC8B-B5C252D8E036}">
          <p14:sldIdLst>
            <p14:sldId id="286"/>
            <p14:sldId id="292"/>
            <p14:sldId id="293"/>
            <p14:sldId id="294"/>
            <p14:sldId id="295"/>
            <p14:sldId id="308"/>
          </p14:sldIdLst>
        </p14:section>
        <p14:section name="Problems with PL" id="{BAB3A466-96C9-4230-9978-795378D75699}">
          <p14:sldIdLst>
            <p14:sldId id="296"/>
            <p14:sldId id="268"/>
            <p14:sldId id="297"/>
            <p14:sldId id="269"/>
          </p14:sldIdLst>
        </p14:section>
        <p14:section name="Aspect, join point, point cut" id="{8C0305C9-B152-4FBA-A789-FE1976D53990}">
          <p14:sldIdLst>
            <p14:sldId id="298"/>
            <p14:sldId id="272"/>
            <p14:sldId id="299"/>
            <p14:sldId id="300"/>
            <p14:sldId id="301"/>
            <p14:sldId id="302"/>
          </p14:sldIdLst>
        </p14:section>
        <p14:section name="Conclusion and Summary" id="{790CEF5B-569A-4C2F-BED5-750B08C0E5AD}">
          <p14:sldIdLst>
            <p14:sldId id="277"/>
            <p14:sldId id="303"/>
            <p14:sldId id="304"/>
            <p14:sldId id="305"/>
          </p14:sldIdLst>
        </p14:section>
        <p14:section name="Appendix" id="{3F78B471-41DA-46F2-A8E4-97E471896AB3}">
          <p14:sldIdLst>
            <p14:sldId id="278"/>
            <p14:sldId id="306"/>
            <p14:sldId id="30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57" userDrawn="1">
          <p15:clr>
            <a:srgbClr val="A4A3A4"/>
          </p15:clr>
        </p15:guide>
        <p15:guide id="2" pos="217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3" autoAdjust="0"/>
    <p:restoredTop sz="94014" autoAdjust="0"/>
  </p:normalViewPr>
  <p:slideViewPr>
    <p:cSldViewPr>
      <p:cViewPr varScale="1">
        <p:scale>
          <a:sx n="93" d="100"/>
          <a:sy n="93" d="100"/>
        </p:scale>
        <p:origin x="389" y="67"/>
      </p:cViewPr>
      <p:guideLst>
        <p:guide orient="horz" pos="2160"/>
        <p:guide pos="3840"/>
      </p:guideLst>
    </p:cSldViewPr>
  </p:slideViewPr>
  <p:outlineViewPr>
    <p:cViewPr>
      <p:scale>
        <a:sx n="33" d="100"/>
        <a:sy n="33" d="100"/>
      </p:scale>
      <p:origin x="0" y="1584"/>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3157"/>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425703-EAA5-432A-9BE0-52C1763D7577}" type="doc">
      <dgm:prSet loTypeId="urn:microsoft.com/office/officeart/2005/8/layout/hList1" loCatId="list" qsTypeId="urn:microsoft.com/office/officeart/2005/8/quickstyle/3d2" qsCatId="3D" csTypeId="urn:microsoft.com/office/officeart/2005/8/colors/accent1_2" csCatId="accent1" phldr="1"/>
      <dgm:spPr/>
      <dgm:t>
        <a:bodyPr/>
        <a:lstStyle/>
        <a:p>
          <a:endParaRPr lang="en-MY"/>
        </a:p>
      </dgm:t>
    </dgm:pt>
    <dgm:pt modelId="{4F1A54B8-DD65-43DB-928F-B890904AC402}">
      <dgm:prSet phldrT="[Text]"/>
      <dgm:spPr/>
      <dgm:t>
        <a:bodyPr/>
        <a:lstStyle/>
        <a:p>
          <a:r>
            <a:rPr lang="en-US" b="1" dirty="0">
              <a:solidFill>
                <a:schemeClr val="bg1"/>
              </a:solidFill>
            </a:rPr>
            <a:t>Patient</a:t>
          </a:r>
          <a:endParaRPr lang="en-MY" b="1" dirty="0">
            <a:solidFill>
              <a:schemeClr val="bg1"/>
            </a:solidFill>
          </a:endParaRPr>
        </a:p>
      </dgm:t>
    </dgm:pt>
    <dgm:pt modelId="{8F609259-E068-4C6C-B4B5-671075D5CF60}" type="parTrans" cxnId="{F47240F8-99D3-448E-9AC8-7ECFC9D9608B}">
      <dgm:prSet/>
      <dgm:spPr/>
      <dgm:t>
        <a:bodyPr/>
        <a:lstStyle/>
        <a:p>
          <a:endParaRPr lang="en-MY">
            <a:solidFill>
              <a:schemeClr val="accent2">
                <a:lumMod val="75000"/>
              </a:schemeClr>
            </a:solidFill>
          </a:endParaRPr>
        </a:p>
      </dgm:t>
    </dgm:pt>
    <dgm:pt modelId="{812AA4D1-3D3C-4B2A-B034-8FF246424467}" type="sibTrans" cxnId="{F47240F8-99D3-448E-9AC8-7ECFC9D9608B}">
      <dgm:prSet/>
      <dgm:spPr/>
      <dgm:t>
        <a:bodyPr/>
        <a:lstStyle/>
        <a:p>
          <a:endParaRPr lang="en-MY">
            <a:solidFill>
              <a:schemeClr val="accent2">
                <a:lumMod val="75000"/>
              </a:schemeClr>
            </a:solidFill>
          </a:endParaRPr>
        </a:p>
      </dgm:t>
    </dgm:pt>
    <dgm:pt modelId="{035791A7-3B40-4CAA-8493-3E0704593B6E}">
      <dgm:prSet phldrT="[Text]"/>
      <dgm:spPr/>
      <dgm:t>
        <a:bodyPr/>
        <a:lstStyle/>
        <a:p>
          <a:r>
            <a:rPr lang="en-US">
              <a:solidFill>
                <a:schemeClr val="tx1"/>
              </a:solidFill>
            </a:rPr>
            <a:t>&lt;attribute decls&gt;</a:t>
          </a:r>
          <a:endParaRPr lang="en-MY" dirty="0">
            <a:solidFill>
              <a:schemeClr val="tx1"/>
            </a:solidFill>
          </a:endParaRPr>
        </a:p>
      </dgm:t>
    </dgm:pt>
    <dgm:pt modelId="{A3A22C1B-868B-4517-BD58-890ADFC1E137}" type="parTrans" cxnId="{F7914128-4823-4A64-A842-6EE13C0024CD}">
      <dgm:prSet/>
      <dgm:spPr/>
      <dgm:t>
        <a:bodyPr/>
        <a:lstStyle/>
        <a:p>
          <a:endParaRPr lang="en-MY">
            <a:solidFill>
              <a:schemeClr val="accent2">
                <a:lumMod val="75000"/>
              </a:schemeClr>
            </a:solidFill>
          </a:endParaRPr>
        </a:p>
      </dgm:t>
    </dgm:pt>
    <dgm:pt modelId="{8A9F6901-B964-4DB6-A16A-D4C50087CE9D}" type="sibTrans" cxnId="{F7914128-4823-4A64-A842-6EE13C0024CD}">
      <dgm:prSet/>
      <dgm:spPr/>
      <dgm:t>
        <a:bodyPr/>
        <a:lstStyle/>
        <a:p>
          <a:endParaRPr lang="en-MY">
            <a:solidFill>
              <a:schemeClr val="accent2">
                <a:lumMod val="75000"/>
              </a:schemeClr>
            </a:solidFill>
          </a:endParaRPr>
        </a:p>
      </dgm:t>
    </dgm:pt>
    <dgm:pt modelId="{027830FF-8D5D-4BC0-BCFD-A158D898F479}">
      <dgm:prSet phldrT="[Text]"/>
      <dgm:spPr/>
      <dgm:t>
        <a:bodyPr/>
        <a:lstStyle/>
        <a:p>
          <a:r>
            <a:rPr lang="en-US" b="1" dirty="0">
              <a:solidFill>
                <a:schemeClr val="bg1"/>
              </a:solidFill>
            </a:rPr>
            <a:t>Image</a:t>
          </a:r>
          <a:endParaRPr lang="en-MY" b="1" dirty="0">
            <a:solidFill>
              <a:schemeClr val="bg1"/>
            </a:solidFill>
          </a:endParaRPr>
        </a:p>
      </dgm:t>
    </dgm:pt>
    <dgm:pt modelId="{6007A7BE-6DFC-45E7-B3EC-18A231CC8CE6}" type="parTrans" cxnId="{37E75594-39D5-4404-AB96-370FCEF3E682}">
      <dgm:prSet/>
      <dgm:spPr/>
      <dgm:t>
        <a:bodyPr/>
        <a:lstStyle/>
        <a:p>
          <a:endParaRPr lang="en-MY">
            <a:solidFill>
              <a:schemeClr val="accent2">
                <a:lumMod val="75000"/>
              </a:schemeClr>
            </a:solidFill>
          </a:endParaRPr>
        </a:p>
      </dgm:t>
    </dgm:pt>
    <dgm:pt modelId="{369EDA89-7AA3-407E-AB30-B0BAE1E00A56}" type="sibTrans" cxnId="{37E75594-39D5-4404-AB96-370FCEF3E682}">
      <dgm:prSet/>
      <dgm:spPr/>
      <dgm:t>
        <a:bodyPr/>
        <a:lstStyle/>
        <a:p>
          <a:endParaRPr lang="en-MY">
            <a:solidFill>
              <a:schemeClr val="accent2">
                <a:lumMod val="75000"/>
              </a:schemeClr>
            </a:solidFill>
          </a:endParaRPr>
        </a:p>
      </dgm:t>
    </dgm:pt>
    <dgm:pt modelId="{A4226645-E747-4023-8F6B-D774BE84137B}">
      <dgm:prSet phldrT="[Text]"/>
      <dgm:spPr/>
      <dgm:t>
        <a:bodyPr/>
        <a:lstStyle/>
        <a:p>
          <a:r>
            <a:rPr lang="en-US">
              <a:solidFill>
                <a:schemeClr val="tx1"/>
              </a:solidFill>
            </a:rPr>
            <a:t>&lt;attribute decls&gt;</a:t>
          </a:r>
          <a:endParaRPr lang="en-MY" dirty="0">
            <a:solidFill>
              <a:schemeClr val="tx1"/>
            </a:solidFill>
          </a:endParaRPr>
        </a:p>
      </dgm:t>
    </dgm:pt>
    <dgm:pt modelId="{98370094-0A1D-475C-87D3-A82EFBC82021}" type="parTrans" cxnId="{ED155926-32EF-4E55-A8CE-A1A8FC551B2B}">
      <dgm:prSet/>
      <dgm:spPr/>
      <dgm:t>
        <a:bodyPr/>
        <a:lstStyle/>
        <a:p>
          <a:endParaRPr lang="en-MY">
            <a:solidFill>
              <a:schemeClr val="accent2">
                <a:lumMod val="75000"/>
              </a:schemeClr>
            </a:solidFill>
          </a:endParaRPr>
        </a:p>
      </dgm:t>
    </dgm:pt>
    <dgm:pt modelId="{3EC2BE39-DB1C-4517-8545-9A5B822B5CA4}" type="sibTrans" cxnId="{ED155926-32EF-4E55-A8CE-A1A8FC551B2B}">
      <dgm:prSet/>
      <dgm:spPr/>
      <dgm:t>
        <a:bodyPr/>
        <a:lstStyle/>
        <a:p>
          <a:endParaRPr lang="en-MY">
            <a:solidFill>
              <a:schemeClr val="accent2">
                <a:lumMod val="75000"/>
              </a:schemeClr>
            </a:solidFill>
          </a:endParaRPr>
        </a:p>
      </dgm:t>
    </dgm:pt>
    <dgm:pt modelId="{71C121CD-7EF2-4095-9693-F9FB87F311B6}">
      <dgm:prSet phldrT="[Text]"/>
      <dgm:spPr/>
      <dgm:t>
        <a:bodyPr/>
        <a:lstStyle/>
        <a:p>
          <a:r>
            <a:rPr lang="en-US">
              <a:solidFill>
                <a:schemeClr val="tx1"/>
              </a:solidFill>
            </a:rPr>
            <a:t>getModality()</a:t>
          </a:r>
          <a:endParaRPr lang="en-MY" dirty="0">
            <a:solidFill>
              <a:schemeClr val="tx1"/>
            </a:solidFill>
          </a:endParaRPr>
        </a:p>
      </dgm:t>
    </dgm:pt>
    <dgm:pt modelId="{7C853FB3-4228-4185-AD89-A95BD6965413}" type="parTrans" cxnId="{A8378FAD-71C4-41A8-B272-67A63FA998A5}">
      <dgm:prSet/>
      <dgm:spPr/>
      <dgm:t>
        <a:bodyPr/>
        <a:lstStyle/>
        <a:p>
          <a:endParaRPr lang="en-MY">
            <a:solidFill>
              <a:schemeClr val="accent2">
                <a:lumMod val="75000"/>
              </a:schemeClr>
            </a:solidFill>
          </a:endParaRPr>
        </a:p>
      </dgm:t>
    </dgm:pt>
    <dgm:pt modelId="{16F44680-D9A1-4C2E-A1C3-15F699EEA008}" type="sibTrans" cxnId="{A8378FAD-71C4-41A8-B272-67A63FA998A5}">
      <dgm:prSet/>
      <dgm:spPr/>
      <dgm:t>
        <a:bodyPr/>
        <a:lstStyle/>
        <a:p>
          <a:endParaRPr lang="en-MY">
            <a:solidFill>
              <a:schemeClr val="accent2">
                <a:lumMod val="75000"/>
              </a:schemeClr>
            </a:solidFill>
          </a:endParaRPr>
        </a:p>
      </dgm:t>
    </dgm:pt>
    <dgm:pt modelId="{48B79FB7-31E4-4632-8982-EDEBD454FA3E}">
      <dgm:prSet phldrT="[Text]"/>
      <dgm:spPr/>
      <dgm:t>
        <a:bodyPr/>
        <a:lstStyle/>
        <a:p>
          <a:r>
            <a:rPr lang="en-US" b="1" dirty="0">
              <a:solidFill>
                <a:schemeClr val="bg1"/>
              </a:solidFill>
            </a:rPr>
            <a:t>Consultation</a:t>
          </a:r>
          <a:endParaRPr lang="en-MY" b="1" dirty="0">
            <a:solidFill>
              <a:schemeClr val="bg1"/>
            </a:solidFill>
          </a:endParaRPr>
        </a:p>
      </dgm:t>
    </dgm:pt>
    <dgm:pt modelId="{478E899F-7044-4DE5-B25C-C64DE7DD8C52}" type="parTrans" cxnId="{320FC02D-7703-4601-9CDB-4A625A68648D}">
      <dgm:prSet/>
      <dgm:spPr/>
      <dgm:t>
        <a:bodyPr/>
        <a:lstStyle/>
        <a:p>
          <a:endParaRPr lang="en-MY">
            <a:solidFill>
              <a:schemeClr val="accent2">
                <a:lumMod val="75000"/>
              </a:schemeClr>
            </a:solidFill>
          </a:endParaRPr>
        </a:p>
      </dgm:t>
    </dgm:pt>
    <dgm:pt modelId="{AB255F0E-7CD0-4E4D-9B24-0CFE1997D46D}" type="sibTrans" cxnId="{320FC02D-7703-4601-9CDB-4A625A68648D}">
      <dgm:prSet/>
      <dgm:spPr/>
      <dgm:t>
        <a:bodyPr/>
        <a:lstStyle/>
        <a:p>
          <a:endParaRPr lang="en-MY">
            <a:solidFill>
              <a:schemeClr val="accent2">
                <a:lumMod val="75000"/>
              </a:schemeClr>
            </a:solidFill>
          </a:endParaRPr>
        </a:p>
      </dgm:t>
    </dgm:pt>
    <dgm:pt modelId="{0F3F5A58-3D66-4BEE-A917-40B3767BD41D}">
      <dgm:prSet phldrT="[Text]"/>
      <dgm:spPr/>
      <dgm:t>
        <a:bodyPr/>
        <a:lstStyle/>
        <a:p>
          <a:r>
            <a:rPr lang="en-US">
              <a:solidFill>
                <a:schemeClr val="tx1"/>
              </a:solidFill>
            </a:rPr>
            <a:t>&lt;attribute decls&gt;</a:t>
          </a:r>
          <a:endParaRPr lang="en-MY" dirty="0">
            <a:solidFill>
              <a:schemeClr val="tx1"/>
            </a:solidFill>
          </a:endParaRPr>
        </a:p>
      </dgm:t>
    </dgm:pt>
    <dgm:pt modelId="{2B2655AE-AC37-4147-B304-59D28188BC41}" type="parTrans" cxnId="{22044013-0A7A-4EE4-BC96-3486610F3177}">
      <dgm:prSet/>
      <dgm:spPr/>
      <dgm:t>
        <a:bodyPr/>
        <a:lstStyle/>
        <a:p>
          <a:endParaRPr lang="en-MY">
            <a:solidFill>
              <a:schemeClr val="accent2">
                <a:lumMod val="75000"/>
              </a:schemeClr>
            </a:solidFill>
          </a:endParaRPr>
        </a:p>
      </dgm:t>
    </dgm:pt>
    <dgm:pt modelId="{40F861C0-62EE-4832-82C4-D247E14EA2CE}" type="sibTrans" cxnId="{22044013-0A7A-4EE4-BC96-3486610F3177}">
      <dgm:prSet/>
      <dgm:spPr/>
      <dgm:t>
        <a:bodyPr/>
        <a:lstStyle/>
        <a:p>
          <a:endParaRPr lang="en-MY">
            <a:solidFill>
              <a:schemeClr val="accent2">
                <a:lumMod val="75000"/>
              </a:schemeClr>
            </a:solidFill>
          </a:endParaRPr>
        </a:p>
      </dgm:t>
    </dgm:pt>
    <dgm:pt modelId="{82E56A82-0468-4576-A980-842B6E6C9661}">
      <dgm:prSet phldrT="[Text]"/>
      <dgm:spPr/>
      <dgm:t>
        <a:bodyPr/>
        <a:lstStyle/>
        <a:p>
          <a:r>
            <a:rPr lang="en-US">
              <a:solidFill>
                <a:schemeClr val="tx1"/>
              </a:solidFill>
            </a:rPr>
            <a:t>makeAppoint()</a:t>
          </a:r>
          <a:endParaRPr lang="en-MY" dirty="0">
            <a:solidFill>
              <a:schemeClr val="tx1"/>
            </a:solidFill>
          </a:endParaRPr>
        </a:p>
      </dgm:t>
    </dgm:pt>
    <dgm:pt modelId="{71696AF5-6AF2-4AEE-978B-BA2C947B8C65}" type="parTrans" cxnId="{743998EE-562D-4236-93AF-C03E29AB97F4}">
      <dgm:prSet/>
      <dgm:spPr/>
      <dgm:t>
        <a:bodyPr/>
        <a:lstStyle/>
        <a:p>
          <a:endParaRPr lang="en-MY">
            <a:solidFill>
              <a:schemeClr val="accent2">
                <a:lumMod val="75000"/>
              </a:schemeClr>
            </a:solidFill>
          </a:endParaRPr>
        </a:p>
      </dgm:t>
    </dgm:pt>
    <dgm:pt modelId="{5F6D1FF6-166E-41B6-B87B-B1CD6278088F}" type="sibTrans" cxnId="{743998EE-562D-4236-93AF-C03E29AB97F4}">
      <dgm:prSet/>
      <dgm:spPr/>
      <dgm:t>
        <a:bodyPr/>
        <a:lstStyle/>
        <a:p>
          <a:endParaRPr lang="en-MY">
            <a:solidFill>
              <a:schemeClr val="accent2">
                <a:lumMod val="75000"/>
              </a:schemeClr>
            </a:solidFill>
          </a:endParaRPr>
        </a:p>
      </dgm:t>
    </dgm:pt>
    <dgm:pt modelId="{D4BDDE43-A8E6-4C91-8801-23799A6C50EC}">
      <dgm:prSet phldrT="[Text]"/>
      <dgm:spPr/>
      <dgm:t>
        <a:bodyPr/>
        <a:lstStyle/>
        <a:p>
          <a:r>
            <a:rPr lang="en-US">
              <a:solidFill>
                <a:schemeClr val="tx1"/>
              </a:solidFill>
            </a:rPr>
            <a:t>getName()</a:t>
          </a:r>
          <a:endParaRPr lang="en-MY" dirty="0">
            <a:solidFill>
              <a:schemeClr val="tx1"/>
            </a:solidFill>
          </a:endParaRPr>
        </a:p>
      </dgm:t>
    </dgm:pt>
    <dgm:pt modelId="{DE3C7081-813B-4ED0-BD98-92C48B607B8C}" type="parTrans" cxnId="{8823FE02-B478-44A1-8AD6-552F82B37D19}">
      <dgm:prSet/>
      <dgm:spPr/>
      <dgm:t>
        <a:bodyPr/>
        <a:lstStyle/>
        <a:p>
          <a:endParaRPr lang="en-MY">
            <a:solidFill>
              <a:schemeClr val="accent2">
                <a:lumMod val="75000"/>
              </a:schemeClr>
            </a:solidFill>
          </a:endParaRPr>
        </a:p>
      </dgm:t>
    </dgm:pt>
    <dgm:pt modelId="{8E36A1E3-E49B-48C3-A364-FAB468D5D8C7}" type="sibTrans" cxnId="{8823FE02-B478-44A1-8AD6-552F82B37D19}">
      <dgm:prSet/>
      <dgm:spPr/>
      <dgm:t>
        <a:bodyPr/>
        <a:lstStyle/>
        <a:p>
          <a:endParaRPr lang="en-MY">
            <a:solidFill>
              <a:schemeClr val="accent2">
                <a:lumMod val="75000"/>
              </a:schemeClr>
            </a:solidFill>
          </a:endParaRPr>
        </a:p>
      </dgm:t>
    </dgm:pt>
    <dgm:pt modelId="{2A49AA26-EAB9-4383-8477-E0F127A129F9}">
      <dgm:prSet phldrT="[Text]"/>
      <dgm:spPr/>
      <dgm:t>
        <a:bodyPr/>
        <a:lstStyle/>
        <a:p>
          <a:r>
            <a:rPr lang="en-US">
              <a:solidFill>
                <a:schemeClr val="tx1"/>
              </a:solidFill>
            </a:rPr>
            <a:t>editName()</a:t>
          </a:r>
          <a:endParaRPr lang="en-MY" dirty="0">
            <a:solidFill>
              <a:schemeClr val="tx1"/>
            </a:solidFill>
          </a:endParaRPr>
        </a:p>
      </dgm:t>
    </dgm:pt>
    <dgm:pt modelId="{41BF3ECB-0948-4E30-9214-958E61399B6E}" type="parTrans" cxnId="{DE1E772A-248D-4DBC-9AD7-4D4112F0E510}">
      <dgm:prSet/>
      <dgm:spPr/>
      <dgm:t>
        <a:bodyPr/>
        <a:lstStyle/>
        <a:p>
          <a:endParaRPr lang="en-MY">
            <a:solidFill>
              <a:schemeClr val="accent2">
                <a:lumMod val="75000"/>
              </a:schemeClr>
            </a:solidFill>
          </a:endParaRPr>
        </a:p>
      </dgm:t>
    </dgm:pt>
    <dgm:pt modelId="{D783D969-63FA-4AD2-A91E-EDF2B1CCB709}" type="sibTrans" cxnId="{DE1E772A-248D-4DBC-9AD7-4D4112F0E510}">
      <dgm:prSet/>
      <dgm:spPr/>
      <dgm:t>
        <a:bodyPr/>
        <a:lstStyle/>
        <a:p>
          <a:endParaRPr lang="en-MY">
            <a:solidFill>
              <a:schemeClr val="accent2">
                <a:lumMod val="75000"/>
              </a:schemeClr>
            </a:solidFill>
          </a:endParaRPr>
        </a:p>
      </dgm:t>
    </dgm:pt>
    <dgm:pt modelId="{41904D7F-01E9-4F75-9370-D0CDB0E19938}">
      <dgm:prSet phldrT="[Text]"/>
      <dgm:spPr/>
      <dgm:t>
        <a:bodyPr/>
        <a:lstStyle/>
        <a:p>
          <a:r>
            <a:rPr lang="en-US">
              <a:solidFill>
                <a:schemeClr val="tx1"/>
              </a:solidFill>
            </a:rPr>
            <a:t>getAddress()</a:t>
          </a:r>
          <a:endParaRPr lang="en-MY" dirty="0">
            <a:solidFill>
              <a:schemeClr val="tx1"/>
            </a:solidFill>
          </a:endParaRPr>
        </a:p>
      </dgm:t>
    </dgm:pt>
    <dgm:pt modelId="{22D8B73A-C8B2-40B9-85BD-0FA5D6A7C0A7}" type="parTrans" cxnId="{29690819-B8DD-46B7-A1A1-9511BFEED4D9}">
      <dgm:prSet/>
      <dgm:spPr/>
      <dgm:t>
        <a:bodyPr/>
        <a:lstStyle/>
        <a:p>
          <a:endParaRPr lang="en-MY">
            <a:solidFill>
              <a:schemeClr val="accent2">
                <a:lumMod val="75000"/>
              </a:schemeClr>
            </a:solidFill>
          </a:endParaRPr>
        </a:p>
      </dgm:t>
    </dgm:pt>
    <dgm:pt modelId="{27DD32BF-7E3F-4DE0-82FC-67F37C128344}" type="sibTrans" cxnId="{29690819-B8DD-46B7-A1A1-9511BFEED4D9}">
      <dgm:prSet/>
      <dgm:spPr/>
      <dgm:t>
        <a:bodyPr/>
        <a:lstStyle/>
        <a:p>
          <a:endParaRPr lang="en-MY">
            <a:solidFill>
              <a:schemeClr val="accent2">
                <a:lumMod val="75000"/>
              </a:schemeClr>
            </a:solidFill>
          </a:endParaRPr>
        </a:p>
      </dgm:t>
    </dgm:pt>
    <dgm:pt modelId="{97D2CAB1-9F98-4371-9F3B-C77602814AFE}">
      <dgm:prSet phldrT="[Text]"/>
      <dgm:spPr/>
      <dgm:t>
        <a:bodyPr/>
        <a:lstStyle/>
        <a:p>
          <a:r>
            <a:rPr lang="en-US" dirty="0" err="1">
              <a:solidFill>
                <a:schemeClr val="tx1"/>
              </a:solidFill>
            </a:rPr>
            <a:t>editAddress</a:t>
          </a:r>
          <a:r>
            <a:rPr lang="en-US" dirty="0">
              <a:solidFill>
                <a:schemeClr val="tx1"/>
              </a:solidFill>
            </a:rPr>
            <a:t>()</a:t>
          </a:r>
          <a:endParaRPr lang="en-MY" dirty="0">
            <a:solidFill>
              <a:schemeClr val="tx1"/>
            </a:solidFill>
          </a:endParaRPr>
        </a:p>
      </dgm:t>
    </dgm:pt>
    <dgm:pt modelId="{332EC3DE-0EDB-4289-86A8-72AF12BB050B}" type="parTrans" cxnId="{6CC428E0-F64A-40D9-93E4-31DE4C0A9682}">
      <dgm:prSet/>
      <dgm:spPr/>
      <dgm:t>
        <a:bodyPr/>
        <a:lstStyle/>
        <a:p>
          <a:endParaRPr lang="en-MY">
            <a:solidFill>
              <a:schemeClr val="accent2">
                <a:lumMod val="75000"/>
              </a:schemeClr>
            </a:solidFill>
          </a:endParaRPr>
        </a:p>
      </dgm:t>
    </dgm:pt>
    <dgm:pt modelId="{3AB06E1D-D14E-496E-96C5-3E3EC3BD247B}" type="sibTrans" cxnId="{6CC428E0-F64A-40D9-93E4-31DE4C0A9682}">
      <dgm:prSet/>
      <dgm:spPr/>
      <dgm:t>
        <a:bodyPr/>
        <a:lstStyle/>
        <a:p>
          <a:endParaRPr lang="en-MY">
            <a:solidFill>
              <a:schemeClr val="accent2">
                <a:lumMod val="75000"/>
              </a:schemeClr>
            </a:solidFill>
          </a:endParaRPr>
        </a:p>
      </dgm:t>
    </dgm:pt>
    <dgm:pt modelId="{A6D1B69C-A75F-41DA-953A-E7F3A06A8C23}">
      <dgm:prSet phldrT="[Text]"/>
      <dgm:spPr/>
      <dgm:t>
        <a:bodyPr/>
        <a:lstStyle/>
        <a:p>
          <a:r>
            <a:rPr lang="en-US">
              <a:solidFill>
                <a:schemeClr val="tx1"/>
              </a:solidFill>
            </a:rPr>
            <a:t>… …</a:t>
          </a:r>
          <a:endParaRPr lang="en-MY" dirty="0">
            <a:solidFill>
              <a:schemeClr val="tx1"/>
            </a:solidFill>
          </a:endParaRPr>
        </a:p>
      </dgm:t>
    </dgm:pt>
    <dgm:pt modelId="{2B34CFAF-5B06-4A84-85A5-29B38F7C8259}" type="parTrans" cxnId="{5664D05F-5981-42BE-900E-C2BFB3A8AB40}">
      <dgm:prSet/>
      <dgm:spPr/>
      <dgm:t>
        <a:bodyPr/>
        <a:lstStyle/>
        <a:p>
          <a:endParaRPr lang="en-MY">
            <a:solidFill>
              <a:schemeClr val="accent2">
                <a:lumMod val="75000"/>
              </a:schemeClr>
            </a:solidFill>
          </a:endParaRPr>
        </a:p>
      </dgm:t>
    </dgm:pt>
    <dgm:pt modelId="{5FEB4576-0291-4349-A01F-7F1A0130564A}" type="sibTrans" cxnId="{5664D05F-5981-42BE-900E-C2BFB3A8AB40}">
      <dgm:prSet/>
      <dgm:spPr/>
      <dgm:t>
        <a:bodyPr/>
        <a:lstStyle/>
        <a:p>
          <a:endParaRPr lang="en-MY">
            <a:solidFill>
              <a:schemeClr val="accent2">
                <a:lumMod val="75000"/>
              </a:schemeClr>
            </a:solidFill>
          </a:endParaRPr>
        </a:p>
      </dgm:t>
    </dgm:pt>
    <dgm:pt modelId="{71BCA37D-62CF-4D7C-81AF-28C5C88882D7}">
      <dgm:prSet phldrT="[Text]"/>
      <dgm:spPr/>
      <dgm:t>
        <a:bodyPr/>
        <a:lstStyle/>
        <a:p>
          <a:r>
            <a:rPr lang="en-US" dirty="0" err="1">
              <a:solidFill>
                <a:schemeClr val="tx1"/>
              </a:solidFill>
            </a:rPr>
            <a:t>Anonymize</a:t>
          </a:r>
          <a:r>
            <a:rPr lang="en-US" dirty="0">
              <a:solidFill>
                <a:schemeClr val="tx1"/>
              </a:solidFill>
            </a:rPr>
            <a:t>()</a:t>
          </a:r>
          <a:endParaRPr lang="en-MY" dirty="0">
            <a:solidFill>
              <a:schemeClr val="tx1"/>
            </a:solidFill>
          </a:endParaRPr>
        </a:p>
      </dgm:t>
    </dgm:pt>
    <dgm:pt modelId="{36C69752-D4F7-42F4-A495-E76B8C73A4CB}" type="parTrans" cxnId="{D3823734-7A9C-4271-9AF8-48435725309A}">
      <dgm:prSet/>
      <dgm:spPr/>
      <dgm:t>
        <a:bodyPr/>
        <a:lstStyle/>
        <a:p>
          <a:endParaRPr lang="en-MY">
            <a:solidFill>
              <a:schemeClr val="accent2">
                <a:lumMod val="75000"/>
              </a:schemeClr>
            </a:solidFill>
          </a:endParaRPr>
        </a:p>
      </dgm:t>
    </dgm:pt>
    <dgm:pt modelId="{5DAEE6DA-8116-4BF1-BC6F-011575BDEF23}" type="sibTrans" cxnId="{D3823734-7A9C-4271-9AF8-48435725309A}">
      <dgm:prSet/>
      <dgm:spPr/>
      <dgm:t>
        <a:bodyPr/>
        <a:lstStyle/>
        <a:p>
          <a:endParaRPr lang="en-MY">
            <a:solidFill>
              <a:schemeClr val="accent2">
                <a:lumMod val="75000"/>
              </a:schemeClr>
            </a:solidFill>
          </a:endParaRPr>
        </a:p>
      </dgm:t>
    </dgm:pt>
    <dgm:pt modelId="{7378B57A-1100-42E3-8D33-094D27416D14}">
      <dgm:prSet phldrT="[Text]"/>
      <dgm:spPr/>
      <dgm:t>
        <a:bodyPr/>
        <a:lstStyle/>
        <a:p>
          <a:r>
            <a:rPr lang="en-US">
              <a:solidFill>
                <a:schemeClr val="tx1"/>
              </a:solidFill>
            </a:rPr>
            <a:t>… …</a:t>
          </a:r>
          <a:endParaRPr lang="en-MY" dirty="0">
            <a:solidFill>
              <a:schemeClr val="tx1"/>
            </a:solidFill>
          </a:endParaRPr>
        </a:p>
      </dgm:t>
    </dgm:pt>
    <dgm:pt modelId="{11BE74F6-533B-4DC7-A727-0E66053C97CD}" type="parTrans" cxnId="{CBC3F7D6-7538-457A-92D0-11C98A56D589}">
      <dgm:prSet/>
      <dgm:spPr/>
      <dgm:t>
        <a:bodyPr/>
        <a:lstStyle/>
        <a:p>
          <a:endParaRPr lang="en-MY">
            <a:solidFill>
              <a:schemeClr val="accent2">
                <a:lumMod val="75000"/>
              </a:schemeClr>
            </a:solidFill>
          </a:endParaRPr>
        </a:p>
      </dgm:t>
    </dgm:pt>
    <dgm:pt modelId="{C8C010C8-45AB-4860-86D4-CA96C653D9E3}" type="sibTrans" cxnId="{CBC3F7D6-7538-457A-92D0-11C98A56D589}">
      <dgm:prSet/>
      <dgm:spPr/>
      <dgm:t>
        <a:bodyPr/>
        <a:lstStyle/>
        <a:p>
          <a:endParaRPr lang="en-MY">
            <a:solidFill>
              <a:schemeClr val="accent2">
                <a:lumMod val="75000"/>
              </a:schemeClr>
            </a:solidFill>
          </a:endParaRPr>
        </a:p>
      </dgm:t>
    </dgm:pt>
    <dgm:pt modelId="{AE9916A2-6289-4724-9590-7BDA2A8879E8}">
      <dgm:prSet phldrT="[Text]"/>
      <dgm:spPr/>
      <dgm:t>
        <a:bodyPr/>
        <a:lstStyle/>
        <a:p>
          <a:r>
            <a:rPr lang="en-US">
              <a:solidFill>
                <a:schemeClr val="tx1"/>
              </a:solidFill>
            </a:rPr>
            <a:t>Archive()</a:t>
          </a:r>
          <a:endParaRPr lang="en-MY" dirty="0">
            <a:solidFill>
              <a:schemeClr val="tx1"/>
            </a:solidFill>
          </a:endParaRPr>
        </a:p>
      </dgm:t>
    </dgm:pt>
    <dgm:pt modelId="{7A9CC322-8470-4032-83B6-F207812CDC19}" type="parTrans" cxnId="{AA1470AA-F069-4809-A032-00630179BD06}">
      <dgm:prSet/>
      <dgm:spPr/>
      <dgm:t>
        <a:bodyPr/>
        <a:lstStyle/>
        <a:p>
          <a:endParaRPr lang="en-MY">
            <a:solidFill>
              <a:schemeClr val="accent2">
                <a:lumMod val="75000"/>
              </a:schemeClr>
            </a:solidFill>
          </a:endParaRPr>
        </a:p>
      </dgm:t>
    </dgm:pt>
    <dgm:pt modelId="{811E9867-AA62-4EC8-853C-9B96E0AD99D5}" type="sibTrans" cxnId="{AA1470AA-F069-4809-A032-00630179BD06}">
      <dgm:prSet/>
      <dgm:spPr/>
      <dgm:t>
        <a:bodyPr/>
        <a:lstStyle/>
        <a:p>
          <a:endParaRPr lang="en-MY">
            <a:solidFill>
              <a:schemeClr val="accent2">
                <a:lumMod val="75000"/>
              </a:schemeClr>
            </a:solidFill>
          </a:endParaRPr>
        </a:p>
      </dgm:t>
    </dgm:pt>
    <dgm:pt modelId="{1CD4E88E-D925-4A78-B23C-69C901B71445}">
      <dgm:prSet phldrT="[Text]"/>
      <dgm:spPr/>
      <dgm:t>
        <a:bodyPr/>
        <a:lstStyle/>
        <a:p>
          <a:r>
            <a:rPr lang="en-US">
              <a:solidFill>
                <a:schemeClr val="tx1"/>
              </a:solidFill>
            </a:rPr>
            <a:t>getDate()</a:t>
          </a:r>
          <a:endParaRPr lang="en-MY" dirty="0">
            <a:solidFill>
              <a:schemeClr val="tx1"/>
            </a:solidFill>
          </a:endParaRPr>
        </a:p>
      </dgm:t>
    </dgm:pt>
    <dgm:pt modelId="{604D6BFC-BF71-43AD-88C7-49A9E3C12B25}" type="parTrans" cxnId="{EDB1AD02-E018-40DB-8EAC-50313CB02702}">
      <dgm:prSet/>
      <dgm:spPr/>
      <dgm:t>
        <a:bodyPr/>
        <a:lstStyle/>
        <a:p>
          <a:endParaRPr lang="en-MY">
            <a:solidFill>
              <a:schemeClr val="accent2">
                <a:lumMod val="75000"/>
              </a:schemeClr>
            </a:solidFill>
          </a:endParaRPr>
        </a:p>
      </dgm:t>
    </dgm:pt>
    <dgm:pt modelId="{FA799E51-2386-4FAD-A357-A0A487E254A1}" type="sibTrans" cxnId="{EDB1AD02-E018-40DB-8EAC-50313CB02702}">
      <dgm:prSet/>
      <dgm:spPr/>
      <dgm:t>
        <a:bodyPr/>
        <a:lstStyle/>
        <a:p>
          <a:endParaRPr lang="en-MY">
            <a:solidFill>
              <a:schemeClr val="accent2">
                <a:lumMod val="75000"/>
              </a:schemeClr>
            </a:solidFill>
          </a:endParaRPr>
        </a:p>
      </dgm:t>
    </dgm:pt>
    <dgm:pt modelId="{891C58DD-5EEB-4DEB-8D8E-0B8594D1E8C3}">
      <dgm:prSet phldrT="[Text]"/>
      <dgm:spPr/>
      <dgm:t>
        <a:bodyPr/>
        <a:lstStyle/>
        <a:p>
          <a:r>
            <a:rPr lang="en-US">
              <a:solidFill>
                <a:schemeClr val="tx1"/>
              </a:solidFill>
            </a:rPr>
            <a:t>editDate()</a:t>
          </a:r>
          <a:endParaRPr lang="en-MY" dirty="0">
            <a:solidFill>
              <a:schemeClr val="tx1"/>
            </a:solidFill>
          </a:endParaRPr>
        </a:p>
      </dgm:t>
    </dgm:pt>
    <dgm:pt modelId="{1CB5C870-06DE-4236-B71A-BEFB4FF3490F}" type="parTrans" cxnId="{265AEE5B-E09E-4C78-B076-AB1DD6484C1A}">
      <dgm:prSet/>
      <dgm:spPr/>
      <dgm:t>
        <a:bodyPr/>
        <a:lstStyle/>
        <a:p>
          <a:endParaRPr lang="en-MY">
            <a:solidFill>
              <a:schemeClr val="accent2">
                <a:lumMod val="75000"/>
              </a:schemeClr>
            </a:solidFill>
          </a:endParaRPr>
        </a:p>
      </dgm:t>
    </dgm:pt>
    <dgm:pt modelId="{E8115E4B-B609-4582-BF44-54DE809CF237}" type="sibTrans" cxnId="{265AEE5B-E09E-4C78-B076-AB1DD6484C1A}">
      <dgm:prSet/>
      <dgm:spPr/>
      <dgm:t>
        <a:bodyPr/>
        <a:lstStyle/>
        <a:p>
          <a:endParaRPr lang="en-MY">
            <a:solidFill>
              <a:schemeClr val="accent2">
                <a:lumMod val="75000"/>
              </a:schemeClr>
            </a:solidFill>
          </a:endParaRPr>
        </a:p>
      </dgm:t>
    </dgm:pt>
    <dgm:pt modelId="{089421A0-3D15-48AE-905C-8FFE77BB7496}">
      <dgm:prSet phldrT="[Text]"/>
      <dgm:spPr/>
      <dgm:t>
        <a:bodyPr/>
        <a:lstStyle/>
        <a:p>
          <a:r>
            <a:rPr lang="en-US">
              <a:solidFill>
                <a:schemeClr val="tx1"/>
              </a:solidFill>
            </a:rPr>
            <a:t>… …</a:t>
          </a:r>
          <a:endParaRPr lang="en-MY" dirty="0">
            <a:solidFill>
              <a:schemeClr val="tx1"/>
            </a:solidFill>
          </a:endParaRPr>
        </a:p>
      </dgm:t>
    </dgm:pt>
    <dgm:pt modelId="{A580996E-8321-41F3-BF58-E4119BBE3377}" type="parTrans" cxnId="{A6D14C29-6CFB-420E-8C04-877FE5CFD618}">
      <dgm:prSet/>
      <dgm:spPr/>
      <dgm:t>
        <a:bodyPr/>
        <a:lstStyle/>
        <a:p>
          <a:endParaRPr lang="en-MY">
            <a:solidFill>
              <a:schemeClr val="accent2">
                <a:lumMod val="75000"/>
              </a:schemeClr>
            </a:solidFill>
          </a:endParaRPr>
        </a:p>
      </dgm:t>
    </dgm:pt>
    <dgm:pt modelId="{7656328C-3919-438C-9F03-FA15382C25CF}" type="sibTrans" cxnId="{A6D14C29-6CFB-420E-8C04-877FE5CFD618}">
      <dgm:prSet/>
      <dgm:spPr/>
      <dgm:t>
        <a:bodyPr/>
        <a:lstStyle/>
        <a:p>
          <a:endParaRPr lang="en-MY">
            <a:solidFill>
              <a:schemeClr val="accent2">
                <a:lumMod val="75000"/>
              </a:schemeClr>
            </a:solidFill>
          </a:endParaRPr>
        </a:p>
      </dgm:t>
    </dgm:pt>
    <dgm:pt modelId="{E93FAFFA-C220-4835-8BC9-8E18AC3367AA}">
      <dgm:prSet phldrT="[Text]"/>
      <dgm:spPr/>
      <dgm:t>
        <a:bodyPr/>
        <a:lstStyle/>
        <a:p>
          <a:r>
            <a:rPr lang="en-US">
              <a:solidFill>
                <a:schemeClr val="tx1"/>
              </a:solidFill>
            </a:rPr>
            <a:t>saveDiagnosis()</a:t>
          </a:r>
          <a:endParaRPr lang="en-MY" dirty="0">
            <a:solidFill>
              <a:schemeClr val="tx1"/>
            </a:solidFill>
          </a:endParaRPr>
        </a:p>
      </dgm:t>
    </dgm:pt>
    <dgm:pt modelId="{68571525-9C8D-427D-9EC0-3C165AFF302E}" type="parTrans" cxnId="{72F20D33-BDA3-4557-9466-FE31CA3A0272}">
      <dgm:prSet/>
      <dgm:spPr/>
      <dgm:t>
        <a:bodyPr/>
        <a:lstStyle/>
        <a:p>
          <a:endParaRPr lang="en-MY">
            <a:solidFill>
              <a:schemeClr val="accent2">
                <a:lumMod val="75000"/>
              </a:schemeClr>
            </a:solidFill>
          </a:endParaRPr>
        </a:p>
      </dgm:t>
    </dgm:pt>
    <dgm:pt modelId="{291BF691-1212-4238-8EDE-7E5ABC3C99DD}" type="sibTrans" cxnId="{72F20D33-BDA3-4557-9466-FE31CA3A0272}">
      <dgm:prSet/>
      <dgm:spPr/>
      <dgm:t>
        <a:bodyPr/>
        <a:lstStyle/>
        <a:p>
          <a:endParaRPr lang="en-MY">
            <a:solidFill>
              <a:schemeClr val="accent2">
                <a:lumMod val="75000"/>
              </a:schemeClr>
            </a:solidFill>
          </a:endParaRPr>
        </a:p>
      </dgm:t>
    </dgm:pt>
    <dgm:pt modelId="{32600879-A109-46F0-9A33-AF634362809E}">
      <dgm:prSet phldrT="[Text]"/>
      <dgm:spPr/>
      <dgm:t>
        <a:bodyPr/>
        <a:lstStyle/>
        <a:p>
          <a:r>
            <a:rPr lang="en-US">
              <a:solidFill>
                <a:schemeClr val="tx1"/>
              </a:solidFill>
            </a:rPr>
            <a:t>saveType()</a:t>
          </a:r>
          <a:endParaRPr lang="en-MY" dirty="0">
            <a:solidFill>
              <a:schemeClr val="tx1"/>
            </a:solidFill>
          </a:endParaRPr>
        </a:p>
      </dgm:t>
    </dgm:pt>
    <dgm:pt modelId="{94A7F09D-A1B8-404B-AA15-163DBA220285}" type="parTrans" cxnId="{C9A58279-AF17-458B-BC21-EACBCDD419AC}">
      <dgm:prSet/>
      <dgm:spPr/>
      <dgm:t>
        <a:bodyPr/>
        <a:lstStyle/>
        <a:p>
          <a:endParaRPr lang="en-MY">
            <a:solidFill>
              <a:schemeClr val="accent2">
                <a:lumMod val="75000"/>
              </a:schemeClr>
            </a:solidFill>
          </a:endParaRPr>
        </a:p>
      </dgm:t>
    </dgm:pt>
    <dgm:pt modelId="{BFFBA6A6-CEAE-4309-BB8D-349092743760}" type="sibTrans" cxnId="{C9A58279-AF17-458B-BC21-EACBCDD419AC}">
      <dgm:prSet/>
      <dgm:spPr/>
      <dgm:t>
        <a:bodyPr/>
        <a:lstStyle/>
        <a:p>
          <a:endParaRPr lang="en-MY">
            <a:solidFill>
              <a:schemeClr val="accent2">
                <a:lumMod val="75000"/>
              </a:schemeClr>
            </a:solidFill>
          </a:endParaRPr>
        </a:p>
      </dgm:t>
    </dgm:pt>
    <dgm:pt modelId="{2B16E8AD-F26D-4724-821B-6EC3AA2A0AE6}">
      <dgm:prSet phldrT="[Text]"/>
      <dgm:spPr/>
      <dgm:t>
        <a:bodyPr/>
        <a:lstStyle/>
        <a:p>
          <a:r>
            <a:rPr lang="en-US">
              <a:solidFill>
                <a:schemeClr val="tx1"/>
              </a:solidFill>
            </a:rPr>
            <a:t>… …</a:t>
          </a:r>
          <a:endParaRPr lang="en-MY" dirty="0">
            <a:solidFill>
              <a:schemeClr val="tx1"/>
            </a:solidFill>
          </a:endParaRPr>
        </a:p>
      </dgm:t>
    </dgm:pt>
    <dgm:pt modelId="{DA897B9A-979A-4C81-AA7A-46F9EA9407EC}" type="parTrans" cxnId="{E04AB4FC-2B67-4A1F-BED0-EF4B8FB479C1}">
      <dgm:prSet/>
      <dgm:spPr/>
      <dgm:t>
        <a:bodyPr/>
        <a:lstStyle/>
        <a:p>
          <a:endParaRPr lang="en-MY">
            <a:solidFill>
              <a:schemeClr val="accent2">
                <a:lumMod val="75000"/>
              </a:schemeClr>
            </a:solidFill>
          </a:endParaRPr>
        </a:p>
      </dgm:t>
    </dgm:pt>
    <dgm:pt modelId="{96E5985D-5907-47AF-8CEF-DB3ED3B68E93}" type="sibTrans" cxnId="{E04AB4FC-2B67-4A1F-BED0-EF4B8FB479C1}">
      <dgm:prSet/>
      <dgm:spPr/>
      <dgm:t>
        <a:bodyPr/>
        <a:lstStyle/>
        <a:p>
          <a:endParaRPr lang="en-MY">
            <a:solidFill>
              <a:schemeClr val="accent2">
                <a:lumMod val="75000"/>
              </a:schemeClr>
            </a:solidFill>
          </a:endParaRPr>
        </a:p>
      </dgm:t>
    </dgm:pt>
    <dgm:pt modelId="{D6413A55-5733-4CF4-ACB2-1EE6D948FAF1}">
      <dgm:prSet phldrT="[Text]"/>
      <dgm:spPr/>
      <dgm:t>
        <a:bodyPr/>
        <a:lstStyle/>
        <a:p>
          <a:r>
            <a:rPr lang="en-US">
              <a:solidFill>
                <a:schemeClr val="tx1"/>
              </a:solidFill>
            </a:rPr>
            <a:t>cancelAppoint()</a:t>
          </a:r>
          <a:endParaRPr lang="en-MY" dirty="0">
            <a:solidFill>
              <a:schemeClr val="tx1"/>
            </a:solidFill>
          </a:endParaRPr>
        </a:p>
      </dgm:t>
    </dgm:pt>
    <dgm:pt modelId="{C23A581D-B9D9-4859-A9EA-5A388300FDB4}" type="parTrans" cxnId="{349F578A-7F38-447F-A3F7-FBCAE27EF5AC}">
      <dgm:prSet/>
      <dgm:spPr/>
      <dgm:t>
        <a:bodyPr/>
        <a:lstStyle/>
        <a:p>
          <a:endParaRPr lang="en-MY">
            <a:solidFill>
              <a:schemeClr val="accent2">
                <a:lumMod val="75000"/>
              </a:schemeClr>
            </a:solidFill>
          </a:endParaRPr>
        </a:p>
      </dgm:t>
    </dgm:pt>
    <dgm:pt modelId="{26EB8E2F-4A89-4488-9C0A-5A780A5D6D4D}" type="sibTrans" cxnId="{349F578A-7F38-447F-A3F7-FBCAE27EF5AC}">
      <dgm:prSet/>
      <dgm:spPr/>
      <dgm:t>
        <a:bodyPr/>
        <a:lstStyle/>
        <a:p>
          <a:endParaRPr lang="en-MY">
            <a:solidFill>
              <a:schemeClr val="accent2">
                <a:lumMod val="75000"/>
              </a:schemeClr>
            </a:solidFill>
          </a:endParaRPr>
        </a:p>
      </dgm:t>
    </dgm:pt>
    <dgm:pt modelId="{EE75F168-B6D3-4E7F-A72B-534CAF8557AD}">
      <dgm:prSet phldrT="[Text]"/>
      <dgm:spPr/>
      <dgm:t>
        <a:bodyPr/>
        <a:lstStyle/>
        <a:p>
          <a:r>
            <a:rPr lang="en-US">
              <a:solidFill>
                <a:schemeClr val="tx1"/>
              </a:solidFill>
            </a:rPr>
            <a:t>assignNurse()</a:t>
          </a:r>
          <a:endParaRPr lang="en-MY" dirty="0">
            <a:solidFill>
              <a:schemeClr val="tx1"/>
            </a:solidFill>
          </a:endParaRPr>
        </a:p>
      </dgm:t>
    </dgm:pt>
    <dgm:pt modelId="{35CD8654-230A-4D37-98EB-2D6334BC3E2D}" type="parTrans" cxnId="{3DD483EB-AE7D-4B6E-8BF4-FED514746002}">
      <dgm:prSet/>
      <dgm:spPr/>
      <dgm:t>
        <a:bodyPr/>
        <a:lstStyle/>
        <a:p>
          <a:endParaRPr lang="en-MY">
            <a:solidFill>
              <a:schemeClr val="accent2">
                <a:lumMod val="75000"/>
              </a:schemeClr>
            </a:solidFill>
          </a:endParaRPr>
        </a:p>
      </dgm:t>
    </dgm:pt>
    <dgm:pt modelId="{BD629201-5F14-42D8-9C1F-78754E88E913}" type="sibTrans" cxnId="{3DD483EB-AE7D-4B6E-8BF4-FED514746002}">
      <dgm:prSet/>
      <dgm:spPr/>
      <dgm:t>
        <a:bodyPr/>
        <a:lstStyle/>
        <a:p>
          <a:endParaRPr lang="en-MY">
            <a:solidFill>
              <a:schemeClr val="accent2">
                <a:lumMod val="75000"/>
              </a:schemeClr>
            </a:solidFill>
          </a:endParaRPr>
        </a:p>
      </dgm:t>
    </dgm:pt>
    <dgm:pt modelId="{C24F459D-A07D-4D6C-BC16-F71257B23AD9}">
      <dgm:prSet phldrT="[Text]"/>
      <dgm:spPr/>
      <dgm:t>
        <a:bodyPr/>
        <a:lstStyle/>
        <a:p>
          <a:r>
            <a:rPr lang="en-US">
              <a:solidFill>
                <a:schemeClr val="tx1"/>
              </a:solidFill>
            </a:rPr>
            <a:t>bookEquip()</a:t>
          </a:r>
          <a:endParaRPr lang="en-MY" dirty="0">
            <a:solidFill>
              <a:schemeClr val="tx1"/>
            </a:solidFill>
          </a:endParaRPr>
        </a:p>
      </dgm:t>
    </dgm:pt>
    <dgm:pt modelId="{930A108B-ED90-4FEE-99FD-2A635FF0A5C7}" type="parTrans" cxnId="{D763ADFF-9654-428E-BC7D-D76F508F4DAF}">
      <dgm:prSet/>
      <dgm:spPr/>
      <dgm:t>
        <a:bodyPr/>
        <a:lstStyle/>
        <a:p>
          <a:endParaRPr lang="en-MY">
            <a:solidFill>
              <a:schemeClr val="accent2">
                <a:lumMod val="75000"/>
              </a:schemeClr>
            </a:solidFill>
          </a:endParaRPr>
        </a:p>
      </dgm:t>
    </dgm:pt>
    <dgm:pt modelId="{F342CF90-FCE2-4119-9551-1903DB7B0287}" type="sibTrans" cxnId="{D763ADFF-9654-428E-BC7D-D76F508F4DAF}">
      <dgm:prSet/>
      <dgm:spPr/>
      <dgm:t>
        <a:bodyPr/>
        <a:lstStyle/>
        <a:p>
          <a:endParaRPr lang="en-MY">
            <a:solidFill>
              <a:schemeClr val="accent2">
                <a:lumMod val="75000"/>
              </a:schemeClr>
            </a:solidFill>
          </a:endParaRPr>
        </a:p>
      </dgm:t>
    </dgm:pt>
    <dgm:pt modelId="{79C5615A-F18C-4376-940E-DDA446602B24}">
      <dgm:prSet phldrT="[Text]"/>
      <dgm:spPr/>
      <dgm:t>
        <a:bodyPr/>
        <a:lstStyle/>
        <a:p>
          <a:r>
            <a:rPr lang="en-US">
              <a:solidFill>
                <a:schemeClr val="tx1"/>
              </a:solidFill>
            </a:rPr>
            <a:t>… …</a:t>
          </a:r>
          <a:endParaRPr lang="en-MY" dirty="0">
            <a:solidFill>
              <a:schemeClr val="tx1"/>
            </a:solidFill>
          </a:endParaRPr>
        </a:p>
      </dgm:t>
    </dgm:pt>
    <dgm:pt modelId="{B90C4DDC-7F3C-4254-8D99-410B46C0C6A8}" type="parTrans" cxnId="{2ABF9E21-3C2B-4EFE-9075-DB96C68DCB52}">
      <dgm:prSet/>
      <dgm:spPr/>
      <dgm:t>
        <a:bodyPr/>
        <a:lstStyle/>
        <a:p>
          <a:endParaRPr lang="en-MY">
            <a:solidFill>
              <a:schemeClr val="accent2">
                <a:lumMod val="75000"/>
              </a:schemeClr>
            </a:solidFill>
          </a:endParaRPr>
        </a:p>
      </dgm:t>
    </dgm:pt>
    <dgm:pt modelId="{9E03C397-AAF2-499A-A9BD-DDDDE912AF83}" type="sibTrans" cxnId="{2ABF9E21-3C2B-4EFE-9075-DB96C68DCB52}">
      <dgm:prSet/>
      <dgm:spPr/>
      <dgm:t>
        <a:bodyPr/>
        <a:lstStyle/>
        <a:p>
          <a:endParaRPr lang="en-MY">
            <a:solidFill>
              <a:schemeClr val="accent2">
                <a:lumMod val="75000"/>
              </a:schemeClr>
            </a:solidFill>
          </a:endParaRPr>
        </a:p>
      </dgm:t>
    </dgm:pt>
    <dgm:pt modelId="{B97FF890-FA51-46BA-B8DC-C4FFE0B8627B}">
      <dgm:prSet phldrT="[Text]"/>
      <dgm:spPr/>
      <dgm:t>
        <a:bodyPr/>
        <a:lstStyle/>
        <a:p>
          <a:r>
            <a:rPr lang="en-US">
              <a:solidFill>
                <a:schemeClr val="tx1"/>
              </a:solidFill>
            </a:rPr>
            <a:t>Anonymize()</a:t>
          </a:r>
          <a:endParaRPr lang="en-MY" dirty="0">
            <a:solidFill>
              <a:schemeClr val="tx1"/>
            </a:solidFill>
          </a:endParaRPr>
        </a:p>
      </dgm:t>
    </dgm:pt>
    <dgm:pt modelId="{C29C4BC7-11FD-483E-9F38-86B21033A382}" type="parTrans" cxnId="{FEF82DF4-3A96-402A-BE33-0D92DB7A507A}">
      <dgm:prSet/>
      <dgm:spPr/>
      <dgm:t>
        <a:bodyPr/>
        <a:lstStyle/>
        <a:p>
          <a:endParaRPr lang="en-MY">
            <a:solidFill>
              <a:schemeClr val="accent2">
                <a:lumMod val="75000"/>
              </a:schemeClr>
            </a:solidFill>
          </a:endParaRPr>
        </a:p>
      </dgm:t>
    </dgm:pt>
    <dgm:pt modelId="{E1EDFD3C-9BBB-41F7-86BC-497416A9290C}" type="sibTrans" cxnId="{FEF82DF4-3A96-402A-BE33-0D92DB7A507A}">
      <dgm:prSet/>
      <dgm:spPr/>
      <dgm:t>
        <a:bodyPr/>
        <a:lstStyle/>
        <a:p>
          <a:endParaRPr lang="en-MY">
            <a:solidFill>
              <a:schemeClr val="accent2">
                <a:lumMod val="75000"/>
              </a:schemeClr>
            </a:solidFill>
          </a:endParaRPr>
        </a:p>
      </dgm:t>
    </dgm:pt>
    <dgm:pt modelId="{35161F3E-4FF9-4FD6-A210-5538B4F5F776}">
      <dgm:prSet phldrT="[Text]"/>
      <dgm:spPr/>
      <dgm:t>
        <a:bodyPr/>
        <a:lstStyle/>
        <a:p>
          <a:r>
            <a:rPr lang="en-US">
              <a:solidFill>
                <a:schemeClr val="tx1"/>
              </a:solidFill>
            </a:rPr>
            <a:t>saveConsult()</a:t>
          </a:r>
          <a:endParaRPr lang="en-MY" dirty="0">
            <a:solidFill>
              <a:schemeClr val="tx1"/>
            </a:solidFill>
          </a:endParaRPr>
        </a:p>
      </dgm:t>
    </dgm:pt>
    <dgm:pt modelId="{2A5059D4-824A-456B-9BC4-6C1D95638F75}" type="parTrans" cxnId="{80DAE72C-5EA8-4169-8E65-6A26A1883428}">
      <dgm:prSet/>
      <dgm:spPr/>
      <dgm:t>
        <a:bodyPr/>
        <a:lstStyle/>
        <a:p>
          <a:endParaRPr lang="en-MY">
            <a:solidFill>
              <a:schemeClr val="accent2">
                <a:lumMod val="75000"/>
              </a:schemeClr>
            </a:solidFill>
          </a:endParaRPr>
        </a:p>
      </dgm:t>
    </dgm:pt>
    <dgm:pt modelId="{A1844123-DD25-4A7D-88E2-C79395A77DC2}" type="sibTrans" cxnId="{80DAE72C-5EA8-4169-8E65-6A26A1883428}">
      <dgm:prSet/>
      <dgm:spPr/>
      <dgm:t>
        <a:bodyPr/>
        <a:lstStyle/>
        <a:p>
          <a:endParaRPr lang="en-MY">
            <a:solidFill>
              <a:schemeClr val="accent2">
                <a:lumMod val="75000"/>
              </a:schemeClr>
            </a:solidFill>
          </a:endParaRPr>
        </a:p>
      </dgm:t>
    </dgm:pt>
    <dgm:pt modelId="{4EB88407-97C0-46F0-9205-24CC0DD960E4}">
      <dgm:prSet phldrT="[Text]"/>
      <dgm:spPr/>
      <dgm:t>
        <a:bodyPr/>
        <a:lstStyle/>
        <a:p>
          <a:r>
            <a:rPr lang="en-US">
              <a:solidFill>
                <a:schemeClr val="tx1"/>
              </a:solidFill>
            </a:rPr>
            <a:t>… …</a:t>
          </a:r>
          <a:endParaRPr lang="en-MY" dirty="0">
            <a:solidFill>
              <a:schemeClr val="tx1"/>
            </a:solidFill>
          </a:endParaRPr>
        </a:p>
      </dgm:t>
    </dgm:pt>
    <dgm:pt modelId="{D2B326E6-20DE-47E2-A435-D2C5F78EFD01}" type="parTrans" cxnId="{33DCC38B-CA85-4E6F-988C-0FC9D2A8EB94}">
      <dgm:prSet/>
      <dgm:spPr/>
      <dgm:t>
        <a:bodyPr/>
        <a:lstStyle/>
        <a:p>
          <a:endParaRPr lang="en-MY">
            <a:solidFill>
              <a:schemeClr val="accent2">
                <a:lumMod val="75000"/>
              </a:schemeClr>
            </a:solidFill>
          </a:endParaRPr>
        </a:p>
      </dgm:t>
    </dgm:pt>
    <dgm:pt modelId="{628ECAAD-D6A9-40CA-AADF-AC6C30117BE7}" type="sibTrans" cxnId="{33DCC38B-CA85-4E6F-988C-0FC9D2A8EB94}">
      <dgm:prSet/>
      <dgm:spPr/>
      <dgm:t>
        <a:bodyPr/>
        <a:lstStyle/>
        <a:p>
          <a:endParaRPr lang="en-MY">
            <a:solidFill>
              <a:schemeClr val="accent2">
                <a:lumMod val="75000"/>
              </a:schemeClr>
            </a:solidFill>
          </a:endParaRPr>
        </a:p>
      </dgm:t>
    </dgm:pt>
    <dgm:pt modelId="{584D4E4B-B6C3-4DCA-8168-4BB2CEE03DA9}" type="pres">
      <dgm:prSet presAssocID="{23425703-EAA5-432A-9BE0-52C1763D7577}" presName="Name0" presStyleCnt="0">
        <dgm:presLayoutVars>
          <dgm:dir/>
          <dgm:animLvl val="lvl"/>
          <dgm:resizeHandles val="exact"/>
        </dgm:presLayoutVars>
      </dgm:prSet>
      <dgm:spPr/>
    </dgm:pt>
    <dgm:pt modelId="{ABEC6004-89B2-4272-BB77-D626D26C7191}" type="pres">
      <dgm:prSet presAssocID="{4F1A54B8-DD65-43DB-928F-B890904AC402}" presName="composite" presStyleCnt="0"/>
      <dgm:spPr/>
    </dgm:pt>
    <dgm:pt modelId="{6DB61F92-110D-43DA-B2CD-997B10273351}" type="pres">
      <dgm:prSet presAssocID="{4F1A54B8-DD65-43DB-928F-B890904AC402}" presName="parTx" presStyleLbl="alignNode1" presStyleIdx="0" presStyleCnt="3">
        <dgm:presLayoutVars>
          <dgm:chMax val="0"/>
          <dgm:chPref val="0"/>
          <dgm:bulletEnabled val="1"/>
        </dgm:presLayoutVars>
      </dgm:prSet>
      <dgm:spPr/>
    </dgm:pt>
    <dgm:pt modelId="{7008359D-90E6-401E-A3F2-8691F7D41922}" type="pres">
      <dgm:prSet presAssocID="{4F1A54B8-DD65-43DB-928F-B890904AC402}" presName="desTx" presStyleLbl="alignAccFollowNode1" presStyleIdx="0" presStyleCnt="3">
        <dgm:presLayoutVars>
          <dgm:bulletEnabled val="1"/>
        </dgm:presLayoutVars>
      </dgm:prSet>
      <dgm:spPr/>
    </dgm:pt>
    <dgm:pt modelId="{89461F84-4450-4C98-ADBB-5C9DC3EAE440}" type="pres">
      <dgm:prSet presAssocID="{812AA4D1-3D3C-4B2A-B034-8FF246424467}" presName="space" presStyleCnt="0"/>
      <dgm:spPr/>
    </dgm:pt>
    <dgm:pt modelId="{6562EE79-B2F5-42A3-8F5E-1D5803B504F7}" type="pres">
      <dgm:prSet presAssocID="{027830FF-8D5D-4BC0-BCFD-A158D898F479}" presName="composite" presStyleCnt="0"/>
      <dgm:spPr/>
    </dgm:pt>
    <dgm:pt modelId="{1ADD0B2E-B126-44F5-BC45-01A6929A2AE5}" type="pres">
      <dgm:prSet presAssocID="{027830FF-8D5D-4BC0-BCFD-A158D898F479}" presName="parTx" presStyleLbl="alignNode1" presStyleIdx="1" presStyleCnt="3">
        <dgm:presLayoutVars>
          <dgm:chMax val="0"/>
          <dgm:chPref val="0"/>
          <dgm:bulletEnabled val="1"/>
        </dgm:presLayoutVars>
      </dgm:prSet>
      <dgm:spPr/>
    </dgm:pt>
    <dgm:pt modelId="{20E8FEB8-AEF7-4343-BC3E-137871066354}" type="pres">
      <dgm:prSet presAssocID="{027830FF-8D5D-4BC0-BCFD-A158D898F479}" presName="desTx" presStyleLbl="alignAccFollowNode1" presStyleIdx="1" presStyleCnt="3">
        <dgm:presLayoutVars>
          <dgm:bulletEnabled val="1"/>
        </dgm:presLayoutVars>
      </dgm:prSet>
      <dgm:spPr/>
    </dgm:pt>
    <dgm:pt modelId="{3E8307EF-329F-4980-A1B9-44F1FACF56FD}" type="pres">
      <dgm:prSet presAssocID="{369EDA89-7AA3-407E-AB30-B0BAE1E00A56}" presName="space" presStyleCnt="0"/>
      <dgm:spPr/>
    </dgm:pt>
    <dgm:pt modelId="{6CF2CDF6-72A6-4559-BA07-9E7EFBE25A43}" type="pres">
      <dgm:prSet presAssocID="{48B79FB7-31E4-4632-8982-EDEBD454FA3E}" presName="composite" presStyleCnt="0"/>
      <dgm:spPr/>
    </dgm:pt>
    <dgm:pt modelId="{B090F303-5928-4D2A-A58A-BDB428D81B17}" type="pres">
      <dgm:prSet presAssocID="{48B79FB7-31E4-4632-8982-EDEBD454FA3E}" presName="parTx" presStyleLbl="alignNode1" presStyleIdx="2" presStyleCnt="3">
        <dgm:presLayoutVars>
          <dgm:chMax val="0"/>
          <dgm:chPref val="0"/>
          <dgm:bulletEnabled val="1"/>
        </dgm:presLayoutVars>
      </dgm:prSet>
      <dgm:spPr/>
    </dgm:pt>
    <dgm:pt modelId="{A417C471-912A-4057-96BB-CBB4E93D8913}" type="pres">
      <dgm:prSet presAssocID="{48B79FB7-31E4-4632-8982-EDEBD454FA3E}" presName="desTx" presStyleLbl="alignAccFollowNode1" presStyleIdx="2" presStyleCnt="3">
        <dgm:presLayoutVars>
          <dgm:bulletEnabled val="1"/>
        </dgm:presLayoutVars>
      </dgm:prSet>
      <dgm:spPr/>
    </dgm:pt>
  </dgm:ptLst>
  <dgm:cxnLst>
    <dgm:cxn modelId="{EDB1AD02-E018-40DB-8EAC-50313CB02702}" srcId="{027830FF-8D5D-4BC0-BCFD-A158D898F479}" destId="{1CD4E88E-D925-4A78-B23C-69C901B71445}" srcOrd="3" destOrd="0" parTransId="{604D6BFC-BF71-43AD-88C7-49A9E3C12B25}" sibTransId="{FA799E51-2386-4FAD-A357-A0A487E254A1}"/>
    <dgm:cxn modelId="{8823FE02-B478-44A1-8AD6-552F82B37D19}" srcId="{4F1A54B8-DD65-43DB-928F-B890904AC402}" destId="{D4BDDE43-A8E6-4C91-8801-23799A6C50EC}" srcOrd="1" destOrd="0" parTransId="{DE3C7081-813B-4ED0-BD98-92C48B607B8C}" sibTransId="{8E36A1E3-E49B-48C3-A364-FAB468D5D8C7}"/>
    <dgm:cxn modelId="{1CAAA60B-D849-4AED-98E3-FF934BCDE3BA}" type="presOf" srcId="{97D2CAB1-9F98-4371-9F3B-C77602814AFE}" destId="{7008359D-90E6-401E-A3F2-8691F7D41922}" srcOrd="0" destOrd="4" presId="urn:microsoft.com/office/officeart/2005/8/layout/hList1"/>
    <dgm:cxn modelId="{22044013-0A7A-4EE4-BC96-3486610F3177}" srcId="{48B79FB7-31E4-4632-8982-EDEBD454FA3E}" destId="{0F3F5A58-3D66-4BEE-A917-40B3767BD41D}" srcOrd="0" destOrd="0" parTransId="{2B2655AE-AC37-4147-B304-59D28188BC41}" sibTransId="{40F861C0-62EE-4832-82C4-D247E14EA2CE}"/>
    <dgm:cxn modelId="{29690819-B8DD-46B7-A1A1-9511BFEED4D9}" srcId="{4F1A54B8-DD65-43DB-928F-B890904AC402}" destId="{41904D7F-01E9-4F75-9370-D0CDB0E19938}" srcOrd="3" destOrd="0" parTransId="{22D8B73A-C8B2-40B9-85BD-0FA5D6A7C0A7}" sibTransId="{27DD32BF-7E3F-4DE0-82FC-67F37C128344}"/>
    <dgm:cxn modelId="{CBDB761C-A424-4A1E-9C28-CAA0922651EA}" type="presOf" srcId="{4EB88407-97C0-46F0-9205-24CC0DD960E4}" destId="{A417C471-912A-4057-96BB-CBB4E93D8913}" srcOrd="0" destOrd="8" presId="urn:microsoft.com/office/officeart/2005/8/layout/hList1"/>
    <dgm:cxn modelId="{CC93AF1E-7487-4F6E-9516-875EECD5954D}" type="presOf" srcId="{35161F3E-4FF9-4FD6-A210-5538B4F5F776}" destId="{A417C471-912A-4057-96BB-CBB4E93D8913}" srcOrd="0" destOrd="7" presId="urn:microsoft.com/office/officeart/2005/8/layout/hList1"/>
    <dgm:cxn modelId="{2ABF9E21-3C2B-4EFE-9075-DB96C68DCB52}" srcId="{48B79FB7-31E4-4632-8982-EDEBD454FA3E}" destId="{79C5615A-F18C-4376-940E-DDA446602B24}" srcOrd="5" destOrd="0" parTransId="{B90C4DDC-7F3C-4254-8D99-410B46C0C6A8}" sibTransId="{9E03C397-AAF2-499A-A9BD-DDDDE912AF83}"/>
    <dgm:cxn modelId="{D3B25522-C200-47E9-A47C-9F22071250C5}" type="presOf" srcId="{027830FF-8D5D-4BC0-BCFD-A158D898F479}" destId="{1ADD0B2E-B126-44F5-BC45-01A6929A2AE5}" srcOrd="0" destOrd="0" presId="urn:microsoft.com/office/officeart/2005/8/layout/hList1"/>
    <dgm:cxn modelId="{ED155926-32EF-4E55-A8CE-A1A8FC551B2B}" srcId="{027830FF-8D5D-4BC0-BCFD-A158D898F479}" destId="{A4226645-E747-4023-8F6B-D774BE84137B}" srcOrd="0" destOrd="0" parTransId="{98370094-0A1D-475C-87D3-A82EFBC82021}" sibTransId="{3EC2BE39-DB1C-4517-8545-9A5B822B5CA4}"/>
    <dgm:cxn modelId="{F7914128-4823-4A64-A842-6EE13C0024CD}" srcId="{4F1A54B8-DD65-43DB-928F-B890904AC402}" destId="{035791A7-3B40-4CAA-8493-3E0704593B6E}" srcOrd="0" destOrd="0" parTransId="{A3A22C1B-868B-4517-BD58-890ADFC1E137}" sibTransId="{8A9F6901-B964-4DB6-A16A-D4C50087CE9D}"/>
    <dgm:cxn modelId="{A6D14C29-6CFB-420E-8C04-877FE5CFD618}" srcId="{027830FF-8D5D-4BC0-BCFD-A158D898F479}" destId="{089421A0-3D15-48AE-905C-8FFE77BB7496}" srcOrd="5" destOrd="0" parTransId="{A580996E-8321-41F3-BF58-E4119BBE3377}" sibTransId="{7656328C-3919-438C-9F03-FA15382C25CF}"/>
    <dgm:cxn modelId="{DE1E772A-248D-4DBC-9AD7-4D4112F0E510}" srcId="{4F1A54B8-DD65-43DB-928F-B890904AC402}" destId="{2A49AA26-EAB9-4383-8477-E0F127A129F9}" srcOrd="2" destOrd="0" parTransId="{41BF3ECB-0948-4E30-9214-958E61399B6E}" sibTransId="{D783D969-63FA-4AD2-A91E-EDF2B1CCB709}"/>
    <dgm:cxn modelId="{80DAE72C-5EA8-4169-8E65-6A26A1883428}" srcId="{48B79FB7-31E4-4632-8982-EDEBD454FA3E}" destId="{35161F3E-4FF9-4FD6-A210-5538B4F5F776}" srcOrd="7" destOrd="0" parTransId="{2A5059D4-824A-456B-9BC4-6C1D95638F75}" sibTransId="{A1844123-DD25-4A7D-88E2-C79395A77DC2}"/>
    <dgm:cxn modelId="{320FC02D-7703-4601-9CDB-4A625A68648D}" srcId="{23425703-EAA5-432A-9BE0-52C1763D7577}" destId="{48B79FB7-31E4-4632-8982-EDEBD454FA3E}" srcOrd="2" destOrd="0" parTransId="{478E899F-7044-4DE5-B25C-C64DE7DD8C52}" sibTransId="{AB255F0E-7CD0-4E4D-9B24-0CFE1997D46D}"/>
    <dgm:cxn modelId="{78C6DD31-6422-4912-B353-568249787371}" type="presOf" srcId="{A4226645-E747-4023-8F6B-D774BE84137B}" destId="{20E8FEB8-AEF7-4343-BC3E-137871066354}" srcOrd="0" destOrd="0" presId="urn:microsoft.com/office/officeart/2005/8/layout/hList1"/>
    <dgm:cxn modelId="{72F20D33-BDA3-4557-9466-FE31CA3A0272}" srcId="{027830FF-8D5D-4BC0-BCFD-A158D898F479}" destId="{E93FAFFA-C220-4835-8BC9-8E18AC3367AA}" srcOrd="6" destOrd="0" parTransId="{68571525-9C8D-427D-9EC0-3C165AFF302E}" sibTransId="{291BF691-1212-4238-8EDE-7E5ABC3C99DD}"/>
    <dgm:cxn modelId="{171D1D33-B01E-4BF1-A19B-E03A3F90ECA2}" type="presOf" srcId="{2B16E8AD-F26D-4724-821B-6EC3AA2A0AE6}" destId="{20E8FEB8-AEF7-4343-BC3E-137871066354}" srcOrd="0" destOrd="8" presId="urn:microsoft.com/office/officeart/2005/8/layout/hList1"/>
    <dgm:cxn modelId="{D3823734-7A9C-4271-9AF8-48435725309A}" srcId="{4F1A54B8-DD65-43DB-928F-B890904AC402}" destId="{71BCA37D-62CF-4D7C-81AF-28C5C88882D7}" srcOrd="6" destOrd="0" parTransId="{36C69752-D4F7-42F4-A495-E76B8C73A4CB}" sibTransId="{5DAEE6DA-8116-4BF1-BC6F-011575BDEF23}"/>
    <dgm:cxn modelId="{6AA43F38-4624-4FDE-8C7A-0562001F2219}" type="presOf" srcId="{1CD4E88E-D925-4A78-B23C-69C901B71445}" destId="{20E8FEB8-AEF7-4343-BC3E-137871066354}" srcOrd="0" destOrd="3" presId="urn:microsoft.com/office/officeart/2005/8/layout/hList1"/>
    <dgm:cxn modelId="{78800C40-623A-485C-AEEA-A8888149E517}" type="presOf" srcId="{32600879-A109-46F0-9A33-AF634362809E}" destId="{20E8FEB8-AEF7-4343-BC3E-137871066354}" srcOrd="0" destOrd="7" presId="urn:microsoft.com/office/officeart/2005/8/layout/hList1"/>
    <dgm:cxn modelId="{265AEE5B-E09E-4C78-B076-AB1DD6484C1A}" srcId="{027830FF-8D5D-4BC0-BCFD-A158D898F479}" destId="{891C58DD-5EEB-4DEB-8D8E-0B8594D1E8C3}" srcOrd="4" destOrd="0" parTransId="{1CB5C870-06DE-4236-B71A-BEFB4FF3490F}" sibTransId="{E8115E4B-B609-4582-BF44-54DE809CF237}"/>
    <dgm:cxn modelId="{ED970C5C-5576-46C7-85D2-5FEF9DAD9404}" type="presOf" srcId="{AE9916A2-6289-4724-9590-7BDA2A8879E8}" destId="{20E8FEB8-AEF7-4343-BC3E-137871066354}" srcOrd="0" destOrd="2" presId="urn:microsoft.com/office/officeart/2005/8/layout/hList1"/>
    <dgm:cxn modelId="{5664D05F-5981-42BE-900E-C2BFB3A8AB40}" srcId="{4F1A54B8-DD65-43DB-928F-B890904AC402}" destId="{A6D1B69C-A75F-41DA-953A-E7F3A06A8C23}" srcOrd="5" destOrd="0" parTransId="{2B34CFAF-5B06-4A84-85A5-29B38F7C8259}" sibTransId="{5FEB4576-0291-4349-A01F-7F1A0130564A}"/>
    <dgm:cxn modelId="{3EF23167-5EF8-434A-8121-A857A196860F}" type="presOf" srcId="{E93FAFFA-C220-4835-8BC9-8E18AC3367AA}" destId="{20E8FEB8-AEF7-4343-BC3E-137871066354}" srcOrd="0" destOrd="6" presId="urn:microsoft.com/office/officeart/2005/8/layout/hList1"/>
    <dgm:cxn modelId="{9CC16F6D-80BD-4EE9-8849-22FED8EC61AC}" type="presOf" srcId="{79C5615A-F18C-4376-940E-DDA446602B24}" destId="{A417C471-912A-4057-96BB-CBB4E93D8913}" srcOrd="0" destOrd="5" presId="urn:microsoft.com/office/officeart/2005/8/layout/hList1"/>
    <dgm:cxn modelId="{CF8DFA4D-59EB-476F-BD86-CD7ABEE800C5}" type="presOf" srcId="{B97FF890-FA51-46BA-B8DC-C4FFE0B8627B}" destId="{A417C471-912A-4057-96BB-CBB4E93D8913}" srcOrd="0" destOrd="6" presId="urn:microsoft.com/office/officeart/2005/8/layout/hList1"/>
    <dgm:cxn modelId="{292F8C4E-6E82-4CC2-8359-31D6DD5C7E45}" type="presOf" srcId="{23425703-EAA5-432A-9BE0-52C1763D7577}" destId="{584D4E4B-B6C3-4DCA-8168-4BB2CEE03DA9}" srcOrd="0" destOrd="0" presId="urn:microsoft.com/office/officeart/2005/8/layout/hList1"/>
    <dgm:cxn modelId="{24366C55-180A-4038-BA4F-27010D3D0C3D}" type="presOf" srcId="{71BCA37D-62CF-4D7C-81AF-28C5C88882D7}" destId="{7008359D-90E6-401E-A3F2-8691F7D41922}" srcOrd="0" destOrd="6" presId="urn:microsoft.com/office/officeart/2005/8/layout/hList1"/>
    <dgm:cxn modelId="{C9A58279-AF17-458B-BC21-EACBCDD419AC}" srcId="{027830FF-8D5D-4BC0-BCFD-A158D898F479}" destId="{32600879-A109-46F0-9A33-AF634362809E}" srcOrd="7" destOrd="0" parTransId="{94A7F09D-A1B8-404B-AA15-163DBA220285}" sibTransId="{BFFBA6A6-CEAE-4309-BB8D-349092743760}"/>
    <dgm:cxn modelId="{478F7B7A-1E23-4D7F-B0E8-DF28025BE293}" type="presOf" srcId="{035791A7-3B40-4CAA-8493-3E0704593B6E}" destId="{7008359D-90E6-401E-A3F2-8691F7D41922}" srcOrd="0" destOrd="0" presId="urn:microsoft.com/office/officeart/2005/8/layout/hList1"/>
    <dgm:cxn modelId="{7AE7AE7E-4945-4172-A4DE-CC794E383BC4}" type="presOf" srcId="{891C58DD-5EEB-4DEB-8D8E-0B8594D1E8C3}" destId="{20E8FEB8-AEF7-4343-BC3E-137871066354}" srcOrd="0" destOrd="4" presId="urn:microsoft.com/office/officeart/2005/8/layout/hList1"/>
    <dgm:cxn modelId="{11073882-BDEA-4968-A3FF-F13A9A676BD5}" type="presOf" srcId="{089421A0-3D15-48AE-905C-8FFE77BB7496}" destId="{20E8FEB8-AEF7-4343-BC3E-137871066354}" srcOrd="0" destOrd="5" presId="urn:microsoft.com/office/officeart/2005/8/layout/hList1"/>
    <dgm:cxn modelId="{349F578A-7F38-447F-A3F7-FBCAE27EF5AC}" srcId="{48B79FB7-31E4-4632-8982-EDEBD454FA3E}" destId="{D6413A55-5733-4CF4-ACB2-1EE6D948FAF1}" srcOrd="2" destOrd="0" parTransId="{C23A581D-B9D9-4859-A9EA-5A388300FDB4}" sibTransId="{26EB8E2F-4A89-4488-9C0A-5A780A5D6D4D}"/>
    <dgm:cxn modelId="{33DCC38B-CA85-4E6F-988C-0FC9D2A8EB94}" srcId="{48B79FB7-31E4-4632-8982-EDEBD454FA3E}" destId="{4EB88407-97C0-46F0-9205-24CC0DD960E4}" srcOrd="8" destOrd="0" parTransId="{D2B326E6-20DE-47E2-A435-D2C5F78EFD01}" sibTransId="{628ECAAD-D6A9-40CA-AADF-AC6C30117BE7}"/>
    <dgm:cxn modelId="{A1FD0792-2420-4577-AC06-0AFB68AE4F47}" type="presOf" srcId="{D4BDDE43-A8E6-4C91-8801-23799A6C50EC}" destId="{7008359D-90E6-401E-A3F2-8691F7D41922}" srcOrd="0" destOrd="1" presId="urn:microsoft.com/office/officeart/2005/8/layout/hList1"/>
    <dgm:cxn modelId="{37E75594-39D5-4404-AB96-370FCEF3E682}" srcId="{23425703-EAA5-432A-9BE0-52C1763D7577}" destId="{027830FF-8D5D-4BC0-BCFD-A158D898F479}" srcOrd="1" destOrd="0" parTransId="{6007A7BE-6DFC-45E7-B3EC-18A231CC8CE6}" sibTransId="{369EDA89-7AA3-407E-AB30-B0BAE1E00A56}"/>
    <dgm:cxn modelId="{7BB77798-69B6-4D04-8998-3D10B7A1754A}" type="presOf" srcId="{41904D7F-01E9-4F75-9370-D0CDB0E19938}" destId="{7008359D-90E6-401E-A3F2-8691F7D41922}" srcOrd="0" destOrd="3" presId="urn:microsoft.com/office/officeart/2005/8/layout/hList1"/>
    <dgm:cxn modelId="{50282C9C-8B33-4DF1-B87B-2C0860C3C2CF}" type="presOf" srcId="{C24F459D-A07D-4D6C-BC16-F71257B23AD9}" destId="{A417C471-912A-4057-96BB-CBB4E93D8913}" srcOrd="0" destOrd="4" presId="urn:microsoft.com/office/officeart/2005/8/layout/hList1"/>
    <dgm:cxn modelId="{03E069A4-E484-4F51-BC2A-24A305C8131E}" type="presOf" srcId="{0F3F5A58-3D66-4BEE-A917-40B3767BD41D}" destId="{A417C471-912A-4057-96BB-CBB4E93D8913}" srcOrd="0" destOrd="0" presId="urn:microsoft.com/office/officeart/2005/8/layout/hList1"/>
    <dgm:cxn modelId="{AA1470AA-F069-4809-A032-00630179BD06}" srcId="{027830FF-8D5D-4BC0-BCFD-A158D898F479}" destId="{AE9916A2-6289-4724-9590-7BDA2A8879E8}" srcOrd="2" destOrd="0" parTransId="{7A9CC322-8470-4032-83B6-F207812CDC19}" sibTransId="{811E9867-AA62-4EC8-853C-9B96E0AD99D5}"/>
    <dgm:cxn modelId="{A8378FAD-71C4-41A8-B272-67A63FA998A5}" srcId="{027830FF-8D5D-4BC0-BCFD-A158D898F479}" destId="{71C121CD-7EF2-4095-9693-F9FB87F311B6}" srcOrd="1" destOrd="0" parTransId="{7C853FB3-4228-4185-AD89-A95BD6965413}" sibTransId="{16F44680-D9A1-4C2E-A1C3-15F699EEA008}"/>
    <dgm:cxn modelId="{39BAA7BB-B30F-418D-95A5-7497919BCB31}" type="presOf" srcId="{4F1A54B8-DD65-43DB-928F-B890904AC402}" destId="{6DB61F92-110D-43DA-B2CD-997B10273351}" srcOrd="0" destOrd="0" presId="urn:microsoft.com/office/officeart/2005/8/layout/hList1"/>
    <dgm:cxn modelId="{716580BE-BC2D-48B3-8715-D367ED2684B1}" type="presOf" srcId="{71C121CD-7EF2-4095-9693-F9FB87F311B6}" destId="{20E8FEB8-AEF7-4343-BC3E-137871066354}" srcOrd="0" destOrd="1" presId="urn:microsoft.com/office/officeart/2005/8/layout/hList1"/>
    <dgm:cxn modelId="{2C35B9C7-8D2B-4D91-A8C1-32B8D9C5129E}" type="presOf" srcId="{2A49AA26-EAB9-4383-8477-E0F127A129F9}" destId="{7008359D-90E6-401E-A3F2-8691F7D41922}" srcOrd="0" destOrd="2" presId="urn:microsoft.com/office/officeart/2005/8/layout/hList1"/>
    <dgm:cxn modelId="{BDA258C8-3ABB-4CC9-97EB-4CEDEA7B64B9}" type="presOf" srcId="{EE75F168-B6D3-4E7F-A72B-534CAF8557AD}" destId="{A417C471-912A-4057-96BB-CBB4E93D8913}" srcOrd="0" destOrd="3" presId="urn:microsoft.com/office/officeart/2005/8/layout/hList1"/>
    <dgm:cxn modelId="{CBC3F7D6-7538-457A-92D0-11C98A56D589}" srcId="{4F1A54B8-DD65-43DB-928F-B890904AC402}" destId="{7378B57A-1100-42E3-8D33-094D27416D14}" srcOrd="7" destOrd="0" parTransId="{11BE74F6-533B-4DC7-A727-0E66053C97CD}" sibTransId="{C8C010C8-45AB-4860-86D4-CA96C653D9E3}"/>
    <dgm:cxn modelId="{6CC428E0-F64A-40D9-93E4-31DE4C0A9682}" srcId="{4F1A54B8-DD65-43DB-928F-B890904AC402}" destId="{97D2CAB1-9F98-4371-9F3B-C77602814AFE}" srcOrd="4" destOrd="0" parTransId="{332EC3DE-0EDB-4289-86A8-72AF12BB050B}" sibTransId="{3AB06E1D-D14E-496E-96C5-3E3EC3BD247B}"/>
    <dgm:cxn modelId="{C1901AE7-A6B2-471F-A97E-4B0918FE5D71}" type="presOf" srcId="{82E56A82-0468-4576-A980-842B6E6C9661}" destId="{A417C471-912A-4057-96BB-CBB4E93D8913}" srcOrd="0" destOrd="1" presId="urn:microsoft.com/office/officeart/2005/8/layout/hList1"/>
    <dgm:cxn modelId="{D91E87E8-2C81-469F-85CF-EE1C20D4C14A}" type="presOf" srcId="{7378B57A-1100-42E3-8D33-094D27416D14}" destId="{7008359D-90E6-401E-A3F2-8691F7D41922}" srcOrd="0" destOrd="7" presId="urn:microsoft.com/office/officeart/2005/8/layout/hList1"/>
    <dgm:cxn modelId="{AC6C35EB-EFD3-4E0F-8ECA-574CB0D23EFF}" type="presOf" srcId="{48B79FB7-31E4-4632-8982-EDEBD454FA3E}" destId="{B090F303-5928-4D2A-A58A-BDB428D81B17}" srcOrd="0" destOrd="0" presId="urn:microsoft.com/office/officeart/2005/8/layout/hList1"/>
    <dgm:cxn modelId="{3DD483EB-AE7D-4B6E-8BF4-FED514746002}" srcId="{48B79FB7-31E4-4632-8982-EDEBD454FA3E}" destId="{EE75F168-B6D3-4E7F-A72B-534CAF8557AD}" srcOrd="3" destOrd="0" parTransId="{35CD8654-230A-4D37-98EB-2D6334BC3E2D}" sibTransId="{BD629201-5F14-42D8-9C1F-78754E88E913}"/>
    <dgm:cxn modelId="{743998EE-562D-4236-93AF-C03E29AB97F4}" srcId="{48B79FB7-31E4-4632-8982-EDEBD454FA3E}" destId="{82E56A82-0468-4576-A980-842B6E6C9661}" srcOrd="1" destOrd="0" parTransId="{71696AF5-6AF2-4AEE-978B-BA2C947B8C65}" sibTransId="{5F6D1FF6-166E-41B6-B87B-B1CD6278088F}"/>
    <dgm:cxn modelId="{792027F4-D782-45E6-9162-606FFABC65FF}" type="presOf" srcId="{A6D1B69C-A75F-41DA-953A-E7F3A06A8C23}" destId="{7008359D-90E6-401E-A3F2-8691F7D41922}" srcOrd="0" destOrd="5" presId="urn:microsoft.com/office/officeart/2005/8/layout/hList1"/>
    <dgm:cxn modelId="{FEF82DF4-3A96-402A-BE33-0D92DB7A507A}" srcId="{48B79FB7-31E4-4632-8982-EDEBD454FA3E}" destId="{B97FF890-FA51-46BA-B8DC-C4FFE0B8627B}" srcOrd="6" destOrd="0" parTransId="{C29C4BC7-11FD-483E-9F38-86B21033A382}" sibTransId="{E1EDFD3C-9BBB-41F7-86BC-497416A9290C}"/>
    <dgm:cxn modelId="{F47240F8-99D3-448E-9AC8-7ECFC9D9608B}" srcId="{23425703-EAA5-432A-9BE0-52C1763D7577}" destId="{4F1A54B8-DD65-43DB-928F-B890904AC402}" srcOrd="0" destOrd="0" parTransId="{8F609259-E068-4C6C-B4B5-671075D5CF60}" sibTransId="{812AA4D1-3D3C-4B2A-B034-8FF246424467}"/>
    <dgm:cxn modelId="{141453F9-D417-4810-AA77-605E89003801}" type="presOf" srcId="{D6413A55-5733-4CF4-ACB2-1EE6D948FAF1}" destId="{A417C471-912A-4057-96BB-CBB4E93D8913}" srcOrd="0" destOrd="2" presId="urn:microsoft.com/office/officeart/2005/8/layout/hList1"/>
    <dgm:cxn modelId="{E04AB4FC-2B67-4A1F-BED0-EF4B8FB479C1}" srcId="{027830FF-8D5D-4BC0-BCFD-A158D898F479}" destId="{2B16E8AD-F26D-4724-821B-6EC3AA2A0AE6}" srcOrd="8" destOrd="0" parTransId="{DA897B9A-979A-4C81-AA7A-46F9EA9407EC}" sibTransId="{96E5985D-5907-47AF-8CEF-DB3ED3B68E93}"/>
    <dgm:cxn modelId="{D763ADFF-9654-428E-BC7D-D76F508F4DAF}" srcId="{48B79FB7-31E4-4632-8982-EDEBD454FA3E}" destId="{C24F459D-A07D-4D6C-BC16-F71257B23AD9}" srcOrd="4" destOrd="0" parTransId="{930A108B-ED90-4FEE-99FD-2A635FF0A5C7}" sibTransId="{F342CF90-FCE2-4119-9551-1903DB7B0287}"/>
    <dgm:cxn modelId="{AE5163F2-5F53-4922-AFFC-90E027966E66}" type="presParOf" srcId="{584D4E4B-B6C3-4DCA-8168-4BB2CEE03DA9}" destId="{ABEC6004-89B2-4272-BB77-D626D26C7191}" srcOrd="0" destOrd="0" presId="urn:microsoft.com/office/officeart/2005/8/layout/hList1"/>
    <dgm:cxn modelId="{C9012B87-23E6-4A38-AF08-CAA6D2242CCF}" type="presParOf" srcId="{ABEC6004-89B2-4272-BB77-D626D26C7191}" destId="{6DB61F92-110D-43DA-B2CD-997B10273351}" srcOrd="0" destOrd="0" presId="urn:microsoft.com/office/officeart/2005/8/layout/hList1"/>
    <dgm:cxn modelId="{5FE78582-BA4C-46AE-A61C-DB6636366763}" type="presParOf" srcId="{ABEC6004-89B2-4272-BB77-D626D26C7191}" destId="{7008359D-90E6-401E-A3F2-8691F7D41922}" srcOrd="1" destOrd="0" presId="urn:microsoft.com/office/officeart/2005/8/layout/hList1"/>
    <dgm:cxn modelId="{C5D4B731-E96C-45C0-8F2C-E8073AE1B45D}" type="presParOf" srcId="{584D4E4B-B6C3-4DCA-8168-4BB2CEE03DA9}" destId="{89461F84-4450-4C98-ADBB-5C9DC3EAE440}" srcOrd="1" destOrd="0" presId="urn:microsoft.com/office/officeart/2005/8/layout/hList1"/>
    <dgm:cxn modelId="{5D507750-92F9-47E0-A764-DE123C681010}" type="presParOf" srcId="{584D4E4B-B6C3-4DCA-8168-4BB2CEE03DA9}" destId="{6562EE79-B2F5-42A3-8F5E-1D5803B504F7}" srcOrd="2" destOrd="0" presId="urn:microsoft.com/office/officeart/2005/8/layout/hList1"/>
    <dgm:cxn modelId="{7C68CC91-5752-4CBF-B94A-6455CE52EB94}" type="presParOf" srcId="{6562EE79-B2F5-42A3-8F5E-1D5803B504F7}" destId="{1ADD0B2E-B126-44F5-BC45-01A6929A2AE5}" srcOrd="0" destOrd="0" presId="urn:microsoft.com/office/officeart/2005/8/layout/hList1"/>
    <dgm:cxn modelId="{BCA97333-563D-4617-AFF6-235E21387173}" type="presParOf" srcId="{6562EE79-B2F5-42A3-8F5E-1D5803B504F7}" destId="{20E8FEB8-AEF7-4343-BC3E-137871066354}" srcOrd="1" destOrd="0" presId="urn:microsoft.com/office/officeart/2005/8/layout/hList1"/>
    <dgm:cxn modelId="{E731FA52-714E-4282-92E4-A912BCE22138}" type="presParOf" srcId="{584D4E4B-B6C3-4DCA-8168-4BB2CEE03DA9}" destId="{3E8307EF-329F-4980-A1B9-44F1FACF56FD}" srcOrd="3" destOrd="0" presId="urn:microsoft.com/office/officeart/2005/8/layout/hList1"/>
    <dgm:cxn modelId="{4275E439-B049-4621-99E8-427E44E18E85}" type="presParOf" srcId="{584D4E4B-B6C3-4DCA-8168-4BB2CEE03DA9}" destId="{6CF2CDF6-72A6-4559-BA07-9E7EFBE25A43}" srcOrd="4" destOrd="0" presId="urn:microsoft.com/office/officeart/2005/8/layout/hList1"/>
    <dgm:cxn modelId="{EC97E7D8-E6C8-4DCF-827E-38374580C8F0}" type="presParOf" srcId="{6CF2CDF6-72A6-4559-BA07-9E7EFBE25A43}" destId="{B090F303-5928-4D2A-A58A-BDB428D81B17}" srcOrd="0" destOrd="0" presId="urn:microsoft.com/office/officeart/2005/8/layout/hList1"/>
    <dgm:cxn modelId="{89E66B93-773B-46B6-B532-CE654940638F}" type="presParOf" srcId="{6CF2CDF6-72A6-4559-BA07-9E7EFBE25A43}" destId="{A417C471-912A-4057-96BB-CBB4E93D891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61F92-110D-43DA-B2CD-997B10273351}">
      <dsp:nvSpPr>
        <dsp:cNvPr id="0" name=""/>
        <dsp:cNvSpPr/>
      </dsp:nvSpPr>
      <dsp:spPr>
        <a:xfrm>
          <a:off x="2257" y="261625"/>
          <a:ext cx="2201203" cy="604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bg1"/>
              </a:solidFill>
            </a:rPr>
            <a:t>Patient</a:t>
          </a:r>
          <a:endParaRPr lang="en-MY" sz="2100" b="1" kern="1200" dirty="0">
            <a:solidFill>
              <a:schemeClr val="bg1"/>
            </a:solidFill>
          </a:endParaRPr>
        </a:p>
      </dsp:txBody>
      <dsp:txXfrm>
        <a:off x="2257" y="261625"/>
        <a:ext cx="2201203" cy="604800"/>
      </dsp:txXfrm>
    </dsp:sp>
    <dsp:sp modelId="{7008359D-90E6-401E-A3F2-8691F7D41922}">
      <dsp:nvSpPr>
        <dsp:cNvPr id="0" name=""/>
        <dsp:cNvSpPr/>
      </dsp:nvSpPr>
      <dsp:spPr>
        <a:xfrm>
          <a:off x="2257" y="866425"/>
          <a:ext cx="2201203" cy="369648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solidFill>
                <a:schemeClr val="tx1"/>
              </a:solidFill>
            </a:rPr>
            <a:t>&lt;attribute decls&gt;</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getName()</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editName()</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getAddress()</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dirty="0" err="1">
              <a:solidFill>
                <a:schemeClr val="tx1"/>
              </a:solidFill>
            </a:rPr>
            <a:t>editAddress</a:t>
          </a:r>
          <a:r>
            <a:rPr lang="en-US" sz="2100" kern="1200" dirty="0">
              <a:solidFill>
                <a:schemeClr val="tx1"/>
              </a:solidFill>
            </a:rPr>
            <a:t>()</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 …</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dirty="0" err="1">
              <a:solidFill>
                <a:schemeClr val="tx1"/>
              </a:solidFill>
            </a:rPr>
            <a:t>Anonymize</a:t>
          </a:r>
          <a:r>
            <a:rPr lang="en-US" sz="2100" kern="1200" dirty="0">
              <a:solidFill>
                <a:schemeClr val="tx1"/>
              </a:solidFill>
            </a:rPr>
            <a:t>()</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 …</a:t>
          </a:r>
          <a:endParaRPr lang="en-MY" sz="2100" kern="1200" dirty="0">
            <a:solidFill>
              <a:schemeClr val="tx1"/>
            </a:solidFill>
          </a:endParaRPr>
        </a:p>
      </dsp:txBody>
      <dsp:txXfrm>
        <a:off x="2257" y="866425"/>
        <a:ext cx="2201203" cy="3696485"/>
      </dsp:txXfrm>
    </dsp:sp>
    <dsp:sp modelId="{1ADD0B2E-B126-44F5-BC45-01A6929A2AE5}">
      <dsp:nvSpPr>
        <dsp:cNvPr id="0" name=""/>
        <dsp:cNvSpPr/>
      </dsp:nvSpPr>
      <dsp:spPr>
        <a:xfrm>
          <a:off x="2511630" y="261625"/>
          <a:ext cx="2201203" cy="604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bg1"/>
              </a:solidFill>
            </a:rPr>
            <a:t>Image</a:t>
          </a:r>
          <a:endParaRPr lang="en-MY" sz="2100" b="1" kern="1200" dirty="0">
            <a:solidFill>
              <a:schemeClr val="bg1"/>
            </a:solidFill>
          </a:endParaRPr>
        </a:p>
      </dsp:txBody>
      <dsp:txXfrm>
        <a:off x="2511630" y="261625"/>
        <a:ext cx="2201203" cy="604800"/>
      </dsp:txXfrm>
    </dsp:sp>
    <dsp:sp modelId="{20E8FEB8-AEF7-4343-BC3E-137871066354}">
      <dsp:nvSpPr>
        <dsp:cNvPr id="0" name=""/>
        <dsp:cNvSpPr/>
      </dsp:nvSpPr>
      <dsp:spPr>
        <a:xfrm>
          <a:off x="2511630" y="866425"/>
          <a:ext cx="2201203" cy="369648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solidFill>
                <a:schemeClr val="tx1"/>
              </a:solidFill>
            </a:rPr>
            <a:t>&lt;attribute decls&gt;</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getModality()</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Archive()</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getDate()</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editDate()</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 …</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saveDiagnosis()</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saveType()</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 …</a:t>
          </a:r>
          <a:endParaRPr lang="en-MY" sz="2100" kern="1200" dirty="0">
            <a:solidFill>
              <a:schemeClr val="tx1"/>
            </a:solidFill>
          </a:endParaRPr>
        </a:p>
      </dsp:txBody>
      <dsp:txXfrm>
        <a:off x="2511630" y="866425"/>
        <a:ext cx="2201203" cy="3696485"/>
      </dsp:txXfrm>
    </dsp:sp>
    <dsp:sp modelId="{B090F303-5928-4D2A-A58A-BDB428D81B17}">
      <dsp:nvSpPr>
        <dsp:cNvPr id="0" name=""/>
        <dsp:cNvSpPr/>
      </dsp:nvSpPr>
      <dsp:spPr>
        <a:xfrm>
          <a:off x="5021002" y="261625"/>
          <a:ext cx="2201203" cy="604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bg1"/>
              </a:solidFill>
            </a:rPr>
            <a:t>Consultation</a:t>
          </a:r>
          <a:endParaRPr lang="en-MY" sz="2100" b="1" kern="1200" dirty="0">
            <a:solidFill>
              <a:schemeClr val="bg1"/>
            </a:solidFill>
          </a:endParaRPr>
        </a:p>
      </dsp:txBody>
      <dsp:txXfrm>
        <a:off x="5021002" y="261625"/>
        <a:ext cx="2201203" cy="604800"/>
      </dsp:txXfrm>
    </dsp:sp>
    <dsp:sp modelId="{A417C471-912A-4057-96BB-CBB4E93D8913}">
      <dsp:nvSpPr>
        <dsp:cNvPr id="0" name=""/>
        <dsp:cNvSpPr/>
      </dsp:nvSpPr>
      <dsp:spPr>
        <a:xfrm>
          <a:off x="5021002" y="866425"/>
          <a:ext cx="2201203" cy="369648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solidFill>
                <a:schemeClr val="tx1"/>
              </a:solidFill>
            </a:rPr>
            <a:t>&lt;attribute decls&gt;</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makeAppoint()</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cancelAppoint()</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assignNurse()</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bookEquip()</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 …</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Anonymize()</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saveConsult()</a:t>
          </a:r>
          <a:endParaRPr lang="en-MY" sz="2100" kern="1200" dirty="0">
            <a:solidFill>
              <a:schemeClr val="tx1"/>
            </a:solidFill>
          </a:endParaRPr>
        </a:p>
        <a:p>
          <a:pPr marL="228600" lvl="1" indent="-228600" algn="l" defTabSz="933450">
            <a:lnSpc>
              <a:spcPct val="90000"/>
            </a:lnSpc>
            <a:spcBef>
              <a:spcPct val="0"/>
            </a:spcBef>
            <a:spcAft>
              <a:spcPct val="15000"/>
            </a:spcAft>
            <a:buChar char="•"/>
          </a:pPr>
          <a:r>
            <a:rPr lang="en-US" sz="2100" kern="1200">
              <a:solidFill>
                <a:schemeClr val="tx1"/>
              </a:solidFill>
            </a:rPr>
            <a:t>… …</a:t>
          </a:r>
          <a:endParaRPr lang="en-MY" sz="2100" kern="1200" dirty="0">
            <a:solidFill>
              <a:schemeClr val="tx1"/>
            </a:solidFill>
          </a:endParaRPr>
        </a:p>
      </dsp:txBody>
      <dsp:txXfrm>
        <a:off x="5021002" y="866425"/>
        <a:ext cx="2201203" cy="369648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1094"/>
          </a:xfrm>
          <a:prstGeom prst="rect">
            <a:avLst/>
          </a:prstGeom>
        </p:spPr>
        <p:txBody>
          <a:bodyPr vert="horz" lIns="96634" tIns="48317" rIns="96634" bIns="48317" rtlCol="0"/>
          <a:lstStyle>
            <a:lvl1pPr algn="l">
              <a:defRPr sz="1300"/>
            </a:lvl1pPr>
          </a:lstStyle>
          <a:p>
            <a:endParaRPr lang="en-US" dirty="0"/>
          </a:p>
        </p:txBody>
      </p:sp>
      <p:sp>
        <p:nvSpPr>
          <p:cNvPr id="3" name="Date Placeholder 2"/>
          <p:cNvSpPr>
            <a:spLocks noGrp="1"/>
          </p:cNvSpPr>
          <p:nvPr>
            <p:ph type="dt" sz="quarter" idx="1"/>
          </p:nvPr>
        </p:nvSpPr>
        <p:spPr>
          <a:xfrm>
            <a:off x="3902597" y="0"/>
            <a:ext cx="2985558" cy="501094"/>
          </a:xfrm>
          <a:prstGeom prst="rect">
            <a:avLst/>
          </a:prstGeom>
        </p:spPr>
        <p:txBody>
          <a:bodyPr vert="horz" lIns="96634" tIns="48317" rIns="96634" bIns="48317" rtlCol="0"/>
          <a:lstStyle>
            <a:lvl1pPr algn="r">
              <a:defRPr sz="1300"/>
            </a:lvl1pPr>
          </a:lstStyle>
          <a:p>
            <a:fld id="{D83FDC75-7F73-4A4A-A77C-09AADF00E0EA}" type="datetimeFigureOut">
              <a:rPr lang="en-US" smtClean="0"/>
              <a:pPr/>
              <a:t>9/22/2020</a:t>
            </a:fld>
            <a:endParaRPr lang="en-US" dirty="0"/>
          </a:p>
        </p:txBody>
      </p:sp>
      <p:sp>
        <p:nvSpPr>
          <p:cNvPr id="4" name="Footer Placeholder 3"/>
          <p:cNvSpPr>
            <a:spLocks noGrp="1"/>
          </p:cNvSpPr>
          <p:nvPr>
            <p:ph type="ftr" sz="quarter" idx="2"/>
          </p:nvPr>
        </p:nvSpPr>
        <p:spPr>
          <a:xfrm>
            <a:off x="0" y="9519054"/>
            <a:ext cx="2985558" cy="501094"/>
          </a:xfrm>
          <a:prstGeom prst="rect">
            <a:avLst/>
          </a:prstGeom>
        </p:spPr>
        <p:txBody>
          <a:bodyPr vert="horz" lIns="96634" tIns="48317" rIns="96634" bIns="48317" rtlCol="0" anchor="b"/>
          <a:lstStyle>
            <a:lvl1pPr algn="l">
              <a:defRPr sz="1300"/>
            </a:lvl1pPr>
          </a:lstStyle>
          <a:p>
            <a:endParaRPr lang="en-US" dirty="0"/>
          </a:p>
        </p:txBody>
      </p:sp>
      <p:sp>
        <p:nvSpPr>
          <p:cNvPr id="5" name="Slide Number Placeholder 4"/>
          <p:cNvSpPr>
            <a:spLocks noGrp="1"/>
          </p:cNvSpPr>
          <p:nvPr>
            <p:ph type="sldNum" sz="quarter" idx="3"/>
          </p:nvPr>
        </p:nvSpPr>
        <p:spPr>
          <a:xfrm>
            <a:off x="3902597" y="9519054"/>
            <a:ext cx="2985558" cy="501094"/>
          </a:xfrm>
          <a:prstGeom prst="rect">
            <a:avLst/>
          </a:prstGeom>
        </p:spPr>
        <p:txBody>
          <a:bodyPr vert="horz" lIns="96634" tIns="48317" rIns="96634" bIns="48317" rtlCol="0" anchor="b"/>
          <a:lstStyle>
            <a:lvl1pPr algn="r">
              <a:defRPr sz="13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791335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1094"/>
          </a:xfrm>
          <a:prstGeom prst="rect">
            <a:avLst/>
          </a:prstGeom>
        </p:spPr>
        <p:txBody>
          <a:bodyPr vert="horz" lIns="96634" tIns="48317" rIns="96634" bIns="48317" rtlCol="0"/>
          <a:lstStyle>
            <a:lvl1pPr algn="l">
              <a:defRPr sz="1300"/>
            </a:lvl1pPr>
          </a:lstStyle>
          <a:p>
            <a:endParaRPr lang="en-US" dirty="0"/>
          </a:p>
        </p:txBody>
      </p:sp>
      <p:sp>
        <p:nvSpPr>
          <p:cNvPr id="3" name="Date Placeholder 2"/>
          <p:cNvSpPr>
            <a:spLocks noGrp="1"/>
          </p:cNvSpPr>
          <p:nvPr>
            <p:ph type="dt" idx="1"/>
          </p:nvPr>
        </p:nvSpPr>
        <p:spPr>
          <a:xfrm>
            <a:off x="3902597" y="0"/>
            <a:ext cx="2985558" cy="501094"/>
          </a:xfrm>
          <a:prstGeom prst="rect">
            <a:avLst/>
          </a:prstGeom>
        </p:spPr>
        <p:txBody>
          <a:bodyPr vert="horz" lIns="96634" tIns="48317" rIns="96634" bIns="48317" rtlCol="0"/>
          <a:lstStyle>
            <a:lvl1pPr algn="r">
              <a:defRPr sz="1300"/>
            </a:lvl1pPr>
          </a:lstStyle>
          <a:p>
            <a:fld id="{48AEF76B-3757-4A0B-AF93-28494465C1DD}" type="datetimeFigureOut">
              <a:rPr lang="en-US" smtClean="0"/>
              <a:pPr/>
              <a:t>9/22/2020</a:t>
            </a:fld>
            <a:endParaRPr lang="en-US" dirty="0"/>
          </a:p>
        </p:txBody>
      </p:sp>
      <p:sp>
        <p:nvSpPr>
          <p:cNvPr id="4" name="Slide Image Placeholder 3"/>
          <p:cNvSpPr>
            <a:spLocks noGrp="1" noRot="1" noChangeAspect="1"/>
          </p:cNvSpPr>
          <p:nvPr>
            <p:ph type="sldImg" idx="2"/>
          </p:nvPr>
        </p:nvSpPr>
        <p:spPr>
          <a:xfrm>
            <a:off x="104775" y="750888"/>
            <a:ext cx="6680200" cy="3759200"/>
          </a:xfrm>
          <a:prstGeom prst="rect">
            <a:avLst/>
          </a:prstGeom>
          <a:noFill/>
          <a:ln w="12700">
            <a:solidFill>
              <a:prstClr val="black"/>
            </a:solidFill>
          </a:ln>
        </p:spPr>
        <p:txBody>
          <a:bodyPr vert="horz" lIns="96634" tIns="48317" rIns="96634" bIns="48317" rtlCol="0" anchor="ctr"/>
          <a:lstStyle/>
          <a:p>
            <a:endParaRPr lang="en-US" dirty="0"/>
          </a:p>
        </p:txBody>
      </p:sp>
      <p:sp>
        <p:nvSpPr>
          <p:cNvPr id="5" name="Notes Placeholder 4"/>
          <p:cNvSpPr>
            <a:spLocks noGrp="1"/>
          </p:cNvSpPr>
          <p:nvPr>
            <p:ph type="body" sz="quarter" idx="3"/>
          </p:nvPr>
        </p:nvSpPr>
        <p:spPr>
          <a:xfrm>
            <a:off x="688975" y="4760397"/>
            <a:ext cx="5511800" cy="4509850"/>
          </a:xfrm>
          <a:prstGeom prst="rect">
            <a:avLst/>
          </a:prstGeom>
        </p:spPr>
        <p:txBody>
          <a:bodyPr vert="horz" lIns="96634" tIns="48317" rIns="96634" bIns="483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9054"/>
            <a:ext cx="2985558" cy="501094"/>
          </a:xfrm>
          <a:prstGeom prst="rect">
            <a:avLst/>
          </a:prstGeom>
        </p:spPr>
        <p:txBody>
          <a:bodyPr vert="horz" lIns="96634" tIns="48317" rIns="96634" bIns="48317"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02597" y="9519054"/>
            <a:ext cx="2985558" cy="501094"/>
          </a:xfrm>
          <a:prstGeom prst="rect">
            <a:avLst/>
          </a:prstGeom>
        </p:spPr>
        <p:txBody>
          <a:bodyPr vert="horz" lIns="96634" tIns="48317" rIns="96634" bIns="48317" rtlCol="0" anchor="b"/>
          <a:lstStyle>
            <a:lvl1pPr algn="r">
              <a:defRPr sz="13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856350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extLst>
      <p:ext uri="{BB962C8B-B14F-4D97-AF65-F5344CB8AC3E}">
        <p14:creationId xmlns:p14="http://schemas.microsoft.com/office/powerpoint/2010/main" val="463745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a:p>
        </p:txBody>
      </p:sp>
    </p:spTree>
    <p:extLst>
      <p:ext uri="{BB962C8B-B14F-4D97-AF65-F5344CB8AC3E}">
        <p14:creationId xmlns:p14="http://schemas.microsoft.com/office/powerpoint/2010/main" val="1264335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lstStyle/>
          <a:p>
            <a:pPr defTabSz="966338">
              <a:defRPr/>
            </a:pPr>
            <a:r>
              <a:rPr lang="en-US" dirty="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dirty="0"/>
          </a:p>
        </p:txBody>
      </p:sp>
    </p:spTree>
    <p:extLst>
      <p:ext uri="{BB962C8B-B14F-4D97-AF65-F5344CB8AC3E}">
        <p14:creationId xmlns:p14="http://schemas.microsoft.com/office/powerpoint/2010/main" val="2602155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normAutofit/>
          </a:bodyPr>
          <a:lstStyle/>
          <a:p>
            <a:r>
              <a:rPr lang="en-US" dirty="0"/>
              <a:t>Keep it brief. Make your text as brief as possible to maintain a larger font size.</a:t>
            </a:r>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18</a:t>
            </a:fld>
            <a:endParaRPr lang="en-US"/>
          </a:p>
        </p:txBody>
      </p:sp>
    </p:spTree>
    <p:extLst>
      <p:ext uri="{BB962C8B-B14F-4D97-AF65-F5344CB8AC3E}">
        <p14:creationId xmlns:p14="http://schemas.microsoft.com/office/powerpoint/2010/main" val="1475775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lstStyle/>
          <a:p>
            <a:pPr lvl="0"/>
            <a:r>
              <a:rPr lang="en-US" sz="1300" b="1" dirty="0"/>
              <a:t>Tangling</a:t>
            </a:r>
            <a:r>
              <a:rPr lang="en-US" sz="1300" dirty="0"/>
              <a:t> occurs when a module in a system includes code that implements different system requirements.</a:t>
            </a:r>
          </a:p>
          <a:p>
            <a:r>
              <a:rPr lang="en-MY" sz="1300" dirty="0"/>
              <a:t> </a:t>
            </a:r>
            <a:endParaRPr lang="en-US" sz="1300" dirty="0"/>
          </a:p>
          <a:p>
            <a:pPr lvl="0"/>
            <a:r>
              <a:rPr lang="en-US" sz="1300" b="1" dirty="0"/>
              <a:t>Scattering</a:t>
            </a:r>
            <a:r>
              <a:rPr lang="en-US" sz="1300" dirty="0"/>
              <a:t> occurs when the implementation of a single concern (a logical requirement or set of requirements) is scattered across several components in a program. </a:t>
            </a:r>
            <a:r>
              <a:rPr lang="en-US" sz="1300"/>
              <a:t>This is likely to occur when requirements related to secondary functional concerns or policy concerns are implemented.</a:t>
            </a:r>
          </a:p>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19</a:t>
            </a:fld>
            <a:endParaRPr lang="en-US" dirty="0"/>
          </a:p>
        </p:txBody>
      </p:sp>
    </p:spTree>
    <p:extLst>
      <p:ext uri="{BB962C8B-B14F-4D97-AF65-F5344CB8AC3E}">
        <p14:creationId xmlns:p14="http://schemas.microsoft.com/office/powerpoint/2010/main" val="2725954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en-US"/>
              <a:t>Microsoft </a:t>
            </a:r>
            <a:r>
              <a:rPr lang="en-US" b="1"/>
              <a:t>Engineering Excellence</a:t>
            </a:r>
            <a:endParaRPr lang="en-US"/>
          </a:p>
        </p:txBody>
      </p:sp>
      <p:sp>
        <p:nvSpPr>
          <p:cNvPr id="46083" name="Rectangle 25"/>
          <p:cNvSpPr>
            <a:spLocks noGrp="1" noChangeArrowheads="1"/>
          </p:cNvSpPr>
          <p:nvPr>
            <p:ph type="ftr" sz="quarter" idx="4"/>
          </p:nvPr>
        </p:nvSpPr>
        <p:spPr>
          <a:noFill/>
        </p:spPr>
        <p:txBody>
          <a:bodyPr/>
          <a:lstStyle/>
          <a:p>
            <a:r>
              <a:rPr lang="en-US"/>
              <a:t>Microsoft Confidential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en-US" smtClean="0"/>
              <a:pPr/>
              <a:t>20</a:t>
            </a:fld>
            <a:endParaRPr lang="en-US"/>
          </a:p>
        </p:txBody>
      </p:sp>
      <p:sp>
        <p:nvSpPr>
          <p:cNvPr id="46085" name="Rectangle 2"/>
          <p:cNvSpPr>
            <a:spLocks noGrp="1" noRot="1" noChangeAspect="1" noChangeArrowheads="1" noTextEdit="1"/>
          </p:cNvSpPr>
          <p:nvPr>
            <p:ph type="sldImg"/>
          </p:nvPr>
        </p:nvSpPr>
        <p:spPr>
          <a:xfrm>
            <a:off x="104775" y="493713"/>
            <a:ext cx="6680200" cy="3759200"/>
          </a:xfrm>
          <a:ln/>
        </p:spPr>
      </p:sp>
      <p:sp>
        <p:nvSpPr>
          <p:cNvPr id="46086" name="Rectangle 3"/>
          <p:cNvSpPr>
            <a:spLocks noGrp="1" noChangeArrowheads="1"/>
          </p:cNvSpPr>
          <p:nvPr>
            <p:ph type="body" idx="1"/>
          </p:nvPr>
        </p:nvSpPr>
        <p:spPr>
          <a:xfrm>
            <a:off x="308916" y="4526622"/>
            <a:ext cx="6290641" cy="5034904"/>
          </a:xfrm>
          <a:noFill/>
          <a:ln/>
        </p:spPr>
        <p:txBody>
          <a:bodyPr/>
          <a:lstStyle/>
          <a:p>
            <a:endParaRPr lang="en-US" dirty="0"/>
          </a:p>
        </p:txBody>
      </p:sp>
    </p:spTree>
    <p:extLst>
      <p:ext uri="{BB962C8B-B14F-4D97-AF65-F5344CB8AC3E}">
        <p14:creationId xmlns:p14="http://schemas.microsoft.com/office/powerpoint/2010/main" val="956761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22</a:t>
            </a:fld>
            <a:endParaRPr lang="en-US"/>
          </a:p>
        </p:txBody>
      </p:sp>
    </p:spTree>
    <p:extLst>
      <p:ext uri="{BB962C8B-B14F-4D97-AF65-F5344CB8AC3E}">
        <p14:creationId xmlns:p14="http://schemas.microsoft.com/office/powerpoint/2010/main" val="2764941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23</a:t>
            </a:fld>
            <a:endParaRPr lang="en-US"/>
          </a:p>
        </p:txBody>
      </p:sp>
    </p:spTree>
    <p:extLst>
      <p:ext uri="{BB962C8B-B14F-4D97-AF65-F5344CB8AC3E}">
        <p14:creationId xmlns:p14="http://schemas.microsoft.com/office/powerpoint/2010/main" val="81568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a:t>Microsoft </a:t>
            </a:r>
            <a:r>
              <a:rPr lang="en-US" b="1" dirty="0"/>
              <a:t>Engineering Excellence</a:t>
            </a:r>
            <a:endParaRPr lang="en-US" dirty="0"/>
          </a:p>
        </p:txBody>
      </p:sp>
      <p:sp>
        <p:nvSpPr>
          <p:cNvPr id="41987" name="Rectangle 25"/>
          <p:cNvSpPr>
            <a:spLocks noGrp="1" noChangeArrowheads="1"/>
          </p:cNvSpPr>
          <p:nvPr>
            <p:ph type="ftr" sz="quarter" idx="4"/>
          </p:nvPr>
        </p:nvSpPr>
        <p:spPr>
          <a:noFill/>
        </p:spPr>
        <p:txBody>
          <a:bodyPr/>
          <a:lstStyle/>
          <a:p>
            <a:r>
              <a:rPr lang="en-US" dirty="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27</a:t>
            </a:fld>
            <a:endParaRPr lang="en-US" dirty="0"/>
          </a:p>
        </p:txBody>
      </p:sp>
      <p:sp>
        <p:nvSpPr>
          <p:cNvPr id="41989" name="Rectangle 2"/>
          <p:cNvSpPr>
            <a:spLocks noGrp="1" noRot="1" noChangeAspect="1" noChangeArrowheads="1" noTextEdit="1"/>
          </p:cNvSpPr>
          <p:nvPr>
            <p:ph type="sldImg"/>
          </p:nvPr>
        </p:nvSpPr>
        <p:spPr>
          <a:xfrm>
            <a:off x="104775" y="493713"/>
            <a:ext cx="6680200" cy="3759200"/>
          </a:xfrm>
          <a:ln/>
        </p:spPr>
      </p:sp>
      <p:sp>
        <p:nvSpPr>
          <p:cNvPr id="41990" name="Rectangle 3"/>
          <p:cNvSpPr>
            <a:spLocks noGrp="1" noChangeArrowheads="1"/>
          </p:cNvSpPr>
          <p:nvPr>
            <p:ph type="body" idx="1"/>
          </p:nvPr>
        </p:nvSpPr>
        <p:spPr>
          <a:xfrm>
            <a:off x="308916" y="4526623"/>
            <a:ext cx="6290641" cy="4992118"/>
          </a:xfrm>
          <a:noFill/>
          <a:ln/>
        </p:spPr>
        <p:txBody>
          <a:bodyPr/>
          <a:lstStyle/>
          <a:p>
            <a:pPr>
              <a:buFontTx/>
              <a:buNone/>
            </a:pPr>
            <a:endParaRPr lang="en-US" dirty="0"/>
          </a:p>
        </p:txBody>
      </p:sp>
    </p:spTree>
    <p:extLst>
      <p:ext uri="{BB962C8B-B14F-4D97-AF65-F5344CB8AC3E}">
        <p14:creationId xmlns:p14="http://schemas.microsoft.com/office/powerpoint/2010/main" val="4158082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lstStyle/>
          <a:p>
            <a:pPr marL="241584" indent="-241584">
              <a:buAutoNum type="arabicPeriod"/>
            </a:pPr>
            <a:r>
              <a:rPr lang="en-US" sz="1300" dirty="0">
                <a:latin typeface="Times New Roman" pitchFamily="18" charset="0"/>
                <a:cs typeface="Times New Roman" pitchFamily="18" charset="0"/>
              </a:rPr>
              <a:t>Core system design: at this stage, you design the system architecture to support the core functionality of the system. The architecture must also take into account quality of service requirements such as performance and dependability.</a:t>
            </a:r>
          </a:p>
          <a:p>
            <a:pPr marL="241584" indent="-241584">
              <a:buAutoNum type="arabicPeriod"/>
            </a:pPr>
            <a:r>
              <a:rPr lang="en-US" sz="1300" dirty="0">
                <a:latin typeface="Times New Roman" pitchFamily="18" charset="0"/>
                <a:cs typeface="Times New Roman" pitchFamily="18" charset="0"/>
              </a:rPr>
              <a:t>Aspect identification and design. Starting with the extensions identified in the system requirements, you should analyze these to see if they are aspects in themselves or if they should be broken down into several aspects. Once aspects have been identified, these can then be separately designed, taking into account the design of the core system features.</a:t>
            </a:r>
          </a:p>
          <a:p>
            <a:pPr marL="241584" indent="-241584">
              <a:buAutoNum type="arabicPeriod"/>
            </a:pPr>
            <a:r>
              <a:rPr lang="en-US" sz="1300" dirty="0">
                <a:latin typeface="Times New Roman" pitchFamily="18" charset="0"/>
                <a:cs typeface="Times New Roman" pitchFamily="18" charset="0"/>
              </a:rPr>
              <a:t>Composition design. At this stage, you analyze the core system and aspect designs to discover where the aspects should be composed with the core system. Essentially, you are identifying the join points in a program at which aspects will be woven.</a:t>
            </a:r>
          </a:p>
          <a:p>
            <a:pPr marL="241584" indent="-241584">
              <a:buAutoNum type="arabicPeriod"/>
            </a:pPr>
            <a:r>
              <a:rPr lang="en-US" sz="1300" dirty="0">
                <a:latin typeface="Times New Roman" pitchFamily="18" charset="0"/>
                <a:cs typeface="Times New Roman" pitchFamily="18" charset="0"/>
              </a:rPr>
              <a:t>Conflict analysis and resolution. A problem with aspects is that they may interfere with each other when they are composed with the core system. Conflicts occur when there is a </a:t>
            </a:r>
            <a:r>
              <a:rPr lang="en-US" sz="1300" dirty="0" err="1">
                <a:latin typeface="Times New Roman" pitchFamily="18" charset="0"/>
                <a:cs typeface="Times New Roman" pitchFamily="18" charset="0"/>
              </a:rPr>
              <a:t>pointcut</a:t>
            </a:r>
            <a:r>
              <a:rPr lang="en-US" sz="1300" dirty="0">
                <a:latin typeface="Times New Roman" pitchFamily="18" charset="0"/>
                <a:cs typeface="Times New Roman" pitchFamily="18" charset="0"/>
              </a:rPr>
              <a:t> clash with different aspects specifying that they should be composed at the same point into the program. However, there may be more subtle conflicts. When aspects are designed independently, they may make assumptions about the core system functionality that has to be modified. However, when several aspects are composed, one aspect may affect the functionality of the system in a way that was not anticipated by other aspects. The overall system behavior may then not be as expected. </a:t>
            </a:r>
          </a:p>
          <a:p>
            <a:pPr marL="241584" indent="-241584">
              <a:buAutoNum type="arabicPeriod"/>
            </a:pPr>
            <a:r>
              <a:rPr lang="en-US" sz="1300" dirty="0">
                <a:latin typeface="Times New Roman" pitchFamily="18" charset="0"/>
                <a:cs typeface="Times New Roman" pitchFamily="18" charset="0"/>
              </a:rPr>
              <a:t>Name design. This is an important design activity that defines standards for naming entities in the program. This is essential to avoid the problem of accidental </a:t>
            </a:r>
            <a:r>
              <a:rPr lang="en-US" sz="1300" dirty="0" err="1">
                <a:latin typeface="Times New Roman" pitchFamily="18" charset="0"/>
                <a:cs typeface="Times New Roman" pitchFamily="18" charset="0"/>
              </a:rPr>
              <a:t>pointcuts</a:t>
            </a:r>
            <a:r>
              <a:rPr lang="en-US" sz="1300" dirty="0">
                <a:latin typeface="Times New Roman" pitchFamily="18" charset="0"/>
                <a:cs typeface="Times New Roman" pitchFamily="18" charset="0"/>
              </a:rPr>
              <a:t>. These occur when, at some program join point, the name accidentally matches that in a </a:t>
            </a:r>
            <a:r>
              <a:rPr lang="en-US" sz="1300" dirty="0" err="1">
                <a:latin typeface="Times New Roman" pitchFamily="18" charset="0"/>
                <a:cs typeface="Times New Roman" pitchFamily="18" charset="0"/>
              </a:rPr>
              <a:t>pointcut</a:t>
            </a:r>
            <a:r>
              <a:rPr lang="en-US" sz="1300" dirty="0">
                <a:latin typeface="Times New Roman" pitchFamily="18" charset="0"/>
                <a:cs typeface="Times New Roman" pitchFamily="18" charset="0"/>
              </a:rPr>
              <a:t> pattern. The advice is therefore unintentionally applied at that point. </a:t>
            </a:r>
            <a:endParaRPr lang="en-MY" sz="1300">
              <a:latin typeface="Times New Roman" pitchFamily="18" charset="0"/>
              <a:cs typeface="Times New Roman" pitchFamily="18" charset="0"/>
            </a:endParaRPr>
          </a:p>
          <a:p>
            <a:endParaRPr lang="en-MY"/>
          </a:p>
        </p:txBody>
      </p:sp>
      <p:sp>
        <p:nvSpPr>
          <p:cNvPr id="4" name="Slide Number Placeholder 3"/>
          <p:cNvSpPr>
            <a:spLocks noGrp="1"/>
          </p:cNvSpPr>
          <p:nvPr>
            <p:ph type="sldNum" sz="quarter" idx="10"/>
          </p:nvPr>
        </p:nvSpPr>
        <p:spPr/>
        <p:txBody>
          <a:bodyPr/>
          <a:lstStyle/>
          <a:p>
            <a:fld id="{75693FD4-8F83-4EF7-AC3F-0DC0388986B0}" type="slidenum">
              <a:rPr lang="en-US" smtClean="0"/>
              <a:pPr/>
              <a:t>30</a:t>
            </a:fld>
            <a:endParaRPr lang="en-US" dirty="0"/>
          </a:p>
        </p:txBody>
      </p:sp>
    </p:spTree>
    <p:extLst>
      <p:ext uri="{BB962C8B-B14F-4D97-AF65-F5344CB8AC3E}">
        <p14:creationId xmlns:p14="http://schemas.microsoft.com/office/powerpoint/2010/main" val="641729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a:t>Microsoft </a:t>
            </a:r>
            <a:r>
              <a:rPr lang="en-US" b="1" dirty="0"/>
              <a:t>Engineering Excellence</a:t>
            </a:r>
            <a:endParaRPr lang="en-US" dirty="0"/>
          </a:p>
        </p:txBody>
      </p:sp>
      <p:sp>
        <p:nvSpPr>
          <p:cNvPr id="43011" name="Rectangle 25"/>
          <p:cNvSpPr>
            <a:spLocks noGrp="1" noChangeArrowheads="1"/>
          </p:cNvSpPr>
          <p:nvPr>
            <p:ph type="ftr" sz="quarter" idx="4"/>
          </p:nvPr>
        </p:nvSpPr>
        <p:spPr>
          <a:noFill/>
        </p:spPr>
        <p:txBody>
          <a:bodyPr/>
          <a:lstStyle/>
          <a:p>
            <a:r>
              <a:rPr lang="en-US" dirty="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31</a:t>
            </a:fld>
            <a:endParaRPr lang="en-US" dirty="0"/>
          </a:p>
        </p:txBody>
      </p:sp>
      <p:sp>
        <p:nvSpPr>
          <p:cNvPr id="43013" name="Rectangle 2"/>
          <p:cNvSpPr>
            <a:spLocks noGrp="1" noRot="1" noChangeAspect="1" noChangeArrowheads="1" noTextEdit="1"/>
          </p:cNvSpPr>
          <p:nvPr>
            <p:ph type="sldImg"/>
          </p:nvPr>
        </p:nvSpPr>
        <p:spPr>
          <a:xfrm>
            <a:off x="104775" y="493713"/>
            <a:ext cx="6680200" cy="3759200"/>
          </a:xfrm>
          <a:ln/>
        </p:spPr>
      </p:sp>
      <p:sp>
        <p:nvSpPr>
          <p:cNvPr id="43014" name="Rectangle 3"/>
          <p:cNvSpPr>
            <a:spLocks noGrp="1" noChangeArrowheads="1"/>
          </p:cNvSpPr>
          <p:nvPr>
            <p:ph type="body" idx="1"/>
          </p:nvPr>
        </p:nvSpPr>
        <p:spPr>
          <a:xfrm>
            <a:off x="308916" y="4526622"/>
            <a:ext cx="6290641" cy="5045172"/>
          </a:xfrm>
          <a:noFill/>
          <a:ln/>
        </p:spPr>
        <p:txBody>
          <a:bodyPr/>
          <a:lstStyle/>
          <a:p>
            <a:r>
              <a:rPr lang="en-US" dirty="0"/>
              <a:t>Is your presentation as crisp as possible? Consider moving extra content to the appendix.</a:t>
            </a:r>
          </a:p>
          <a:p>
            <a:r>
              <a:rPr lang="en-US" dirty="0"/>
              <a:t>Use appendix slides to store content that you might want to refer to during the Question slide or that may be useful for attendees to investigate deeper in the future.</a:t>
            </a:r>
          </a:p>
          <a:p>
            <a:pPr>
              <a:buFontTx/>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55704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normAutofit/>
          </a:bodyPr>
          <a:lstStyle/>
          <a:p>
            <a:pPr>
              <a:lnSpc>
                <a:spcPct val="80000"/>
              </a:lnSpc>
            </a:pPr>
            <a:r>
              <a:rPr lang="en-US" dirty="0"/>
              <a:t>Give a brief overview of the presentation.</a:t>
            </a:r>
            <a:r>
              <a:rPr lang="en-US" baseline="0" dirty="0"/>
              <a:t> D</a:t>
            </a:r>
            <a:r>
              <a:rPr lang="en-US" dirty="0"/>
              <a:t>escribe the major focus of the presentation and why it is important.</a:t>
            </a:r>
          </a:p>
          <a:p>
            <a:pPr>
              <a:lnSpc>
                <a:spcPct val="80000"/>
              </a:lnSpc>
            </a:pPr>
            <a:r>
              <a:rPr lang="en-US" dirty="0"/>
              <a:t>Introduce each of the major topics.</a:t>
            </a:r>
          </a:p>
          <a:p>
            <a:r>
              <a:rPr lang="en-US" dirty="0"/>
              <a:t>To provide a road map for the audience, you</a:t>
            </a:r>
            <a:r>
              <a:rPr lang="en-US" baseline="0" dirty="0"/>
              <a:t> can </a:t>
            </a:r>
            <a:r>
              <a:rPr lang="en-US" dirty="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extLst>
      <p:ext uri="{BB962C8B-B14F-4D97-AF65-F5344CB8AC3E}">
        <p14:creationId xmlns:p14="http://schemas.microsoft.com/office/powerpoint/2010/main" val="2230035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lstStyle/>
          <a:p>
            <a:pPr defTabSz="966338">
              <a:defRPr/>
            </a:pPr>
            <a:r>
              <a:rPr lang="en-US" sz="1300" dirty="0"/>
              <a:t>This is another option for an Overview slides using transitions.</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extLst>
      <p:ext uri="{BB962C8B-B14F-4D97-AF65-F5344CB8AC3E}">
        <p14:creationId xmlns:p14="http://schemas.microsoft.com/office/powerpoint/2010/main" val="251479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extLst>
      <p:ext uri="{BB962C8B-B14F-4D97-AF65-F5344CB8AC3E}">
        <p14:creationId xmlns:p14="http://schemas.microsoft.com/office/powerpoint/2010/main" val="2939287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extLst>
      <p:ext uri="{BB962C8B-B14F-4D97-AF65-F5344CB8AC3E}">
        <p14:creationId xmlns:p14="http://schemas.microsoft.com/office/powerpoint/2010/main" val="2893575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a:p>
        </p:txBody>
      </p:sp>
    </p:spTree>
    <p:extLst>
      <p:ext uri="{BB962C8B-B14F-4D97-AF65-F5344CB8AC3E}">
        <p14:creationId xmlns:p14="http://schemas.microsoft.com/office/powerpoint/2010/main" val="2262112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a:p>
        </p:txBody>
      </p:sp>
    </p:spTree>
    <p:extLst>
      <p:ext uri="{BB962C8B-B14F-4D97-AF65-F5344CB8AC3E}">
        <p14:creationId xmlns:p14="http://schemas.microsoft.com/office/powerpoint/2010/main" val="1929428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a:p>
        </p:txBody>
      </p:sp>
    </p:spTree>
    <p:extLst>
      <p:ext uri="{BB962C8B-B14F-4D97-AF65-F5344CB8AC3E}">
        <p14:creationId xmlns:p14="http://schemas.microsoft.com/office/powerpoint/2010/main" val="4247700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80200" cy="3759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a:p>
        </p:txBody>
      </p:sp>
    </p:spTree>
    <p:extLst>
      <p:ext uri="{BB962C8B-B14F-4D97-AF65-F5344CB8AC3E}">
        <p14:creationId xmlns:p14="http://schemas.microsoft.com/office/powerpoint/2010/main" val="11042810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1"/>
          <p:cNvSpPr>
            <a:spLocks noGrp="1"/>
          </p:cNvSpPr>
          <p:nvPr>
            <p:ph type="ctrTitle" hasCustomPrompt="1"/>
          </p:nvPr>
        </p:nvSpPr>
        <p:spPr>
          <a:xfrm>
            <a:off x="3454400" y="2286001"/>
            <a:ext cx="8240299"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5283200" y="4038600"/>
            <a:ext cx="6363371"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4962157" cy="6858000"/>
          </a:xfrm>
          <a:prstGeom prst="rect">
            <a:avLst/>
          </a:prstGeom>
        </p:spPr>
      </p:pic>
      <p:sp>
        <p:nvSpPr>
          <p:cNvPr id="10" name="Picture Placeholder 9"/>
          <p:cNvSpPr>
            <a:spLocks noGrp="1"/>
          </p:cNvSpPr>
          <p:nvPr>
            <p:ph type="pic" sz="quarter" idx="13" hasCustomPrompt="1"/>
          </p:nvPr>
        </p:nvSpPr>
        <p:spPr>
          <a:xfrm>
            <a:off x="9144000" y="5105400"/>
            <a:ext cx="2438400" cy="990600"/>
          </a:xfrm>
        </p:spPr>
        <p:txBody>
          <a:bodyPr>
            <a:normAutofit/>
          </a:bodyPr>
          <a:lstStyle>
            <a:lvl1pPr marL="0" indent="0" algn="ctr">
              <a:buNone/>
              <a:defRPr sz="2000" baseline="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B281C-5159-4971-8228-52B9A72E9ED2}" type="datetimeFigureOut">
              <a:rPr lang="en-US" smtClean="0"/>
              <a:pPr/>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cxnSp>
        <p:nvCxnSpPr>
          <p:cNvPr id="6" name="Straight Connector 5"/>
          <p:cNvCxnSpPr/>
          <p:nvPr userDrawn="1"/>
        </p:nvCxnSpPr>
        <p:spPr>
          <a:xfrm>
            <a:off x="761963" y="1428736"/>
            <a:ext cx="11430037"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3" name="Date Placeholder 3"/>
          <p:cNvSpPr>
            <a:spLocks noGrp="1"/>
          </p:cNvSpPr>
          <p:nvPr>
            <p:ph type="dt" sz="half" idx="10"/>
          </p:nvPr>
        </p:nvSpPr>
        <p:spPr>
          <a:xfrm>
            <a:off x="1016000" y="6356351"/>
            <a:ext cx="2844800" cy="365125"/>
          </a:xfrm>
        </p:spPr>
        <p:txBody>
          <a:bodyPr/>
          <a:lstStyle/>
          <a:p>
            <a:fld id="{757B281C-5159-4971-8228-52B9A72E9ED2}" type="datetimeFigureOut">
              <a:rPr lang="en-US" smtClean="0"/>
              <a:pPr/>
              <a:t>9/22/2020</a:t>
            </a:fld>
            <a:endParaRPr lang="en-US" dirty="0"/>
          </a:p>
        </p:txBody>
      </p:sp>
      <p:sp>
        <p:nvSpPr>
          <p:cNvPr id="4" name="Footer Placeholder 4"/>
          <p:cNvSpPr>
            <a:spLocks noGrp="1"/>
          </p:cNvSpPr>
          <p:nvPr>
            <p:ph type="ftr" sz="quarter" idx="11"/>
          </p:nvPr>
        </p:nvSpPr>
        <p:spPr>
          <a:xfrm>
            <a:off x="4470400" y="6356351"/>
            <a:ext cx="3860800" cy="365125"/>
          </a:xfrm>
        </p:spPr>
        <p:txBody>
          <a:bodyPr/>
          <a:lstStyle/>
          <a:p>
            <a:endParaRPr lang="en-US" dirty="0"/>
          </a:p>
        </p:txBody>
      </p:sp>
      <p:sp>
        <p:nvSpPr>
          <p:cNvPr id="5" name="Slide Number Placeholder 5"/>
          <p:cNvSpPr>
            <a:spLocks noGrp="1"/>
          </p:cNvSpPr>
          <p:nvPr>
            <p:ph type="sldNum" sz="quarter" idx="12"/>
          </p:nvPr>
        </p:nvSpPr>
        <p:spPr>
          <a:xfrm>
            <a:off x="8940800" y="6356351"/>
            <a:ext cx="28448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4684632" y="-4705653"/>
            <a:ext cx="2819400" cy="12230708"/>
          </a:xfrm>
          <a:prstGeom prst="rect">
            <a:avLst/>
          </a:prstGeom>
        </p:spPr>
      </p:pic>
      <p:sp>
        <p:nvSpPr>
          <p:cNvPr id="2" name="Title 1"/>
          <p:cNvSpPr>
            <a:spLocks noGrp="1"/>
          </p:cNvSpPr>
          <p:nvPr>
            <p:ph type="title" hasCustomPrompt="1"/>
          </p:nvPr>
        </p:nvSpPr>
        <p:spPr>
          <a:xfrm>
            <a:off x="6096000" y="3048000"/>
            <a:ext cx="57912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9042400" y="5334000"/>
            <a:ext cx="2844800" cy="990600"/>
          </a:xfrm>
        </p:spPr>
        <p:txBody>
          <a:bodyPr>
            <a:normAutofit/>
          </a:bodyPr>
          <a:lstStyle>
            <a:lvl1pPr marL="0" indent="0" algn="ctr">
              <a:buNone/>
              <a:defRPr sz="180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269632"/>
            <a:ext cx="107696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1016000" y="1596413"/>
            <a:ext cx="107696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940800" y="6356351"/>
            <a:ext cx="2844800" cy="365125"/>
          </a:xfrm>
        </p:spPr>
        <p:txBody>
          <a:bodyPr/>
          <a:lstStyle/>
          <a:p>
            <a:fld id="{33D6E5A2-EC83-451F-A719-9AC1370DD5CF}" type="slidenum">
              <a:rPr lang="en-US" smtClean="0"/>
              <a:pPr/>
              <a:t>‹#›</a:t>
            </a:fld>
            <a:endParaRPr lang="en-US" dirty="0"/>
          </a:p>
        </p:txBody>
      </p:sp>
      <p:cxnSp>
        <p:nvCxnSpPr>
          <p:cNvPr id="8" name="Straight Connector 7"/>
          <p:cNvCxnSpPr/>
          <p:nvPr userDrawn="1"/>
        </p:nvCxnSpPr>
        <p:spPr>
          <a:xfrm>
            <a:off x="761963" y="1428736"/>
            <a:ext cx="11430037"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24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7B281C-5159-4971-8228-52B9A72E9ED2}" type="datetimeFigureOut">
              <a:rPr lang="en-US" smtClean="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44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981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981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B281C-5159-4971-8228-52B9A72E9ED2}" type="datetimeFigureOut">
              <a:rPr lang="en-US" smtClean="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715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16000" y="274639"/>
            <a:ext cx="7823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Placeholder 1"/>
          <p:cNvSpPr>
            <a:spLocks noGrp="1"/>
          </p:cNvSpPr>
          <p:nvPr>
            <p:ph type="title"/>
          </p:nvPr>
        </p:nvSpPr>
        <p:spPr>
          <a:xfrm>
            <a:off x="1016000" y="274638"/>
            <a:ext cx="1076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16000" y="1600201"/>
            <a:ext cx="1076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160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9/22/2020</a:t>
            </a:fld>
            <a:endParaRPr lang="en-US" dirty="0"/>
          </a:p>
        </p:txBody>
      </p:sp>
      <p:sp>
        <p:nvSpPr>
          <p:cNvPr id="5" name="Footer Placeholder 4"/>
          <p:cNvSpPr>
            <a:spLocks noGrp="1"/>
          </p:cNvSpPr>
          <p:nvPr>
            <p:ph type="ftr" sz="quarter" idx="3"/>
          </p:nvPr>
        </p:nvSpPr>
        <p:spPr>
          <a:xfrm>
            <a:off x="44704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9408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203199" y="-109183"/>
            <a:ext cx="1091609"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0.gif"/><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gif"/><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0.gif"/><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gif"/><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0.gif"/><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a:t>Aspect Oriented Software Engineering (AOSE)</a:t>
            </a:r>
          </a:p>
        </p:txBody>
      </p:sp>
      <p:sp>
        <p:nvSpPr>
          <p:cNvPr id="3" name="Subtitle 2"/>
          <p:cNvSpPr>
            <a:spLocks noGrp="1"/>
          </p:cNvSpPr>
          <p:nvPr>
            <p:ph type="subTitle" idx="1"/>
            <p:custDataLst>
              <p:tags r:id="rId3"/>
            </p:custDataLst>
          </p:nvPr>
        </p:nvSpPr>
        <p:spPr/>
        <p:txBody>
          <a:bodyPr>
            <a:normAutofit/>
          </a:bodyPr>
          <a:lstStyle/>
          <a:p>
            <a:r>
              <a:rPr lang="en-US" sz="2400" dirty="0">
                <a:latin typeface="+mn-lt"/>
              </a:rPr>
              <a:t>Chapter 13</a:t>
            </a:r>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14801" y="114087"/>
            <a:ext cx="6477000" cy="1400111"/>
          </a:xfrm>
          <a:prstGeom prst="rect">
            <a:avLst/>
          </a:prstGeom>
          <a:noFill/>
        </p:spPr>
        <p:txBody>
          <a:bodyPr wrap="square" rtlCol="0">
            <a:noAutofit/>
          </a:bodyPr>
          <a:lstStyle/>
          <a:p>
            <a:r>
              <a:rPr lang="en-US" sz="4000" dirty="0">
                <a:latin typeface="Century Gothic" pitchFamily="34" charset="0"/>
              </a:rPr>
              <a:t>Different Types of Stakeholder Concern</a:t>
            </a:r>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632261" y="-3142205"/>
            <a:ext cx="2895600" cy="6861081"/>
          </a:xfrm>
          <a:prstGeom prst="rect">
            <a:avLst/>
          </a:prstGeo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053862" y="2123798"/>
            <a:ext cx="3042138" cy="30578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Rectangle 1"/>
          <p:cNvSpPr/>
          <p:nvPr/>
        </p:nvSpPr>
        <p:spPr>
          <a:xfrm>
            <a:off x="5791201" y="1676401"/>
            <a:ext cx="6065439" cy="3539430"/>
          </a:xfrm>
          <a:prstGeom prst="rect">
            <a:avLst/>
          </a:prstGeom>
        </p:spPr>
        <p:txBody>
          <a:bodyPr wrap="square">
            <a:spAutoFit/>
          </a:bodyPr>
          <a:lstStyle/>
          <a:p>
            <a:r>
              <a:rPr lang="en-US" sz="2800" b="1" dirty="0">
                <a:solidFill>
                  <a:srgbClr val="C00000"/>
                </a:solidFill>
              </a:rPr>
              <a:t>Organizational Concerns</a:t>
            </a:r>
            <a:endParaRPr lang="en-US" sz="2800" b="1" dirty="0">
              <a:solidFill>
                <a:srgbClr val="C00000"/>
              </a:solidFill>
              <a:latin typeface="Century Gothic" pitchFamily="34" charset="0"/>
            </a:endParaRPr>
          </a:p>
          <a:p>
            <a:endParaRPr lang="en-US" sz="2800" dirty="0">
              <a:solidFill>
                <a:srgbClr val="C00000"/>
              </a:solidFill>
              <a:latin typeface="Century Gothic" pitchFamily="34" charset="0"/>
            </a:endParaRPr>
          </a:p>
          <a:p>
            <a:pPr marL="914400" lvl="1" indent="-457200">
              <a:buBlip>
                <a:blip r:embed="rId5"/>
              </a:buBlip>
            </a:pPr>
            <a:r>
              <a:rPr lang="en-US" sz="2800" dirty="0">
                <a:latin typeface="Century Gothic" pitchFamily="34" charset="0"/>
              </a:rPr>
              <a:t>Organizational goals &amp; priorities. </a:t>
            </a:r>
          </a:p>
          <a:p>
            <a:pPr marL="914400" lvl="1" indent="-457200">
              <a:buBlip>
                <a:blip r:embed="rId5"/>
              </a:buBlip>
            </a:pPr>
            <a:endParaRPr lang="en-US" sz="2800" dirty="0">
              <a:latin typeface="Century Gothic" pitchFamily="34" charset="0"/>
            </a:endParaRPr>
          </a:p>
          <a:p>
            <a:pPr marL="914400" lvl="1" indent="-457200">
              <a:buBlip>
                <a:blip r:embed="rId5"/>
              </a:buBlip>
            </a:pPr>
            <a:r>
              <a:rPr lang="en-US" sz="2800" dirty="0">
                <a:latin typeface="Century Gothic" pitchFamily="34" charset="0"/>
              </a:rPr>
              <a:t>E.g. produce SW within budget, make use of existing assets, maintain reputation</a:t>
            </a:r>
          </a:p>
        </p:txBody>
      </p:sp>
    </p:spTree>
    <p:extLst>
      <p:ext uri="{BB962C8B-B14F-4D97-AF65-F5344CB8AC3E}">
        <p14:creationId xmlns:p14="http://schemas.microsoft.com/office/powerpoint/2010/main" val="48700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12"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14" dur="80"/>
                                        <p:tgtEl>
                                          <p:spTgt spid="2">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3048001"/>
            <a:ext cx="6629400" cy="1362075"/>
          </a:xfrm>
        </p:spPr>
        <p:txBody>
          <a:bodyPr>
            <a:normAutofit fontScale="90000"/>
          </a:bodyPr>
          <a:lstStyle/>
          <a:p>
            <a:r>
              <a:rPr lang="en-US" sz="5400" dirty="0"/>
              <a:t>Cross Cutting Concerns</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Cross-Cutting Concerns</a:t>
            </a:r>
          </a:p>
        </p:txBody>
      </p:sp>
      <p:sp>
        <p:nvSpPr>
          <p:cNvPr id="4" name="Rectangle 3"/>
          <p:cNvSpPr/>
          <p:nvPr/>
        </p:nvSpPr>
        <p:spPr>
          <a:xfrm>
            <a:off x="2895600" y="1752601"/>
            <a:ext cx="7391400" cy="4401205"/>
          </a:xfrm>
          <a:prstGeom prst="rect">
            <a:avLst/>
          </a:prstGeom>
        </p:spPr>
        <p:txBody>
          <a:bodyPr wrap="square">
            <a:spAutoFit/>
          </a:bodyPr>
          <a:lstStyle/>
          <a:p>
            <a:r>
              <a:rPr lang="en-US" sz="2800" b="1" dirty="0">
                <a:latin typeface="Century Gothic" pitchFamily="34" charset="0"/>
              </a:rPr>
              <a:t>Core Concerns</a:t>
            </a:r>
            <a:r>
              <a:rPr lang="en-US" sz="2800" dirty="0">
                <a:latin typeface="Century Gothic" pitchFamily="34" charset="0"/>
              </a:rPr>
              <a:t>:</a:t>
            </a:r>
          </a:p>
          <a:p>
            <a:endParaRPr lang="en-US" sz="2800" dirty="0">
              <a:latin typeface="Century Gothic" pitchFamily="34" charset="0"/>
            </a:endParaRPr>
          </a:p>
          <a:p>
            <a:pPr marL="914400" lvl="1" indent="-457200">
              <a:buFont typeface="Wingdings" pitchFamily="2" charset="2"/>
              <a:buChar char="Ø"/>
            </a:pPr>
            <a:r>
              <a:rPr lang="en-US" sz="2800" dirty="0">
                <a:latin typeface="Century Gothic" pitchFamily="34" charset="0"/>
              </a:rPr>
              <a:t>Those functional concerns that relate to its </a:t>
            </a:r>
            <a:r>
              <a:rPr lang="en-US" sz="2800" dirty="0">
                <a:solidFill>
                  <a:srgbClr val="C00000"/>
                </a:solidFill>
                <a:latin typeface="Century Gothic" pitchFamily="34" charset="0"/>
              </a:rPr>
              <a:t>primary purpose</a:t>
            </a:r>
          </a:p>
          <a:p>
            <a:pPr lvl="1"/>
            <a:endParaRPr lang="en-US" sz="2800" dirty="0">
              <a:latin typeface="Century Gothic" pitchFamily="34" charset="0"/>
            </a:endParaRPr>
          </a:p>
          <a:p>
            <a:pPr marL="914400" lvl="1" indent="-457200">
              <a:buFont typeface="Wingdings" pitchFamily="2" charset="2"/>
              <a:buChar char="Ø"/>
            </a:pPr>
            <a:r>
              <a:rPr lang="en-US" sz="2800" dirty="0">
                <a:latin typeface="Century Gothic" pitchFamily="34" charset="0"/>
              </a:rPr>
              <a:t>E.g., a hospital patient information system: core functional concerns are the creating, editing, retrieval, and management of patient records.</a:t>
            </a:r>
          </a:p>
        </p:txBody>
      </p:sp>
    </p:spTree>
    <p:extLst>
      <p:ext uri="{BB962C8B-B14F-4D97-AF65-F5344CB8AC3E}">
        <p14:creationId xmlns:p14="http://schemas.microsoft.com/office/powerpoint/2010/main" val="32262512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
                                            <p:txEl>
                                              <p:pRg st="4" end="4"/>
                                            </p:txEl>
                                          </p:spTgt>
                                        </p:tgtEl>
                                        <p:attrNameLst>
                                          <p:attrName>style.visibility</p:attrName>
                                        </p:attrNameLst>
                                      </p:cBhvr>
                                      <p:to>
                                        <p:strVal val="visible"/>
                                      </p:to>
                                    </p:set>
                                    <p:anim calcmode="discrete" valueType="clr">
                                      <p:cBhvr override="childStyle">
                                        <p:cTn id="7" dur="80"/>
                                        <p:tgtEl>
                                          <p:spTgt spid="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4" end="4"/>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Cross-Cutting Concerns</a:t>
            </a:r>
          </a:p>
        </p:txBody>
      </p:sp>
      <p:sp>
        <p:nvSpPr>
          <p:cNvPr id="4" name="Rectangle 3"/>
          <p:cNvSpPr/>
          <p:nvPr/>
        </p:nvSpPr>
        <p:spPr>
          <a:xfrm>
            <a:off x="2895600" y="1752600"/>
            <a:ext cx="7391400" cy="1815882"/>
          </a:xfrm>
          <a:prstGeom prst="rect">
            <a:avLst/>
          </a:prstGeom>
        </p:spPr>
        <p:txBody>
          <a:bodyPr wrap="square">
            <a:spAutoFit/>
          </a:bodyPr>
          <a:lstStyle/>
          <a:p>
            <a:r>
              <a:rPr lang="en-US" sz="2800" b="1" dirty="0">
                <a:latin typeface="Century Gothic" pitchFamily="34" charset="0"/>
              </a:rPr>
              <a:t>Secondary Functional Concerns</a:t>
            </a:r>
            <a:r>
              <a:rPr lang="en-US" sz="2800" dirty="0">
                <a:latin typeface="Century Gothic" pitchFamily="34" charset="0"/>
              </a:rPr>
              <a:t>:</a:t>
            </a:r>
          </a:p>
          <a:p>
            <a:endParaRPr lang="en-US" sz="2800" dirty="0">
              <a:latin typeface="Century Gothic" pitchFamily="34" charset="0"/>
            </a:endParaRPr>
          </a:p>
          <a:p>
            <a:pPr marL="914400" lvl="1" indent="-457200">
              <a:buFont typeface="Wingdings" pitchFamily="2" charset="2"/>
              <a:buChar char="Ø"/>
            </a:pPr>
            <a:r>
              <a:rPr lang="en-US" sz="2800" dirty="0">
                <a:latin typeface="Century Gothic" pitchFamily="34" charset="0"/>
              </a:rPr>
              <a:t>Non-functional requirements</a:t>
            </a:r>
            <a:endParaRPr lang="en-US" sz="2800" dirty="0">
              <a:solidFill>
                <a:srgbClr val="C00000"/>
              </a:solidFill>
              <a:latin typeface="Century Gothic" pitchFamily="34" charset="0"/>
            </a:endParaRPr>
          </a:p>
          <a:p>
            <a:pPr lvl="1"/>
            <a:endParaRPr lang="en-US" sz="2800" dirty="0">
              <a:latin typeface="Century Gothic" pitchFamily="34" charset="0"/>
            </a:endParaRPr>
          </a:p>
        </p:txBody>
      </p:sp>
    </p:spTree>
    <p:extLst>
      <p:ext uri="{BB962C8B-B14F-4D97-AF65-F5344CB8AC3E}">
        <p14:creationId xmlns:p14="http://schemas.microsoft.com/office/powerpoint/2010/main" val="4248294959"/>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Cross-Cutting Concerns</a:t>
            </a:r>
          </a:p>
        </p:txBody>
      </p:sp>
      <p:sp>
        <p:nvSpPr>
          <p:cNvPr id="5" name="Rectangle 4"/>
          <p:cNvSpPr/>
          <p:nvPr/>
        </p:nvSpPr>
        <p:spPr>
          <a:xfrm>
            <a:off x="3791744" y="2348880"/>
            <a:ext cx="504056" cy="352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Rectangle 5"/>
          <p:cNvSpPr/>
          <p:nvPr/>
        </p:nvSpPr>
        <p:spPr>
          <a:xfrm>
            <a:off x="5843972" y="2348880"/>
            <a:ext cx="504056" cy="352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p:cNvSpPr/>
          <p:nvPr/>
        </p:nvSpPr>
        <p:spPr>
          <a:xfrm>
            <a:off x="7896200" y="2348880"/>
            <a:ext cx="504056" cy="352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p:cNvSpPr txBox="1"/>
          <p:nvPr/>
        </p:nvSpPr>
        <p:spPr>
          <a:xfrm>
            <a:off x="2783632" y="4005064"/>
            <a:ext cx="6552728" cy="369332"/>
          </a:xfrm>
          <a:prstGeom prst="rect">
            <a:avLst/>
          </a:prstGeom>
          <a:solidFill>
            <a:srgbClr val="FFFF00"/>
          </a:solidFill>
        </p:spPr>
        <p:txBody>
          <a:bodyPr wrap="square" rtlCol="0">
            <a:spAutoFit/>
          </a:bodyPr>
          <a:lstStyle/>
          <a:p>
            <a:pPr algn="ctr"/>
            <a:r>
              <a:rPr lang="en-US" dirty="0"/>
              <a:t>Security Requirements</a:t>
            </a:r>
            <a:endParaRPr lang="en-MY" dirty="0"/>
          </a:p>
        </p:txBody>
      </p:sp>
      <p:sp>
        <p:nvSpPr>
          <p:cNvPr id="9" name="TextBox 8"/>
          <p:cNvSpPr txBox="1"/>
          <p:nvPr/>
        </p:nvSpPr>
        <p:spPr>
          <a:xfrm>
            <a:off x="2783632" y="4797152"/>
            <a:ext cx="6552728" cy="369332"/>
          </a:xfrm>
          <a:prstGeom prst="rect">
            <a:avLst/>
          </a:prstGeom>
          <a:solidFill>
            <a:srgbClr val="FFFF00"/>
          </a:solidFill>
        </p:spPr>
        <p:txBody>
          <a:bodyPr wrap="square" rtlCol="0">
            <a:spAutoFit/>
          </a:bodyPr>
          <a:lstStyle/>
          <a:p>
            <a:pPr algn="ctr"/>
            <a:r>
              <a:rPr lang="en-US" dirty="0"/>
              <a:t>Recovery Requirements</a:t>
            </a:r>
            <a:endParaRPr lang="en-MY" dirty="0"/>
          </a:p>
        </p:txBody>
      </p:sp>
      <p:sp>
        <p:nvSpPr>
          <p:cNvPr id="10" name="TextBox 9"/>
          <p:cNvSpPr txBox="1"/>
          <p:nvPr/>
        </p:nvSpPr>
        <p:spPr>
          <a:xfrm>
            <a:off x="3071664" y="1630542"/>
            <a:ext cx="1872208" cy="646331"/>
          </a:xfrm>
          <a:prstGeom prst="rect">
            <a:avLst/>
          </a:prstGeom>
          <a:noFill/>
        </p:spPr>
        <p:txBody>
          <a:bodyPr wrap="square" rtlCol="0">
            <a:spAutoFit/>
          </a:bodyPr>
          <a:lstStyle/>
          <a:p>
            <a:pPr algn="ctr"/>
            <a:r>
              <a:rPr lang="en-US" dirty="0">
                <a:solidFill>
                  <a:schemeClr val="tx1">
                    <a:lumMod val="95000"/>
                    <a:lumOff val="5000"/>
                  </a:schemeClr>
                </a:solidFill>
              </a:rPr>
              <a:t>New Customer Requirements</a:t>
            </a:r>
            <a:endParaRPr lang="en-MY" dirty="0">
              <a:solidFill>
                <a:schemeClr val="tx1">
                  <a:lumMod val="95000"/>
                  <a:lumOff val="5000"/>
                </a:schemeClr>
              </a:solidFill>
            </a:endParaRPr>
          </a:p>
        </p:txBody>
      </p:sp>
      <p:sp>
        <p:nvSpPr>
          <p:cNvPr id="11" name="TextBox 10"/>
          <p:cNvSpPr txBox="1"/>
          <p:nvPr/>
        </p:nvSpPr>
        <p:spPr>
          <a:xfrm>
            <a:off x="5159896" y="1628801"/>
            <a:ext cx="1872208" cy="646331"/>
          </a:xfrm>
          <a:prstGeom prst="rect">
            <a:avLst/>
          </a:prstGeom>
          <a:noFill/>
        </p:spPr>
        <p:txBody>
          <a:bodyPr wrap="square" rtlCol="0">
            <a:spAutoFit/>
          </a:bodyPr>
          <a:lstStyle/>
          <a:p>
            <a:pPr algn="ctr"/>
            <a:r>
              <a:rPr lang="en-US" dirty="0">
                <a:solidFill>
                  <a:schemeClr val="tx1">
                    <a:lumMod val="95000"/>
                    <a:lumOff val="5000"/>
                  </a:schemeClr>
                </a:solidFill>
              </a:rPr>
              <a:t>Account Requirements</a:t>
            </a:r>
            <a:endParaRPr lang="en-MY" dirty="0">
              <a:solidFill>
                <a:schemeClr val="tx1">
                  <a:lumMod val="95000"/>
                  <a:lumOff val="5000"/>
                </a:schemeClr>
              </a:solidFill>
            </a:endParaRPr>
          </a:p>
        </p:txBody>
      </p:sp>
      <p:sp>
        <p:nvSpPr>
          <p:cNvPr id="12" name="TextBox 11"/>
          <p:cNvSpPr txBox="1"/>
          <p:nvPr/>
        </p:nvSpPr>
        <p:spPr>
          <a:xfrm>
            <a:off x="7248128" y="1412776"/>
            <a:ext cx="1872208" cy="923330"/>
          </a:xfrm>
          <a:prstGeom prst="rect">
            <a:avLst/>
          </a:prstGeom>
          <a:noFill/>
        </p:spPr>
        <p:txBody>
          <a:bodyPr wrap="square" rtlCol="0">
            <a:spAutoFit/>
          </a:bodyPr>
          <a:lstStyle/>
          <a:p>
            <a:pPr algn="ctr"/>
            <a:r>
              <a:rPr lang="en-US" dirty="0">
                <a:solidFill>
                  <a:schemeClr val="tx1">
                    <a:lumMod val="95000"/>
                    <a:lumOff val="5000"/>
                  </a:schemeClr>
                </a:solidFill>
              </a:rPr>
              <a:t>Customer Management Requirements</a:t>
            </a:r>
            <a:endParaRPr lang="en-MY" dirty="0">
              <a:solidFill>
                <a:schemeClr val="tx1">
                  <a:lumMod val="95000"/>
                  <a:lumOff val="5000"/>
                </a:schemeClr>
              </a:solidFill>
            </a:endParaRPr>
          </a:p>
        </p:txBody>
      </p:sp>
      <p:sp>
        <p:nvSpPr>
          <p:cNvPr id="13" name="TextBox 12"/>
          <p:cNvSpPr txBox="1"/>
          <p:nvPr/>
        </p:nvSpPr>
        <p:spPr>
          <a:xfrm>
            <a:off x="5159896" y="6096000"/>
            <a:ext cx="1872208" cy="369332"/>
          </a:xfrm>
          <a:prstGeom prst="rect">
            <a:avLst/>
          </a:prstGeom>
          <a:noFill/>
        </p:spPr>
        <p:txBody>
          <a:bodyPr wrap="square" rtlCol="0">
            <a:spAutoFit/>
          </a:bodyPr>
          <a:lstStyle/>
          <a:p>
            <a:pPr algn="ctr"/>
            <a:r>
              <a:rPr lang="en-US" b="1" dirty="0">
                <a:solidFill>
                  <a:schemeClr val="tx1">
                    <a:lumMod val="95000"/>
                    <a:lumOff val="5000"/>
                  </a:schemeClr>
                </a:solidFill>
                <a:effectLst>
                  <a:outerShdw blurRad="38100" dist="38100" dir="2700000" algn="tl">
                    <a:srgbClr val="000000">
                      <a:alpha val="43137"/>
                    </a:srgbClr>
                  </a:outerShdw>
                </a:effectLst>
              </a:rPr>
              <a:t>Core Concerns</a:t>
            </a:r>
            <a:endParaRPr lang="en-MY" b="1" dirty="0">
              <a:solidFill>
                <a:schemeClr val="tx1">
                  <a:lumMod val="95000"/>
                  <a:lumOff val="5000"/>
                </a:schemeClr>
              </a:solidFill>
              <a:effectLst>
                <a:outerShdw blurRad="38100" dist="38100" dir="2700000" algn="tl">
                  <a:srgbClr val="000000">
                    <a:alpha val="43137"/>
                  </a:srgbClr>
                </a:outerShdw>
              </a:effectLst>
            </a:endParaRPr>
          </a:p>
        </p:txBody>
      </p:sp>
      <p:sp>
        <p:nvSpPr>
          <p:cNvPr id="14" name="Rectangle 13"/>
          <p:cNvSpPr/>
          <p:nvPr/>
        </p:nvSpPr>
        <p:spPr>
          <a:xfrm>
            <a:off x="1524000" y="6562220"/>
            <a:ext cx="7812360" cy="323165"/>
          </a:xfrm>
          <a:prstGeom prst="rect">
            <a:avLst/>
          </a:prstGeom>
        </p:spPr>
        <p:txBody>
          <a:bodyPr wrap="square">
            <a:spAutoFit/>
          </a:bodyPr>
          <a:lstStyle/>
          <a:p>
            <a:r>
              <a:rPr lang="en-US" sz="1500" dirty="0"/>
              <a:t>Figure 21.1 pg 569 cross-cutting concerns Internet banking service.</a:t>
            </a:r>
          </a:p>
        </p:txBody>
      </p:sp>
      <p:sp>
        <p:nvSpPr>
          <p:cNvPr id="3" name="Rectangular Callout 2"/>
          <p:cNvSpPr/>
          <p:nvPr/>
        </p:nvSpPr>
        <p:spPr>
          <a:xfrm>
            <a:off x="7391400" y="2514600"/>
            <a:ext cx="3048000" cy="914400"/>
          </a:xfrm>
          <a:prstGeom prst="wedgeRectCallout">
            <a:avLst>
              <a:gd name="adj1" fmla="val -51342"/>
              <a:gd name="adj2" fmla="val 13978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dirty="0"/>
              <a:t>Can be secondary concerns</a:t>
            </a:r>
          </a:p>
        </p:txBody>
      </p:sp>
    </p:spTree>
    <p:extLst>
      <p:ext uri="{BB962C8B-B14F-4D97-AF65-F5344CB8AC3E}">
        <p14:creationId xmlns:p14="http://schemas.microsoft.com/office/powerpoint/2010/main" val="278482611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600" y="457201"/>
            <a:ext cx="4800600" cy="1362075"/>
          </a:xfrm>
        </p:spPr>
        <p:txBody>
          <a:bodyPr/>
          <a:lstStyle/>
          <a:p>
            <a:r>
              <a:rPr lang="en-US" dirty="0"/>
              <a:t>AOSE Basic Concepts</a:t>
            </a:r>
          </a:p>
        </p:txBody>
      </p:sp>
      <p:sp>
        <p:nvSpPr>
          <p:cNvPr id="4" name="Content Placeholder 2"/>
          <p:cNvSpPr txBox="1">
            <a:spLocks/>
          </p:cNvSpPr>
          <p:nvPr/>
        </p:nvSpPr>
        <p:spPr>
          <a:xfrm>
            <a:off x="2743200" y="2286001"/>
            <a:ext cx="7696200" cy="3382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00" dirty="0">
                <a:latin typeface="Century Gothic" pitchFamily="34" charset="0"/>
              </a:rPr>
              <a:t>Concern</a:t>
            </a:r>
          </a:p>
          <a:p>
            <a:r>
              <a:rPr lang="en-US" sz="3500" dirty="0">
                <a:latin typeface="Century Gothic" pitchFamily="34" charset="0"/>
              </a:rPr>
              <a:t>Separation of Concern</a:t>
            </a:r>
          </a:p>
          <a:p>
            <a:r>
              <a:rPr lang="en-US" sz="3500" dirty="0">
                <a:latin typeface="Century Gothic" pitchFamily="34" charset="0"/>
              </a:rPr>
              <a:t>Different types of Concern</a:t>
            </a:r>
          </a:p>
          <a:p>
            <a:r>
              <a:rPr lang="en-US" sz="3500" dirty="0">
                <a:latin typeface="Century Gothic" pitchFamily="34" charset="0"/>
              </a:rPr>
              <a:t>Core vs. Secondary Concern</a:t>
            </a:r>
          </a:p>
          <a:p>
            <a:r>
              <a:rPr lang="en-US" sz="3500" dirty="0">
                <a:latin typeface="Century Gothic" pitchFamily="34" charset="0"/>
              </a:rPr>
              <a:t>Cross-cutting concern</a:t>
            </a:r>
          </a:p>
        </p:txBody>
      </p:sp>
    </p:spTree>
    <p:extLst>
      <p:ext uri="{BB962C8B-B14F-4D97-AF65-F5344CB8AC3E}">
        <p14:creationId xmlns:p14="http://schemas.microsoft.com/office/powerpoint/2010/main" val="1698033782"/>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Exercise</a:t>
            </a:r>
          </a:p>
        </p:txBody>
      </p:sp>
      <p:sp>
        <p:nvSpPr>
          <p:cNvPr id="3" name="Content Placeholder 2"/>
          <p:cNvSpPr>
            <a:spLocks noGrp="1"/>
          </p:cNvSpPr>
          <p:nvPr>
            <p:ph idx="1"/>
          </p:nvPr>
        </p:nvSpPr>
        <p:spPr/>
        <p:txBody>
          <a:bodyPr/>
          <a:lstStyle/>
          <a:p>
            <a:pPr marL="0" indent="0">
              <a:buNone/>
            </a:pPr>
            <a:r>
              <a:rPr lang="en-MY" dirty="0"/>
              <a:t>You are a software manager who propose to use Aspect Oriented Software Engineering (AOSE) to develop an online movie ticketing system.</a:t>
            </a:r>
          </a:p>
          <a:p>
            <a:pPr marL="0" indent="0">
              <a:buNone/>
            </a:pPr>
            <a:endParaRPr lang="en-MY" dirty="0"/>
          </a:p>
          <a:p>
            <a:pPr marL="0" indent="0">
              <a:buNone/>
            </a:pPr>
            <a:r>
              <a:rPr lang="en-MY" dirty="0"/>
              <a:t>Construct a simple diagram to show THREE core concerns and ONE cross-cutting concern.</a:t>
            </a:r>
          </a:p>
        </p:txBody>
      </p:sp>
    </p:spTree>
    <p:extLst>
      <p:ext uri="{BB962C8B-B14F-4D97-AF65-F5344CB8AC3E}">
        <p14:creationId xmlns:p14="http://schemas.microsoft.com/office/powerpoint/2010/main" val="1847845480"/>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3048001"/>
            <a:ext cx="7162800" cy="1362075"/>
          </a:xfrm>
        </p:spPr>
        <p:txBody>
          <a:bodyPr>
            <a:normAutofit/>
          </a:bodyPr>
          <a:lstStyle/>
          <a:p>
            <a:r>
              <a:rPr lang="en-US" dirty="0"/>
              <a:t>Problem with Programming Language Abstraction</a:t>
            </a:r>
          </a:p>
        </p:txBody>
      </p:sp>
    </p:spTree>
    <p:extLst>
      <p:ext uri="{BB962C8B-B14F-4D97-AF65-F5344CB8AC3E}">
        <p14:creationId xmlns:p14="http://schemas.microsoft.com/office/powerpoint/2010/main" val="1226508766"/>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Tangling</a:t>
            </a:r>
          </a:p>
        </p:txBody>
      </p:sp>
      <p:sp>
        <p:nvSpPr>
          <p:cNvPr id="6" name="TextBox 5"/>
          <p:cNvSpPr txBox="1"/>
          <p:nvPr/>
        </p:nvSpPr>
        <p:spPr>
          <a:xfrm>
            <a:off x="2247256" y="2151550"/>
            <a:ext cx="8280920" cy="3693319"/>
          </a:xfrm>
          <a:prstGeom prst="rect">
            <a:avLst/>
          </a:prstGeom>
          <a:solidFill>
            <a:schemeClr val="tx2">
              <a:lumMod val="75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a:latin typeface="Century Gothic" pitchFamily="34" charset="0"/>
              </a:rPr>
              <a:t>Synchronized void put (</a:t>
            </a:r>
            <a:r>
              <a:rPr lang="en-US" dirty="0" err="1">
                <a:latin typeface="Century Gothic" pitchFamily="34" charset="0"/>
              </a:rPr>
              <a:t>SensorRecord</a:t>
            </a:r>
            <a:r>
              <a:rPr lang="en-US" dirty="0">
                <a:latin typeface="Century Gothic" pitchFamily="34" charset="0"/>
              </a:rPr>
              <a:t> </a:t>
            </a:r>
            <a:r>
              <a:rPr lang="en-US" dirty="0" err="1">
                <a:latin typeface="Century Gothic" pitchFamily="34" charset="0"/>
              </a:rPr>
              <a:t>rec</a:t>
            </a:r>
            <a:r>
              <a:rPr lang="en-US" dirty="0">
                <a:latin typeface="Century Gothic" pitchFamily="34" charset="0"/>
              </a:rPr>
              <a:t>)</a:t>
            </a:r>
          </a:p>
          <a:p>
            <a:r>
              <a:rPr lang="en-US" dirty="0">
                <a:latin typeface="Century Gothic" pitchFamily="34" charset="0"/>
              </a:rPr>
              <a:t>{</a:t>
            </a:r>
          </a:p>
          <a:p>
            <a:r>
              <a:rPr lang="en-US" dirty="0">
                <a:latin typeface="Century Gothic" pitchFamily="34" charset="0"/>
              </a:rPr>
              <a:t>	//check that there is space in the buffer; wait if not</a:t>
            </a:r>
          </a:p>
          <a:p>
            <a:r>
              <a:rPr lang="en-US" dirty="0">
                <a:latin typeface="Century Gothic" pitchFamily="34" charset="0"/>
              </a:rPr>
              <a:t>	if (</a:t>
            </a:r>
            <a:r>
              <a:rPr lang="en-US" dirty="0" err="1">
                <a:latin typeface="Century Gothic" pitchFamily="34" charset="0"/>
              </a:rPr>
              <a:t>numberOfEntries</a:t>
            </a:r>
            <a:r>
              <a:rPr lang="en-US" dirty="0">
                <a:latin typeface="Century Gothic" pitchFamily="34" charset="0"/>
              </a:rPr>
              <a:t> == </a:t>
            </a:r>
            <a:r>
              <a:rPr lang="en-US" dirty="0" err="1">
                <a:latin typeface="Century Gothic" pitchFamily="34" charset="0"/>
              </a:rPr>
              <a:t>bufsize</a:t>
            </a:r>
            <a:r>
              <a:rPr lang="en-US" dirty="0">
                <a:latin typeface="Century Gothic" pitchFamily="34" charset="0"/>
              </a:rPr>
              <a:t>)</a:t>
            </a:r>
          </a:p>
          <a:p>
            <a:r>
              <a:rPr lang="en-US" dirty="0">
                <a:latin typeface="Century Gothic" pitchFamily="34" charset="0"/>
              </a:rPr>
              <a:t>		wait();</a:t>
            </a:r>
          </a:p>
          <a:p>
            <a:r>
              <a:rPr lang="en-US" dirty="0">
                <a:latin typeface="Century Gothic" pitchFamily="34" charset="0"/>
              </a:rPr>
              <a:t>	//add record at end of buffer</a:t>
            </a:r>
          </a:p>
          <a:p>
            <a:r>
              <a:rPr lang="en-US" dirty="0">
                <a:latin typeface="Century Gothic" pitchFamily="34" charset="0"/>
              </a:rPr>
              <a:t>	store[back] = new </a:t>
            </a:r>
            <a:r>
              <a:rPr lang="en-US" dirty="0" err="1">
                <a:latin typeface="Century Gothic" pitchFamily="34" charset="0"/>
              </a:rPr>
              <a:t>SensorRecord</a:t>
            </a:r>
            <a:r>
              <a:rPr lang="en-US" dirty="0">
                <a:latin typeface="Century Gothic" pitchFamily="34" charset="0"/>
              </a:rPr>
              <a:t>(</a:t>
            </a:r>
            <a:r>
              <a:rPr lang="en-US" dirty="0" err="1">
                <a:latin typeface="Century Gothic" pitchFamily="34" charset="0"/>
              </a:rPr>
              <a:t>rec.sensorid</a:t>
            </a:r>
            <a:r>
              <a:rPr lang="en-US" dirty="0">
                <a:latin typeface="Century Gothic" pitchFamily="34" charset="0"/>
              </a:rPr>
              <a:t>, </a:t>
            </a:r>
            <a:r>
              <a:rPr lang="en-US" dirty="0" err="1">
                <a:latin typeface="Century Gothic" pitchFamily="34" charset="0"/>
              </a:rPr>
              <a:t>rec.sensorVal</a:t>
            </a:r>
            <a:r>
              <a:rPr lang="en-US" dirty="0">
                <a:latin typeface="Century Gothic" pitchFamily="34" charset="0"/>
              </a:rPr>
              <a:t>);</a:t>
            </a:r>
          </a:p>
          <a:p>
            <a:r>
              <a:rPr lang="en-US" dirty="0">
                <a:latin typeface="Century Gothic" pitchFamily="34" charset="0"/>
              </a:rPr>
              <a:t>	back = back + 1;</a:t>
            </a:r>
          </a:p>
          <a:p>
            <a:r>
              <a:rPr lang="en-US" dirty="0">
                <a:latin typeface="Century Gothic" pitchFamily="34" charset="0"/>
              </a:rPr>
              <a:t>	//if at end of buffer, next entry is at the beginning</a:t>
            </a:r>
          </a:p>
          <a:p>
            <a:r>
              <a:rPr lang="en-US" dirty="0">
                <a:latin typeface="Century Gothic" pitchFamily="34" charset="0"/>
              </a:rPr>
              <a:t>	… …</a:t>
            </a:r>
          </a:p>
          <a:p>
            <a:r>
              <a:rPr lang="en-US" dirty="0">
                <a:latin typeface="Century Gothic" pitchFamily="34" charset="0"/>
              </a:rPr>
              <a:t>	//indicate that buffer is available</a:t>
            </a:r>
          </a:p>
          <a:p>
            <a:r>
              <a:rPr lang="en-US" dirty="0">
                <a:latin typeface="Century Gothic" pitchFamily="34" charset="0"/>
              </a:rPr>
              <a:t>	notify();</a:t>
            </a:r>
          </a:p>
          <a:p>
            <a:r>
              <a:rPr lang="en-US" dirty="0">
                <a:latin typeface="Century Gothic" pitchFamily="34" charset="0"/>
              </a:rPr>
              <a:t>}//put</a:t>
            </a:r>
            <a:endParaRPr lang="en-MY" dirty="0">
              <a:latin typeface="Century Gothic" pitchFamily="34" charset="0"/>
            </a:endParaRPr>
          </a:p>
        </p:txBody>
      </p:sp>
      <p:sp>
        <p:nvSpPr>
          <p:cNvPr id="7" name="Rectangle 6"/>
          <p:cNvSpPr/>
          <p:nvPr/>
        </p:nvSpPr>
        <p:spPr>
          <a:xfrm>
            <a:off x="2247256" y="3015645"/>
            <a:ext cx="8280920" cy="540000"/>
          </a:xfrm>
          <a:prstGeom prst="rect">
            <a:avLst/>
          </a:prstGeom>
          <a:solidFill>
            <a:srgbClr val="FFFF00">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p:cNvSpPr/>
          <p:nvPr/>
        </p:nvSpPr>
        <p:spPr>
          <a:xfrm>
            <a:off x="2247256" y="5247893"/>
            <a:ext cx="8280920" cy="288032"/>
          </a:xfrm>
          <a:prstGeom prst="rect">
            <a:avLst/>
          </a:prstGeom>
          <a:solidFill>
            <a:srgbClr val="FFFF00">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TextBox 8"/>
          <p:cNvSpPr txBox="1"/>
          <p:nvPr/>
        </p:nvSpPr>
        <p:spPr>
          <a:xfrm>
            <a:off x="6553200" y="1143000"/>
            <a:ext cx="3657600" cy="86177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500" dirty="0">
                <a:solidFill>
                  <a:schemeClr val="tx1">
                    <a:lumMod val="95000"/>
                    <a:lumOff val="5000"/>
                  </a:schemeClr>
                </a:solidFill>
              </a:rPr>
              <a:t>Secondary Concern: Synchronization Concern</a:t>
            </a:r>
            <a:endParaRPr lang="en-MY" sz="2500" dirty="0">
              <a:solidFill>
                <a:schemeClr val="tx1">
                  <a:lumMod val="95000"/>
                  <a:lumOff val="5000"/>
                </a:schemeClr>
              </a:solidFill>
            </a:endParaRPr>
          </a:p>
        </p:txBody>
      </p:sp>
      <p:cxnSp>
        <p:nvCxnSpPr>
          <p:cNvPr id="11" name="Straight Arrow Connector 10"/>
          <p:cNvCxnSpPr>
            <a:stCxn id="9" idx="2"/>
          </p:cNvCxnSpPr>
          <p:nvPr/>
        </p:nvCxnSpPr>
        <p:spPr>
          <a:xfrm>
            <a:off x="8382000" y="2004775"/>
            <a:ext cx="306524" cy="338713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a:stCxn id="9" idx="2"/>
          </p:cNvCxnSpPr>
          <p:nvPr/>
        </p:nvCxnSpPr>
        <p:spPr>
          <a:xfrm flipH="1">
            <a:off x="8001000" y="2004775"/>
            <a:ext cx="381000" cy="128087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Scattering</a:t>
            </a:r>
          </a:p>
        </p:txBody>
      </p:sp>
      <p:graphicFrame>
        <p:nvGraphicFramePr>
          <p:cNvPr id="3" name="Diagram 2"/>
          <p:cNvGraphicFramePr/>
          <p:nvPr>
            <p:extLst>
              <p:ext uri="{D42A27DB-BD31-4B8C-83A1-F6EECF244321}">
                <p14:modId xmlns:p14="http://schemas.microsoft.com/office/powerpoint/2010/main" val="52555419"/>
              </p:ext>
            </p:extLst>
          </p:nvPr>
        </p:nvGraphicFramePr>
        <p:xfrm>
          <a:off x="2722164" y="1066800"/>
          <a:ext cx="7224464"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Connector 3"/>
          <p:cNvCxnSpPr/>
          <p:nvPr/>
        </p:nvCxnSpPr>
        <p:spPr>
          <a:xfrm>
            <a:off x="2817836" y="2650976"/>
            <a:ext cx="2088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266108" y="2650976"/>
            <a:ext cx="2088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786388" y="2650976"/>
            <a:ext cx="208823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745828" y="4091136"/>
            <a:ext cx="7200800" cy="1008112"/>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p:cNvSpPr txBox="1"/>
          <p:nvPr/>
        </p:nvSpPr>
        <p:spPr>
          <a:xfrm>
            <a:off x="4648200" y="5890175"/>
            <a:ext cx="5575942" cy="86177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500" dirty="0">
                <a:solidFill>
                  <a:schemeClr val="tx1"/>
                </a:solidFill>
              </a:rPr>
              <a:t>Secondary concern: </a:t>
            </a:r>
          </a:p>
          <a:p>
            <a:r>
              <a:rPr lang="en-US" sz="2500" dirty="0">
                <a:solidFill>
                  <a:schemeClr val="tx1"/>
                </a:solidFill>
              </a:rPr>
              <a:t>maintenance of statistical information</a:t>
            </a:r>
            <a:endParaRPr lang="en-MY" sz="2500" dirty="0">
              <a:solidFill>
                <a:schemeClr val="tx1"/>
              </a:solidFill>
            </a:endParaRPr>
          </a:p>
        </p:txBody>
      </p:sp>
      <p:cxnSp>
        <p:nvCxnSpPr>
          <p:cNvPr id="9" name="Straight Arrow Connector 8"/>
          <p:cNvCxnSpPr>
            <a:stCxn id="8" idx="0"/>
          </p:cNvCxnSpPr>
          <p:nvPr/>
        </p:nvCxnSpPr>
        <p:spPr>
          <a:xfrm flipV="1">
            <a:off x="7436172" y="4882063"/>
            <a:ext cx="1347811" cy="1008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flipH="1" flipV="1">
            <a:off x="3959447" y="4810055"/>
            <a:ext cx="3476724" cy="10801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21996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Objectives</a:t>
            </a:r>
          </a:p>
        </p:txBody>
      </p:sp>
      <p:sp>
        <p:nvSpPr>
          <p:cNvPr id="5" name="Content Placeholder 4"/>
          <p:cNvSpPr>
            <a:spLocks noGrp="1"/>
          </p:cNvSpPr>
          <p:nvPr>
            <p:ph idx="1"/>
            <p:custDataLst>
              <p:tags r:id="rId3"/>
            </p:custDataLst>
          </p:nvPr>
        </p:nvSpPr>
        <p:spPr/>
        <p:txBody>
          <a:bodyPr>
            <a:normAutofit fontScale="92500"/>
          </a:bodyPr>
          <a:lstStyle/>
          <a:p>
            <a:pPr>
              <a:buNone/>
            </a:pPr>
            <a:r>
              <a:rPr lang="en-US" dirty="0"/>
              <a:t>After this lecture, you will:</a:t>
            </a:r>
          </a:p>
          <a:p>
            <a:r>
              <a:rPr lang="en-US" dirty="0"/>
              <a:t>Understand why the </a:t>
            </a:r>
            <a:r>
              <a:rPr lang="en-US" dirty="0">
                <a:solidFill>
                  <a:srgbClr val="C00000"/>
                </a:solidFill>
              </a:rPr>
              <a:t>separation of concerns </a:t>
            </a:r>
            <a:r>
              <a:rPr lang="en-US" dirty="0"/>
              <a:t>is a good guiding principle for software development</a:t>
            </a:r>
          </a:p>
          <a:p>
            <a:r>
              <a:rPr lang="en-US" dirty="0"/>
              <a:t>Understand the fundamental ideas underlying </a:t>
            </a:r>
            <a:r>
              <a:rPr lang="en-US" dirty="0">
                <a:solidFill>
                  <a:srgbClr val="C00000"/>
                </a:solidFill>
              </a:rPr>
              <a:t>aspects and aspect-oriented software development</a:t>
            </a:r>
            <a:endParaRPr lang="en-MY" dirty="0">
              <a:solidFill>
                <a:srgbClr val="C00000"/>
              </a:solidFill>
            </a:endParaRPr>
          </a:p>
          <a:p>
            <a:r>
              <a:rPr lang="en-US" dirty="0"/>
              <a:t>Understand how an aspect-oriented approach may be used for requirements engineering, software design, and programming</a:t>
            </a:r>
          </a:p>
          <a:p>
            <a:r>
              <a:rPr lang="en-US" dirty="0"/>
              <a:t>Be aware of the </a:t>
            </a:r>
            <a:r>
              <a:rPr lang="en-US" dirty="0">
                <a:solidFill>
                  <a:srgbClr val="C00000"/>
                </a:solidFill>
              </a:rPr>
              <a:t>difficulties of testing </a:t>
            </a:r>
            <a:r>
              <a:rPr lang="en-US" dirty="0"/>
              <a:t>aspect-oriented systems.</a:t>
            </a:r>
          </a:p>
        </p:txBody>
      </p:sp>
    </p:spTree>
    <p:custDataLst>
      <p:tags r:id="rId1"/>
    </p:custDataLst>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28" name="Rectangle 16"/>
          <p:cNvSpPr>
            <a:spLocks noGrp="1" noChangeArrowheads="1"/>
          </p:cNvSpPr>
          <p:nvPr>
            <p:ph type="title"/>
            <p:custDataLst>
              <p:tags r:id="rId2"/>
            </p:custDataLst>
          </p:nvPr>
        </p:nvSpPr>
        <p:spPr>
          <a:xfrm>
            <a:off x="2365248" y="301752"/>
            <a:ext cx="8077200" cy="1143000"/>
          </a:xfrm>
        </p:spPr>
        <p:txBody>
          <a:bodyPr>
            <a:normAutofit fontScale="90000"/>
          </a:bodyPr>
          <a:lstStyle/>
          <a:p>
            <a:pPr>
              <a:defRPr/>
            </a:pPr>
            <a:r>
              <a:rPr lang="en-US" dirty="0"/>
              <a:t>Problems with Tangling &amp; Scattering</a:t>
            </a:r>
          </a:p>
        </p:txBody>
      </p:sp>
      <p:sp>
        <p:nvSpPr>
          <p:cNvPr id="2" name="TextBox 1"/>
          <p:cNvSpPr txBox="1"/>
          <p:nvPr/>
        </p:nvSpPr>
        <p:spPr>
          <a:xfrm>
            <a:off x="2438400" y="2020962"/>
            <a:ext cx="3200400" cy="630942"/>
          </a:xfrm>
          <a:prstGeom prst="rect">
            <a:avLst/>
          </a:prstGeom>
          <a:noFill/>
        </p:spPr>
        <p:txBody>
          <a:bodyPr wrap="square" rtlCol="0">
            <a:spAutoFit/>
          </a:bodyPr>
          <a:lstStyle/>
          <a:p>
            <a:r>
              <a:rPr lang="en-US" sz="3500" b="1" dirty="0">
                <a:latin typeface="Century Gothic" pitchFamily="34" charset="0"/>
              </a:rPr>
              <a:t>SRS change</a:t>
            </a:r>
          </a:p>
        </p:txBody>
      </p:sp>
      <p:pic>
        <p:nvPicPr>
          <p:cNvPr id="1026" name="Picture 2" descr="http://www.ourlord.com/img/icons/left-arrow-ico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rot="16828467">
            <a:off x="4975282" y="1933678"/>
            <a:ext cx="1567303" cy="125253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257800" y="3128918"/>
            <a:ext cx="4953000" cy="1708160"/>
          </a:xfrm>
          <a:prstGeom prst="rect">
            <a:avLst/>
          </a:prstGeom>
          <a:noFill/>
        </p:spPr>
        <p:txBody>
          <a:bodyPr wrap="square" rtlCol="0">
            <a:spAutoFit/>
          </a:bodyPr>
          <a:lstStyle/>
          <a:p>
            <a:r>
              <a:rPr lang="en-US" sz="3500" dirty="0">
                <a:latin typeface="Century Gothic" pitchFamily="34" charset="0"/>
              </a:rPr>
              <a:t>Spend time looking for components to change</a:t>
            </a:r>
          </a:p>
        </p:txBody>
      </p:sp>
      <p:pic>
        <p:nvPicPr>
          <p:cNvPr id="14" name="Picture 2" descr="http://www.ourlord.com/img/icons/left-arrow-ico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rot="3450867" flipH="1">
            <a:off x="4079243" y="4472345"/>
            <a:ext cx="1567303" cy="125253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029200" y="5465058"/>
            <a:ext cx="3200400" cy="630942"/>
          </a:xfrm>
          <a:prstGeom prst="rect">
            <a:avLst/>
          </a:prstGeom>
          <a:noFill/>
        </p:spPr>
        <p:txBody>
          <a:bodyPr wrap="square" rtlCol="0">
            <a:spAutoFit/>
          </a:bodyPr>
          <a:lstStyle/>
          <a:p>
            <a:r>
              <a:rPr lang="en-US" sz="3500" dirty="0">
                <a:latin typeface="Century Gothic" pitchFamily="34" charset="0"/>
              </a:rPr>
              <a:t>Expensive </a:t>
            </a:r>
          </a:p>
        </p:txBody>
      </p:sp>
      <p:pic>
        <p:nvPicPr>
          <p:cNvPr id="18" name="Picture 2" descr="http://www.ourlord.com/img/icons/left-arrow-ico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rot="7951604" flipH="1">
            <a:off x="3852296" y="2934514"/>
            <a:ext cx="1567303" cy="125253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907224" y="3733800"/>
            <a:ext cx="2198176" cy="630942"/>
          </a:xfrm>
          <a:prstGeom prst="rect">
            <a:avLst/>
          </a:prstGeom>
          <a:noFill/>
        </p:spPr>
        <p:txBody>
          <a:bodyPr wrap="square" rtlCol="0">
            <a:spAutoFit/>
          </a:bodyPr>
          <a:lstStyle/>
          <a:p>
            <a:r>
              <a:rPr lang="en-US" sz="3500" dirty="0">
                <a:latin typeface="Century Gothic" pitchFamily="34" charset="0"/>
              </a:rPr>
              <a:t>Risky</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1"/>
            <a:ext cx="7543800" cy="1362075"/>
          </a:xfrm>
        </p:spPr>
        <p:txBody>
          <a:bodyPr/>
          <a:lstStyle/>
          <a:p>
            <a:r>
              <a:rPr lang="en-US" dirty="0"/>
              <a:t>Aspects, Join Points, and </a:t>
            </a:r>
            <a:r>
              <a:rPr lang="en-US" dirty="0" err="1"/>
              <a:t>Pointcuts</a:t>
            </a:r>
            <a:endParaRPr lang="en-US" dirty="0"/>
          </a:p>
        </p:txBody>
      </p:sp>
    </p:spTree>
    <p:extLst>
      <p:ext uri="{BB962C8B-B14F-4D97-AF65-F5344CB8AC3E}">
        <p14:creationId xmlns:p14="http://schemas.microsoft.com/office/powerpoint/2010/main" val="1426374566"/>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a:t>Aspects, Join Points, and </a:t>
            </a:r>
            <a:r>
              <a:rPr lang="en-US" dirty="0" err="1"/>
              <a:t>Pointcuts</a:t>
            </a:r>
            <a:endParaRPr lang="en-US" dirty="0"/>
          </a:p>
        </p:txBody>
      </p:sp>
      <p:sp>
        <p:nvSpPr>
          <p:cNvPr id="6" name="TextBox 5"/>
          <p:cNvSpPr txBox="1"/>
          <p:nvPr/>
        </p:nvSpPr>
        <p:spPr>
          <a:xfrm>
            <a:off x="2438400" y="2020962"/>
            <a:ext cx="2085964" cy="630942"/>
          </a:xfrm>
          <a:prstGeom prst="rect">
            <a:avLst/>
          </a:prstGeom>
          <a:noFill/>
        </p:spPr>
        <p:txBody>
          <a:bodyPr wrap="square" rtlCol="0">
            <a:spAutoFit/>
          </a:bodyPr>
          <a:lstStyle/>
          <a:p>
            <a:r>
              <a:rPr lang="en-US" sz="3500" b="1" dirty="0">
                <a:latin typeface="Century Gothic" pitchFamily="34" charset="0"/>
              </a:rPr>
              <a:t>Advice</a:t>
            </a:r>
          </a:p>
        </p:txBody>
      </p:sp>
      <p:sp>
        <p:nvSpPr>
          <p:cNvPr id="7" name="TextBox 6"/>
          <p:cNvSpPr txBox="1"/>
          <p:nvPr/>
        </p:nvSpPr>
        <p:spPr>
          <a:xfrm>
            <a:off x="4681550" y="2000240"/>
            <a:ext cx="5557854" cy="630942"/>
          </a:xfrm>
          <a:prstGeom prst="rect">
            <a:avLst/>
          </a:prstGeom>
          <a:noFill/>
        </p:spPr>
        <p:txBody>
          <a:bodyPr wrap="square" rtlCol="0">
            <a:spAutoFit/>
          </a:bodyPr>
          <a:lstStyle/>
          <a:p>
            <a:r>
              <a:rPr lang="en-US" sz="3500" dirty="0">
                <a:latin typeface="Century Gothic" pitchFamily="34" charset="0"/>
              </a:rPr>
              <a:t>- Code</a:t>
            </a:r>
          </a:p>
        </p:txBody>
      </p:sp>
      <p:sp>
        <p:nvSpPr>
          <p:cNvPr id="9" name="TextBox 8"/>
          <p:cNvSpPr txBox="1"/>
          <p:nvPr/>
        </p:nvSpPr>
        <p:spPr>
          <a:xfrm>
            <a:off x="2438400" y="2726620"/>
            <a:ext cx="2085964" cy="630942"/>
          </a:xfrm>
          <a:prstGeom prst="rect">
            <a:avLst/>
          </a:prstGeom>
          <a:noFill/>
        </p:spPr>
        <p:txBody>
          <a:bodyPr wrap="square" rtlCol="0">
            <a:spAutoFit/>
          </a:bodyPr>
          <a:lstStyle/>
          <a:p>
            <a:r>
              <a:rPr lang="en-US" sz="3500" b="1" dirty="0">
                <a:latin typeface="Century Gothic" pitchFamily="34" charset="0"/>
              </a:rPr>
              <a:t>Aspect</a:t>
            </a:r>
          </a:p>
        </p:txBody>
      </p:sp>
      <p:sp>
        <p:nvSpPr>
          <p:cNvPr id="10" name="TextBox 9"/>
          <p:cNvSpPr txBox="1"/>
          <p:nvPr/>
        </p:nvSpPr>
        <p:spPr>
          <a:xfrm>
            <a:off x="4681550" y="2705898"/>
            <a:ext cx="5557854" cy="1708160"/>
          </a:xfrm>
          <a:prstGeom prst="rect">
            <a:avLst/>
          </a:prstGeom>
          <a:noFill/>
        </p:spPr>
        <p:txBody>
          <a:bodyPr wrap="square" rtlCol="0">
            <a:spAutoFit/>
          </a:bodyPr>
          <a:lstStyle/>
          <a:p>
            <a:pPr marL="261938" indent="-261938"/>
            <a:r>
              <a:rPr lang="en-US" sz="3500" dirty="0">
                <a:latin typeface="Century Gothic" pitchFamily="34" charset="0"/>
              </a:rPr>
              <a:t>- Define concern, </a:t>
            </a:r>
            <a:r>
              <a:rPr lang="en-US" sz="3500" dirty="0" err="1">
                <a:latin typeface="Century Gothic" pitchFamily="34" charset="0"/>
              </a:rPr>
              <a:t>pointcut</a:t>
            </a:r>
            <a:r>
              <a:rPr lang="en-US" sz="3500" dirty="0">
                <a:latin typeface="Century Gothic" pitchFamily="34" charset="0"/>
              </a:rPr>
              <a:t> &amp; advice associate with concern</a:t>
            </a:r>
          </a:p>
        </p:txBody>
      </p:sp>
      <p:sp>
        <p:nvSpPr>
          <p:cNvPr id="11" name="TextBox 10"/>
          <p:cNvSpPr txBox="1"/>
          <p:nvPr/>
        </p:nvSpPr>
        <p:spPr>
          <a:xfrm>
            <a:off x="2438400" y="4584008"/>
            <a:ext cx="2228840" cy="630942"/>
          </a:xfrm>
          <a:prstGeom prst="rect">
            <a:avLst/>
          </a:prstGeom>
          <a:noFill/>
        </p:spPr>
        <p:txBody>
          <a:bodyPr wrap="square" rtlCol="0">
            <a:spAutoFit/>
          </a:bodyPr>
          <a:lstStyle/>
          <a:p>
            <a:r>
              <a:rPr lang="en-US" sz="3500" b="1" dirty="0">
                <a:latin typeface="Century Gothic" pitchFamily="34" charset="0"/>
              </a:rPr>
              <a:t>Join Point</a:t>
            </a:r>
          </a:p>
        </p:txBody>
      </p:sp>
      <p:sp>
        <p:nvSpPr>
          <p:cNvPr id="12" name="TextBox 11"/>
          <p:cNvSpPr txBox="1"/>
          <p:nvPr/>
        </p:nvSpPr>
        <p:spPr>
          <a:xfrm>
            <a:off x="4681550" y="4563286"/>
            <a:ext cx="5557854" cy="630942"/>
          </a:xfrm>
          <a:prstGeom prst="rect">
            <a:avLst/>
          </a:prstGeom>
          <a:noFill/>
        </p:spPr>
        <p:txBody>
          <a:bodyPr wrap="square" rtlCol="0">
            <a:spAutoFit/>
          </a:bodyPr>
          <a:lstStyle/>
          <a:p>
            <a:r>
              <a:rPr lang="en-US" sz="3500" dirty="0">
                <a:latin typeface="Century Gothic" pitchFamily="34" charset="0"/>
              </a:rPr>
              <a:t>- Event</a:t>
            </a:r>
          </a:p>
        </p:txBody>
      </p:sp>
      <p:sp>
        <p:nvSpPr>
          <p:cNvPr id="13" name="TextBox 12"/>
          <p:cNvSpPr txBox="1"/>
          <p:nvPr/>
        </p:nvSpPr>
        <p:spPr>
          <a:xfrm>
            <a:off x="2438400" y="5298388"/>
            <a:ext cx="2085964" cy="630942"/>
          </a:xfrm>
          <a:prstGeom prst="rect">
            <a:avLst/>
          </a:prstGeom>
          <a:noFill/>
        </p:spPr>
        <p:txBody>
          <a:bodyPr wrap="square" rtlCol="0">
            <a:spAutoFit/>
          </a:bodyPr>
          <a:lstStyle/>
          <a:p>
            <a:r>
              <a:rPr lang="en-US" sz="3500" b="1" dirty="0" err="1">
                <a:latin typeface="Century Gothic" pitchFamily="34" charset="0"/>
              </a:rPr>
              <a:t>Pointcut</a:t>
            </a:r>
            <a:endParaRPr lang="en-US" sz="3500" b="1" dirty="0">
              <a:latin typeface="Century Gothic" pitchFamily="34" charset="0"/>
            </a:endParaRPr>
          </a:p>
        </p:txBody>
      </p:sp>
      <p:sp>
        <p:nvSpPr>
          <p:cNvPr id="14" name="TextBox 13"/>
          <p:cNvSpPr txBox="1"/>
          <p:nvPr/>
        </p:nvSpPr>
        <p:spPr>
          <a:xfrm>
            <a:off x="4681550" y="5277667"/>
            <a:ext cx="5557854" cy="1169551"/>
          </a:xfrm>
          <a:prstGeom prst="rect">
            <a:avLst/>
          </a:prstGeom>
          <a:noFill/>
        </p:spPr>
        <p:txBody>
          <a:bodyPr wrap="square" rtlCol="0">
            <a:spAutoFit/>
          </a:bodyPr>
          <a:lstStyle/>
          <a:p>
            <a:pPr marL="261938" indent="-261938"/>
            <a:r>
              <a:rPr lang="en-US" sz="3500" dirty="0">
                <a:latin typeface="Century Gothic" pitchFamily="34" charset="0"/>
              </a:rPr>
              <a:t>- Statement defines join point</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7"/>
                                        </p:tgtEl>
                                        <p:attrNameLst>
                                          <p:attrName>style.visibility</p:attrName>
                                        </p:attrNameLst>
                                      </p:cBhvr>
                                      <p:to>
                                        <p:strVal val="visible"/>
                                      </p:to>
                                    </p:set>
                                    <p:anim calcmode="discrete" valueType="clr">
                                      <p:cBhvr override="childStyle">
                                        <p:cTn id="12"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
                                        </p:tgtEl>
                                        <p:attrNameLst>
                                          <p:attrName>fillcolor</p:attrName>
                                        </p:attrNameLst>
                                      </p:cBhvr>
                                      <p:tavLst>
                                        <p:tav tm="0">
                                          <p:val>
                                            <p:clrVal>
                                              <a:schemeClr val="accent2"/>
                                            </p:clrVal>
                                          </p:val>
                                        </p:tav>
                                        <p:tav tm="50000">
                                          <p:val>
                                            <p:clrVal>
                                              <a:schemeClr val="hlink"/>
                                            </p:clrVal>
                                          </p:val>
                                        </p:tav>
                                      </p:tavLst>
                                    </p:anim>
                                    <p:set>
                                      <p:cBhvr>
                                        <p:cTn id="14" dur="80"/>
                                        <p:tgtEl>
                                          <p:spTgt spid="7"/>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9"/>
                                        </p:tgtEl>
                                        <p:attrNameLst>
                                          <p:attrName>style.visibility</p:attrName>
                                        </p:attrNameLst>
                                      </p:cBhvr>
                                      <p:to>
                                        <p:strVal val="visible"/>
                                      </p:to>
                                    </p:set>
                                    <p:anim calcmode="discrete" valueType="clr">
                                      <p:cBhvr override="childStyle">
                                        <p:cTn id="19"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9"/>
                                        </p:tgtEl>
                                        <p:attrNameLst>
                                          <p:attrName>fillcolor</p:attrName>
                                        </p:attrNameLst>
                                      </p:cBhvr>
                                      <p:tavLst>
                                        <p:tav tm="0">
                                          <p:val>
                                            <p:clrVal>
                                              <a:schemeClr val="accent2"/>
                                            </p:clrVal>
                                          </p:val>
                                        </p:tav>
                                        <p:tav tm="50000">
                                          <p:val>
                                            <p:clrVal>
                                              <a:schemeClr val="hlink"/>
                                            </p:clrVal>
                                          </p:val>
                                        </p:tav>
                                      </p:tavLst>
                                    </p:anim>
                                    <p:set>
                                      <p:cBhvr>
                                        <p:cTn id="21" dur="80"/>
                                        <p:tgtEl>
                                          <p:spTgt spid="9"/>
                                        </p:tgtEl>
                                        <p:attrNameLst>
                                          <p:attrName>fill.type</p:attrName>
                                        </p:attrNameLst>
                                      </p:cBhvr>
                                      <p:to>
                                        <p:strVal val="solid"/>
                                      </p:to>
                                    </p:set>
                                  </p:childTnLst>
                                </p:cTn>
                              </p:par>
                              <p:par>
                                <p:cTn id="22" presetID="27" presetClass="entr" presetSubtype="0" fill="hold" grpId="0" nodeType="withEffect">
                                  <p:stCondLst>
                                    <p:cond delay="0"/>
                                  </p:stCondLst>
                                  <p:iterate type="lt">
                                    <p:tmPct val="50000"/>
                                  </p:iterate>
                                  <p:childTnLst>
                                    <p:set>
                                      <p:cBhvr>
                                        <p:cTn id="23" dur="1" fill="hold">
                                          <p:stCondLst>
                                            <p:cond delay="0"/>
                                          </p:stCondLst>
                                        </p:cTn>
                                        <p:tgtEl>
                                          <p:spTgt spid="10"/>
                                        </p:tgtEl>
                                        <p:attrNameLst>
                                          <p:attrName>style.visibility</p:attrName>
                                        </p:attrNameLst>
                                      </p:cBhvr>
                                      <p:to>
                                        <p:strVal val="visible"/>
                                      </p:to>
                                    </p:set>
                                    <p:anim calcmode="discrete" valueType="clr">
                                      <p:cBhvr override="childStyle">
                                        <p:cTn id="24"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10"/>
                                        </p:tgtEl>
                                        <p:attrNameLst>
                                          <p:attrName>fillcolor</p:attrName>
                                        </p:attrNameLst>
                                      </p:cBhvr>
                                      <p:tavLst>
                                        <p:tav tm="0">
                                          <p:val>
                                            <p:clrVal>
                                              <a:schemeClr val="accent2"/>
                                            </p:clrVal>
                                          </p:val>
                                        </p:tav>
                                        <p:tav tm="50000">
                                          <p:val>
                                            <p:clrVal>
                                              <a:schemeClr val="hlink"/>
                                            </p:clrVal>
                                          </p:val>
                                        </p:tav>
                                      </p:tavLst>
                                    </p:anim>
                                    <p:set>
                                      <p:cBhvr>
                                        <p:cTn id="26" dur="80"/>
                                        <p:tgtEl>
                                          <p:spTgt spid="10"/>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11"/>
                                        </p:tgtEl>
                                        <p:attrNameLst>
                                          <p:attrName>style.visibility</p:attrName>
                                        </p:attrNameLst>
                                      </p:cBhvr>
                                      <p:to>
                                        <p:strVal val="visible"/>
                                      </p:to>
                                    </p:set>
                                    <p:anim calcmode="discrete" valueType="clr">
                                      <p:cBhvr override="childStyle">
                                        <p:cTn id="31"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11"/>
                                        </p:tgtEl>
                                        <p:attrNameLst>
                                          <p:attrName>fillcolor</p:attrName>
                                        </p:attrNameLst>
                                      </p:cBhvr>
                                      <p:tavLst>
                                        <p:tav tm="0">
                                          <p:val>
                                            <p:clrVal>
                                              <a:schemeClr val="accent2"/>
                                            </p:clrVal>
                                          </p:val>
                                        </p:tav>
                                        <p:tav tm="50000">
                                          <p:val>
                                            <p:clrVal>
                                              <a:schemeClr val="hlink"/>
                                            </p:clrVal>
                                          </p:val>
                                        </p:tav>
                                      </p:tavLst>
                                    </p:anim>
                                    <p:set>
                                      <p:cBhvr>
                                        <p:cTn id="33" dur="80"/>
                                        <p:tgtEl>
                                          <p:spTgt spid="11"/>
                                        </p:tgtEl>
                                        <p:attrNameLst>
                                          <p:attrName>fill.type</p:attrName>
                                        </p:attrNameLst>
                                      </p:cBhvr>
                                      <p:to>
                                        <p:strVal val="solid"/>
                                      </p:to>
                                    </p:set>
                                  </p:childTnLst>
                                </p:cTn>
                              </p:par>
                              <p:par>
                                <p:cTn id="34" presetID="27" presetClass="entr" presetSubtype="0" fill="hold" grpId="0" nodeType="withEffect">
                                  <p:stCondLst>
                                    <p:cond delay="0"/>
                                  </p:stCondLst>
                                  <p:iterate type="lt">
                                    <p:tmPct val="50000"/>
                                  </p:iterate>
                                  <p:childTnLst>
                                    <p:set>
                                      <p:cBhvr>
                                        <p:cTn id="35" dur="1" fill="hold">
                                          <p:stCondLst>
                                            <p:cond delay="0"/>
                                          </p:stCondLst>
                                        </p:cTn>
                                        <p:tgtEl>
                                          <p:spTgt spid="12"/>
                                        </p:tgtEl>
                                        <p:attrNameLst>
                                          <p:attrName>style.visibility</p:attrName>
                                        </p:attrNameLst>
                                      </p:cBhvr>
                                      <p:to>
                                        <p:strVal val="visible"/>
                                      </p:to>
                                    </p:set>
                                    <p:anim calcmode="discrete" valueType="clr">
                                      <p:cBhvr override="childStyle">
                                        <p:cTn id="36"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12"/>
                                        </p:tgtEl>
                                        <p:attrNameLst>
                                          <p:attrName>fillcolor</p:attrName>
                                        </p:attrNameLst>
                                      </p:cBhvr>
                                      <p:tavLst>
                                        <p:tav tm="0">
                                          <p:val>
                                            <p:clrVal>
                                              <a:schemeClr val="accent2"/>
                                            </p:clrVal>
                                          </p:val>
                                        </p:tav>
                                        <p:tav tm="50000">
                                          <p:val>
                                            <p:clrVal>
                                              <a:schemeClr val="hlink"/>
                                            </p:clrVal>
                                          </p:val>
                                        </p:tav>
                                      </p:tavLst>
                                    </p:anim>
                                    <p:set>
                                      <p:cBhvr>
                                        <p:cTn id="38" dur="80"/>
                                        <p:tgtEl>
                                          <p:spTgt spid="12"/>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13"/>
                                        </p:tgtEl>
                                        <p:attrNameLst>
                                          <p:attrName>style.visibility</p:attrName>
                                        </p:attrNameLst>
                                      </p:cBhvr>
                                      <p:to>
                                        <p:strVal val="visible"/>
                                      </p:to>
                                    </p:set>
                                    <p:anim calcmode="discrete" valueType="clr">
                                      <p:cBhvr override="childStyle">
                                        <p:cTn id="43"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13"/>
                                        </p:tgtEl>
                                        <p:attrNameLst>
                                          <p:attrName>fillcolor</p:attrName>
                                        </p:attrNameLst>
                                      </p:cBhvr>
                                      <p:tavLst>
                                        <p:tav tm="0">
                                          <p:val>
                                            <p:clrVal>
                                              <a:schemeClr val="accent2"/>
                                            </p:clrVal>
                                          </p:val>
                                        </p:tav>
                                        <p:tav tm="50000">
                                          <p:val>
                                            <p:clrVal>
                                              <a:schemeClr val="hlink"/>
                                            </p:clrVal>
                                          </p:val>
                                        </p:tav>
                                      </p:tavLst>
                                    </p:anim>
                                    <p:set>
                                      <p:cBhvr>
                                        <p:cTn id="45" dur="80"/>
                                        <p:tgtEl>
                                          <p:spTgt spid="13"/>
                                        </p:tgtEl>
                                        <p:attrNameLst>
                                          <p:attrName>fill.type</p:attrName>
                                        </p:attrNameLst>
                                      </p:cBhvr>
                                      <p:to>
                                        <p:strVal val="solid"/>
                                      </p:to>
                                    </p:set>
                                  </p:childTnLst>
                                </p:cTn>
                              </p:par>
                              <p:par>
                                <p:cTn id="46" presetID="27" presetClass="entr" presetSubtype="0" fill="hold" grpId="0" nodeType="withEffect">
                                  <p:stCondLst>
                                    <p:cond delay="0"/>
                                  </p:stCondLst>
                                  <p:iterate type="lt">
                                    <p:tmPct val="50000"/>
                                  </p:iterate>
                                  <p:childTnLst>
                                    <p:set>
                                      <p:cBhvr>
                                        <p:cTn id="47" dur="1" fill="hold">
                                          <p:stCondLst>
                                            <p:cond delay="0"/>
                                          </p:stCondLst>
                                        </p:cTn>
                                        <p:tgtEl>
                                          <p:spTgt spid="14"/>
                                        </p:tgtEl>
                                        <p:attrNameLst>
                                          <p:attrName>style.visibility</p:attrName>
                                        </p:attrNameLst>
                                      </p:cBhvr>
                                      <p:to>
                                        <p:strVal val="visible"/>
                                      </p:to>
                                    </p:set>
                                    <p:anim calcmode="discrete" valueType="clr">
                                      <p:cBhvr override="childStyle">
                                        <p:cTn id="48"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14"/>
                                        </p:tgtEl>
                                        <p:attrNameLst>
                                          <p:attrName>fillcolor</p:attrName>
                                        </p:attrNameLst>
                                      </p:cBhvr>
                                      <p:tavLst>
                                        <p:tav tm="0">
                                          <p:val>
                                            <p:clrVal>
                                              <a:schemeClr val="accent2"/>
                                            </p:clrVal>
                                          </p:val>
                                        </p:tav>
                                        <p:tav tm="50000">
                                          <p:val>
                                            <p:clrVal>
                                              <a:schemeClr val="hlink"/>
                                            </p:clrVal>
                                          </p:val>
                                        </p:tav>
                                      </p:tavLst>
                                    </p:anim>
                                    <p:set>
                                      <p:cBhvr>
                                        <p:cTn id="50" dur="80"/>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2"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a:t>Aspects, Join Points, and </a:t>
            </a:r>
            <a:r>
              <a:rPr lang="en-US" dirty="0" err="1"/>
              <a:t>Pointcuts</a:t>
            </a:r>
            <a:endParaRPr lang="en-US" dirty="0"/>
          </a:p>
        </p:txBody>
      </p:sp>
      <p:sp>
        <p:nvSpPr>
          <p:cNvPr id="6" name="TextBox 5"/>
          <p:cNvSpPr txBox="1"/>
          <p:nvPr/>
        </p:nvSpPr>
        <p:spPr>
          <a:xfrm>
            <a:off x="2438400" y="2020963"/>
            <a:ext cx="3086096" cy="1169551"/>
          </a:xfrm>
          <a:prstGeom prst="rect">
            <a:avLst/>
          </a:prstGeom>
          <a:noFill/>
        </p:spPr>
        <p:txBody>
          <a:bodyPr wrap="square" rtlCol="0">
            <a:spAutoFit/>
          </a:bodyPr>
          <a:lstStyle/>
          <a:p>
            <a:r>
              <a:rPr lang="en-US" sz="3500" b="1" dirty="0">
                <a:latin typeface="Century Gothic" pitchFamily="34" charset="0"/>
              </a:rPr>
              <a:t>Join Point Model</a:t>
            </a:r>
          </a:p>
        </p:txBody>
      </p:sp>
      <p:sp>
        <p:nvSpPr>
          <p:cNvPr id="7" name="TextBox 6"/>
          <p:cNvSpPr txBox="1"/>
          <p:nvPr/>
        </p:nvSpPr>
        <p:spPr>
          <a:xfrm>
            <a:off x="4681550" y="2000240"/>
            <a:ext cx="5557854" cy="630942"/>
          </a:xfrm>
          <a:prstGeom prst="rect">
            <a:avLst/>
          </a:prstGeom>
          <a:noFill/>
        </p:spPr>
        <p:txBody>
          <a:bodyPr wrap="square" rtlCol="0">
            <a:spAutoFit/>
          </a:bodyPr>
          <a:lstStyle/>
          <a:p>
            <a:r>
              <a:rPr lang="en-US" sz="3500" dirty="0">
                <a:latin typeface="Century Gothic" pitchFamily="34" charset="0"/>
              </a:rPr>
              <a:t>- A set of events</a:t>
            </a:r>
          </a:p>
        </p:txBody>
      </p:sp>
      <p:sp>
        <p:nvSpPr>
          <p:cNvPr id="13" name="TextBox 12"/>
          <p:cNvSpPr txBox="1"/>
          <p:nvPr/>
        </p:nvSpPr>
        <p:spPr>
          <a:xfrm>
            <a:off x="2438400" y="3806912"/>
            <a:ext cx="2085964" cy="630942"/>
          </a:xfrm>
          <a:prstGeom prst="rect">
            <a:avLst/>
          </a:prstGeom>
          <a:noFill/>
        </p:spPr>
        <p:txBody>
          <a:bodyPr wrap="square" rtlCol="0">
            <a:spAutoFit/>
          </a:bodyPr>
          <a:lstStyle/>
          <a:p>
            <a:r>
              <a:rPr lang="en-US" sz="3500" b="1" dirty="0">
                <a:latin typeface="Century Gothic" pitchFamily="34" charset="0"/>
              </a:rPr>
              <a:t>Weaving</a:t>
            </a:r>
          </a:p>
        </p:txBody>
      </p:sp>
      <p:sp>
        <p:nvSpPr>
          <p:cNvPr id="14" name="TextBox 13"/>
          <p:cNvSpPr txBox="1"/>
          <p:nvPr/>
        </p:nvSpPr>
        <p:spPr>
          <a:xfrm>
            <a:off x="4681550" y="3786190"/>
            <a:ext cx="5557854" cy="2308324"/>
          </a:xfrm>
          <a:prstGeom prst="rect">
            <a:avLst/>
          </a:prstGeom>
          <a:noFill/>
        </p:spPr>
        <p:txBody>
          <a:bodyPr wrap="square" rtlCol="0">
            <a:spAutoFit/>
          </a:bodyPr>
          <a:lstStyle/>
          <a:p>
            <a:pPr marL="261938" indent="-261938"/>
            <a:r>
              <a:rPr lang="en-US" sz="3500" dirty="0">
                <a:latin typeface="Century Gothic" pitchFamily="34" charset="0"/>
              </a:rPr>
              <a:t>- Incorporation of advice code at the specified join points by an aspect weaver</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7"/>
                                        </p:tgtEl>
                                        <p:attrNameLst>
                                          <p:attrName>style.visibility</p:attrName>
                                        </p:attrNameLst>
                                      </p:cBhvr>
                                      <p:to>
                                        <p:strVal val="visible"/>
                                      </p:to>
                                    </p:set>
                                    <p:anim calcmode="discrete" valueType="clr">
                                      <p:cBhvr override="childStyle">
                                        <p:cTn id="12"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
                                        </p:tgtEl>
                                        <p:attrNameLst>
                                          <p:attrName>fillcolor</p:attrName>
                                        </p:attrNameLst>
                                      </p:cBhvr>
                                      <p:tavLst>
                                        <p:tav tm="0">
                                          <p:val>
                                            <p:clrVal>
                                              <a:schemeClr val="accent2"/>
                                            </p:clrVal>
                                          </p:val>
                                        </p:tav>
                                        <p:tav tm="50000">
                                          <p:val>
                                            <p:clrVal>
                                              <a:schemeClr val="hlink"/>
                                            </p:clrVal>
                                          </p:val>
                                        </p:tav>
                                      </p:tavLst>
                                    </p:anim>
                                    <p:set>
                                      <p:cBhvr>
                                        <p:cTn id="14" dur="80"/>
                                        <p:tgtEl>
                                          <p:spTgt spid="7"/>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13"/>
                                        </p:tgtEl>
                                        <p:attrNameLst>
                                          <p:attrName>style.visibility</p:attrName>
                                        </p:attrNameLst>
                                      </p:cBhvr>
                                      <p:to>
                                        <p:strVal val="visible"/>
                                      </p:to>
                                    </p:set>
                                    <p:anim calcmode="discrete" valueType="clr">
                                      <p:cBhvr override="childStyle">
                                        <p:cTn id="19"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3"/>
                                        </p:tgtEl>
                                        <p:attrNameLst>
                                          <p:attrName>fillcolor</p:attrName>
                                        </p:attrNameLst>
                                      </p:cBhvr>
                                      <p:tavLst>
                                        <p:tav tm="0">
                                          <p:val>
                                            <p:clrVal>
                                              <a:schemeClr val="accent2"/>
                                            </p:clrVal>
                                          </p:val>
                                        </p:tav>
                                        <p:tav tm="50000">
                                          <p:val>
                                            <p:clrVal>
                                              <a:schemeClr val="hlink"/>
                                            </p:clrVal>
                                          </p:val>
                                        </p:tav>
                                      </p:tavLst>
                                    </p:anim>
                                    <p:set>
                                      <p:cBhvr>
                                        <p:cTn id="21" dur="80"/>
                                        <p:tgtEl>
                                          <p:spTgt spid="13"/>
                                        </p:tgtEl>
                                        <p:attrNameLst>
                                          <p:attrName>fill.type</p:attrName>
                                        </p:attrNameLst>
                                      </p:cBhvr>
                                      <p:to>
                                        <p:strVal val="solid"/>
                                      </p:to>
                                    </p:set>
                                  </p:childTnLst>
                                </p:cTn>
                              </p:par>
                              <p:par>
                                <p:cTn id="22" presetID="27" presetClass="entr" presetSubtype="0" fill="hold" grpId="0" nodeType="withEffect">
                                  <p:stCondLst>
                                    <p:cond delay="0"/>
                                  </p:stCondLst>
                                  <p:iterate type="lt">
                                    <p:tmPct val="50000"/>
                                  </p:iterate>
                                  <p:childTnLst>
                                    <p:set>
                                      <p:cBhvr>
                                        <p:cTn id="23" dur="1" fill="hold">
                                          <p:stCondLst>
                                            <p:cond delay="0"/>
                                          </p:stCondLst>
                                        </p:cTn>
                                        <p:tgtEl>
                                          <p:spTgt spid="14"/>
                                        </p:tgtEl>
                                        <p:attrNameLst>
                                          <p:attrName>style.visibility</p:attrName>
                                        </p:attrNameLst>
                                      </p:cBhvr>
                                      <p:to>
                                        <p:strVal val="visible"/>
                                      </p:to>
                                    </p:set>
                                    <p:anim calcmode="discrete" valueType="clr">
                                      <p:cBhvr override="childStyle">
                                        <p:cTn id="24"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14"/>
                                        </p:tgtEl>
                                        <p:attrNameLst>
                                          <p:attrName>fillcolor</p:attrName>
                                        </p:attrNameLst>
                                      </p:cBhvr>
                                      <p:tavLst>
                                        <p:tav tm="0">
                                          <p:val>
                                            <p:clrVal>
                                              <a:schemeClr val="accent2"/>
                                            </p:clrVal>
                                          </p:val>
                                        </p:tav>
                                        <p:tav tm="50000">
                                          <p:val>
                                            <p:clrVal>
                                              <a:schemeClr val="hlink"/>
                                            </p:clrVal>
                                          </p:val>
                                        </p:tav>
                                      </p:tavLst>
                                    </p:anim>
                                    <p:set>
                                      <p:cBhvr>
                                        <p:cTn id="26" dur="80"/>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Aspects, Join Points, and Pointcuts</a:t>
            </a:r>
            <a:endParaRPr lang="en-MY" dirty="0"/>
          </a:p>
        </p:txBody>
      </p:sp>
      <p:sp>
        <p:nvSpPr>
          <p:cNvPr id="3" name="Content Placeholder 2"/>
          <p:cNvSpPr txBox="1">
            <a:spLocks/>
          </p:cNvSpPr>
          <p:nvPr/>
        </p:nvSpPr>
        <p:spPr>
          <a:xfrm>
            <a:off x="2238348" y="1530002"/>
            <a:ext cx="8229600" cy="5256584"/>
          </a:xfrm>
          <a:prstGeom prst="rect">
            <a:avLst/>
          </a:prstGeom>
        </p:spPr>
        <p:style>
          <a:lnRef idx="1">
            <a:schemeClr val="accent1"/>
          </a:lnRef>
          <a:fillRef idx="2">
            <a:schemeClr val="accent1"/>
          </a:fillRef>
          <a:effectRef idx="1">
            <a:schemeClr val="accent1"/>
          </a:effectRef>
          <a:fontRef idx="minor">
            <a:schemeClr val="dk1"/>
          </a:fontRef>
        </p:style>
        <p:txBody>
          <a:bodyPr/>
          <a:lstStyle/>
          <a:p>
            <a:pPr marL="342900" indent="-342900">
              <a:spcBef>
                <a:spcPct val="20000"/>
              </a:spcBef>
              <a:defRPr/>
            </a:pPr>
            <a:r>
              <a:rPr lang="en-US" sz="1500" b="1" dirty="0">
                <a:solidFill>
                  <a:srgbClr val="C00000"/>
                </a:solidFill>
                <a:latin typeface="Century Gothic" pitchFamily="34" charset="0"/>
              </a:rPr>
              <a:t>aspect</a:t>
            </a:r>
            <a:r>
              <a:rPr lang="en-US" sz="1500" dirty="0">
                <a:solidFill>
                  <a:schemeClr val="tx1"/>
                </a:solidFill>
                <a:latin typeface="Century Gothic" pitchFamily="34" charset="0"/>
              </a:rPr>
              <a:t> authentication</a:t>
            </a:r>
          </a:p>
          <a:p>
            <a:pPr marL="342900" indent="-342900">
              <a:spcBef>
                <a:spcPct val="20000"/>
              </a:spcBef>
              <a:defRPr/>
            </a:pPr>
            <a:r>
              <a:rPr lang="en-US" sz="1500" dirty="0">
                <a:solidFill>
                  <a:schemeClr val="tx1"/>
                </a:solidFill>
                <a:latin typeface="Century Gothic" pitchFamily="34" charset="0"/>
              </a:rPr>
              <a:t>{</a:t>
            </a:r>
          </a:p>
          <a:p>
            <a:pPr marL="342900" indent="-342900">
              <a:spcBef>
                <a:spcPct val="20000"/>
              </a:spcBef>
              <a:defRPr/>
            </a:pPr>
            <a:r>
              <a:rPr lang="en-US" sz="1500" dirty="0">
                <a:solidFill>
                  <a:schemeClr val="tx1"/>
                </a:solidFill>
                <a:latin typeface="Century Gothic" pitchFamily="34" charset="0"/>
              </a:rPr>
              <a:t>	before: call(public void update*(…)//this is a </a:t>
            </a:r>
            <a:r>
              <a:rPr lang="en-US" sz="1500" b="1" dirty="0" err="1">
                <a:solidFill>
                  <a:srgbClr val="C00000"/>
                </a:solidFill>
                <a:latin typeface="Century Gothic" pitchFamily="34" charset="0"/>
              </a:rPr>
              <a:t>pointcut</a:t>
            </a:r>
            <a:endParaRPr lang="en-US" sz="1500" b="1" dirty="0">
              <a:solidFill>
                <a:srgbClr val="C00000"/>
              </a:solidFill>
              <a:latin typeface="Century Gothic" pitchFamily="34" charset="0"/>
            </a:endParaRPr>
          </a:p>
          <a:p>
            <a:pPr marL="342900" indent="-342900">
              <a:spcBef>
                <a:spcPct val="20000"/>
              </a:spcBef>
              <a:defRPr/>
            </a:pPr>
            <a:r>
              <a:rPr lang="en-US" sz="1500" dirty="0">
                <a:solidFill>
                  <a:schemeClr val="tx1"/>
                </a:solidFill>
                <a:latin typeface="Century Gothic" pitchFamily="34" charset="0"/>
              </a:rPr>
              <a:t>	{</a:t>
            </a:r>
          </a:p>
          <a:p>
            <a:pPr marL="342900" indent="-342900">
              <a:spcBef>
                <a:spcPct val="20000"/>
              </a:spcBef>
              <a:defRPr/>
            </a:pPr>
            <a:r>
              <a:rPr lang="en-US" sz="1500" dirty="0">
                <a:solidFill>
                  <a:schemeClr val="tx1"/>
                </a:solidFill>
                <a:latin typeface="Century Gothic" pitchFamily="34" charset="0"/>
              </a:rPr>
              <a:t>		//this is the </a:t>
            </a:r>
            <a:r>
              <a:rPr lang="en-US" sz="1500" b="1" dirty="0">
                <a:solidFill>
                  <a:srgbClr val="C00000"/>
                </a:solidFill>
                <a:latin typeface="Century Gothic" pitchFamily="34" charset="0"/>
              </a:rPr>
              <a:t>advice</a:t>
            </a:r>
            <a:r>
              <a:rPr lang="en-US" sz="1500" dirty="0">
                <a:solidFill>
                  <a:schemeClr val="tx1"/>
                </a:solidFill>
                <a:latin typeface="Century Gothic" pitchFamily="34" charset="0"/>
              </a:rPr>
              <a:t> that should be executed when woven into executing sys 	</a:t>
            </a:r>
            <a:r>
              <a:rPr lang="en-US" sz="1500" dirty="0" err="1">
                <a:solidFill>
                  <a:schemeClr val="tx1"/>
                </a:solidFill>
                <a:latin typeface="Century Gothic" pitchFamily="34" charset="0"/>
              </a:rPr>
              <a:t>int</a:t>
            </a:r>
            <a:r>
              <a:rPr lang="en-US" sz="1500" dirty="0">
                <a:solidFill>
                  <a:schemeClr val="tx1"/>
                </a:solidFill>
                <a:latin typeface="Century Gothic" pitchFamily="34" charset="0"/>
              </a:rPr>
              <a:t> tries = 0;</a:t>
            </a:r>
          </a:p>
          <a:p>
            <a:pPr marL="342900" indent="-342900">
              <a:spcBef>
                <a:spcPct val="20000"/>
              </a:spcBef>
              <a:defRPr/>
            </a:pPr>
            <a:r>
              <a:rPr lang="en-US" sz="1500" dirty="0">
                <a:solidFill>
                  <a:schemeClr val="tx1"/>
                </a:solidFill>
                <a:latin typeface="Century Gothic" pitchFamily="34" charset="0"/>
              </a:rPr>
              <a:t>		string </a:t>
            </a:r>
            <a:r>
              <a:rPr lang="en-US" sz="1500" dirty="0" err="1">
                <a:solidFill>
                  <a:schemeClr val="tx1"/>
                </a:solidFill>
                <a:latin typeface="Century Gothic" pitchFamily="34" charset="0"/>
              </a:rPr>
              <a:t>userPassword</a:t>
            </a:r>
            <a:r>
              <a:rPr lang="en-US" sz="1500" dirty="0">
                <a:solidFill>
                  <a:schemeClr val="tx1"/>
                </a:solidFill>
                <a:latin typeface="Century Gothic" pitchFamily="34" charset="0"/>
              </a:rPr>
              <a:t> = </a:t>
            </a:r>
            <a:r>
              <a:rPr lang="en-US" sz="1500" dirty="0" err="1">
                <a:solidFill>
                  <a:schemeClr val="tx1"/>
                </a:solidFill>
                <a:latin typeface="Century Gothic" pitchFamily="34" charset="0"/>
              </a:rPr>
              <a:t>Password.Get</a:t>
            </a:r>
            <a:r>
              <a:rPr lang="en-US" sz="1500" dirty="0">
                <a:solidFill>
                  <a:schemeClr val="tx1"/>
                </a:solidFill>
                <a:latin typeface="Century Gothic" pitchFamily="34" charset="0"/>
              </a:rPr>
              <a:t> (tries);</a:t>
            </a:r>
          </a:p>
          <a:p>
            <a:pPr marL="342900" indent="-342900">
              <a:spcBef>
                <a:spcPct val="20000"/>
              </a:spcBef>
              <a:defRPr/>
            </a:pPr>
            <a:r>
              <a:rPr lang="en-US" sz="1500" dirty="0">
                <a:solidFill>
                  <a:schemeClr val="tx1"/>
                </a:solidFill>
                <a:latin typeface="Century Gothic" pitchFamily="34" charset="0"/>
              </a:rPr>
              <a:t>		while (tries &lt; 3 &amp;&amp; </a:t>
            </a:r>
            <a:r>
              <a:rPr lang="en-US" sz="1500" dirty="0" err="1">
                <a:solidFill>
                  <a:schemeClr val="tx1"/>
                </a:solidFill>
                <a:latin typeface="Century Gothic" pitchFamily="34" charset="0"/>
              </a:rPr>
              <a:t>userPassword</a:t>
            </a:r>
            <a:r>
              <a:rPr lang="en-US" sz="1500" dirty="0">
                <a:solidFill>
                  <a:schemeClr val="tx1"/>
                </a:solidFill>
                <a:latin typeface="Century Gothic" pitchFamily="34" charset="0"/>
              </a:rPr>
              <a:t> != </a:t>
            </a:r>
            <a:r>
              <a:rPr lang="en-US" sz="1500" dirty="0" err="1">
                <a:solidFill>
                  <a:schemeClr val="tx1"/>
                </a:solidFill>
                <a:latin typeface="Century Gothic" pitchFamily="34" charset="0"/>
              </a:rPr>
              <a:t>thisuser.password</a:t>
            </a:r>
            <a:r>
              <a:rPr lang="en-US" sz="1500" dirty="0">
                <a:solidFill>
                  <a:schemeClr val="tx1"/>
                </a:solidFill>
                <a:latin typeface="Century Gothic" pitchFamily="34" charset="0"/>
              </a:rPr>
              <a:t>() )</a:t>
            </a:r>
          </a:p>
          <a:p>
            <a:pPr marL="342900" indent="-342900">
              <a:spcBef>
                <a:spcPct val="20000"/>
              </a:spcBef>
              <a:defRPr/>
            </a:pPr>
            <a:r>
              <a:rPr lang="en-US" sz="1500" dirty="0">
                <a:solidFill>
                  <a:schemeClr val="tx1"/>
                </a:solidFill>
                <a:latin typeface="Century Gothic" pitchFamily="34" charset="0"/>
              </a:rPr>
              <a:t>		{</a:t>
            </a:r>
          </a:p>
          <a:p>
            <a:pPr marL="342900" indent="-342900">
              <a:spcBef>
                <a:spcPct val="20000"/>
              </a:spcBef>
              <a:defRPr/>
            </a:pPr>
            <a:r>
              <a:rPr lang="en-US" sz="1500" dirty="0">
                <a:solidFill>
                  <a:schemeClr val="tx1"/>
                </a:solidFill>
                <a:latin typeface="Century Gothic" pitchFamily="34" charset="0"/>
              </a:rPr>
              <a:t>			//allow 3 tries to get the password right</a:t>
            </a:r>
          </a:p>
          <a:p>
            <a:pPr marL="342900" indent="-342900">
              <a:spcBef>
                <a:spcPct val="20000"/>
              </a:spcBef>
              <a:defRPr/>
            </a:pPr>
            <a:r>
              <a:rPr lang="en-US" sz="1500" dirty="0">
                <a:solidFill>
                  <a:schemeClr val="tx1"/>
                </a:solidFill>
                <a:latin typeface="Century Gothic" pitchFamily="34" charset="0"/>
              </a:rPr>
              <a:t>			tries = tries + 1;</a:t>
            </a:r>
          </a:p>
          <a:p>
            <a:pPr marL="342900" indent="-342900">
              <a:spcBef>
                <a:spcPct val="20000"/>
              </a:spcBef>
              <a:defRPr/>
            </a:pPr>
            <a:r>
              <a:rPr lang="en-US" sz="1500" dirty="0">
                <a:solidFill>
                  <a:schemeClr val="tx1"/>
                </a:solidFill>
                <a:latin typeface="Century Gothic" pitchFamily="34" charset="0"/>
              </a:rPr>
              <a:t>			</a:t>
            </a:r>
            <a:r>
              <a:rPr lang="en-US" sz="1500" dirty="0" err="1">
                <a:solidFill>
                  <a:schemeClr val="tx1"/>
                </a:solidFill>
                <a:latin typeface="Century Gothic" pitchFamily="34" charset="0"/>
              </a:rPr>
              <a:t>userPassword</a:t>
            </a:r>
            <a:r>
              <a:rPr lang="en-US" sz="1500" dirty="0">
                <a:solidFill>
                  <a:schemeClr val="tx1"/>
                </a:solidFill>
                <a:latin typeface="Century Gothic" pitchFamily="34" charset="0"/>
              </a:rPr>
              <a:t> = </a:t>
            </a:r>
            <a:r>
              <a:rPr lang="en-US" sz="1500" dirty="0" err="1">
                <a:solidFill>
                  <a:schemeClr val="tx1"/>
                </a:solidFill>
                <a:latin typeface="Century Gothic" pitchFamily="34" charset="0"/>
              </a:rPr>
              <a:t>Password.Get</a:t>
            </a:r>
            <a:r>
              <a:rPr lang="en-US" sz="1500" dirty="0">
                <a:solidFill>
                  <a:schemeClr val="tx1"/>
                </a:solidFill>
                <a:latin typeface="Century Gothic" pitchFamily="34" charset="0"/>
              </a:rPr>
              <a:t> (tries);</a:t>
            </a:r>
          </a:p>
          <a:p>
            <a:pPr marL="342900" indent="-342900">
              <a:spcBef>
                <a:spcPct val="20000"/>
              </a:spcBef>
              <a:defRPr/>
            </a:pPr>
            <a:r>
              <a:rPr lang="en-US" sz="1500" dirty="0">
                <a:solidFill>
                  <a:schemeClr val="tx1"/>
                </a:solidFill>
                <a:latin typeface="Century Gothic" pitchFamily="34" charset="0"/>
              </a:rPr>
              <a:t>		}</a:t>
            </a:r>
          </a:p>
          <a:p>
            <a:pPr marL="342900" indent="-342900">
              <a:spcBef>
                <a:spcPct val="20000"/>
              </a:spcBef>
              <a:defRPr/>
            </a:pPr>
            <a:r>
              <a:rPr lang="en-US" sz="1500" dirty="0">
                <a:solidFill>
                  <a:schemeClr val="tx1"/>
                </a:solidFill>
                <a:latin typeface="Century Gothic" pitchFamily="34" charset="0"/>
              </a:rPr>
              <a:t>		if (</a:t>
            </a:r>
            <a:r>
              <a:rPr lang="en-US" sz="1500" dirty="0" err="1">
                <a:solidFill>
                  <a:schemeClr val="tx1"/>
                </a:solidFill>
                <a:latin typeface="Century Gothic" pitchFamily="34" charset="0"/>
              </a:rPr>
              <a:t>userpassword</a:t>
            </a:r>
            <a:r>
              <a:rPr lang="en-US" sz="1500" dirty="0">
                <a:solidFill>
                  <a:schemeClr val="tx1"/>
                </a:solidFill>
                <a:latin typeface="Century Gothic" pitchFamily="34" charset="0"/>
              </a:rPr>
              <a:t> != </a:t>
            </a:r>
            <a:r>
              <a:rPr lang="en-US" sz="1500" dirty="0" err="1">
                <a:solidFill>
                  <a:schemeClr val="tx1"/>
                </a:solidFill>
                <a:latin typeface="Century Gothic" pitchFamily="34" charset="0"/>
              </a:rPr>
              <a:t>thisuser.password</a:t>
            </a:r>
            <a:r>
              <a:rPr lang="en-US" sz="1500" dirty="0">
                <a:solidFill>
                  <a:schemeClr val="tx1"/>
                </a:solidFill>
                <a:latin typeface="Century Gothic" pitchFamily="34" charset="0"/>
              </a:rPr>
              <a:t>()) then</a:t>
            </a:r>
          </a:p>
          <a:p>
            <a:pPr marL="342900" indent="-342900">
              <a:spcBef>
                <a:spcPct val="20000"/>
              </a:spcBef>
              <a:defRPr/>
            </a:pPr>
            <a:r>
              <a:rPr lang="en-US" sz="1500" dirty="0">
                <a:solidFill>
                  <a:schemeClr val="tx1"/>
                </a:solidFill>
                <a:latin typeface="Century Gothic" pitchFamily="34" charset="0"/>
              </a:rPr>
              <a:t>			//if password wrong, assume user has forgotten to logout</a:t>
            </a:r>
          </a:p>
          <a:p>
            <a:pPr marL="342900" indent="-342900">
              <a:spcBef>
                <a:spcPct val="20000"/>
              </a:spcBef>
              <a:defRPr/>
            </a:pPr>
            <a:r>
              <a:rPr lang="en-US" sz="1500" dirty="0">
                <a:solidFill>
                  <a:schemeClr val="tx1"/>
                </a:solidFill>
                <a:latin typeface="Century Gothic" pitchFamily="34" charset="0"/>
              </a:rPr>
              <a:t>			</a:t>
            </a:r>
            <a:r>
              <a:rPr lang="en-US" sz="1500" dirty="0" err="1">
                <a:solidFill>
                  <a:schemeClr val="tx1"/>
                </a:solidFill>
                <a:latin typeface="Century Gothic" pitchFamily="34" charset="0"/>
              </a:rPr>
              <a:t>System.Logout</a:t>
            </a:r>
            <a:r>
              <a:rPr lang="en-US" sz="1500" dirty="0">
                <a:solidFill>
                  <a:schemeClr val="tx1"/>
                </a:solidFill>
                <a:latin typeface="Century Gothic" pitchFamily="34" charset="0"/>
              </a:rPr>
              <a:t> (thisUser.uid);</a:t>
            </a:r>
          </a:p>
          <a:p>
            <a:pPr marL="342900" indent="-342900">
              <a:spcBef>
                <a:spcPct val="20000"/>
              </a:spcBef>
              <a:defRPr/>
            </a:pPr>
            <a:r>
              <a:rPr lang="en-US" sz="1500" dirty="0">
                <a:solidFill>
                  <a:schemeClr val="tx1"/>
                </a:solidFill>
                <a:latin typeface="Century Gothic" pitchFamily="34" charset="0"/>
              </a:rPr>
              <a:t>	}</a:t>
            </a:r>
          </a:p>
          <a:p>
            <a:pPr marL="342900" indent="-342900">
              <a:spcBef>
                <a:spcPct val="20000"/>
              </a:spcBef>
              <a:defRPr/>
            </a:pPr>
            <a:r>
              <a:rPr lang="en-US" sz="1500" dirty="0">
                <a:solidFill>
                  <a:schemeClr val="tx1"/>
                </a:solidFill>
                <a:latin typeface="Century Gothic" pitchFamily="34" charset="0"/>
              </a:rPr>
              <a:t>}//authentication</a:t>
            </a:r>
            <a:endParaRPr lang="en-MY" sz="1500" dirty="0">
              <a:solidFill>
                <a:schemeClr val="tx1"/>
              </a:solidFill>
              <a:latin typeface="Century Gothic" pitchFamily="34" charset="0"/>
            </a:endParaRPr>
          </a:p>
        </p:txBody>
      </p:sp>
    </p:spTree>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Aspects, Join Points, and </a:t>
            </a:r>
            <a:r>
              <a:rPr lang="en-MY" dirty="0" err="1"/>
              <a:t>Pointcuts</a:t>
            </a:r>
            <a:endParaRPr lang="en-MY" dirty="0"/>
          </a:p>
        </p:txBody>
      </p:sp>
      <p:sp>
        <p:nvSpPr>
          <p:cNvPr id="3" name="TextBox 2"/>
          <p:cNvSpPr txBox="1"/>
          <p:nvPr/>
        </p:nvSpPr>
        <p:spPr>
          <a:xfrm>
            <a:off x="2438400" y="2020962"/>
            <a:ext cx="6943748" cy="630942"/>
          </a:xfrm>
          <a:prstGeom prst="rect">
            <a:avLst/>
          </a:prstGeom>
          <a:noFill/>
        </p:spPr>
        <p:txBody>
          <a:bodyPr wrap="square" rtlCol="0">
            <a:spAutoFit/>
          </a:bodyPr>
          <a:lstStyle/>
          <a:p>
            <a:r>
              <a:rPr lang="en-US" sz="3500" b="1" dirty="0">
                <a:latin typeface="Century Gothic" pitchFamily="34" charset="0"/>
              </a:rPr>
              <a:t>Join Points Model </a:t>
            </a:r>
            <a:r>
              <a:rPr lang="en-US" sz="3500" dirty="0">
                <a:latin typeface="Century Gothic" pitchFamily="34" charset="0"/>
              </a:rPr>
              <a:t>example</a:t>
            </a:r>
          </a:p>
        </p:txBody>
      </p:sp>
      <p:sp>
        <p:nvSpPr>
          <p:cNvPr id="4" name="TextBox 3"/>
          <p:cNvSpPr txBox="1"/>
          <p:nvPr/>
        </p:nvSpPr>
        <p:spPr>
          <a:xfrm>
            <a:off x="2895600" y="2857496"/>
            <a:ext cx="5557854" cy="2785378"/>
          </a:xfrm>
          <a:prstGeom prst="rect">
            <a:avLst/>
          </a:prstGeom>
          <a:noFill/>
        </p:spPr>
        <p:txBody>
          <a:bodyPr wrap="square" rtlCol="0">
            <a:spAutoFit/>
          </a:bodyPr>
          <a:lstStyle/>
          <a:p>
            <a:pPr marL="261938" indent="-261938">
              <a:buFontTx/>
              <a:buChar char="-"/>
            </a:pPr>
            <a:r>
              <a:rPr lang="en-US" sz="3500" dirty="0">
                <a:latin typeface="Century Gothic" pitchFamily="34" charset="0"/>
              </a:rPr>
              <a:t>Call Event</a:t>
            </a:r>
          </a:p>
          <a:p>
            <a:pPr marL="261938" indent="-261938">
              <a:buFontTx/>
              <a:buChar char="-"/>
            </a:pPr>
            <a:r>
              <a:rPr lang="en-US" sz="3500" dirty="0">
                <a:latin typeface="Century Gothic" pitchFamily="34" charset="0"/>
              </a:rPr>
              <a:t>Execution Event</a:t>
            </a:r>
          </a:p>
          <a:p>
            <a:pPr marL="261938" indent="-261938">
              <a:buFontTx/>
              <a:buChar char="-"/>
            </a:pPr>
            <a:r>
              <a:rPr lang="en-US" sz="3500" dirty="0">
                <a:latin typeface="Century Gothic" pitchFamily="34" charset="0"/>
              </a:rPr>
              <a:t>Initialization Event</a:t>
            </a:r>
          </a:p>
          <a:p>
            <a:pPr marL="261938" indent="-261938">
              <a:buFontTx/>
              <a:buChar char="-"/>
            </a:pPr>
            <a:r>
              <a:rPr lang="en-US" sz="3500" dirty="0">
                <a:latin typeface="Century Gothic" pitchFamily="34" charset="0"/>
              </a:rPr>
              <a:t>Data Event</a:t>
            </a:r>
          </a:p>
          <a:p>
            <a:pPr marL="261938" indent="-261938">
              <a:buFontTx/>
              <a:buChar char="-"/>
            </a:pPr>
            <a:r>
              <a:rPr lang="en-US" sz="3500" dirty="0">
                <a:latin typeface="Century Gothic" pitchFamily="34" charset="0"/>
              </a:rPr>
              <a:t>Exception Event</a:t>
            </a:r>
          </a:p>
        </p:txBody>
      </p:sp>
      <p:sp>
        <p:nvSpPr>
          <p:cNvPr id="5" name="Right Brace 4"/>
          <p:cNvSpPr/>
          <p:nvPr/>
        </p:nvSpPr>
        <p:spPr>
          <a:xfrm>
            <a:off x="7239008" y="3000372"/>
            <a:ext cx="571504" cy="24288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6" name="TextBox 5"/>
          <p:cNvSpPr txBox="1"/>
          <p:nvPr/>
        </p:nvSpPr>
        <p:spPr>
          <a:xfrm>
            <a:off x="7953388" y="3071810"/>
            <a:ext cx="2500330" cy="2308324"/>
          </a:xfrm>
          <a:prstGeom prst="rect">
            <a:avLst/>
          </a:prstGeom>
          <a:noFill/>
        </p:spPr>
        <p:txBody>
          <a:bodyPr wrap="square" rtlCol="0">
            <a:spAutoFit/>
          </a:bodyPr>
          <a:lstStyle/>
          <a:p>
            <a:r>
              <a:rPr lang="en-US" sz="3600" dirty="0">
                <a:latin typeface="Comic Sans MS" pitchFamily="66" charset="0"/>
              </a:rPr>
              <a:t>Advice can be woven into the join points</a:t>
            </a:r>
            <a:endParaRPr lang="en-US" sz="3500" dirty="0">
              <a:latin typeface="Comic Sans MS" pitchFamily="66"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wipe(down)">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down)">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wipe(down)">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wipe(down)">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wipe(down)">
                                      <p:cBhvr>
                                        <p:cTn id="4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Aspects, Join Points, and </a:t>
            </a:r>
            <a:r>
              <a:rPr lang="en-MY" dirty="0" err="1"/>
              <a:t>Pointcuts</a:t>
            </a:r>
            <a:endParaRPr lang="en-MY" dirty="0"/>
          </a:p>
        </p:txBody>
      </p:sp>
      <p:sp>
        <p:nvSpPr>
          <p:cNvPr id="3" name="TextBox 2"/>
          <p:cNvSpPr txBox="1"/>
          <p:nvPr/>
        </p:nvSpPr>
        <p:spPr>
          <a:xfrm>
            <a:off x="2438400" y="2020962"/>
            <a:ext cx="6943748" cy="630942"/>
          </a:xfrm>
          <a:prstGeom prst="rect">
            <a:avLst/>
          </a:prstGeom>
          <a:noFill/>
        </p:spPr>
        <p:txBody>
          <a:bodyPr wrap="square" rtlCol="0">
            <a:spAutoFit/>
          </a:bodyPr>
          <a:lstStyle/>
          <a:p>
            <a:r>
              <a:rPr lang="en-US" sz="3500" b="1" dirty="0">
                <a:latin typeface="Century Gothic" pitchFamily="34" charset="0"/>
              </a:rPr>
              <a:t>Aspect Woven</a:t>
            </a:r>
            <a:endParaRPr lang="en-US" sz="3500" dirty="0">
              <a:latin typeface="Century Gothic" pitchFamily="34" charset="0"/>
            </a:endParaRPr>
          </a:p>
        </p:txBody>
      </p:sp>
      <p:sp>
        <p:nvSpPr>
          <p:cNvPr id="4" name="TextBox 3"/>
          <p:cNvSpPr txBox="1"/>
          <p:nvPr/>
        </p:nvSpPr>
        <p:spPr>
          <a:xfrm>
            <a:off x="2895600" y="2857496"/>
            <a:ext cx="7415242" cy="1754326"/>
          </a:xfrm>
          <a:prstGeom prst="rect">
            <a:avLst/>
          </a:prstGeom>
          <a:noFill/>
        </p:spPr>
        <p:txBody>
          <a:bodyPr wrap="square" rtlCol="0">
            <a:spAutoFit/>
          </a:bodyPr>
          <a:lstStyle/>
          <a:p>
            <a:pPr marL="261938" indent="-261938">
              <a:buFontTx/>
              <a:buChar char="-"/>
            </a:pPr>
            <a:r>
              <a:rPr lang="en-US" sz="3600" dirty="0">
                <a:latin typeface="Century Gothic" pitchFamily="34" charset="0"/>
              </a:rPr>
              <a:t>responsible to include the advice at the join points specified in the </a:t>
            </a:r>
            <a:r>
              <a:rPr lang="en-US" sz="3600" dirty="0" err="1">
                <a:latin typeface="Century Gothic" pitchFamily="34" charset="0"/>
              </a:rPr>
              <a:t>pointcuts</a:t>
            </a:r>
            <a:endParaRPr lang="en-US" sz="3500" dirty="0">
              <a:latin typeface="Century Gothic" pitchFamily="34"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2466980" y="3071811"/>
            <a:ext cx="7915300" cy="1362075"/>
          </a:xfrm>
        </p:spPr>
        <p:txBody>
          <a:bodyPr>
            <a:normAutofit/>
          </a:bodyPr>
          <a:lstStyle/>
          <a:p>
            <a:pPr>
              <a:defRPr/>
            </a:pPr>
            <a:r>
              <a:rPr lang="en-US" dirty="0"/>
              <a:t>Software Engineering with Aspects</a:t>
            </a:r>
          </a:p>
        </p:txBody>
      </p:sp>
    </p:spTree>
    <p:custDataLst>
      <p:tags r:id="rId1"/>
    </p:custData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Concern-oriented Requirements Engineering</a:t>
            </a:r>
            <a:endParaRPr lang="en-MY" dirty="0"/>
          </a:p>
        </p:txBody>
      </p:sp>
      <p:sp>
        <p:nvSpPr>
          <p:cNvPr id="3" name="Oval 2"/>
          <p:cNvSpPr/>
          <p:nvPr/>
        </p:nvSpPr>
        <p:spPr>
          <a:xfrm>
            <a:off x="5010492" y="2714621"/>
            <a:ext cx="3780987" cy="267303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MY" sz="2500"/>
          </a:p>
        </p:txBody>
      </p:sp>
      <p:cxnSp>
        <p:nvCxnSpPr>
          <p:cNvPr id="4" name="Straight Connector 3"/>
          <p:cNvCxnSpPr/>
          <p:nvPr/>
        </p:nvCxnSpPr>
        <p:spPr>
          <a:xfrm>
            <a:off x="2309787" y="3084693"/>
            <a:ext cx="5833523"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5" name="Straight Connector 4"/>
          <p:cNvCxnSpPr/>
          <p:nvPr/>
        </p:nvCxnSpPr>
        <p:spPr>
          <a:xfrm>
            <a:off x="2309787" y="3678700"/>
            <a:ext cx="6318947"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6" name="Straight Connector 5"/>
          <p:cNvCxnSpPr/>
          <p:nvPr/>
        </p:nvCxnSpPr>
        <p:spPr>
          <a:xfrm>
            <a:off x="2309786" y="4272708"/>
            <a:ext cx="6426964"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7" name="Straight Connector 6"/>
          <p:cNvCxnSpPr/>
          <p:nvPr/>
        </p:nvCxnSpPr>
        <p:spPr>
          <a:xfrm>
            <a:off x="2309787" y="4866715"/>
            <a:ext cx="5833523" cy="0"/>
          </a:xfrm>
          <a:prstGeom prst="line">
            <a:avLst/>
          </a:prstGeom>
          <a:ln/>
        </p:spPr>
        <p:style>
          <a:lnRef idx="2">
            <a:schemeClr val="accent3"/>
          </a:lnRef>
          <a:fillRef idx="0">
            <a:schemeClr val="accent3"/>
          </a:fillRef>
          <a:effectRef idx="1">
            <a:schemeClr val="accent3"/>
          </a:effectRef>
          <a:fontRef idx="minor">
            <a:schemeClr val="tx1"/>
          </a:fontRef>
        </p:style>
      </p:cxnSp>
      <p:sp>
        <p:nvSpPr>
          <p:cNvPr id="8" name="Rectangle 7"/>
          <p:cNvSpPr/>
          <p:nvPr/>
        </p:nvSpPr>
        <p:spPr>
          <a:xfrm>
            <a:off x="5442605" y="2490687"/>
            <a:ext cx="324085" cy="31680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MY" sz="2500"/>
          </a:p>
        </p:txBody>
      </p:sp>
      <p:sp>
        <p:nvSpPr>
          <p:cNvPr id="9" name="Rectangle 8"/>
          <p:cNvSpPr/>
          <p:nvPr/>
        </p:nvSpPr>
        <p:spPr>
          <a:xfrm>
            <a:off x="8143310" y="2490687"/>
            <a:ext cx="324085" cy="31680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MY" sz="2500"/>
          </a:p>
        </p:txBody>
      </p:sp>
      <p:sp>
        <p:nvSpPr>
          <p:cNvPr id="10" name="Rectangle 9"/>
          <p:cNvSpPr/>
          <p:nvPr/>
        </p:nvSpPr>
        <p:spPr>
          <a:xfrm>
            <a:off x="6792957" y="2490687"/>
            <a:ext cx="324085" cy="31680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MY" sz="2500"/>
          </a:p>
        </p:txBody>
      </p:sp>
      <p:sp>
        <p:nvSpPr>
          <p:cNvPr id="11" name="TextBox 10"/>
          <p:cNvSpPr txBox="1"/>
          <p:nvPr/>
        </p:nvSpPr>
        <p:spPr>
          <a:xfrm>
            <a:off x="2309786" y="2640385"/>
            <a:ext cx="2376620" cy="477054"/>
          </a:xfrm>
          <a:prstGeom prst="rect">
            <a:avLst/>
          </a:prstGeom>
          <a:noFill/>
        </p:spPr>
        <p:txBody>
          <a:bodyPr wrap="square" rtlCol="0">
            <a:spAutoFit/>
          </a:bodyPr>
          <a:lstStyle/>
          <a:p>
            <a:r>
              <a:rPr lang="en-US" sz="2500" dirty="0"/>
              <a:t>Equipment</a:t>
            </a:r>
            <a:endParaRPr lang="en-MY" sz="2500" dirty="0"/>
          </a:p>
        </p:txBody>
      </p:sp>
      <p:sp>
        <p:nvSpPr>
          <p:cNvPr id="12" name="TextBox 11"/>
          <p:cNvSpPr txBox="1"/>
          <p:nvPr/>
        </p:nvSpPr>
        <p:spPr>
          <a:xfrm>
            <a:off x="2309786" y="3234393"/>
            <a:ext cx="2376620" cy="477054"/>
          </a:xfrm>
          <a:prstGeom prst="rect">
            <a:avLst/>
          </a:prstGeom>
          <a:noFill/>
        </p:spPr>
        <p:txBody>
          <a:bodyPr wrap="square" rtlCol="0">
            <a:spAutoFit/>
          </a:bodyPr>
          <a:lstStyle/>
          <a:p>
            <a:r>
              <a:rPr lang="en-US" sz="2500" dirty="0"/>
              <a:t>Users</a:t>
            </a:r>
            <a:endParaRPr lang="en-MY" sz="2500" dirty="0"/>
          </a:p>
        </p:txBody>
      </p:sp>
      <p:sp>
        <p:nvSpPr>
          <p:cNvPr id="13" name="TextBox 12"/>
          <p:cNvSpPr txBox="1"/>
          <p:nvPr/>
        </p:nvSpPr>
        <p:spPr>
          <a:xfrm>
            <a:off x="2309786" y="3828400"/>
            <a:ext cx="2376620" cy="477054"/>
          </a:xfrm>
          <a:prstGeom prst="rect">
            <a:avLst/>
          </a:prstGeom>
          <a:noFill/>
        </p:spPr>
        <p:txBody>
          <a:bodyPr wrap="square" rtlCol="0">
            <a:spAutoFit/>
          </a:bodyPr>
          <a:lstStyle/>
          <a:p>
            <a:r>
              <a:rPr lang="en-US" sz="2500" dirty="0"/>
              <a:t>Managers</a:t>
            </a:r>
            <a:endParaRPr lang="en-MY" sz="2500" dirty="0"/>
          </a:p>
        </p:txBody>
      </p:sp>
      <p:sp>
        <p:nvSpPr>
          <p:cNvPr id="14" name="TextBox 13"/>
          <p:cNvSpPr txBox="1"/>
          <p:nvPr/>
        </p:nvSpPr>
        <p:spPr>
          <a:xfrm>
            <a:off x="2309786" y="4422407"/>
            <a:ext cx="2376620" cy="477054"/>
          </a:xfrm>
          <a:prstGeom prst="rect">
            <a:avLst/>
          </a:prstGeom>
          <a:noFill/>
        </p:spPr>
        <p:txBody>
          <a:bodyPr wrap="square" rtlCol="0">
            <a:spAutoFit/>
          </a:bodyPr>
          <a:lstStyle/>
          <a:p>
            <a:r>
              <a:rPr lang="en-US" sz="2500" dirty="0"/>
              <a:t>Organization</a:t>
            </a:r>
            <a:endParaRPr lang="en-MY" sz="2500" dirty="0"/>
          </a:p>
        </p:txBody>
      </p:sp>
      <p:sp>
        <p:nvSpPr>
          <p:cNvPr id="15" name="TextBox 14"/>
          <p:cNvSpPr txBox="1"/>
          <p:nvPr/>
        </p:nvSpPr>
        <p:spPr>
          <a:xfrm>
            <a:off x="2309786" y="5016414"/>
            <a:ext cx="2376620" cy="477054"/>
          </a:xfrm>
          <a:prstGeom prst="rect">
            <a:avLst/>
          </a:prstGeom>
          <a:noFill/>
        </p:spPr>
        <p:txBody>
          <a:bodyPr wrap="square" rtlCol="0">
            <a:spAutoFit/>
          </a:bodyPr>
          <a:lstStyle/>
          <a:p>
            <a:r>
              <a:rPr lang="en-US" sz="2500" dirty="0"/>
              <a:t>Society</a:t>
            </a:r>
            <a:endParaRPr lang="en-MY" sz="2500" dirty="0"/>
          </a:p>
        </p:txBody>
      </p:sp>
      <p:sp>
        <p:nvSpPr>
          <p:cNvPr id="16" name="TextBox 15"/>
          <p:cNvSpPr txBox="1"/>
          <p:nvPr/>
        </p:nvSpPr>
        <p:spPr>
          <a:xfrm>
            <a:off x="4578378" y="5770775"/>
            <a:ext cx="1944508" cy="477054"/>
          </a:xfrm>
          <a:prstGeom prst="rect">
            <a:avLst/>
          </a:prstGeom>
          <a:noFill/>
        </p:spPr>
        <p:txBody>
          <a:bodyPr wrap="square" rtlCol="0">
            <a:spAutoFit/>
          </a:bodyPr>
          <a:lstStyle/>
          <a:p>
            <a:pPr algn="ctr"/>
            <a:r>
              <a:rPr lang="en-US" sz="2500" dirty="0">
                <a:solidFill>
                  <a:srgbClr val="0070C0"/>
                </a:solidFill>
              </a:rPr>
              <a:t>Regulation</a:t>
            </a:r>
            <a:endParaRPr lang="en-MY" sz="2500" dirty="0">
              <a:solidFill>
                <a:srgbClr val="0070C0"/>
              </a:solidFill>
            </a:endParaRPr>
          </a:p>
        </p:txBody>
      </p:sp>
      <p:sp>
        <p:nvSpPr>
          <p:cNvPr id="17" name="TextBox 16"/>
          <p:cNvSpPr txBox="1"/>
          <p:nvPr/>
        </p:nvSpPr>
        <p:spPr>
          <a:xfrm>
            <a:off x="5982745" y="5757724"/>
            <a:ext cx="1944508" cy="477054"/>
          </a:xfrm>
          <a:prstGeom prst="rect">
            <a:avLst/>
          </a:prstGeom>
          <a:noFill/>
        </p:spPr>
        <p:txBody>
          <a:bodyPr wrap="square" rtlCol="0">
            <a:spAutoFit/>
          </a:bodyPr>
          <a:lstStyle/>
          <a:p>
            <a:pPr algn="ctr"/>
            <a:r>
              <a:rPr lang="en-US" sz="2500" dirty="0">
                <a:solidFill>
                  <a:srgbClr val="0070C0"/>
                </a:solidFill>
              </a:rPr>
              <a:t>Security</a:t>
            </a:r>
            <a:endParaRPr lang="en-MY" sz="2500" dirty="0">
              <a:solidFill>
                <a:srgbClr val="0070C0"/>
              </a:solidFill>
            </a:endParaRPr>
          </a:p>
        </p:txBody>
      </p:sp>
      <p:sp>
        <p:nvSpPr>
          <p:cNvPr id="18" name="TextBox 17"/>
          <p:cNvSpPr txBox="1"/>
          <p:nvPr/>
        </p:nvSpPr>
        <p:spPr>
          <a:xfrm>
            <a:off x="7495139" y="5757724"/>
            <a:ext cx="2484648" cy="477054"/>
          </a:xfrm>
          <a:prstGeom prst="rect">
            <a:avLst/>
          </a:prstGeom>
          <a:noFill/>
        </p:spPr>
        <p:txBody>
          <a:bodyPr wrap="square" rtlCol="0">
            <a:spAutoFit/>
          </a:bodyPr>
          <a:lstStyle/>
          <a:p>
            <a:pPr algn="ctr"/>
            <a:r>
              <a:rPr lang="en-US" sz="2500" dirty="0">
                <a:solidFill>
                  <a:srgbClr val="0070C0"/>
                </a:solidFill>
              </a:rPr>
              <a:t>Dependability</a:t>
            </a:r>
            <a:endParaRPr lang="en-MY" sz="2500" dirty="0">
              <a:solidFill>
                <a:srgbClr val="0070C0"/>
              </a:solidFill>
            </a:endParaRPr>
          </a:p>
        </p:txBody>
      </p:sp>
      <p:sp>
        <p:nvSpPr>
          <p:cNvPr id="19" name="TextBox 18"/>
          <p:cNvSpPr txBox="1"/>
          <p:nvPr/>
        </p:nvSpPr>
        <p:spPr>
          <a:xfrm>
            <a:off x="8723492" y="4067424"/>
            <a:ext cx="1944508" cy="477054"/>
          </a:xfrm>
          <a:prstGeom prst="rect">
            <a:avLst/>
          </a:prstGeom>
          <a:noFill/>
        </p:spPr>
        <p:txBody>
          <a:bodyPr wrap="square" rtlCol="0">
            <a:spAutoFit/>
          </a:bodyPr>
          <a:lstStyle/>
          <a:p>
            <a:pPr algn="ctr"/>
            <a:r>
              <a:rPr lang="en-US" sz="2500" dirty="0"/>
              <a:t>THE SYSTEM</a:t>
            </a:r>
            <a:endParaRPr lang="en-MY" sz="2500" dirty="0"/>
          </a:p>
        </p:txBody>
      </p:sp>
      <p:sp>
        <p:nvSpPr>
          <p:cNvPr id="20" name="TextBox 19"/>
          <p:cNvSpPr txBox="1"/>
          <p:nvPr/>
        </p:nvSpPr>
        <p:spPr>
          <a:xfrm>
            <a:off x="5982745" y="1995680"/>
            <a:ext cx="1944508" cy="477054"/>
          </a:xfrm>
          <a:prstGeom prst="rect">
            <a:avLst/>
          </a:prstGeom>
          <a:noFill/>
        </p:spPr>
        <p:txBody>
          <a:bodyPr wrap="square" rtlCol="0">
            <a:spAutoFit/>
          </a:bodyPr>
          <a:lstStyle/>
          <a:p>
            <a:pPr algn="ctr"/>
            <a:r>
              <a:rPr lang="en-US" sz="2500" b="1" dirty="0">
                <a:solidFill>
                  <a:srgbClr val="C00000"/>
                </a:solidFill>
              </a:rPr>
              <a:t>Concerns</a:t>
            </a:r>
            <a:endParaRPr lang="en-MY" sz="2500" b="1" dirty="0">
              <a:solidFill>
                <a:srgbClr val="C00000"/>
              </a:solidFill>
            </a:endParaRPr>
          </a:p>
        </p:txBody>
      </p:sp>
      <p:sp>
        <p:nvSpPr>
          <p:cNvPr id="21" name="TextBox 20"/>
          <p:cNvSpPr txBox="1"/>
          <p:nvPr/>
        </p:nvSpPr>
        <p:spPr>
          <a:xfrm>
            <a:off x="2309786" y="2000240"/>
            <a:ext cx="1944508" cy="477054"/>
          </a:xfrm>
          <a:prstGeom prst="rect">
            <a:avLst/>
          </a:prstGeom>
          <a:noFill/>
        </p:spPr>
        <p:txBody>
          <a:bodyPr wrap="square" rtlCol="0">
            <a:spAutoFit/>
          </a:bodyPr>
          <a:lstStyle/>
          <a:p>
            <a:pPr algn="ctr"/>
            <a:r>
              <a:rPr lang="en-US" sz="2500" b="1" dirty="0">
                <a:solidFill>
                  <a:srgbClr val="C00000"/>
                </a:solidFill>
              </a:rPr>
              <a:t>Viewpoints</a:t>
            </a:r>
            <a:endParaRPr lang="en-MY" sz="2500" b="1" dirty="0">
              <a:solidFill>
                <a:srgbClr val="C00000"/>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
                                        </p:tgtEl>
                                        <p:attrNameLst>
                                          <p:attrName>style.visibility</p:attrName>
                                        </p:attrNameLst>
                                      </p:cBhvr>
                                      <p:to>
                                        <p:strVal val="visible"/>
                                      </p:to>
                                    </p:set>
                                    <p:anim calcmode="discrete" valueType="clr">
                                      <p:cBhvr override="childStyle">
                                        <p:cTn id="7" dur="80"/>
                                        <p:tgtEl>
                                          <p:spTgt spid="2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
                                        </p:tgtEl>
                                        <p:attrNameLst>
                                          <p:attrName>fillcolor</p:attrName>
                                        </p:attrNameLst>
                                      </p:cBhvr>
                                      <p:tavLst>
                                        <p:tav tm="0">
                                          <p:val>
                                            <p:clrVal>
                                              <a:schemeClr val="accent2"/>
                                            </p:clrVal>
                                          </p:val>
                                        </p:tav>
                                        <p:tav tm="50000">
                                          <p:val>
                                            <p:clrVal>
                                              <a:schemeClr val="hlink"/>
                                            </p:clrVal>
                                          </p:val>
                                        </p:tav>
                                      </p:tavLst>
                                    </p:anim>
                                    <p:set>
                                      <p:cBhvr>
                                        <p:cTn id="9" dur="80"/>
                                        <p:tgtEl>
                                          <p:spTgt spid="20"/>
                                        </p:tgtEl>
                                        <p:attrNameLst>
                                          <p:attrName>fill.type</p:attrName>
                                        </p:attrNameLst>
                                      </p:cBhvr>
                                      <p:to>
                                        <p:strVal val="solid"/>
                                      </p:to>
                                    </p:set>
                                  </p:childTnLst>
                                </p:cTn>
                              </p:par>
                              <p:par>
                                <p:cTn id="10" presetID="22" presetClass="entr" presetSubtype="8"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21"/>
                                        </p:tgtEl>
                                        <p:attrNameLst>
                                          <p:attrName>style.visibility</p:attrName>
                                        </p:attrNameLst>
                                      </p:cBhvr>
                                      <p:to>
                                        <p:strVal val="visible"/>
                                      </p:to>
                                    </p:set>
                                    <p:anim calcmode="discrete" valueType="clr">
                                      <p:cBhvr override="childStyle">
                                        <p:cTn id="17"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1"/>
                                        </p:tgtEl>
                                        <p:attrNameLst>
                                          <p:attrName>fillcolor</p:attrName>
                                        </p:attrNameLst>
                                      </p:cBhvr>
                                      <p:tavLst>
                                        <p:tav tm="0">
                                          <p:val>
                                            <p:clrVal>
                                              <a:schemeClr val="accent2"/>
                                            </p:clrVal>
                                          </p:val>
                                        </p:tav>
                                        <p:tav tm="50000">
                                          <p:val>
                                            <p:clrVal>
                                              <a:schemeClr val="hlink"/>
                                            </p:clrVal>
                                          </p:val>
                                        </p:tav>
                                      </p:tavLst>
                                    </p:anim>
                                    <p:set>
                                      <p:cBhvr>
                                        <p:cTn id="19" dur="80"/>
                                        <p:tgtEl>
                                          <p:spTgt spid="21"/>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37"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900" decel="100000" fill="hold"/>
                                        <p:tgtEl>
                                          <p:spTgt spid="12"/>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900" decel="100000" fill="hold"/>
                                        <p:tgtEl>
                                          <p:spTgt spid="5"/>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900" decel="100000" fill="hold"/>
                                        <p:tgtEl>
                                          <p:spTgt spid="13"/>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42" presetID="37"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900" decel="100000" fill="hold"/>
                                        <p:tgtEl>
                                          <p:spTgt spid="6"/>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7"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900" decel="100000" fill="hold"/>
                                        <p:tgtEl>
                                          <p:spTgt spid="14"/>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56" presetID="37" presetClass="entr" presetSubtype="0" fill="hold"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1000"/>
                                        <p:tgtEl>
                                          <p:spTgt spid="7"/>
                                        </p:tgtEl>
                                      </p:cBhvr>
                                    </p:animEffect>
                                    <p:anim calcmode="lin" valueType="num">
                                      <p:cBhvr>
                                        <p:cTn id="59" dur="1000" fill="hold"/>
                                        <p:tgtEl>
                                          <p:spTgt spid="7"/>
                                        </p:tgtEl>
                                        <p:attrNameLst>
                                          <p:attrName>ppt_x</p:attrName>
                                        </p:attrNameLst>
                                      </p:cBhvr>
                                      <p:tavLst>
                                        <p:tav tm="0">
                                          <p:val>
                                            <p:strVal val="#ppt_x"/>
                                          </p:val>
                                        </p:tav>
                                        <p:tav tm="100000">
                                          <p:val>
                                            <p:strVal val="#ppt_x"/>
                                          </p:val>
                                        </p:tav>
                                      </p:tavLst>
                                    </p:anim>
                                    <p:anim calcmode="lin" valueType="num">
                                      <p:cBhvr>
                                        <p:cTn id="60" dur="900" decel="100000" fill="hold"/>
                                        <p:tgtEl>
                                          <p:spTgt spid="7"/>
                                        </p:tgtEl>
                                        <p:attrNameLst>
                                          <p:attrName>ppt_y</p:attrName>
                                        </p:attrNameLst>
                                      </p:cBhvr>
                                      <p:tavLst>
                                        <p:tav tm="0">
                                          <p:val>
                                            <p:strVal val="#ppt_y+1"/>
                                          </p:val>
                                        </p:tav>
                                        <p:tav tm="100000">
                                          <p:val>
                                            <p:strVal val="#ppt_y-.03"/>
                                          </p:val>
                                        </p:tav>
                                      </p:tavLst>
                                    </p:anim>
                                    <p:anim calcmode="lin" valueType="num">
                                      <p:cBhvr>
                                        <p:cTn id="61"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7"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1000"/>
                                        <p:tgtEl>
                                          <p:spTgt spid="15"/>
                                        </p:tgtEl>
                                      </p:cBhvr>
                                    </p:animEffect>
                                    <p:anim calcmode="lin" valueType="num">
                                      <p:cBhvr>
                                        <p:cTn id="67" dur="1000" fill="hold"/>
                                        <p:tgtEl>
                                          <p:spTgt spid="15"/>
                                        </p:tgtEl>
                                        <p:attrNameLst>
                                          <p:attrName>ppt_x</p:attrName>
                                        </p:attrNameLst>
                                      </p:cBhvr>
                                      <p:tavLst>
                                        <p:tav tm="0">
                                          <p:val>
                                            <p:strVal val="#ppt_x"/>
                                          </p:val>
                                        </p:tav>
                                        <p:tav tm="100000">
                                          <p:val>
                                            <p:strVal val="#ppt_x"/>
                                          </p:val>
                                        </p:tav>
                                      </p:tavLst>
                                    </p:anim>
                                    <p:anim calcmode="lin" valueType="num">
                                      <p:cBhvr>
                                        <p:cTn id="68" dur="900" decel="100000" fill="hold"/>
                                        <p:tgtEl>
                                          <p:spTgt spid="15"/>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37" presetClass="entr" presetSubtype="0"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1000"/>
                                        <p:tgtEl>
                                          <p:spTgt spid="11"/>
                                        </p:tgtEl>
                                      </p:cBhvr>
                                    </p:animEffect>
                                    <p:anim calcmode="lin" valueType="num">
                                      <p:cBhvr>
                                        <p:cTn id="75" dur="1000" fill="hold"/>
                                        <p:tgtEl>
                                          <p:spTgt spid="11"/>
                                        </p:tgtEl>
                                        <p:attrNameLst>
                                          <p:attrName>ppt_x</p:attrName>
                                        </p:attrNameLst>
                                      </p:cBhvr>
                                      <p:tavLst>
                                        <p:tav tm="0">
                                          <p:val>
                                            <p:strVal val="#ppt_x"/>
                                          </p:val>
                                        </p:tav>
                                        <p:tav tm="100000">
                                          <p:val>
                                            <p:strVal val="#ppt_x"/>
                                          </p:val>
                                        </p:tav>
                                      </p:tavLst>
                                    </p:anim>
                                    <p:anim calcmode="lin" valueType="num">
                                      <p:cBhvr>
                                        <p:cTn id="76" dur="900" decel="100000" fill="hold"/>
                                        <p:tgtEl>
                                          <p:spTgt spid="11"/>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78" presetID="37" presetClass="entr" presetSubtype="0" fill="hold" nodeType="with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1000"/>
                                        <p:tgtEl>
                                          <p:spTgt spid="4"/>
                                        </p:tgtEl>
                                      </p:cBhvr>
                                    </p:animEffect>
                                    <p:anim calcmode="lin" valueType="num">
                                      <p:cBhvr>
                                        <p:cTn id="81" dur="1000" fill="hold"/>
                                        <p:tgtEl>
                                          <p:spTgt spid="4"/>
                                        </p:tgtEl>
                                        <p:attrNameLst>
                                          <p:attrName>ppt_x</p:attrName>
                                        </p:attrNameLst>
                                      </p:cBhvr>
                                      <p:tavLst>
                                        <p:tav tm="0">
                                          <p:val>
                                            <p:strVal val="#ppt_x"/>
                                          </p:val>
                                        </p:tav>
                                        <p:tav tm="100000">
                                          <p:val>
                                            <p:strVal val="#ppt_x"/>
                                          </p:val>
                                        </p:tav>
                                      </p:tavLst>
                                    </p:anim>
                                    <p:anim calcmode="lin" valueType="num">
                                      <p:cBhvr>
                                        <p:cTn id="82" dur="900" decel="100000" fill="hold"/>
                                        <p:tgtEl>
                                          <p:spTgt spid="4"/>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up)">
                                      <p:cBhvr>
                                        <p:cTn id="88" dur="500"/>
                                        <p:tgtEl>
                                          <p:spTgt spid="8"/>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wipe(up)">
                                      <p:cBhvr>
                                        <p:cTn id="91" dur="5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wipe(up)">
                                      <p:cBhvr>
                                        <p:cTn id="96" dur="500"/>
                                        <p:tgtEl>
                                          <p:spTgt spid="10"/>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animEffect transition="in" filter="wipe(up)">
                                      <p:cBhvr>
                                        <p:cTn id="99" dur="500"/>
                                        <p:tgtEl>
                                          <p:spTgt spid="17"/>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9"/>
                                        </p:tgtEl>
                                        <p:attrNameLst>
                                          <p:attrName>style.visibility</p:attrName>
                                        </p:attrNameLst>
                                      </p:cBhvr>
                                      <p:to>
                                        <p:strVal val="visible"/>
                                      </p:to>
                                    </p:set>
                                    <p:animEffect transition="in" filter="wipe(up)">
                                      <p:cBhvr>
                                        <p:cTn id="104" dur="500"/>
                                        <p:tgtEl>
                                          <p:spTgt spid="9"/>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wipe(up)">
                                      <p:cBhvr>
                                        <p:cTn id="10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p:bldP spid="12" grpId="0"/>
      <p:bldP spid="13" grpId="0"/>
      <p:bldP spid="14" grpId="0"/>
      <p:bldP spid="15" grpId="0"/>
      <p:bldP spid="16" grpId="0"/>
      <p:bldP spid="17" grpId="0"/>
      <p:bldP spid="18" grpId="0"/>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a:t>Aspect-oriented Design &amp; Programming</a:t>
            </a:r>
          </a:p>
        </p:txBody>
      </p:sp>
      <p:sp>
        <p:nvSpPr>
          <p:cNvPr id="3" name="TextBox 2"/>
          <p:cNvSpPr txBox="1"/>
          <p:nvPr/>
        </p:nvSpPr>
        <p:spPr>
          <a:xfrm>
            <a:off x="2309786" y="2071679"/>
            <a:ext cx="8072494" cy="646331"/>
          </a:xfrm>
          <a:prstGeom prst="rect">
            <a:avLst/>
          </a:prstGeom>
          <a:noFill/>
        </p:spPr>
        <p:txBody>
          <a:bodyPr wrap="square" rtlCol="0">
            <a:spAutoFit/>
          </a:bodyPr>
          <a:lstStyle/>
          <a:p>
            <a:r>
              <a:rPr lang="en-US" sz="3600" dirty="0">
                <a:latin typeface="Comic Sans MS" pitchFamily="66" charset="0"/>
              </a:rPr>
              <a:t>Design aspects based on concerns</a:t>
            </a:r>
            <a:endParaRPr lang="en-US" sz="3500" dirty="0">
              <a:latin typeface="Comic Sans MS" pitchFamily="66"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19400" y="2592050"/>
            <a:ext cx="6781800" cy="2437150"/>
          </a:xfrm>
          <a:prstGeom prst="rect">
            <a:avLst/>
          </a:prstGeom>
          <a:noFill/>
        </p:spPr>
        <p:txBody>
          <a:bodyPr wrap="square" rtlCol="0">
            <a:normAutofit/>
          </a:bodyPr>
          <a:lstStyle/>
          <a:p>
            <a:r>
              <a:rPr lang="en-US" sz="5800" dirty="0">
                <a:latin typeface="Century Gothic" pitchFamily="34" charset="0"/>
              </a:rPr>
              <a:t>The Separation of Concerns</a:t>
            </a: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47928" y="-459432"/>
            <a:ext cx="7765662" cy="16476125"/>
          </a:xfrm>
          <a:prstGeom prst="rect">
            <a:avLst/>
          </a:prstGeom>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A Generic Aspect-oriented Design Process</a:t>
            </a:r>
            <a:endParaRPr lang="en-MY" dirty="0"/>
          </a:p>
        </p:txBody>
      </p:sp>
      <p:sp>
        <p:nvSpPr>
          <p:cNvPr id="4" name="Rounded Rectangle 3"/>
          <p:cNvSpPr/>
          <p:nvPr/>
        </p:nvSpPr>
        <p:spPr>
          <a:xfrm>
            <a:off x="2095472" y="2852936"/>
            <a:ext cx="1440160" cy="86409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dirty="0">
                <a:solidFill>
                  <a:schemeClr val="bg1"/>
                </a:solidFill>
              </a:rPr>
              <a:t>Core System Design</a:t>
            </a:r>
            <a:endParaRPr lang="en-MY" sz="1500" dirty="0">
              <a:solidFill>
                <a:schemeClr val="bg1"/>
              </a:solidFill>
            </a:endParaRPr>
          </a:p>
        </p:txBody>
      </p:sp>
      <p:sp>
        <p:nvSpPr>
          <p:cNvPr id="5" name="Rounded Rectangle 4"/>
          <p:cNvSpPr/>
          <p:nvPr/>
        </p:nvSpPr>
        <p:spPr>
          <a:xfrm>
            <a:off x="3940677" y="2852936"/>
            <a:ext cx="1440160" cy="86409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a:solidFill>
                  <a:srgbClr val="FFFF00"/>
                </a:solidFill>
              </a:rPr>
              <a:t>Aspect</a:t>
            </a:r>
            <a:r>
              <a:rPr lang="en-US" sz="1500" dirty="0">
                <a:solidFill>
                  <a:srgbClr val="FFFF00"/>
                </a:solidFill>
              </a:rPr>
              <a:t> </a:t>
            </a:r>
            <a:r>
              <a:rPr lang="en-US" sz="1500" dirty="0">
                <a:solidFill>
                  <a:schemeClr val="bg1"/>
                </a:solidFill>
              </a:rPr>
              <a:t>Identification and Design</a:t>
            </a:r>
            <a:endParaRPr lang="en-MY" sz="1500" dirty="0">
              <a:solidFill>
                <a:schemeClr val="bg1"/>
              </a:solidFill>
            </a:endParaRPr>
          </a:p>
        </p:txBody>
      </p:sp>
      <p:sp>
        <p:nvSpPr>
          <p:cNvPr id="6" name="Rounded Rectangle 5"/>
          <p:cNvSpPr/>
          <p:nvPr/>
        </p:nvSpPr>
        <p:spPr>
          <a:xfrm>
            <a:off x="5785882" y="2852936"/>
            <a:ext cx="1332148" cy="86409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dirty="0">
                <a:solidFill>
                  <a:schemeClr val="bg1"/>
                </a:solidFill>
              </a:rPr>
              <a:t>Composition Design</a:t>
            </a:r>
            <a:endParaRPr lang="en-MY" sz="1500" dirty="0">
              <a:solidFill>
                <a:schemeClr val="bg1"/>
              </a:solidFill>
            </a:endParaRPr>
          </a:p>
        </p:txBody>
      </p:sp>
      <p:sp>
        <p:nvSpPr>
          <p:cNvPr id="7" name="Rounded Rectangle 6"/>
          <p:cNvSpPr/>
          <p:nvPr/>
        </p:nvSpPr>
        <p:spPr>
          <a:xfrm>
            <a:off x="7523075" y="2852936"/>
            <a:ext cx="1440160" cy="86409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dirty="0">
                <a:solidFill>
                  <a:schemeClr val="bg1"/>
                </a:solidFill>
              </a:rPr>
              <a:t>Conflict Analysis and Resolution</a:t>
            </a:r>
            <a:endParaRPr lang="en-MY" sz="1500" dirty="0">
              <a:solidFill>
                <a:schemeClr val="bg1"/>
              </a:solidFill>
            </a:endParaRPr>
          </a:p>
        </p:txBody>
      </p:sp>
      <p:sp>
        <p:nvSpPr>
          <p:cNvPr id="8" name="Rounded Rectangle 7"/>
          <p:cNvSpPr/>
          <p:nvPr/>
        </p:nvSpPr>
        <p:spPr>
          <a:xfrm>
            <a:off x="9368280" y="2852936"/>
            <a:ext cx="1152128" cy="86409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dirty="0">
                <a:solidFill>
                  <a:schemeClr val="bg1"/>
                </a:solidFill>
              </a:rPr>
              <a:t>Name Design</a:t>
            </a:r>
            <a:endParaRPr lang="en-MY" sz="1500" dirty="0">
              <a:solidFill>
                <a:schemeClr val="bg1"/>
              </a:solidFill>
            </a:endParaRPr>
          </a:p>
        </p:txBody>
      </p:sp>
      <p:cxnSp>
        <p:nvCxnSpPr>
          <p:cNvPr id="9" name="Straight Arrow Connector 8"/>
          <p:cNvCxnSpPr>
            <a:stCxn id="4" idx="3"/>
            <a:endCxn id="5" idx="1"/>
          </p:cNvCxnSpPr>
          <p:nvPr/>
        </p:nvCxnSpPr>
        <p:spPr>
          <a:xfrm>
            <a:off x="3535633" y="3284984"/>
            <a:ext cx="4050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1"/>
          </p:cNvCxnSpPr>
          <p:nvPr/>
        </p:nvCxnSpPr>
        <p:spPr>
          <a:xfrm>
            <a:off x="5380838" y="3284984"/>
            <a:ext cx="4050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7118031" y="3284984"/>
            <a:ext cx="4050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8" idx="1"/>
          </p:cNvCxnSpPr>
          <p:nvPr/>
        </p:nvCxnSpPr>
        <p:spPr>
          <a:xfrm>
            <a:off x="8963236" y="3284984"/>
            <a:ext cx="4050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0"/>
            <a:endCxn id="4" idx="0"/>
          </p:cNvCxnSpPr>
          <p:nvPr/>
        </p:nvCxnSpPr>
        <p:spPr>
          <a:xfrm rot="16200000" flipV="1">
            <a:off x="5529354" y="139135"/>
            <a:ext cx="12700" cy="5427603"/>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a:endCxn id="5" idx="0"/>
          </p:cNvCxnSpPr>
          <p:nvPr/>
        </p:nvCxnSpPr>
        <p:spPr>
          <a:xfrm rot="16200000" flipV="1">
            <a:off x="6451956" y="1061737"/>
            <a:ext cx="12700" cy="3582398"/>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0"/>
            <a:endCxn id="6" idx="0"/>
          </p:cNvCxnSpPr>
          <p:nvPr/>
        </p:nvCxnSpPr>
        <p:spPr>
          <a:xfrm rot="16200000" flipV="1">
            <a:off x="7347556" y="1957337"/>
            <a:ext cx="12700" cy="1791199"/>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5" idx="2"/>
          </p:cNvCxnSpPr>
          <p:nvPr/>
        </p:nvCxnSpPr>
        <p:spPr>
          <a:xfrm rot="16200000" flipH="1">
            <a:off x="3553552" y="2979031"/>
            <a:ext cx="12700" cy="1476000"/>
          </a:xfrm>
          <a:prstGeom prst="bentConnector3">
            <a:avLst>
              <a:gd name="adj1" fmla="val 180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39888" y="4149080"/>
            <a:ext cx="1224136"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Design Model</a:t>
            </a:r>
            <a:endParaRPr lang="en-MY" sz="1500" dirty="0">
              <a:solidFill>
                <a:schemeClr val="tx1"/>
              </a:solidFill>
            </a:endParaRPr>
          </a:p>
        </p:txBody>
      </p:sp>
      <p:cxnSp>
        <p:nvCxnSpPr>
          <p:cNvPr id="18" name="Shape 17"/>
          <p:cNvCxnSpPr>
            <a:stCxn id="5" idx="2"/>
            <a:endCxn id="17" idx="1"/>
          </p:cNvCxnSpPr>
          <p:nvPr/>
        </p:nvCxnSpPr>
        <p:spPr>
          <a:xfrm rot="16200000" flipH="1">
            <a:off x="4854278" y="3523511"/>
            <a:ext cx="792088" cy="117913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hape 18"/>
          <p:cNvCxnSpPr>
            <a:stCxn id="7" idx="2"/>
            <a:endCxn id="17" idx="3"/>
          </p:cNvCxnSpPr>
          <p:nvPr/>
        </p:nvCxnSpPr>
        <p:spPr>
          <a:xfrm rot="5400000">
            <a:off x="7257546" y="3523512"/>
            <a:ext cx="792088" cy="117913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19"/>
          <p:cNvCxnSpPr>
            <a:stCxn id="8" idx="2"/>
            <a:endCxn id="17" idx="3"/>
          </p:cNvCxnSpPr>
          <p:nvPr/>
        </p:nvCxnSpPr>
        <p:spPr>
          <a:xfrm rot="5400000">
            <a:off x="8108140" y="2672916"/>
            <a:ext cx="792088" cy="2880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17" idx="0"/>
          </p:cNvCxnSpPr>
          <p:nvPr/>
        </p:nvCxnSpPr>
        <p:spPr>
          <a:xfrm>
            <a:off x="6451956" y="37170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815552" y="3933056"/>
            <a:ext cx="1512168"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Software Requirements</a:t>
            </a:r>
            <a:endParaRPr lang="en-MY" sz="1500" dirty="0">
              <a:solidFill>
                <a:schemeClr val="tx1"/>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2"/>
                                        </p:tgtEl>
                                        <p:attrNameLst>
                                          <p:attrName>style.visibility</p:attrName>
                                        </p:attrNameLst>
                                      </p:cBhvr>
                                      <p:to>
                                        <p:strVal val="visible"/>
                                      </p:to>
                                    </p:set>
                                    <p:anim calcmode="discrete" valueType="clr">
                                      <p:cBhvr override="childStyle">
                                        <p:cTn id="7" dur="80"/>
                                        <p:tgtEl>
                                          <p:spTgt spid="2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2"/>
                                        </p:tgtEl>
                                        <p:attrNameLst>
                                          <p:attrName>fillcolor</p:attrName>
                                        </p:attrNameLst>
                                      </p:cBhvr>
                                      <p:tavLst>
                                        <p:tav tm="0">
                                          <p:val>
                                            <p:clrVal>
                                              <a:schemeClr val="accent2"/>
                                            </p:clrVal>
                                          </p:val>
                                        </p:tav>
                                        <p:tav tm="50000">
                                          <p:val>
                                            <p:clrVal>
                                              <a:schemeClr val="hlink"/>
                                            </p:clrVal>
                                          </p:val>
                                        </p:tav>
                                      </p:tavLst>
                                    </p:anim>
                                    <p:set>
                                      <p:cBhvr>
                                        <p:cTn id="9" dur="80"/>
                                        <p:tgtEl>
                                          <p:spTgt spid="2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up)">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2000"/>
                                        <p:tgtEl>
                                          <p:spTgt spid="15"/>
                                        </p:tgtEl>
                                      </p:cBhvr>
                                    </p:animEffect>
                                  </p:childTnLst>
                                </p:cTn>
                              </p:par>
                              <p:par>
                                <p:cTn id="55" presetID="10"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2000"/>
                                        <p:tgtEl>
                                          <p:spTgt spid="14"/>
                                        </p:tgtEl>
                                      </p:cBhvr>
                                    </p:animEffect>
                                  </p:childTnLst>
                                </p:cTn>
                              </p:par>
                              <p:par>
                                <p:cTn id="58" presetID="10" presetClass="entr" presetSubtype="0"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20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right)">
                                      <p:cBhvr>
                                        <p:cTn id="7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7"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a:xfrm>
            <a:off x="3309918" y="3048001"/>
            <a:ext cx="7129482" cy="1362075"/>
          </a:xfrm>
        </p:spPr>
        <p:txBody>
          <a:bodyPr/>
          <a:lstStyle/>
          <a:p>
            <a:pPr>
              <a:defRPr/>
            </a:pPr>
            <a:r>
              <a:rPr lang="en-US" dirty="0"/>
              <a:t>Verification &amp; Validation</a:t>
            </a:r>
          </a:p>
        </p:txBody>
      </p:sp>
    </p:spTree>
    <p:custDataLst>
      <p:tags r:id="rId1"/>
    </p:custData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utostopul.ro/picture/homemade_verified_twitter_icon_by_etschannel-d645upi.png"/>
          <p:cNvPicPr>
            <a:picLocks noChangeAspect="1" noChangeArrowheads="1"/>
          </p:cNvPicPr>
          <p:nvPr/>
        </p:nvPicPr>
        <p:blipFill>
          <a:blip r:embed="rId2"/>
          <a:srcRect/>
          <a:stretch>
            <a:fillRect/>
          </a:stretch>
        </p:blipFill>
        <p:spPr bwMode="auto">
          <a:xfrm>
            <a:off x="8882082" y="5143512"/>
            <a:ext cx="1714512" cy="1643074"/>
          </a:xfrm>
          <a:prstGeom prst="rect">
            <a:avLst/>
          </a:prstGeom>
          <a:noFill/>
        </p:spPr>
      </p:pic>
      <p:sp>
        <p:nvSpPr>
          <p:cNvPr id="2" name="Title 1"/>
          <p:cNvSpPr>
            <a:spLocks noGrp="1"/>
          </p:cNvSpPr>
          <p:nvPr>
            <p:ph type="title"/>
          </p:nvPr>
        </p:nvSpPr>
        <p:spPr/>
        <p:txBody>
          <a:bodyPr/>
          <a:lstStyle/>
          <a:p>
            <a:r>
              <a:t>Verification &amp; Validation</a:t>
            </a:r>
            <a:endParaRPr lang="en-MY" dirty="0"/>
          </a:p>
        </p:txBody>
      </p:sp>
      <p:sp>
        <p:nvSpPr>
          <p:cNvPr id="3" name="Rectangle 2"/>
          <p:cNvSpPr/>
          <p:nvPr/>
        </p:nvSpPr>
        <p:spPr>
          <a:xfrm>
            <a:off x="2309786" y="1627024"/>
            <a:ext cx="8143932" cy="2477601"/>
          </a:xfrm>
          <a:prstGeom prst="rect">
            <a:avLst/>
          </a:prstGeom>
        </p:spPr>
        <p:txBody>
          <a:bodyPr wrap="square">
            <a:spAutoFit/>
          </a:bodyPr>
          <a:lstStyle/>
          <a:p>
            <a:pPr marL="617538" indent="-617538">
              <a:lnSpc>
                <a:spcPct val="150000"/>
              </a:lnSpc>
              <a:spcAft>
                <a:spcPts val="300"/>
              </a:spcAft>
              <a:buBlip>
                <a:blip r:embed="rId3"/>
              </a:buBlip>
            </a:pPr>
            <a:r>
              <a:rPr lang="en-US" sz="2500" dirty="0">
                <a:latin typeface="Century Gothic" pitchFamily="34" charset="0"/>
              </a:rPr>
              <a:t>Program inspections</a:t>
            </a:r>
          </a:p>
          <a:p>
            <a:pPr marL="617538" indent="-617538">
              <a:lnSpc>
                <a:spcPct val="150000"/>
              </a:lnSpc>
              <a:spcAft>
                <a:spcPts val="300"/>
              </a:spcAft>
              <a:buBlip>
                <a:blip r:embed="rId3"/>
              </a:buBlip>
            </a:pPr>
            <a:r>
              <a:rPr lang="en-US" sz="2500" dirty="0">
                <a:latin typeface="Century Gothic" pitchFamily="34" charset="0"/>
              </a:rPr>
              <a:t>White-box testing</a:t>
            </a:r>
          </a:p>
          <a:p>
            <a:pPr marL="617538" indent="-617538">
              <a:lnSpc>
                <a:spcPct val="150000"/>
              </a:lnSpc>
              <a:spcAft>
                <a:spcPts val="300"/>
              </a:spcAft>
              <a:buBlip>
                <a:blip r:embed="rId3"/>
              </a:buBlip>
            </a:pPr>
            <a:r>
              <a:rPr lang="en-US" sz="2500" dirty="0">
                <a:latin typeface="Century Gothic" pitchFamily="34" charset="0"/>
              </a:rPr>
              <a:t>How should aspects be specified so that tests for these aspects may be derived?</a:t>
            </a:r>
          </a:p>
        </p:txBody>
      </p:sp>
      <p:sp>
        <p:nvSpPr>
          <p:cNvPr id="5" name="TextBox 4"/>
          <p:cNvSpPr txBox="1"/>
          <p:nvPr/>
        </p:nvSpPr>
        <p:spPr>
          <a:xfrm>
            <a:off x="6310314" y="1643050"/>
            <a:ext cx="3429024" cy="4770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500" dirty="0">
                <a:latin typeface="Comic Sans MS" pitchFamily="66" charset="0"/>
              </a:rPr>
              <a:t>Code Reading Tool</a:t>
            </a:r>
            <a:endParaRPr lang="en-MY" sz="2500" dirty="0">
              <a:latin typeface="Comic Sans MS" pitchFamily="66" charset="0"/>
            </a:endParaRPr>
          </a:p>
        </p:txBody>
      </p:sp>
      <p:sp>
        <p:nvSpPr>
          <p:cNvPr id="6" name="TextBox 5"/>
          <p:cNvSpPr txBox="1"/>
          <p:nvPr/>
        </p:nvSpPr>
        <p:spPr>
          <a:xfrm>
            <a:off x="5810248" y="2285992"/>
            <a:ext cx="3429024" cy="4770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500" dirty="0">
                <a:latin typeface="Comic Sans MS" pitchFamily="66" charset="0"/>
              </a:rPr>
              <a:t>Code </a:t>
            </a:r>
            <a:r>
              <a:rPr lang="en-US" sz="2500" dirty="0">
                <a:latin typeface="Comic Sans MS" pitchFamily="66" charset="0"/>
                <a:sym typeface="Wingdings" pitchFamily="2" charset="2"/>
              </a:rPr>
              <a:t> Test?</a:t>
            </a:r>
            <a:endParaRPr lang="en-MY" sz="2500" dirty="0">
              <a:latin typeface="Comic Sans MS" pitchFamily="66" charset="0"/>
            </a:endParaRPr>
          </a:p>
        </p:txBody>
      </p:sp>
      <p:sp>
        <p:nvSpPr>
          <p:cNvPr id="7" name="TextBox 6"/>
          <p:cNvSpPr txBox="1"/>
          <p:nvPr/>
        </p:nvSpPr>
        <p:spPr>
          <a:xfrm>
            <a:off x="3024166" y="4214818"/>
            <a:ext cx="5286412" cy="4770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500" dirty="0">
                <a:latin typeface="Comic Sans MS" pitchFamily="66" charset="0"/>
              </a:rPr>
              <a:t>Test coverage? Test plan?</a:t>
            </a:r>
            <a:endParaRPr lang="en-MY" sz="2500" dirty="0">
              <a:latin typeface="Comic Sans MS" pitchFamily="66"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5"/>
                                        </p:tgtEl>
                                        <p:attrNameLst>
                                          <p:attrName>style.visibility</p:attrName>
                                        </p:attrNameLst>
                                      </p:cBhvr>
                                      <p:to>
                                        <p:strVal val="visible"/>
                                      </p:to>
                                    </p:set>
                                    <p:anim calcmode="discrete" valueType="clr">
                                      <p:cBhvr override="childStyle">
                                        <p:cTn id="13"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5"/>
                                        </p:tgtEl>
                                        <p:attrNameLst>
                                          <p:attrName>fillcolor</p:attrName>
                                        </p:attrNameLst>
                                      </p:cBhvr>
                                      <p:tavLst>
                                        <p:tav tm="0">
                                          <p:val>
                                            <p:clrVal>
                                              <a:schemeClr val="accent2"/>
                                            </p:clrVal>
                                          </p:val>
                                        </p:tav>
                                        <p:tav tm="50000">
                                          <p:val>
                                            <p:clrVal>
                                              <a:schemeClr val="hlink"/>
                                            </p:clrVal>
                                          </p:val>
                                        </p:tav>
                                      </p:tavLst>
                                    </p:anim>
                                    <p:set>
                                      <p:cBhvr>
                                        <p:cTn id="15" dur="80"/>
                                        <p:tgtEl>
                                          <p:spTgt spid="5"/>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6"/>
                                        </p:tgtEl>
                                        <p:attrNameLst>
                                          <p:attrName>style.visibility</p:attrName>
                                        </p:attrNameLst>
                                      </p:cBhvr>
                                      <p:to>
                                        <p:strVal val="visible"/>
                                      </p:to>
                                    </p:set>
                                    <p:anim calcmode="discrete" valueType="clr">
                                      <p:cBhvr override="childStyle">
                                        <p:cTn id="26"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6"/>
                                        </p:tgtEl>
                                        <p:attrNameLst>
                                          <p:attrName>fillcolor</p:attrName>
                                        </p:attrNameLst>
                                      </p:cBhvr>
                                      <p:tavLst>
                                        <p:tav tm="0">
                                          <p:val>
                                            <p:clrVal>
                                              <a:schemeClr val="accent2"/>
                                            </p:clrVal>
                                          </p:val>
                                        </p:tav>
                                        <p:tav tm="50000">
                                          <p:val>
                                            <p:clrVal>
                                              <a:schemeClr val="hlink"/>
                                            </p:clrVal>
                                          </p:val>
                                        </p:tav>
                                      </p:tavLst>
                                    </p:anim>
                                    <p:set>
                                      <p:cBhvr>
                                        <p:cTn id="28" dur="80"/>
                                        <p:tgtEl>
                                          <p:spTgt spid="6"/>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7"/>
                                        </p:tgtEl>
                                        <p:attrNameLst>
                                          <p:attrName>style.visibility</p:attrName>
                                        </p:attrNameLst>
                                      </p:cBhvr>
                                      <p:to>
                                        <p:strVal val="visible"/>
                                      </p:to>
                                    </p:set>
                                    <p:anim calcmode="discrete" valueType="clr">
                                      <p:cBhvr override="childStyle">
                                        <p:cTn id="39"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7"/>
                                        </p:tgtEl>
                                        <p:attrNameLst>
                                          <p:attrName>fillcolor</p:attrName>
                                        </p:attrNameLst>
                                      </p:cBhvr>
                                      <p:tavLst>
                                        <p:tav tm="0">
                                          <p:val>
                                            <p:clrVal>
                                              <a:schemeClr val="accent2"/>
                                            </p:clrVal>
                                          </p:val>
                                        </p:tav>
                                        <p:tav tm="50000">
                                          <p:val>
                                            <p:clrVal>
                                              <a:schemeClr val="hlink"/>
                                            </p:clrVal>
                                          </p:val>
                                        </p:tav>
                                      </p:tavLst>
                                    </p:anim>
                                    <p:set>
                                      <p:cBhvr>
                                        <p:cTn id="41"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utostopul.ro/picture/homemade_verified_twitter_icon_by_etschannel-d645upi.png"/>
          <p:cNvPicPr>
            <a:picLocks noChangeAspect="1" noChangeArrowheads="1"/>
          </p:cNvPicPr>
          <p:nvPr/>
        </p:nvPicPr>
        <p:blipFill>
          <a:blip r:embed="rId2"/>
          <a:srcRect/>
          <a:stretch>
            <a:fillRect/>
          </a:stretch>
        </p:blipFill>
        <p:spPr bwMode="auto">
          <a:xfrm>
            <a:off x="8882082" y="5143512"/>
            <a:ext cx="1714512" cy="1643074"/>
          </a:xfrm>
          <a:prstGeom prst="rect">
            <a:avLst/>
          </a:prstGeom>
          <a:noFill/>
        </p:spPr>
      </p:pic>
      <p:sp>
        <p:nvSpPr>
          <p:cNvPr id="2" name="Title 1"/>
          <p:cNvSpPr>
            <a:spLocks noGrp="1"/>
          </p:cNvSpPr>
          <p:nvPr>
            <p:ph type="title"/>
          </p:nvPr>
        </p:nvSpPr>
        <p:spPr/>
        <p:txBody>
          <a:bodyPr/>
          <a:lstStyle/>
          <a:p>
            <a:r>
              <a:t>Verification &amp; Validation</a:t>
            </a:r>
            <a:endParaRPr lang="en-MY" dirty="0"/>
          </a:p>
        </p:txBody>
      </p:sp>
      <p:sp>
        <p:nvSpPr>
          <p:cNvPr id="3" name="Rectangle 2"/>
          <p:cNvSpPr/>
          <p:nvPr/>
        </p:nvSpPr>
        <p:spPr>
          <a:xfrm>
            <a:off x="2309786" y="1627023"/>
            <a:ext cx="8143932" cy="4208844"/>
          </a:xfrm>
          <a:prstGeom prst="rect">
            <a:avLst/>
          </a:prstGeom>
        </p:spPr>
        <p:txBody>
          <a:bodyPr wrap="square">
            <a:spAutoFit/>
          </a:bodyPr>
          <a:lstStyle/>
          <a:p>
            <a:pPr marL="617538" indent="-617538">
              <a:lnSpc>
                <a:spcPct val="150000"/>
              </a:lnSpc>
              <a:spcAft>
                <a:spcPts val="300"/>
              </a:spcAft>
              <a:buBlip>
                <a:blip r:embed="rId3"/>
              </a:buBlip>
            </a:pPr>
            <a:r>
              <a:rPr lang="en-US" sz="2500" dirty="0">
                <a:latin typeface="Century Gothic" pitchFamily="34" charset="0"/>
              </a:rPr>
              <a:t>How can aspects be </a:t>
            </a:r>
            <a:r>
              <a:rPr lang="en-US" sz="2500" dirty="0">
                <a:solidFill>
                  <a:srgbClr val="C00000"/>
                </a:solidFill>
                <a:latin typeface="Century Gothic" pitchFamily="34" charset="0"/>
              </a:rPr>
              <a:t>tested independently </a:t>
            </a:r>
            <a:r>
              <a:rPr lang="en-US" sz="2500" dirty="0">
                <a:latin typeface="Century Gothic" pitchFamily="34" charset="0"/>
              </a:rPr>
              <a:t>of the base system with which they should be woven?</a:t>
            </a:r>
          </a:p>
          <a:p>
            <a:pPr marL="617538" indent="-617538">
              <a:lnSpc>
                <a:spcPct val="150000"/>
              </a:lnSpc>
              <a:spcAft>
                <a:spcPts val="300"/>
              </a:spcAft>
              <a:buBlip>
                <a:blip r:embed="rId3"/>
              </a:buBlip>
            </a:pPr>
            <a:r>
              <a:rPr lang="en-US" sz="2500" dirty="0">
                <a:latin typeface="Century Gothic" pitchFamily="34" charset="0"/>
              </a:rPr>
              <a:t>How can </a:t>
            </a:r>
            <a:r>
              <a:rPr lang="en-US" sz="2500" dirty="0">
                <a:solidFill>
                  <a:srgbClr val="C00000"/>
                </a:solidFill>
                <a:latin typeface="Century Gothic" pitchFamily="34" charset="0"/>
              </a:rPr>
              <a:t>aspect interference </a:t>
            </a:r>
            <a:r>
              <a:rPr lang="en-US" sz="2500" dirty="0">
                <a:latin typeface="Century Gothic" pitchFamily="34" charset="0"/>
              </a:rPr>
              <a:t>be tested? </a:t>
            </a:r>
          </a:p>
          <a:p>
            <a:pPr marL="617538" indent="-617538">
              <a:lnSpc>
                <a:spcPct val="150000"/>
              </a:lnSpc>
              <a:spcAft>
                <a:spcPts val="300"/>
              </a:spcAft>
              <a:buBlip>
                <a:blip r:embed="rId3"/>
              </a:buBlip>
            </a:pPr>
            <a:r>
              <a:rPr lang="en-US" sz="2500" dirty="0">
                <a:latin typeface="Century Gothic" pitchFamily="34" charset="0"/>
              </a:rPr>
              <a:t>How can tests be designed so that all program </a:t>
            </a:r>
            <a:r>
              <a:rPr lang="en-US" sz="2500" dirty="0">
                <a:solidFill>
                  <a:srgbClr val="C00000"/>
                </a:solidFill>
                <a:latin typeface="Century Gothic" pitchFamily="34" charset="0"/>
              </a:rPr>
              <a:t>join points </a:t>
            </a:r>
            <a:r>
              <a:rPr lang="en-US" sz="2500" dirty="0">
                <a:latin typeface="Century Gothic" pitchFamily="34" charset="0"/>
              </a:rPr>
              <a:t>are executed and appropriate aspect tests applied?</a:t>
            </a:r>
            <a:endParaRPr lang="en-MY" sz="2500" dirty="0">
              <a:latin typeface="Century Gothic" pitchFamily="34"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67200" y="1905000"/>
            <a:ext cx="6026538" cy="3855660"/>
          </a:xfrm>
          <a:prstGeom prst="rect">
            <a:avLst/>
          </a:prstGeom>
          <a:noFill/>
        </p:spPr>
        <p:txBody>
          <a:bodyPr wrap="square" rtlCol="0">
            <a:normAutofit/>
          </a:bodyPr>
          <a:lstStyle/>
          <a:p>
            <a:r>
              <a:rPr lang="en-US" sz="3200" dirty="0">
                <a:latin typeface="Century Gothic" pitchFamily="34" charset="0"/>
              </a:rPr>
              <a:t>Separation of concerns:</a:t>
            </a:r>
          </a:p>
          <a:p>
            <a:pPr lvl="1"/>
            <a:endParaRPr lang="en-US" sz="3200" dirty="0">
              <a:latin typeface="Century Gothic" pitchFamily="34" charset="0"/>
            </a:endParaRPr>
          </a:p>
          <a:p>
            <a:pPr lvl="1"/>
            <a:r>
              <a:rPr lang="en-US" sz="3200" dirty="0">
                <a:latin typeface="Century Gothic" pitchFamily="34" charset="0"/>
              </a:rPr>
              <a:t>Organize software so that each </a:t>
            </a:r>
            <a:r>
              <a:rPr lang="en-US" sz="3200" dirty="0">
                <a:solidFill>
                  <a:srgbClr val="C00000"/>
                </a:solidFill>
                <a:latin typeface="Century Gothic" pitchFamily="34" charset="0"/>
              </a:rPr>
              <a:t>element</a:t>
            </a:r>
            <a:r>
              <a:rPr lang="en-US" sz="3200" dirty="0">
                <a:latin typeface="Century Gothic" pitchFamily="34" charset="0"/>
              </a:rPr>
              <a:t> in the program (class, method, procedure, etc.) does one thing and one thing only.</a:t>
            </a: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32992" y="-675456"/>
            <a:ext cx="7765662" cy="16476125"/>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00600" y="2087940"/>
            <a:ext cx="5257800" cy="4084260"/>
          </a:xfrm>
          <a:prstGeom prst="rect">
            <a:avLst/>
          </a:prstGeom>
          <a:noFill/>
        </p:spPr>
        <p:txBody>
          <a:bodyPr wrap="square" rtlCol="0">
            <a:normAutofit/>
          </a:bodyPr>
          <a:lstStyle/>
          <a:p>
            <a:r>
              <a:rPr lang="en-US" sz="3200" dirty="0">
                <a:solidFill>
                  <a:srgbClr val="C00000"/>
                </a:solidFill>
                <a:latin typeface="Century Gothic" pitchFamily="34" charset="0"/>
              </a:rPr>
              <a:t>Concern</a:t>
            </a:r>
            <a:r>
              <a:rPr lang="en-US" sz="3200" dirty="0">
                <a:latin typeface="Century Gothic" pitchFamily="34" charset="0"/>
              </a:rPr>
              <a:t>:</a:t>
            </a:r>
          </a:p>
          <a:p>
            <a:pPr lvl="1"/>
            <a:r>
              <a:rPr lang="en-US" sz="3200" dirty="0">
                <a:latin typeface="Century Gothic" pitchFamily="34" charset="0"/>
              </a:rPr>
              <a:t>Something that is of </a:t>
            </a:r>
            <a:r>
              <a:rPr lang="en-US" sz="3200" dirty="0">
                <a:solidFill>
                  <a:srgbClr val="C00000"/>
                </a:solidFill>
                <a:latin typeface="Century Gothic" pitchFamily="34" charset="0"/>
              </a:rPr>
              <a:t>interest or significance </a:t>
            </a:r>
            <a:r>
              <a:rPr lang="en-US" sz="3200" dirty="0">
                <a:latin typeface="Century Gothic" pitchFamily="34" charset="0"/>
              </a:rPr>
              <a:t>to a stakeholder or a group of stakeholders.</a:t>
            </a:r>
            <a:endParaRPr lang="en-MY" sz="3200" dirty="0">
              <a:latin typeface="Century Gothic" pitchFamily="34"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39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1207820" y="3775287"/>
            <a:ext cx="2895600" cy="3390489"/>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14801" y="114087"/>
            <a:ext cx="6477000" cy="1400111"/>
          </a:xfrm>
          <a:prstGeom prst="rect">
            <a:avLst/>
          </a:prstGeom>
          <a:noFill/>
        </p:spPr>
        <p:txBody>
          <a:bodyPr wrap="square" rtlCol="0">
            <a:noAutofit/>
          </a:bodyPr>
          <a:lstStyle/>
          <a:p>
            <a:r>
              <a:rPr lang="en-US" sz="4000" dirty="0">
                <a:latin typeface="Century Gothic" pitchFamily="34" charset="0"/>
              </a:rPr>
              <a:t>Different Types of Stakeholder Concern</a:t>
            </a:r>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632261" y="-3142205"/>
            <a:ext cx="2895600" cy="6861081"/>
          </a:xfrm>
          <a:prstGeom prst="rect">
            <a:avLst/>
          </a:prstGeo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053862" y="2123798"/>
            <a:ext cx="3042138" cy="30578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Rectangle 1"/>
          <p:cNvSpPr/>
          <p:nvPr/>
        </p:nvSpPr>
        <p:spPr>
          <a:xfrm>
            <a:off x="5943601" y="1870770"/>
            <a:ext cx="5841031" cy="3108543"/>
          </a:xfrm>
          <a:prstGeom prst="rect">
            <a:avLst/>
          </a:prstGeom>
        </p:spPr>
        <p:txBody>
          <a:bodyPr wrap="square">
            <a:spAutoFit/>
          </a:bodyPr>
          <a:lstStyle/>
          <a:p>
            <a:r>
              <a:rPr lang="en-US" sz="2800" b="1" dirty="0">
                <a:solidFill>
                  <a:srgbClr val="C00000"/>
                </a:solidFill>
                <a:latin typeface="Century Gothic" pitchFamily="34" charset="0"/>
              </a:rPr>
              <a:t>Functional Concerns</a:t>
            </a:r>
          </a:p>
          <a:p>
            <a:endParaRPr lang="en-US" sz="2800" dirty="0">
              <a:solidFill>
                <a:srgbClr val="C00000"/>
              </a:solidFill>
              <a:latin typeface="Century Gothic" pitchFamily="34" charset="0"/>
            </a:endParaRPr>
          </a:p>
          <a:p>
            <a:pPr marL="914400" lvl="1" indent="-457200">
              <a:buBlip>
                <a:blip r:embed="rId5"/>
              </a:buBlip>
            </a:pPr>
            <a:r>
              <a:rPr lang="en-US" sz="2800" dirty="0">
                <a:latin typeface="Century Gothic" pitchFamily="34" charset="0"/>
              </a:rPr>
              <a:t>Functionality </a:t>
            </a:r>
          </a:p>
          <a:p>
            <a:pPr marL="914400" lvl="1" indent="-457200">
              <a:buBlip>
                <a:blip r:embed="rId5"/>
              </a:buBlip>
            </a:pPr>
            <a:endParaRPr lang="en-US" sz="2800" dirty="0">
              <a:latin typeface="Century Gothic" pitchFamily="34" charset="0"/>
            </a:endParaRPr>
          </a:p>
          <a:p>
            <a:pPr marL="914400" lvl="1" indent="-457200">
              <a:buBlip>
                <a:blip r:embed="rId5"/>
              </a:buBlip>
            </a:pPr>
            <a:r>
              <a:rPr lang="en-US" sz="2800" dirty="0">
                <a:latin typeface="Century Gothic" pitchFamily="34" charset="0"/>
              </a:rPr>
              <a:t>E.g. in a train control system – train braking is a functional concern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17"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19" dur="80"/>
                                        <p:tgtEl>
                                          <p:spTgt spid="2">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14801" y="114087"/>
            <a:ext cx="6477000" cy="1400111"/>
          </a:xfrm>
          <a:prstGeom prst="rect">
            <a:avLst/>
          </a:prstGeom>
          <a:noFill/>
        </p:spPr>
        <p:txBody>
          <a:bodyPr wrap="square" rtlCol="0">
            <a:noAutofit/>
          </a:bodyPr>
          <a:lstStyle/>
          <a:p>
            <a:r>
              <a:rPr lang="en-US" sz="4000" dirty="0">
                <a:latin typeface="Century Gothic" pitchFamily="34" charset="0"/>
              </a:rPr>
              <a:t>Different Types of Stakeholder Concern</a:t>
            </a:r>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632261" y="-3142205"/>
            <a:ext cx="2895600" cy="6861081"/>
          </a:xfrm>
          <a:prstGeom prst="rect">
            <a:avLst/>
          </a:prstGeo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053862" y="2123798"/>
            <a:ext cx="3042138" cy="30578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Rectangle 1"/>
          <p:cNvSpPr/>
          <p:nvPr/>
        </p:nvSpPr>
        <p:spPr>
          <a:xfrm>
            <a:off x="5943601" y="1870770"/>
            <a:ext cx="5913039" cy="2246769"/>
          </a:xfrm>
          <a:prstGeom prst="rect">
            <a:avLst/>
          </a:prstGeom>
        </p:spPr>
        <p:txBody>
          <a:bodyPr wrap="square">
            <a:spAutoFit/>
          </a:bodyPr>
          <a:lstStyle/>
          <a:p>
            <a:r>
              <a:rPr lang="en-US" sz="2800" b="1" dirty="0">
                <a:solidFill>
                  <a:srgbClr val="C00000"/>
                </a:solidFill>
              </a:rPr>
              <a:t>Quality of Service Concerns</a:t>
            </a:r>
            <a:endParaRPr lang="en-US" sz="2800" b="1" dirty="0">
              <a:solidFill>
                <a:srgbClr val="C00000"/>
              </a:solidFill>
              <a:latin typeface="Century Gothic" pitchFamily="34" charset="0"/>
            </a:endParaRPr>
          </a:p>
          <a:p>
            <a:endParaRPr lang="en-US" sz="2800" dirty="0">
              <a:solidFill>
                <a:srgbClr val="C00000"/>
              </a:solidFill>
              <a:latin typeface="Century Gothic" pitchFamily="34" charset="0"/>
            </a:endParaRPr>
          </a:p>
          <a:p>
            <a:pPr marL="914400" lvl="1" indent="-457200">
              <a:buBlip>
                <a:blip r:embed="rId5"/>
              </a:buBlip>
            </a:pPr>
            <a:r>
              <a:rPr lang="en-US" sz="2800" dirty="0">
                <a:latin typeface="Century Gothic" pitchFamily="34" charset="0"/>
              </a:rPr>
              <a:t>Quality</a:t>
            </a:r>
          </a:p>
          <a:p>
            <a:pPr marL="914400" lvl="1" indent="-457200">
              <a:buBlip>
                <a:blip r:embed="rId5"/>
              </a:buBlip>
            </a:pPr>
            <a:endParaRPr lang="en-US" sz="2800" dirty="0">
              <a:latin typeface="Century Gothic" pitchFamily="34" charset="0"/>
            </a:endParaRPr>
          </a:p>
          <a:p>
            <a:pPr marL="914400" lvl="1" indent="-457200">
              <a:buBlip>
                <a:blip r:embed="rId5"/>
              </a:buBlip>
            </a:pPr>
            <a:r>
              <a:rPr lang="en-US" sz="2800" dirty="0">
                <a:latin typeface="Century Gothic" pitchFamily="34" charset="0"/>
              </a:rPr>
              <a:t>E.g. performance, reliability</a:t>
            </a:r>
          </a:p>
        </p:txBody>
      </p:sp>
    </p:spTree>
    <p:extLst>
      <p:ext uri="{BB962C8B-B14F-4D97-AF65-F5344CB8AC3E}">
        <p14:creationId xmlns:p14="http://schemas.microsoft.com/office/powerpoint/2010/main" val="386538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12"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14" dur="80"/>
                                        <p:tgtEl>
                                          <p:spTgt spid="2">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14801" y="114087"/>
            <a:ext cx="6477000" cy="1400111"/>
          </a:xfrm>
          <a:prstGeom prst="rect">
            <a:avLst/>
          </a:prstGeom>
          <a:noFill/>
        </p:spPr>
        <p:txBody>
          <a:bodyPr wrap="square" rtlCol="0">
            <a:noAutofit/>
          </a:bodyPr>
          <a:lstStyle/>
          <a:p>
            <a:r>
              <a:rPr lang="en-US" sz="4000" dirty="0">
                <a:latin typeface="Century Gothic" pitchFamily="34" charset="0"/>
              </a:rPr>
              <a:t>Different Types of Stakeholder Concern</a:t>
            </a:r>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632261" y="-3142205"/>
            <a:ext cx="2895600" cy="6861081"/>
          </a:xfrm>
          <a:prstGeom prst="rect">
            <a:avLst/>
          </a:prstGeo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053862" y="2123798"/>
            <a:ext cx="3042138" cy="30578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Rectangle 1"/>
          <p:cNvSpPr/>
          <p:nvPr/>
        </p:nvSpPr>
        <p:spPr>
          <a:xfrm>
            <a:off x="5943601" y="1870771"/>
            <a:ext cx="5913039" cy="3108543"/>
          </a:xfrm>
          <a:prstGeom prst="rect">
            <a:avLst/>
          </a:prstGeom>
        </p:spPr>
        <p:txBody>
          <a:bodyPr wrap="square">
            <a:spAutoFit/>
          </a:bodyPr>
          <a:lstStyle/>
          <a:p>
            <a:r>
              <a:rPr lang="en-US" sz="2800" b="1" dirty="0">
                <a:solidFill>
                  <a:srgbClr val="C00000"/>
                </a:solidFill>
              </a:rPr>
              <a:t>Policy Concerns</a:t>
            </a:r>
            <a:endParaRPr lang="en-US" sz="2800" b="1" dirty="0">
              <a:solidFill>
                <a:srgbClr val="C00000"/>
              </a:solidFill>
              <a:latin typeface="Century Gothic" pitchFamily="34" charset="0"/>
            </a:endParaRPr>
          </a:p>
          <a:p>
            <a:endParaRPr lang="en-US" sz="2800" dirty="0">
              <a:solidFill>
                <a:srgbClr val="C00000"/>
              </a:solidFill>
              <a:latin typeface="Century Gothic" pitchFamily="34" charset="0"/>
            </a:endParaRPr>
          </a:p>
          <a:p>
            <a:pPr marL="914400" lvl="1" indent="-457200">
              <a:buBlip>
                <a:blip r:embed="rId5"/>
              </a:buBlip>
            </a:pPr>
            <a:r>
              <a:rPr lang="en-US" sz="2800" dirty="0">
                <a:latin typeface="Century Gothic" pitchFamily="34" charset="0"/>
              </a:rPr>
              <a:t>Policy that governs the use of a system</a:t>
            </a:r>
          </a:p>
          <a:p>
            <a:pPr marL="914400" lvl="1" indent="-457200">
              <a:buBlip>
                <a:blip r:embed="rId5"/>
              </a:buBlip>
            </a:pPr>
            <a:endParaRPr lang="en-US" sz="2800" dirty="0">
              <a:latin typeface="Century Gothic" pitchFamily="34" charset="0"/>
            </a:endParaRPr>
          </a:p>
          <a:p>
            <a:pPr marL="914400" lvl="1" indent="-457200">
              <a:buBlip>
                <a:blip r:embed="rId5"/>
              </a:buBlip>
            </a:pPr>
            <a:r>
              <a:rPr lang="en-US" sz="2800" dirty="0">
                <a:latin typeface="Century Gothic" pitchFamily="34" charset="0"/>
              </a:rPr>
              <a:t>E.g. security, safety, business rules</a:t>
            </a:r>
          </a:p>
        </p:txBody>
      </p:sp>
    </p:spTree>
    <p:extLst>
      <p:ext uri="{BB962C8B-B14F-4D97-AF65-F5344CB8AC3E}">
        <p14:creationId xmlns:p14="http://schemas.microsoft.com/office/powerpoint/2010/main" val="104298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12"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14" dur="80"/>
                                        <p:tgtEl>
                                          <p:spTgt spid="2">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14801" y="114087"/>
            <a:ext cx="6477000" cy="1400111"/>
          </a:xfrm>
          <a:prstGeom prst="rect">
            <a:avLst/>
          </a:prstGeom>
          <a:noFill/>
        </p:spPr>
        <p:txBody>
          <a:bodyPr wrap="square" rtlCol="0">
            <a:noAutofit/>
          </a:bodyPr>
          <a:lstStyle/>
          <a:p>
            <a:r>
              <a:rPr lang="en-US" sz="4000" dirty="0">
                <a:latin typeface="Century Gothic" pitchFamily="34" charset="0"/>
              </a:rPr>
              <a:t>Different Types of Stakeholder Concern</a:t>
            </a:r>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632261" y="-3142205"/>
            <a:ext cx="2895600" cy="6861081"/>
          </a:xfrm>
          <a:prstGeom prst="rect">
            <a:avLst/>
          </a:prstGeo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053862" y="2123798"/>
            <a:ext cx="3042138" cy="30578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Rectangle 1"/>
          <p:cNvSpPr/>
          <p:nvPr/>
        </p:nvSpPr>
        <p:spPr>
          <a:xfrm>
            <a:off x="5943601" y="1870770"/>
            <a:ext cx="5985047" cy="3108543"/>
          </a:xfrm>
          <a:prstGeom prst="rect">
            <a:avLst/>
          </a:prstGeom>
        </p:spPr>
        <p:txBody>
          <a:bodyPr wrap="square">
            <a:spAutoFit/>
          </a:bodyPr>
          <a:lstStyle/>
          <a:p>
            <a:r>
              <a:rPr lang="en-US" sz="2800" b="1" dirty="0">
                <a:solidFill>
                  <a:srgbClr val="C00000"/>
                </a:solidFill>
              </a:rPr>
              <a:t>System Concerns</a:t>
            </a:r>
            <a:endParaRPr lang="en-US" sz="2800" b="1" dirty="0">
              <a:solidFill>
                <a:srgbClr val="C00000"/>
              </a:solidFill>
              <a:latin typeface="Century Gothic" pitchFamily="34" charset="0"/>
            </a:endParaRPr>
          </a:p>
          <a:p>
            <a:endParaRPr lang="en-US" sz="2800" dirty="0">
              <a:solidFill>
                <a:srgbClr val="C00000"/>
              </a:solidFill>
              <a:latin typeface="Century Gothic" pitchFamily="34" charset="0"/>
            </a:endParaRPr>
          </a:p>
          <a:p>
            <a:pPr marL="914400" lvl="1" indent="-457200">
              <a:buBlip>
                <a:blip r:embed="rId5"/>
              </a:buBlip>
            </a:pPr>
            <a:r>
              <a:rPr lang="en-US" sz="2800" dirty="0">
                <a:latin typeface="Century Gothic" pitchFamily="34" charset="0"/>
              </a:rPr>
              <a:t>Related to the attributes of the system as a whole. </a:t>
            </a:r>
          </a:p>
          <a:p>
            <a:pPr marL="914400" lvl="1" indent="-457200">
              <a:buBlip>
                <a:blip r:embed="rId5"/>
              </a:buBlip>
            </a:pPr>
            <a:endParaRPr lang="en-US" sz="2800" dirty="0">
              <a:latin typeface="Century Gothic" pitchFamily="34" charset="0"/>
            </a:endParaRPr>
          </a:p>
          <a:p>
            <a:pPr marL="914400" lvl="1" indent="-457200">
              <a:buBlip>
                <a:blip r:embed="rId5"/>
              </a:buBlip>
            </a:pPr>
            <a:r>
              <a:rPr lang="en-US" sz="2800" dirty="0">
                <a:latin typeface="Century Gothic" pitchFamily="34" charset="0"/>
              </a:rPr>
              <a:t>E.g. maintainability, configurability</a:t>
            </a:r>
          </a:p>
        </p:txBody>
      </p:sp>
    </p:spTree>
    <p:extLst>
      <p:ext uri="{BB962C8B-B14F-4D97-AF65-F5344CB8AC3E}">
        <p14:creationId xmlns:p14="http://schemas.microsoft.com/office/powerpoint/2010/main" val="69956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12"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14" dur="80"/>
                                        <p:tgtEl>
                                          <p:spTgt spid="2">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11.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2.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3.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4.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5.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6.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17.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8.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8.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9.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1277</Words>
  <Application>Microsoft Office PowerPoint</Application>
  <PresentationFormat>Widescreen</PresentationFormat>
  <Paragraphs>249</Paragraphs>
  <Slides>33</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Century Gothic</vt:lpstr>
      <vt:lpstr>Comic Sans MS</vt:lpstr>
      <vt:lpstr>Georgia</vt:lpstr>
      <vt:lpstr>Times New Roman</vt:lpstr>
      <vt:lpstr>Wingdings</vt:lpstr>
      <vt:lpstr>Training</vt:lpstr>
      <vt:lpstr>Aspect Oriented Software Engineering (AOSE)</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Cross Cutting Concerns</vt:lpstr>
      <vt:lpstr>Cross-Cutting Concerns</vt:lpstr>
      <vt:lpstr>Cross-Cutting Concerns</vt:lpstr>
      <vt:lpstr>Cross-Cutting Concerns</vt:lpstr>
      <vt:lpstr>AOSE Basic Concepts</vt:lpstr>
      <vt:lpstr>Exercise</vt:lpstr>
      <vt:lpstr>Problem with Programming Language Abstraction</vt:lpstr>
      <vt:lpstr>Tangling</vt:lpstr>
      <vt:lpstr>Scattering</vt:lpstr>
      <vt:lpstr>Problems with Tangling &amp; Scattering</vt:lpstr>
      <vt:lpstr>Aspects, Join Points, and Pointcuts</vt:lpstr>
      <vt:lpstr>Aspects, Join Points, and Pointcuts</vt:lpstr>
      <vt:lpstr>Aspects, Join Points, and Pointcuts</vt:lpstr>
      <vt:lpstr>Aspects, Join Points, and Pointcuts</vt:lpstr>
      <vt:lpstr>Aspects, Join Points, and Pointcuts</vt:lpstr>
      <vt:lpstr>Aspects, Join Points, and Pointcuts</vt:lpstr>
      <vt:lpstr>Software Engineering with Aspects</vt:lpstr>
      <vt:lpstr>Concern-oriented Requirements Engineering</vt:lpstr>
      <vt:lpstr>Aspect-oriented Design &amp; Programming</vt:lpstr>
      <vt:lpstr>A Generic Aspect-oriented Design Process</vt:lpstr>
      <vt:lpstr>Verification &amp; Validation</vt:lpstr>
      <vt:lpstr>Verification &amp; Validation</vt:lpstr>
      <vt:lpstr>Verification &amp; 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2014-12-16T02:02:44Z</dcterms:created>
  <dcterms:modified xsi:type="dcterms:W3CDTF">2020-09-22T11:00:16Z</dcterms:modified>
</cp:coreProperties>
</file>