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  <p:sldMasterId id="2147483660" r:id="rId3"/>
  </p:sldMasterIdLst>
  <p:notesMasterIdLst>
    <p:notesMasterId r:id="rId39"/>
  </p:notesMasterIdLst>
  <p:handoutMasterIdLst>
    <p:handoutMasterId r:id="rId40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72" r:id="rId14"/>
    <p:sldId id="274" r:id="rId15"/>
    <p:sldId id="270" r:id="rId16"/>
    <p:sldId id="271" r:id="rId17"/>
    <p:sldId id="275" r:id="rId18"/>
    <p:sldId id="276" r:id="rId19"/>
    <p:sldId id="279" r:id="rId20"/>
    <p:sldId id="280" r:id="rId21"/>
    <p:sldId id="283" r:id="rId22"/>
    <p:sldId id="285" r:id="rId23"/>
    <p:sldId id="286" r:id="rId24"/>
    <p:sldId id="288" r:id="rId25"/>
    <p:sldId id="290" r:id="rId26"/>
    <p:sldId id="292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2" r:id="rId35"/>
    <p:sldId id="304" r:id="rId36"/>
    <p:sldId id="306" r:id="rId37"/>
    <p:sldId id="307" r:id="rId38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>
      <p:cViewPr varScale="1">
        <p:scale>
          <a:sx n="86" d="100"/>
          <a:sy n="86" d="100"/>
        </p:scale>
        <p:origin x="5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E4FF8FC-8473-4DFD-87CC-D576DA80B410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57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1B55EBC6-B582-4C4E-9F38-47430DD10A10}" type="datetimeFigureOut">
              <a:rPr lang="en-MY" smtClean="0"/>
              <a:t>19/7/2020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37C96FE9-49A5-43E5-80F1-06C2040EDF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662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8150" y="1252538"/>
            <a:ext cx="6013450" cy="3382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6FE9-49A5-43E5-80F1-06C2040EDF4E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068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739968" y="0"/>
            <a:ext cx="1452033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727200" y="5715000"/>
            <a:ext cx="9144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6"/>
            <a:ext cx="27432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9042401" y="3975905"/>
            <a:ext cx="2710904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203197" y="152401"/>
            <a:ext cx="2133603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14400" y="1143001"/>
            <a:ext cx="103632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14400" y="1828801"/>
            <a:ext cx="103632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5FBA84D-E8A8-46C1-BDF7-B31BEB7DB1E0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3A87-E665-4A0E-A146-333578B8EF8D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361-4746-447C-A753-BABBA970465A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89-0DEC-4F52-BC2B-FEDBFAC63E6F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065-E3D6-4019-94AF-0B7CEEE7381A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CF1-D385-40A3-B0BC-CD198512ADC7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6490-B546-4EE5-BF4F-D60D138EBBD7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73E8-3E7F-492A-B232-AA9E15FD313E}" type="datetime1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87A-D60B-4FC3-BE4F-44511B8DA1BF}" type="datetime1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ABED-0C20-4811-8A27-65121B81AB6E}" type="datetime1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84E2-46FE-4464-B3E5-4FC7A24E2505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8366-B24A-4148-BA8A-B646919CFEDE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E45C-E3E0-496C-8B79-A5B22CA09A03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B2DE-C635-467A-80D4-C8C8083ACA98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CB23-9D44-428E-BE14-C117ABD37B5B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9EF9-A08F-4C4B-A19F-4D13894A2098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8431-B473-4024-AA9F-9B6240FCBBEE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3063-D049-4337-966E-DBC24B40602B}" type="datetime1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93A2-30A4-46A0-9A2A-E48E12DCBB47}" type="datetime1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934D-7D09-4568-A787-0CFEB4FD7AF3}" type="datetime1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95CF-99B9-413D-894E-BA94231DE7EB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E75C-24AF-4B52-9085-C90756994B9F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3F2B-A8D7-4F04-898D-58CC5E03B57D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26B8-9527-4B83-B433-BF6047964880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Project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Project planning is concerned with identifying the </a:t>
            </a:r>
            <a:r>
              <a:rPr lang="en-US" altLang="en-US" dirty="0">
                <a:solidFill>
                  <a:srgbClr val="FF0000"/>
                </a:solidFill>
              </a:rPr>
              <a:t>activities, milestones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deliverables </a:t>
            </a:r>
          </a:p>
          <a:p>
            <a:pPr lvl="1"/>
            <a:r>
              <a:rPr lang="en-US" altLang="en-US" sz="2400" dirty="0"/>
              <a:t>Preliminary Investigation Report, Requirement specification, Design specification, Prototype etc.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project plan</a:t>
            </a:r>
            <a:r>
              <a:rPr lang="en-US" altLang="en-US" dirty="0"/>
              <a:t> will be drawn up to guide the development towards the goals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http://www.writemyessay.biz/wp-content/uploads/research-propos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4302223"/>
            <a:ext cx="1656184" cy="2271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47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Project scheduling involves separating the total work involved into separate activities and judging the time required to complete these activities</a:t>
            </a:r>
          </a:p>
          <a:p>
            <a:pPr>
              <a:lnSpc>
                <a:spcPct val="90000"/>
              </a:lnSpc>
              <a:buNone/>
            </a:pPr>
            <a:endParaRPr lang="en-US" alt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Project schedule is usually represented as a set of charts showing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work breakdown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activities dependencies and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staff allocations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5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Two commonly used graphically notations to represent project schedule are: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Gantt chart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PERT chart/ CPM chart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(</a:t>
            </a:r>
            <a:r>
              <a:rPr lang="en-US" altLang="en-US" b="1" dirty="0"/>
              <a:t>P</a:t>
            </a:r>
            <a:r>
              <a:rPr lang="en-US" altLang="en-US" dirty="0"/>
              <a:t>rogram </a:t>
            </a:r>
            <a:r>
              <a:rPr lang="en-US" altLang="en-US" b="1" dirty="0"/>
              <a:t>E</a:t>
            </a:r>
            <a:r>
              <a:rPr lang="en-US" altLang="en-US" dirty="0"/>
              <a:t>valuation </a:t>
            </a:r>
            <a:r>
              <a:rPr lang="en-US" altLang="en-US" b="1" dirty="0"/>
              <a:t>R</a:t>
            </a:r>
            <a:r>
              <a:rPr lang="en-US" altLang="en-US" dirty="0"/>
              <a:t>eview </a:t>
            </a:r>
            <a:r>
              <a:rPr lang="en-US" altLang="en-US" b="1" dirty="0"/>
              <a:t>T</a:t>
            </a:r>
            <a:r>
              <a:rPr lang="en-US" altLang="en-US" dirty="0"/>
              <a:t>echnique / </a:t>
            </a:r>
            <a:r>
              <a:rPr lang="en-US" altLang="en-US" b="1" dirty="0"/>
              <a:t>C</a:t>
            </a:r>
            <a:r>
              <a:rPr lang="en-US" altLang="en-US" dirty="0"/>
              <a:t>ritical </a:t>
            </a:r>
            <a:r>
              <a:rPr lang="en-US" altLang="en-US" b="1" dirty="0"/>
              <a:t>P</a:t>
            </a:r>
            <a:r>
              <a:rPr lang="en-US" altLang="en-US" dirty="0"/>
              <a:t>ath </a:t>
            </a:r>
            <a:r>
              <a:rPr lang="en-US" altLang="en-US" b="1" dirty="0"/>
              <a:t>M</a:t>
            </a:r>
            <a:r>
              <a:rPr lang="en-US" altLang="en-US" dirty="0"/>
              <a:t>ethod)</a:t>
            </a:r>
            <a:r>
              <a:rPr lang="en-US" alt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Project Planning – </a:t>
            </a:r>
            <a:r>
              <a:rPr lang="en-MY" dirty="0">
                <a:solidFill>
                  <a:srgbClr val="FF0000"/>
                </a:solidFill>
              </a:rPr>
              <a:t>Gantt Chart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il_fi" descr="http://gates.comm.virginia.edu/rrn2n/teaching/gantt.jpg"/>
          <p:cNvPicPr/>
          <p:nvPr/>
        </p:nvPicPr>
        <p:blipFill rotWithShape="1">
          <a:blip r:embed="rId2" cstate="print"/>
          <a:srcRect b="49827"/>
          <a:stretch/>
        </p:blipFill>
        <p:spPr bwMode="auto">
          <a:xfrm>
            <a:off x="1775520" y="1628800"/>
            <a:ext cx="8579296" cy="4032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975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Project Planning – Gantt Chart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il_fi" descr="http://codinghorror.typepad.com/.a/6a0120a85dcdae970b0120a86d6e45970b-pi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1340768"/>
            <a:ext cx="8568952" cy="519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304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Project Planning – PERT Chart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4" descr="FigTK04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513" y="1326688"/>
            <a:ext cx="8689981" cy="5517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158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Project Costing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 descr="http://blogs-images.forbes.com/steveodland/files/2012/02/37e32-costs-stack-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284984"/>
            <a:ext cx="2430462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44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Project 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Cost estimation – to estimate the resources required to accomplish the project plan:</a:t>
            </a:r>
          </a:p>
          <a:p>
            <a:pPr lvl="1"/>
            <a:r>
              <a:rPr lang="en-US" altLang="en-US" sz="26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hardware</a:t>
            </a:r>
          </a:p>
          <a:p>
            <a:pPr lvl="1"/>
            <a:r>
              <a:rPr lang="en-US" altLang="en-US" sz="26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software</a:t>
            </a:r>
          </a:p>
          <a:p>
            <a:pPr lvl="1"/>
            <a:r>
              <a:rPr lang="en-US" altLang="en-US" sz="26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people</a:t>
            </a:r>
            <a:endParaRPr lang="en-US" altLang="en-US" sz="2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Cost-benefit analysis techniques include :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Payback period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Return on Investment (ROI)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Net Present Value (NPV)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 descr="http://blogs-images.forbes.com/steveodland/files/2012/02/37e32-costs-stack-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2780928"/>
            <a:ext cx="2331735" cy="244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06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8170167" cy="1362075"/>
          </a:xfrm>
        </p:spPr>
        <p:txBody>
          <a:bodyPr/>
          <a:lstStyle/>
          <a:p>
            <a:r>
              <a:rPr lang="en-MY" dirty="0"/>
              <a:t>		 4. Project Monitoring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 descr="https://encrypted-tbn1.gstatic.com/images?q=tbn:ANd9GcQt2bBu9AM4ziAUSDjHP3DeLT3IGjUINS4U5ZC_IG9o8qRIDpv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212977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26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4. Project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Is a </a:t>
            </a:r>
            <a:r>
              <a:rPr lang="en-US" altLang="en-US" dirty="0">
                <a:solidFill>
                  <a:srgbClr val="C00000"/>
                </a:solidFill>
              </a:rPr>
              <a:t>continuing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 project activity </a:t>
            </a:r>
          </a:p>
          <a:p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Project manager must keep track of the project’s progress in terms of the time, cost and quality (triple constraints)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compare actual project progress with planned project progress  </a:t>
            </a:r>
          </a:p>
          <a:p>
            <a:pPr lvl="1">
              <a:defRPr/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Problems : behind schedule, over budget, unable to achieve the agreed quality attribute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2" descr="https://encrypted-tbn1.gstatic.com/images?q=tbn:ANd9GcQt2bBu9AM4ziAUSDjHP3DeLT3IGjUINS4U5ZC_IG9o8qRIDpv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835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25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Explain the principal </a:t>
            </a:r>
            <a:r>
              <a:rPr lang="en-US" altLang="en-US" dirty="0">
                <a:solidFill>
                  <a:srgbClr val="C00000"/>
                </a:solidFill>
              </a:rPr>
              <a:t>tasks of software project management  </a:t>
            </a:r>
          </a:p>
          <a:p>
            <a:r>
              <a:rPr lang="en-US" altLang="en-US" dirty="0"/>
              <a:t>Evaluate the </a:t>
            </a:r>
            <a:r>
              <a:rPr lang="en-US" altLang="en-US" dirty="0">
                <a:solidFill>
                  <a:srgbClr val="C00000"/>
                </a:solidFill>
              </a:rPr>
              <a:t>importance </a:t>
            </a:r>
            <a:r>
              <a:rPr lang="en-US" altLang="en-US" dirty="0"/>
              <a:t>of project management </a:t>
            </a:r>
          </a:p>
          <a:p>
            <a:r>
              <a:rPr lang="en-US" altLang="en-US" dirty="0"/>
              <a:t>Discuss the </a:t>
            </a:r>
            <a:r>
              <a:rPr lang="en-US" altLang="en-US" dirty="0">
                <a:solidFill>
                  <a:srgbClr val="C00000"/>
                </a:solidFill>
              </a:rPr>
              <a:t>key issues of team working </a:t>
            </a:r>
            <a:r>
              <a:rPr lang="en-US" altLang="en-US" dirty="0"/>
              <a:t>– team composition, cohesiveness &amp;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4. Project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Corrective actions</a:t>
            </a:r>
            <a:r>
              <a:rPr lang="en-US" altLang="en-US" dirty="0"/>
              <a:t> need to be adopted depending on the situation.</a:t>
            </a:r>
          </a:p>
          <a:p>
            <a:pPr lvl="1"/>
            <a:r>
              <a:rPr lang="en-US" altLang="en-US" dirty="0"/>
              <a:t>E.g. add more staff, reassign tasks, using OT, encourage staff etc.</a:t>
            </a:r>
          </a:p>
          <a:p>
            <a:r>
              <a:rPr lang="en-US" altLang="en-US" dirty="0"/>
              <a:t>May include </a:t>
            </a:r>
            <a:r>
              <a:rPr lang="en-US" altLang="en-US" dirty="0">
                <a:solidFill>
                  <a:srgbClr val="FF0000"/>
                </a:solidFill>
              </a:rPr>
              <a:t>informal monitoring</a:t>
            </a:r>
            <a:r>
              <a:rPr lang="en-US" altLang="en-US" dirty="0"/>
              <a:t> besides </a:t>
            </a:r>
            <a:r>
              <a:rPr lang="en-US" altLang="en-US" dirty="0">
                <a:solidFill>
                  <a:srgbClr val="FF0000"/>
                </a:solidFill>
              </a:rPr>
              <a:t>formal project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2" descr="https://encrypted-tbn1.gstatic.com/images?q=tbn:ANd9GcQt2bBu9AM4ziAUSDjHP3DeLT3IGjUINS4U5ZC_IG9o8qRIDpv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421322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70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5. Personal Selection &amp;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6" descr="https://encrypted-tbn0.gstatic.com/images?q=tbn:ANd9GcR5NSBLDLruMqaODI81G2iRdMt60KJcfLyjnzOCbgeBacP-BDL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919" y="1735928"/>
            <a:ext cx="2617794" cy="2617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2564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5. Personal Selection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Ideally </a:t>
            </a:r>
            <a:r>
              <a:rPr lang="en-US" altLang="en-US" dirty="0">
                <a:solidFill>
                  <a:srgbClr val="FF0000"/>
                </a:solidFill>
              </a:rPr>
              <a:t>skilled</a:t>
            </a:r>
            <a:r>
              <a:rPr lang="en-US" altLang="en-US" dirty="0"/>
              <a:t> staff with appropriate </a:t>
            </a:r>
            <a:r>
              <a:rPr lang="en-US" altLang="en-US" dirty="0">
                <a:solidFill>
                  <a:srgbClr val="FF0000"/>
                </a:solidFill>
              </a:rPr>
              <a:t>experience</a:t>
            </a:r>
            <a:r>
              <a:rPr lang="en-US" altLang="en-US" dirty="0"/>
              <a:t> will be available to work on the project 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Project manager should select the </a:t>
            </a:r>
            <a:r>
              <a:rPr lang="en-US" altLang="en-US" dirty="0">
                <a:solidFill>
                  <a:srgbClr val="FF0000"/>
                </a:solidFill>
              </a:rPr>
              <a:t>right candidates</a:t>
            </a:r>
            <a:r>
              <a:rPr lang="en-US" altLang="en-US" dirty="0"/>
              <a:t> to join their project team.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Factors on staff selection include: application domain and </a:t>
            </a:r>
            <a:r>
              <a:rPr lang="en-US" altLang="en-US" dirty="0" err="1"/>
              <a:t>prog</a:t>
            </a:r>
            <a:r>
              <a:rPr lang="en-US" altLang="en-US" dirty="0"/>
              <a:t>. language experience, attitude, communication ability and adaptability.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6" descr="https://encrypted-tbn0.gstatic.com/images?q=tbn:ANd9GcR5NSBLDLruMqaODI81G2iRdMt60KJcfLyjnzOCbgeBacP-BDL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6440" y="196297"/>
            <a:ext cx="1389586" cy="1389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686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5. Personal Selection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People may be motivated by money, but they are motivated by other things as well – e.g. Job satisfaction. </a:t>
            </a:r>
          </a:p>
          <a:p>
            <a:pPr>
              <a:buNone/>
            </a:pPr>
            <a:endParaRPr lang="en-US" altLang="en-US" dirty="0"/>
          </a:p>
          <a:p>
            <a:r>
              <a:rPr lang="en-US" altLang="en-US" dirty="0"/>
              <a:t>Thoughtful job design can increase </a:t>
            </a:r>
            <a:r>
              <a:rPr lang="en-US" altLang="en-US" dirty="0">
                <a:solidFill>
                  <a:srgbClr val="FF0000"/>
                </a:solidFill>
              </a:rPr>
              <a:t>staff motivation</a:t>
            </a:r>
            <a:r>
              <a:rPr lang="en-US" altLang="en-US" dirty="0"/>
              <a:t> </a:t>
            </a:r>
          </a:p>
          <a:p>
            <a:pPr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Different styles of leadership</a:t>
            </a:r>
            <a:r>
              <a:rPr lang="en-US" altLang="en-US" dirty="0"/>
              <a:t> are needed in different situations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2" descr="http://mystarjob.com/archives/2013/1/19/mystarjob_careerguide/006_Pic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878882"/>
            <a:ext cx="260032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906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5. Personal Selection &amp; Management:</a:t>
            </a:r>
            <a:br>
              <a:rPr lang="en-MY" dirty="0"/>
            </a:br>
            <a:r>
              <a:rPr lang="en-US" altLang="en-US" dirty="0"/>
              <a:t>Maslow’s Motivation Model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86000" y="1600200"/>
            <a:ext cx="4114800" cy="49530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352800" y="21336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Arial" panose="020B0604020202020204" pitchFamily="34" charset="0"/>
              </a:rPr>
              <a:t>Self-actualization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733800" y="3124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Arial" panose="020B0604020202020204" pitchFamily="34" charset="0"/>
              </a:rPr>
              <a:t>Esteem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657600" y="4038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Arial" panose="020B0604020202020204" pitchFamily="34" charset="0"/>
              </a:rPr>
              <a:t>Social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733800" y="5029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Arial" panose="020B0604020202020204" pitchFamily="34" charset="0"/>
              </a:rPr>
              <a:t>Safety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76600" y="5943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Arial" panose="020B0604020202020204" pitchFamily="34" charset="0"/>
              </a:rPr>
              <a:t>Physiological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863976" y="27447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432175" y="3789363"/>
            <a:ext cx="183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000376" y="476091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640014" y="5697538"/>
            <a:ext cx="3419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781800" y="5791201"/>
            <a:ext cx="312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cs typeface="Arial" panose="020B0604020202020204" pitchFamily="34" charset="0"/>
              </a:rPr>
              <a:t>Good employment or working condition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553200" y="2971801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cs typeface="Arial" panose="020B0604020202020204" pitchFamily="34" charset="0"/>
              </a:rPr>
              <a:t>Status and recognition 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705600" y="2057401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cs typeface="Arial" panose="020B0604020202020204" pitchFamily="34" charset="0"/>
              </a:rPr>
              <a:t>A Challenging job 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705600" y="4953001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cs typeface="Arial" panose="020B0604020202020204" pitchFamily="34" charset="0"/>
              </a:rPr>
              <a:t>Long term employment 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629400" y="3810001"/>
            <a:ext cx="312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cs typeface="Arial" panose="020B0604020202020204" pitchFamily="34" charset="0"/>
              </a:rPr>
              <a:t>Well known employer, compatible work group</a:t>
            </a:r>
          </a:p>
        </p:txBody>
      </p:sp>
    </p:spTree>
    <p:extLst>
      <p:ext uri="{BB962C8B-B14F-4D97-AF65-F5344CB8AC3E}">
        <p14:creationId xmlns:p14="http://schemas.microsoft.com/office/powerpoint/2010/main" val="12117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5. </a:t>
            </a:r>
            <a:r>
              <a:rPr lang="en-MY" dirty="0">
                <a:solidFill>
                  <a:srgbClr val="FF0000"/>
                </a:solidFill>
              </a:rPr>
              <a:t>Personal Selection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Putting together a group which works effectively is critical </a:t>
            </a:r>
          </a:p>
          <a:p>
            <a:pPr>
              <a:buNone/>
            </a:pPr>
            <a:endParaRPr lang="en-US" altLang="en-US" sz="1800" dirty="0"/>
          </a:p>
          <a:p>
            <a:r>
              <a:rPr lang="en-US" altLang="en-US" dirty="0"/>
              <a:t>There are a number of factors that influence group working: group composition, group cohesiveness, group communication, group organization,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91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5. Personal Selection &amp;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 descr="http://www.aplithelp.com/wp-content/uploads/2015/03/gro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16832"/>
            <a:ext cx="4443126" cy="27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06587" y="4437112"/>
            <a:ext cx="434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latin typeface="Comic Sans MS" panose="030F0702030302020204" pitchFamily="66" charset="0"/>
              </a:rPr>
              <a:t>Factors that influence Group Working </a:t>
            </a:r>
            <a:endParaRPr lang="en-MY" altLang="en-US" dirty="0">
              <a:latin typeface="Comic Sans MS" panose="030F0702030302020204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42821" y="1519654"/>
            <a:ext cx="3481571" cy="577849"/>
            <a:chOff x="2753104" y="406796"/>
            <a:chExt cx="3116348" cy="577849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2753104" y="406796"/>
              <a:ext cx="3116348" cy="577849"/>
            </a:xfrm>
            <a:prstGeom prst="roundRect">
              <a:avLst/>
            </a:prstGeom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5"/>
            <p:cNvSpPr/>
            <p:nvPr/>
          </p:nvSpPr>
          <p:spPr>
            <a:xfrm>
              <a:off x="2781312" y="435004"/>
              <a:ext cx="3059932" cy="521433"/>
            </a:xfrm>
            <a:prstGeom prst="rect">
              <a:avLst/>
            </a:prstGeom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5250" tIns="95250" rIns="95250" bIns="95250" spcCol="1270" anchor="ctr"/>
            <a:lstStyle/>
            <a:p>
              <a:pPr algn="ctr" defTabSz="11112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b="1" dirty="0">
                  <a:solidFill>
                    <a:srgbClr val="C00000"/>
                  </a:solidFill>
                </a:rPr>
                <a:t>i. Group Composition</a:t>
              </a:r>
              <a:endParaRPr lang="en-MY" sz="25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149537" y="2408294"/>
            <a:ext cx="36998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i="1" dirty="0"/>
              <a:t>Is there the right balance skills, experience and personalities in the team?</a:t>
            </a:r>
            <a:endParaRPr lang="en-MY" sz="2000" dirty="0"/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6096000" y="3555728"/>
            <a:ext cx="2921000" cy="1241425"/>
            <a:chOff x="5265747" y="1858941"/>
            <a:chExt cx="2628936" cy="1241442"/>
          </a:xfrm>
        </p:grpSpPr>
        <p:pic>
          <p:nvPicPr>
            <p:cNvPr id="11" name="Picture 12" descr="http://www.clker.com/cliparts/Z/4/t/8/X/i/callout-bg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747" y="1858941"/>
              <a:ext cx="2628936" cy="124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0"/>
            <p:cNvSpPr txBox="1">
              <a:spLocks noChangeArrowheads="1"/>
            </p:cNvSpPr>
            <p:nvPr/>
          </p:nvSpPr>
          <p:spPr bwMode="auto">
            <a:xfrm>
              <a:off x="5594364" y="2109778"/>
              <a:ext cx="1898675" cy="400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Task-oriented</a:t>
              </a:r>
              <a:endParaRPr lang="en-MY" altLang="en-US" sz="2000" dirty="0"/>
            </a:p>
          </p:txBody>
        </p:sp>
      </p:grp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6960096" y="4635848"/>
            <a:ext cx="3230402" cy="1241425"/>
            <a:chOff x="5265747" y="1858941"/>
            <a:chExt cx="2907402" cy="1241442"/>
          </a:xfrm>
        </p:grpSpPr>
        <p:pic>
          <p:nvPicPr>
            <p:cNvPr id="14" name="Picture 12" descr="http://www.clker.com/cliparts/Z/4/t/8/X/i/callout-bg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747" y="1858941"/>
              <a:ext cx="2907402" cy="124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20"/>
            <p:cNvSpPr txBox="1">
              <a:spLocks noChangeArrowheads="1"/>
            </p:cNvSpPr>
            <p:nvPr/>
          </p:nvSpPr>
          <p:spPr bwMode="auto">
            <a:xfrm>
              <a:off x="5594364" y="2109778"/>
              <a:ext cx="2167935" cy="400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Interaction-oriented</a:t>
              </a:r>
              <a:endParaRPr lang="en-MY" altLang="en-US" sz="2000" dirty="0"/>
            </a:p>
          </p:txBody>
        </p:sp>
      </p:grp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4154523" y="4901805"/>
            <a:ext cx="2921000" cy="1241425"/>
            <a:chOff x="5265747" y="1858941"/>
            <a:chExt cx="2628936" cy="1241442"/>
          </a:xfrm>
        </p:grpSpPr>
        <p:pic>
          <p:nvPicPr>
            <p:cNvPr id="17" name="Picture 12" descr="http://www.clker.com/cliparts/Z/4/t/8/X/i/callout-bg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265747" y="1858941"/>
              <a:ext cx="2628936" cy="124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5594364" y="2437210"/>
              <a:ext cx="1898675" cy="400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Self-oriented</a:t>
              </a:r>
              <a:endParaRPr lang="en-MY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2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5. Personal Selection &amp;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 descr="http://www.aplithelp.com/wp-content/uploads/2015/03/gro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16832"/>
            <a:ext cx="4443126" cy="27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06587" y="4437112"/>
            <a:ext cx="434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latin typeface="Comic Sans MS" panose="030F0702030302020204" pitchFamily="66" charset="0"/>
              </a:rPr>
              <a:t>Factors that influence Group Working </a:t>
            </a:r>
            <a:endParaRPr lang="en-MY" altLang="en-US" dirty="0">
              <a:latin typeface="Comic Sans MS" panose="030F0702030302020204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42820" y="1519654"/>
            <a:ext cx="3769604" cy="577849"/>
            <a:chOff x="2753104" y="406796"/>
            <a:chExt cx="3116348" cy="577849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2753104" y="406796"/>
              <a:ext cx="3116348" cy="577849"/>
            </a:xfrm>
            <a:prstGeom prst="roundRect">
              <a:avLst/>
            </a:prstGeom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5"/>
            <p:cNvSpPr/>
            <p:nvPr/>
          </p:nvSpPr>
          <p:spPr>
            <a:xfrm>
              <a:off x="2781312" y="435004"/>
              <a:ext cx="3059932" cy="521433"/>
            </a:xfrm>
            <a:prstGeom prst="rect">
              <a:avLst/>
            </a:prstGeom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5250" tIns="95250" rIns="95250" bIns="95250" spcCol="1270" anchor="ctr"/>
            <a:lstStyle/>
            <a:p>
              <a:pPr algn="ctr" defTabSz="11112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b="1" dirty="0">
                  <a:solidFill>
                    <a:srgbClr val="C00000"/>
                  </a:solidFill>
                </a:rPr>
                <a:t>ii. Group Cohesiveness</a:t>
              </a:r>
              <a:endParaRPr lang="en-MY" sz="25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149536" y="2408293"/>
            <a:ext cx="412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i="1" dirty="0"/>
              <a:t>Does the group think of itself as a </a:t>
            </a:r>
            <a:r>
              <a:rPr lang="en-US" altLang="en-US" sz="2000" i="1" dirty="0">
                <a:solidFill>
                  <a:srgbClr val="C00000"/>
                </a:solidFill>
              </a:rPr>
              <a:t>team</a:t>
            </a:r>
            <a:r>
              <a:rPr lang="en-US" altLang="en-US" sz="2000" i="1" dirty="0"/>
              <a:t> rather than as a collection of individuals who are working together?</a:t>
            </a:r>
          </a:p>
          <a:p>
            <a:endParaRPr lang="en-US" sz="2000" i="1" dirty="0"/>
          </a:p>
          <a:p>
            <a:r>
              <a:rPr lang="en-US" sz="2000" i="1" dirty="0"/>
              <a:t>How to promote group cohesiveness?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437113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5. Personal Selection &amp;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 descr="http://www.aplithelp.com/wp-content/uploads/2015/03/gro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16832"/>
            <a:ext cx="4443126" cy="27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06587" y="4437112"/>
            <a:ext cx="434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latin typeface="Comic Sans MS" panose="030F0702030302020204" pitchFamily="66" charset="0"/>
              </a:rPr>
              <a:t>Factors that influence Group Working </a:t>
            </a:r>
            <a:endParaRPr lang="en-MY" altLang="en-US" dirty="0">
              <a:latin typeface="Comic Sans MS" panose="030F0702030302020204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42820" y="1519654"/>
            <a:ext cx="3769604" cy="577849"/>
            <a:chOff x="2753104" y="406796"/>
            <a:chExt cx="3116348" cy="577849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2753104" y="406796"/>
              <a:ext cx="3116348" cy="577849"/>
            </a:xfrm>
            <a:prstGeom prst="roundRect">
              <a:avLst/>
            </a:prstGeom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5"/>
            <p:cNvSpPr/>
            <p:nvPr/>
          </p:nvSpPr>
          <p:spPr>
            <a:xfrm>
              <a:off x="2781312" y="435004"/>
              <a:ext cx="3059932" cy="521433"/>
            </a:xfrm>
            <a:prstGeom prst="rect">
              <a:avLst/>
            </a:prstGeom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5250" tIns="95250" rIns="95250" bIns="95250" spcCol="1270" anchor="ctr"/>
            <a:lstStyle/>
            <a:p>
              <a:pPr algn="ctr" defTabSz="11112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b="1" dirty="0">
                  <a:solidFill>
                    <a:srgbClr val="C00000"/>
                  </a:solidFill>
                </a:rPr>
                <a:t>ii. Group Cohesiveness</a:t>
              </a:r>
              <a:endParaRPr lang="en-MY" sz="25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149536" y="2408293"/>
            <a:ext cx="3834896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i="1" dirty="0"/>
              <a:t>How to promote group cohesiveness?</a:t>
            </a:r>
          </a:p>
          <a:p>
            <a:endParaRPr lang="en-US" sz="2800" i="1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2400" dirty="0"/>
              <a:t>Establish group identity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2400" dirty="0"/>
              <a:t>Team building activities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2400" dirty="0"/>
              <a:t>Members are treated as responsible &amp; trustworthy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1059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5. Personal Selection &amp;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 descr="http://www.aplithelp.com/wp-content/uploads/2015/03/gro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16832"/>
            <a:ext cx="4443126" cy="27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06587" y="4437112"/>
            <a:ext cx="434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latin typeface="Comic Sans MS" panose="030F0702030302020204" pitchFamily="66" charset="0"/>
              </a:rPr>
              <a:t>Factors that influence Group Working </a:t>
            </a:r>
            <a:endParaRPr lang="en-MY" altLang="en-US" dirty="0">
              <a:latin typeface="Comic Sans MS" panose="030F0702030302020204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42820" y="1519654"/>
            <a:ext cx="3769604" cy="577849"/>
            <a:chOff x="2753104" y="406796"/>
            <a:chExt cx="3116348" cy="577849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2753104" y="406796"/>
              <a:ext cx="3116348" cy="577849"/>
            </a:xfrm>
            <a:prstGeom prst="roundRect">
              <a:avLst/>
            </a:prstGeom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5"/>
            <p:cNvSpPr/>
            <p:nvPr/>
          </p:nvSpPr>
          <p:spPr>
            <a:xfrm>
              <a:off x="2781312" y="435004"/>
              <a:ext cx="3059932" cy="521433"/>
            </a:xfrm>
            <a:prstGeom prst="rect">
              <a:avLst/>
            </a:prstGeom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5250" tIns="95250" rIns="95250" bIns="95250" spcCol="1270" anchor="ctr"/>
            <a:lstStyle/>
            <a:p>
              <a:pPr algn="ctr" defTabSz="11112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b="1" dirty="0">
                  <a:solidFill>
                    <a:srgbClr val="C00000"/>
                  </a:solidFill>
                </a:rPr>
                <a:t>iii. Group Communication</a:t>
              </a:r>
              <a:endParaRPr lang="en-MY" sz="25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149536" y="2408294"/>
            <a:ext cx="3834896" cy="1200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i="1" dirty="0"/>
              <a:t>Do the members of the group </a:t>
            </a:r>
            <a:r>
              <a:rPr lang="en-US" altLang="en-US" sz="2400" i="1" dirty="0">
                <a:solidFill>
                  <a:srgbClr val="C00000"/>
                </a:solidFill>
              </a:rPr>
              <a:t>communicate effectively</a:t>
            </a:r>
            <a:r>
              <a:rPr lang="en-US" altLang="en-US" sz="2400" i="1" dirty="0"/>
              <a:t> with each other</a:t>
            </a:r>
            <a:r>
              <a:rPr lang="en-US" sz="2400" i="1" dirty="0"/>
              <a:t>?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801773" y="5116977"/>
            <a:ext cx="4454467" cy="867969"/>
          </a:xfrm>
          <a:prstGeom prst="round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sz="2000" b="1" i="1" dirty="0"/>
              <a:t>How to improve group communication</a:t>
            </a: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2" descr="https://upload.wikimedia.org/wikipedia/commons/b/b7/Gold_question_mark_3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45" y="5039085"/>
            <a:ext cx="730614" cy="141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Tasks of Software Project Management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20336" y="4869160"/>
            <a:ext cx="1218643" cy="1697543"/>
            <a:chOff x="5123427" y="2586247"/>
            <a:chExt cx="3113140" cy="3966952"/>
          </a:xfrm>
        </p:grpSpPr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9958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5. Personal Selection &amp;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 descr="http://www.aplithelp.com/wp-content/uploads/2015/03/gro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16832"/>
            <a:ext cx="4443126" cy="27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06587" y="4437112"/>
            <a:ext cx="434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latin typeface="Comic Sans MS" panose="030F0702030302020204" pitchFamily="66" charset="0"/>
              </a:rPr>
              <a:t>Factors that influence Group Working </a:t>
            </a:r>
            <a:endParaRPr lang="en-MY" altLang="en-US" dirty="0">
              <a:latin typeface="Comic Sans MS" panose="030F0702030302020204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42820" y="1519654"/>
            <a:ext cx="3769604" cy="577849"/>
            <a:chOff x="2753104" y="406796"/>
            <a:chExt cx="3116348" cy="577849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2753104" y="406796"/>
              <a:ext cx="3116348" cy="577849"/>
            </a:xfrm>
            <a:prstGeom prst="roundRect">
              <a:avLst/>
            </a:prstGeom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5"/>
            <p:cNvSpPr/>
            <p:nvPr/>
          </p:nvSpPr>
          <p:spPr>
            <a:xfrm>
              <a:off x="2781312" y="435004"/>
              <a:ext cx="3059932" cy="521433"/>
            </a:xfrm>
            <a:prstGeom prst="rect">
              <a:avLst/>
            </a:prstGeom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5250" tIns="95250" rIns="95250" bIns="95250" spcCol="1270" anchor="ctr"/>
            <a:lstStyle/>
            <a:p>
              <a:pPr algn="ctr" defTabSz="11112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b="1" dirty="0">
                  <a:solidFill>
                    <a:srgbClr val="C00000"/>
                  </a:solidFill>
                </a:rPr>
                <a:t>iv. Group Organization</a:t>
              </a:r>
              <a:endParaRPr lang="en-MY" sz="25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149536" y="2408293"/>
            <a:ext cx="3834896" cy="15696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i="1" dirty="0"/>
              <a:t>Is the team organized in such a way that everyone feels </a:t>
            </a:r>
            <a:r>
              <a:rPr lang="en-US" altLang="en-US" sz="2400" i="1" dirty="0">
                <a:solidFill>
                  <a:srgbClr val="C00000"/>
                </a:solidFill>
              </a:rPr>
              <a:t>valued</a:t>
            </a:r>
            <a:r>
              <a:rPr lang="en-US" altLang="en-US" sz="2400" i="1" dirty="0"/>
              <a:t> and is </a:t>
            </a:r>
            <a:r>
              <a:rPr lang="en-US" altLang="en-US" sz="2400" i="1" dirty="0">
                <a:solidFill>
                  <a:srgbClr val="C00000"/>
                </a:solidFill>
              </a:rPr>
              <a:t>satisfied</a:t>
            </a:r>
            <a:r>
              <a:rPr lang="en-US" altLang="en-US" sz="2400" i="1" dirty="0"/>
              <a:t> with their role in the group?</a:t>
            </a:r>
            <a:endParaRPr lang="en-MY" sz="2400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647729" y="5517232"/>
            <a:ext cx="6487410" cy="867969"/>
          </a:xfrm>
          <a:prstGeom prst="round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Did you assign the right job to the right people?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698" name="Picture 2" descr="https://upload.wikimedia.org/wikipedia/commons/b/b7/Gold_question_mark_3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45" y="5039085"/>
            <a:ext cx="730614" cy="141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8163" indent="-538163"/>
            <a:r>
              <a:rPr lang="en-MY" dirty="0"/>
              <a:t>6. Report Writing and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2" descr="http://howtomakeagreatpresentation.com/wp-content/uploads/2013/06/3D-Man-Presenting-Intro-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213" y="1477963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9117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6. Report Writing and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Project managers are responsible for reporting on the project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They must write concise and  coherent documents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Communication effectively both </a:t>
            </a:r>
            <a:r>
              <a:rPr lang="en-US" altLang="en-US" dirty="0">
                <a:solidFill>
                  <a:srgbClr val="FF0000"/>
                </a:solidFill>
              </a:rPr>
              <a:t>orally</a:t>
            </a:r>
            <a:r>
              <a:rPr lang="en-US" altLang="en-US" dirty="0"/>
              <a:t> and in </a:t>
            </a:r>
            <a:r>
              <a:rPr lang="en-US" altLang="en-US" dirty="0">
                <a:solidFill>
                  <a:srgbClr val="FF0000"/>
                </a:solidFill>
              </a:rPr>
              <a:t>writing</a:t>
            </a:r>
            <a:r>
              <a:rPr lang="en-US" altLang="en-US" dirty="0"/>
              <a:t> is an essential skill for a project manager.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2" descr="http://howtomakeagreatpresentation.com/wp-content/uploads/2013/06/3D-Man-Presenting-Intro-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8168" y="3268664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8667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 good project management guarantee project success?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Good management cannot guarantee project success. However, bad management usually results in project failure. The software delivered late, costs more than originally estimated and fails to meet its requirements.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3794" name="Picture 2" descr="http://www.park.ac.in/wp-content/uploads/2015/04/mngm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583207"/>
            <a:ext cx="3178696" cy="25429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8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08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Gantt Chart based on the following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52672"/>
              </p:ext>
            </p:extLst>
          </p:nvPr>
        </p:nvGraphicFramePr>
        <p:xfrm>
          <a:off x="2135560" y="2708922"/>
          <a:ext cx="7272808" cy="3304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(month)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Predecessor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Overlap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¼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C,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308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66409-583C-4F52-AF3D-ADB615736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45" y="-6662"/>
            <a:ext cx="11957109" cy="6864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4E676-CB81-4514-9905-7E90C2D2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1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What are the main responsibilities of an IT project manager?</a:t>
            </a:r>
            <a:br>
              <a:rPr lang="en-MY" dirty="0"/>
            </a:br>
            <a:endParaRPr lang="en-MY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061735" y="1772133"/>
            <a:ext cx="2324100" cy="1825625"/>
            <a:chOff x="5083182" y="1092168"/>
            <a:chExt cx="2323554" cy="1825650"/>
          </a:xfrm>
        </p:grpSpPr>
        <p:pic>
          <p:nvPicPr>
            <p:cNvPr id="5" name="Picture 10" descr="http://www.vectors4all.net/preview/callbubble-clip-ar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3182" y="1092168"/>
              <a:ext cx="2323554" cy="18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2"/>
            <p:cNvSpPr txBox="1">
              <a:spLocks noChangeArrowheads="1"/>
            </p:cNvSpPr>
            <p:nvPr/>
          </p:nvSpPr>
          <p:spPr bwMode="auto">
            <a:xfrm>
              <a:off x="5375286" y="1418400"/>
              <a:ext cx="178913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500"/>
                <a:t>Planning</a:t>
              </a:r>
              <a:endParaRPr lang="en-MY" altLang="en-US" sz="2500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716713" y="4159251"/>
            <a:ext cx="2324100" cy="1825625"/>
            <a:chOff x="5192721" y="4159260"/>
            <a:chExt cx="2323554" cy="1825650"/>
          </a:xfrm>
        </p:grpSpPr>
        <p:pic>
          <p:nvPicPr>
            <p:cNvPr id="8" name="Picture 10" descr="http://www.vectors4all.net/preview/callbubble-clip-ar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192721" y="4159260"/>
              <a:ext cx="2323554" cy="18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5484825" y="5142726"/>
              <a:ext cx="178913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500"/>
                <a:t>Scheduling</a:t>
              </a:r>
              <a:endParaRPr lang="en-MY" altLang="en-US" sz="2500"/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3287688" y="1757831"/>
            <a:ext cx="2324100" cy="1825625"/>
            <a:chOff x="1322343" y="1420785"/>
            <a:chExt cx="2323554" cy="1825650"/>
          </a:xfrm>
        </p:grpSpPr>
        <p:pic>
          <p:nvPicPr>
            <p:cNvPr id="11" name="Picture 10" descr="http://www.vectors4all.net/preview/callbubble-clip-ar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2343" y="1420785"/>
              <a:ext cx="2323554" cy="18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>
              <a:off x="1614447" y="1747017"/>
              <a:ext cx="178913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500"/>
                <a:t>Supervise</a:t>
              </a:r>
              <a:endParaRPr lang="en-MY" altLang="en-US" sz="2500"/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2895600" y="4122739"/>
            <a:ext cx="2324100" cy="1825625"/>
            <a:chOff x="1372134" y="4122747"/>
            <a:chExt cx="2323554" cy="1825650"/>
          </a:xfrm>
        </p:grpSpPr>
        <p:pic>
          <p:nvPicPr>
            <p:cNvPr id="14" name="Picture 10" descr="http://www.vectors4all.net/preview/callbubble-clip-ar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2134" y="4122747"/>
              <a:ext cx="2323554" cy="18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664238" y="4977084"/>
              <a:ext cx="1789137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500"/>
                <a:t>Monitor progress</a:t>
              </a:r>
              <a:endParaRPr lang="en-MY" altLang="en-US" sz="2500"/>
            </a:p>
          </p:txBody>
        </p:sp>
      </p:grpSp>
      <p:pic>
        <p:nvPicPr>
          <p:cNvPr id="16" name="Picture 8" descr="http://www.wmschlosser.com/images/wms/uploads/ClipArt_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2954338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4927600" y="4597401"/>
            <a:ext cx="1716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Software Manager</a:t>
            </a:r>
            <a:endParaRPr lang="en-MY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17FBD-D7D5-46B2-A49F-764851465B8C}"/>
              </a:ext>
            </a:extLst>
          </p:cNvPr>
          <p:cNvSpPr txBox="1"/>
          <p:nvPr/>
        </p:nvSpPr>
        <p:spPr>
          <a:xfrm>
            <a:off x="8616280" y="337171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Perform planning and scheduling project development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D7A84-13C0-462F-BAE7-3718A26A7B55}"/>
              </a:ext>
            </a:extLst>
          </p:cNvPr>
          <p:cNvSpPr txBox="1"/>
          <p:nvPr/>
        </p:nvSpPr>
        <p:spPr>
          <a:xfrm>
            <a:off x="811509" y="1348633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Supervise the work to ensure that it is carried out to the required standards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E956EC-47FB-4F58-897E-6C88D9DF93F0}"/>
              </a:ext>
            </a:extLst>
          </p:cNvPr>
          <p:cNvSpPr txBox="1"/>
          <p:nvPr/>
        </p:nvSpPr>
        <p:spPr>
          <a:xfrm>
            <a:off x="251116" y="4471898"/>
            <a:ext cx="2586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Monitor progress to check that development is on time and within budget</a:t>
            </a:r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What are the main responsibilities of an IT project manager?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managers are responsible for </a:t>
            </a:r>
            <a:r>
              <a:rPr lang="en-US" altLang="en-US" dirty="0">
                <a:solidFill>
                  <a:srgbClr val="FF0000"/>
                </a:solidFill>
              </a:rPr>
              <a:t>planning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scheduling</a:t>
            </a:r>
            <a:r>
              <a:rPr lang="en-US" altLang="en-US" dirty="0"/>
              <a:t> project development. </a:t>
            </a:r>
          </a:p>
          <a:p>
            <a:r>
              <a:rPr lang="en-US" altLang="en-US" dirty="0"/>
              <a:t>They </a:t>
            </a:r>
            <a:r>
              <a:rPr lang="en-US" altLang="en-US" dirty="0">
                <a:solidFill>
                  <a:srgbClr val="FF0000"/>
                </a:solidFill>
              </a:rPr>
              <a:t>supervise</a:t>
            </a:r>
            <a:r>
              <a:rPr lang="en-US" altLang="en-US" dirty="0"/>
              <a:t> the work to ensure that it is carried out to the required </a:t>
            </a:r>
            <a:r>
              <a:rPr lang="en-US" altLang="en-US" dirty="0">
                <a:solidFill>
                  <a:srgbClr val="FF0000"/>
                </a:solidFill>
              </a:rPr>
              <a:t>standards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They </a:t>
            </a:r>
            <a:r>
              <a:rPr lang="en-US" altLang="en-US" dirty="0">
                <a:solidFill>
                  <a:srgbClr val="FF0000"/>
                </a:solidFill>
              </a:rPr>
              <a:t>monitor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progress</a:t>
            </a:r>
            <a:r>
              <a:rPr lang="en-US" altLang="en-US" dirty="0"/>
              <a:t> to check that the development is on time and within budget.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9120336" y="4869160"/>
            <a:ext cx="1218643" cy="1697543"/>
            <a:chOff x="5123427" y="2586247"/>
            <a:chExt cx="3113140" cy="3966952"/>
          </a:xfrm>
        </p:grpSpPr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1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Management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Proposal writing </a:t>
            </a:r>
          </a:p>
          <a:p>
            <a:r>
              <a:rPr lang="en-US" altLang="en-US" dirty="0"/>
              <a:t>Project planning and scheduling </a:t>
            </a:r>
          </a:p>
          <a:p>
            <a:r>
              <a:rPr lang="en-US" altLang="en-US" dirty="0"/>
              <a:t>Project costing </a:t>
            </a:r>
          </a:p>
          <a:p>
            <a:r>
              <a:rPr lang="en-US" altLang="en-US" dirty="0"/>
              <a:t>Project monitoring and reviews </a:t>
            </a:r>
          </a:p>
          <a:p>
            <a:r>
              <a:rPr lang="en-US" altLang="en-US" dirty="0"/>
              <a:t>Personnel selection and evaluation</a:t>
            </a:r>
          </a:p>
          <a:p>
            <a:r>
              <a:rPr lang="en-US" altLang="en-US" dirty="0"/>
              <a:t>Report writing and presentation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20336" y="4869160"/>
            <a:ext cx="1218643" cy="1697543"/>
            <a:chOff x="5123427" y="2586247"/>
            <a:chExt cx="3113140" cy="3966952"/>
          </a:xfrm>
        </p:grpSpPr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09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1. Proposal writing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 descr="http://www.mywelcometothecity.com/wp-content/uploads/2010/02/written_propos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707978"/>
            <a:ext cx="28575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76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1. Proposal Writing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Proposal – describes the objectives of the project and </a:t>
            </a:r>
            <a:r>
              <a:rPr lang="en-US" altLang="en-US" dirty="0">
                <a:solidFill>
                  <a:srgbClr val="FF0000"/>
                </a:solidFill>
              </a:rPr>
              <a:t>how</a:t>
            </a:r>
            <a:r>
              <a:rPr lang="en-US" altLang="en-US" dirty="0"/>
              <a:t> it will be carried out. </a:t>
            </a:r>
          </a:p>
          <a:p>
            <a:r>
              <a:rPr lang="en-US" altLang="en-US" dirty="0"/>
              <a:t>It usually includes </a:t>
            </a:r>
            <a:r>
              <a:rPr lang="en-US" altLang="en-US" dirty="0">
                <a:solidFill>
                  <a:srgbClr val="FF0000"/>
                </a:solidFill>
              </a:rPr>
              <a:t>cost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schedule estimations</a:t>
            </a:r>
            <a:r>
              <a:rPr lang="en-US" alt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http://www.mywelcometothecity.com/wp-content/uploads/2010/02/written_propos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3411539"/>
            <a:ext cx="28575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14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Project Planning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http://www.writemyessay.biz/wp-content/uploads/research-propos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636913"/>
            <a:ext cx="1943100" cy="26654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26006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presentation (Green Wave design)</Template>
  <TotalTime>180</TotalTime>
  <Words>996</Words>
  <Application>Microsoft Office PowerPoint</Application>
  <PresentationFormat>Widescreen</PresentationFormat>
  <Paragraphs>197</Paragraphs>
  <Slides>35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Comic Sans MS</vt:lpstr>
      <vt:lpstr>Wingdings</vt:lpstr>
      <vt:lpstr>Business plan presentation</vt:lpstr>
      <vt:lpstr>Custom Design</vt:lpstr>
      <vt:lpstr>Chapter 3 Project Management</vt:lpstr>
      <vt:lpstr>Lesson Objectives</vt:lpstr>
      <vt:lpstr>Tasks of Software Project Management </vt:lpstr>
      <vt:lpstr>What are the main responsibilities of an IT project manager? </vt:lpstr>
      <vt:lpstr>What are the main responsibilities of an IT project manager? </vt:lpstr>
      <vt:lpstr>Management Activities</vt:lpstr>
      <vt:lpstr>1. Proposal writing</vt:lpstr>
      <vt:lpstr>1. Proposal Writing</vt:lpstr>
      <vt:lpstr>2. Project Planning</vt:lpstr>
      <vt:lpstr>2. Project Planning</vt:lpstr>
      <vt:lpstr>2. Project Planning</vt:lpstr>
      <vt:lpstr>2. Project Planning</vt:lpstr>
      <vt:lpstr>2. Project Planning – Gantt Chart</vt:lpstr>
      <vt:lpstr>2. Project Planning – Gantt Chart</vt:lpstr>
      <vt:lpstr>2. Project Planning – PERT Chart</vt:lpstr>
      <vt:lpstr>3. Project Costing</vt:lpstr>
      <vt:lpstr>3. Project Costing</vt:lpstr>
      <vt:lpstr>   4. Project Monitoring</vt:lpstr>
      <vt:lpstr>4. Project Monitoring</vt:lpstr>
      <vt:lpstr>4. Project Monitoring</vt:lpstr>
      <vt:lpstr>5. Personal Selection &amp; Management</vt:lpstr>
      <vt:lpstr>5. Personal Selection &amp; Management</vt:lpstr>
      <vt:lpstr>5. Personal Selection &amp; Management</vt:lpstr>
      <vt:lpstr>5. Personal Selection &amp; Management: Maslow’s Motivation Model</vt:lpstr>
      <vt:lpstr>5. Personal Selection &amp; Management</vt:lpstr>
      <vt:lpstr>5. Personal Selection &amp; Management</vt:lpstr>
      <vt:lpstr>5. Personal Selection &amp; Management</vt:lpstr>
      <vt:lpstr>5. Personal Selection &amp; Management</vt:lpstr>
      <vt:lpstr>5. Personal Selection &amp; Management</vt:lpstr>
      <vt:lpstr>5. Personal Selection &amp; Management</vt:lpstr>
      <vt:lpstr>6. Report Writing and Presentation</vt:lpstr>
      <vt:lpstr>6. Report Writing and Presentation</vt:lpstr>
      <vt:lpstr>Can good project management guarantee project success?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Project Management</dc:title>
  <dc:creator>Ruth Ting</dc:creator>
  <cp:keywords/>
  <cp:lastModifiedBy>Joan Hau</cp:lastModifiedBy>
  <cp:revision>21</cp:revision>
  <cp:lastPrinted>2020-07-19T06:15:02Z</cp:lastPrinted>
  <dcterms:created xsi:type="dcterms:W3CDTF">2015-09-21T01:34:16Z</dcterms:created>
  <dcterms:modified xsi:type="dcterms:W3CDTF">2020-07-19T06:57:23Z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