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9"/>
  </p:notesMasterIdLst>
  <p:sldIdLst>
    <p:sldId id="256" r:id="rId2"/>
    <p:sldId id="283" r:id="rId3"/>
    <p:sldId id="259" r:id="rId4"/>
    <p:sldId id="284" r:id="rId5"/>
    <p:sldId id="286" r:id="rId6"/>
    <p:sldId id="288" r:id="rId7"/>
    <p:sldId id="290" r:id="rId8"/>
    <p:sldId id="291" r:id="rId9"/>
    <p:sldId id="292" r:id="rId10"/>
    <p:sldId id="293" r:id="rId11"/>
    <p:sldId id="294" r:id="rId12"/>
    <p:sldId id="295" r:id="rId13"/>
    <p:sldId id="296" r:id="rId14"/>
    <p:sldId id="297" r:id="rId15"/>
    <p:sldId id="298" r:id="rId16"/>
    <p:sldId id="299" r:id="rId17"/>
    <p:sldId id="302" r:id="rId18"/>
    <p:sldId id="303" r:id="rId19"/>
    <p:sldId id="304" r:id="rId20"/>
    <p:sldId id="305" r:id="rId21"/>
    <p:sldId id="311" r:id="rId22"/>
    <p:sldId id="309" r:id="rId23"/>
    <p:sldId id="310" r:id="rId24"/>
    <p:sldId id="308" r:id="rId25"/>
    <p:sldId id="312" r:id="rId26"/>
    <p:sldId id="313" r:id="rId27"/>
    <p:sldId id="315" r:id="rId28"/>
    <p:sldId id="301" r:id="rId29"/>
    <p:sldId id="319" r:id="rId30"/>
    <p:sldId id="320" r:id="rId31"/>
    <p:sldId id="322" r:id="rId32"/>
    <p:sldId id="330" r:id="rId33"/>
    <p:sldId id="331" r:id="rId34"/>
    <p:sldId id="333" r:id="rId35"/>
    <p:sldId id="335"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Lst>
  <p:sldSz cx="9144000" cy="5143500" type="screen16x9"/>
  <p:notesSz cx="6858000" cy="9144000"/>
  <p:embeddedFontLst>
    <p:embeddedFont>
      <p:font typeface="Berlin Sans FB" panose="020E0602020502020306" pitchFamily="34" charset="0"/>
      <p:regular r:id="rId50"/>
      <p:bold r:id="rId51"/>
    </p:embeddedFont>
    <p:embeddedFont>
      <p:font typeface="Malgun Gothic" panose="020B0503020000020004" pitchFamily="34" charset="-127"/>
      <p:regular r:id="rId52"/>
      <p:bold r:id="rId53"/>
    </p:embeddedFont>
    <p:embeddedFont>
      <p:font typeface="Lora" panose="020B0604020202020204" charset="0"/>
      <p:regular r:id="rId54"/>
      <p:bold r:id="rId55"/>
      <p:italic r:id="rId56"/>
      <p:boldItalic r:id="rId57"/>
    </p:embeddedFont>
    <p:embeddedFont>
      <p:font typeface="Quattrocento Sans" panose="020B0604020202020204" charset="0"/>
      <p:bold r:id="rId58"/>
      <p:italic r:id="rId59"/>
      <p:boldItalic r:id="rId60"/>
    </p:embeddedFont>
    <p:embeddedFont>
      <p:font typeface="Calibri Light" panose="020F0302020204030204" pitchFamily="34" charset="0"/>
      <p:regular r:id="rId61"/>
      <p:italic r:id="rId6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4AD3C7-D698-48A1-957C-F47C7DEF9286}">
  <a:tblStyle styleId="{EB4AD3C7-D698-48A1-957C-F47C7DEF928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20" autoAdjust="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02999025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39785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81000" y="685800"/>
            <a:ext cx="6096000" cy="3429000"/>
          </a:xfrm>
          <a:ln/>
        </p:spPr>
      </p:sp>
      <p:sp>
        <p:nvSpPr>
          <p:cNvPr id="64515" name="Notes Placeholder 2"/>
          <p:cNvSpPr>
            <a:spLocks noGrp="1"/>
          </p:cNvSpPr>
          <p:nvPr>
            <p:ph type="body" idx="1"/>
          </p:nvPr>
        </p:nvSpPr>
        <p:spPr>
          <a:noFill/>
          <a:ln/>
        </p:spPr>
        <p:txBody>
          <a:bodyPr/>
          <a:lstStyle/>
          <a:p>
            <a:endParaRPr lang="en-MY" dirty="0" smtClean="0"/>
          </a:p>
        </p:txBody>
      </p:sp>
      <p:sp>
        <p:nvSpPr>
          <p:cNvPr id="64516" name="Slide Number Placeholder 3"/>
          <p:cNvSpPr>
            <a:spLocks noGrp="1"/>
          </p:cNvSpPr>
          <p:nvPr>
            <p:ph type="sldNum" sz="quarter" idx="5"/>
          </p:nvPr>
        </p:nvSpPr>
        <p:spPr>
          <a:xfrm>
            <a:off x="3884613" y="8685213"/>
            <a:ext cx="2971800" cy="457200"/>
          </a:xfrm>
          <a:prstGeom prst="rect">
            <a:avLst/>
          </a:prstGeom>
          <a:noFill/>
        </p:spPr>
        <p:txBody>
          <a:bodyPr/>
          <a:lstStyle/>
          <a:p>
            <a:fld id="{C938E404-6B45-4C06-9166-D54638B368E5}" type="slidenum">
              <a:rPr lang="en-US" smtClean="0"/>
              <a:pPr/>
              <a:t>27</a:t>
            </a:fld>
            <a:endParaRPr lang="en-US" smtClean="0"/>
          </a:p>
        </p:txBody>
      </p:sp>
    </p:spTree>
    <p:extLst>
      <p:ext uri="{BB962C8B-B14F-4D97-AF65-F5344CB8AC3E}">
        <p14:creationId xmlns:p14="http://schemas.microsoft.com/office/powerpoint/2010/main" val="2698759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167676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3429488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2261335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425745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2175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2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81000" y="685800"/>
            <a:ext cx="6096000" cy="3429000"/>
          </a:xfrm>
          <a:ln/>
        </p:spPr>
      </p:sp>
      <p:sp>
        <p:nvSpPr>
          <p:cNvPr id="64515" name="Notes Placeholder 2"/>
          <p:cNvSpPr>
            <a:spLocks noGrp="1"/>
          </p:cNvSpPr>
          <p:nvPr>
            <p:ph type="body" idx="1"/>
          </p:nvPr>
        </p:nvSpPr>
        <p:spPr>
          <a:noFill/>
          <a:ln/>
        </p:spPr>
        <p:txBody>
          <a:bodyPr/>
          <a:lstStyle/>
          <a:p>
            <a:endParaRPr lang="en-MY" dirty="0" smtClean="0"/>
          </a:p>
        </p:txBody>
      </p:sp>
      <p:sp>
        <p:nvSpPr>
          <p:cNvPr id="64516" name="Slide Number Placeholder 3"/>
          <p:cNvSpPr>
            <a:spLocks noGrp="1"/>
          </p:cNvSpPr>
          <p:nvPr>
            <p:ph type="sldNum" sz="quarter" idx="5"/>
          </p:nvPr>
        </p:nvSpPr>
        <p:spPr>
          <a:xfrm>
            <a:off x="3884613" y="8685213"/>
            <a:ext cx="2971800" cy="457200"/>
          </a:xfrm>
          <a:prstGeom prst="rect">
            <a:avLst/>
          </a:prstGeom>
          <a:noFill/>
        </p:spPr>
        <p:txBody>
          <a:bodyPr/>
          <a:lstStyle/>
          <a:p>
            <a:fld id="{C938E404-6B45-4C06-9166-D54638B368E5}" type="slidenum">
              <a:rPr lang="en-US" smtClean="0"/>
              <a:pPr/>
              <a:t>21</a:t>
            </a:fld>
            <a:endParaRPr lang="en-US" smtClean="0"/>
          </a:p>
        </p:txBody>
      </p:sp>
    </p:spTree>
    <p:extLst>
      <p:ext uri="{BB962C8B-B14F-4D97-AF65-F5344CB8AC3E}">
        <p14:creationId xmlns:p14="http://schemas.microsoft.com/office/powerpoint/2010/main" val="730415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381000" y="685800"/>
            <a:ext cx="6096000" cy="3429000"/>
          </a:xfrm>
          <a:ln/>
        </p:spPr>
      </p:sp>
      <p:sp>
        <p:nvSpPr>
          <p:cNvPr id="62467" name="Notes Placeholder 2"/>
          <p:cNvSpPr>
            <a:spLocks noGrp="1"/>
          </p:cNvSpPr>
          <p:nvPr>
            <p:ph type="body" idx="1"/>
          </p:nvPr>
        </p:nvSpPr>
        <p:spPr>
          <a:noFill/>
          <a:ln/>
        </p:spPr>
        <p:txBody>
          <a:bodyPr/>
          <a:lstStyle/>
          <a:p>
            <a:r>
              <a:rPr lang="en-MY" sz="1100" b="0" i="0" kern="1200" dirty="0" smtClean="0">
                <a:solidFill>
                  <a:schemeClr val="tx1"/>
                </a:solidFill>
                <a:effectLst/>
                <a:latin typeface="+mn-lt"/>
                <a:ea typeface="+mn-ea"/>
                <a:cs typeface="+mn-cs"/>
              </a:rPr>
              <a:t>Performance is an indication of the responsiveness of a system to execute any action within a given time interval. It can be measured in terms of latency or throughput. Latency is the time taken to respond to any event. Throughput is the number of events that take place within a given amount of time.</a:t>
            </a:r>
            <a:endParaRPr lang="en-MY" dirty="0" smtClean="0"/>
          </a:p>
          <a:p>
            <a:endParaRPr lang="en-MY" dirty="0" smtClean="0"/>
          </a:p>
          <a:p>
            <a:r>
              <a:rPr lang="en-MY" dirty="0" smtClean="0"/>
              <a:t>Interoperability describes the extent to which systems and devices can exchange data, and interpret that shared data. For two systems to be interoperable, they must be able to exchange data and subsequently present that data such that it can be understood by a user.</a:t>
            </a:r>
          </a:p>
        </p:txBody>
      </p:sp>
      <p:sp>
        <p:nvSpPr>
          <p:cNvPr id="62468" name="Slide Number Placeholder 3"/>
          <p:cNvSpPr>
            <a:spLocks noGrp="1"/>
          </p:cNvSpPr>
          <p:nvPr>
            <p:ph type="sldNum" sz="quarter" idx="5"/>
          </p:nvPr>
        </p:nvSpPr>
        <p:spPr>
          <a:xfrm>
            <a:off x="3884613" y="8685213"/>
            <a:ext cx="2971800" cy="457200"/>
          </a:xfrm>
          <a:prstGeom prst="rect">
            <a:avLst/>
          </a:prstGeom>
          <a:noFill/>
        </p:spPr>
        <p:txBody>
          <a:bodyPr/>
          <a:lstStyle/>
          <a:p>
            <a:fld id="{A69D45D4-C015-459D-8465-EAF46768B033}" type="slidenum">
              <a:rPr lang="en-US" smtClean="0"/>
              <a:pPr/>
              <a:t>22</a:t>
            </a:fld>
            <a:endParaRPr lang="en-US" smtClean="0"/>
          </a:p>
        </p:txBody>
      </p:sp>
    </p:spTree>
    <p:extLst>
      <p:ext uri="{BB962C8B-B14F-4D97-AF65-F5344CB8AC3E}">
        <p14:creationId xmlns:p14="http://schemas.microsoft.com/office/powerpoint/2010/main" val="122267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381000" y="685800"/>
            <a:ext cx="6096000" cy="3429000"/>
          </a:xfrm>
          <a:ln/>
        </p:spPr>
      </p:sp>
      <p:sp>
        <p:nvSpPr>
          <p:cNvPr id="63491" name="Notes Placeholder 2"/>
          <p:cNvSpPr>
            <a:spLocks noGrp="1"/>
          </p:cNvSpPr>
          <p:nvPr>
            <p:ph type="body" idx="1"/>
          </p:nvPr>
        </p:nvSpPr>
        <p:spPr>
          <a:noFill/>
          <a:ln/>
        </p:spPr>
        <p:txBody>
          <a:bodyPr/>
          <a:lstStyle/>
          <a:p>
            <a:r>
              <a:rPr lang="en-MY" smtClean="0"/>
              <a:t>Interoperability describes the extent to which systems and devices can exchange data, and interpret that shared data. For two systems to be interoperable, they must be able to exchange data and subsequently present that data such that it can be understood by a user.</a:t>
            </a:r>
          </a:p>
        </p:txBody>
      </p:sp>
      <p:sp>
        <p:nvSpPr>
          <p:cNvPr id="63492" name="Slide Number Placeholder 3"/>
          <p:cNvSpPr>
            <a:spLocks noGrp="1"/>
          </p:cNvSpPr>
          <p:nvPr>
            <p:ph type="sldNum" sz="quarter" idx="5"/>
          </p:nvPr>
        </p:nvSpPr>
        <p:spPr>
          <a:xfrm>
            <a:off x="3884613" y="8685213"/>
            <a:ext cx="2971800" cy="457200"/>
          </a:xfrm>
          <a:prstGeom prst="rect">
            <a:avLst/>
          </a:prstGeom>
          <a:noFill/>
        </p:spPr>
        <p:txBody>
          <a:bodyPr/>
          <a:lstStyle/>
          <a:p>
            <a:fld id="{B8E915AD-7685-4708-9A43-6568E071906F}" type="slidenum">
              <a:rPr lang="en-US" smtClean="0"/>
              <a:pPr/>
              <a:t>23</a:t>
            </a:fld>
            <a:endParaRPr lang="en-US" smtClean="0"/>
          </a:p>
        </p:txBody>
      </p:sp>
    </p:spTree>
    <p:extLst>
      <p:ext uri="{BB962C8B-B14F-4D97-AF65-F5344CB8AC3E}">
        <p14:creationId xmlns:p14="http://schemas.microsoft.com/office/powerpoint/2010/main" val="1996664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81000" y="685800"/>
            <a:ext cx="6096000" cy="3429000"/>
          </a:xfrm>
          <a:ln/>
        </p:spPr>
      </p:sp>
      <p:sp>
        <p:nvSpPr>
          <p:cNvPr id="64515" name="Notes Placeholder 2"/>
          <p:cNvSpPr>
            <a:spLocks noGrp="1"/>
          </p:cNvSpPr>
          <p:nvPr>
            <p:ph type="body" idx="1"/>
          </p:nvPr>
        </p:nvSpPr>
        <p:spPr>
          <a:noFill/>
          <a:ln/>
        </p:spPr>
        <p:txBody>
          <a:bodyPr/>
          <a:lstStyle/>
          <a:p>
            <a:r>
              <a:rPr lang="en-MY" smtClean="0"/>
              <a:t>Interoperability describes the extent to which systems and devices can exchange data, and interpret that shared data. For two systems to be interoperable, they must be able to exchange data and subsequently present that data such that it can be understood by a user.</a:t>
            </a:r>
          </a:p>
        </p:txBody>
      </p:sp>
      <p:sp>
        <p:nvSpPr>
          <p:cNvPr id="64516" name="Slide Number Placeholder 3"/>
          <p:cNvSpPr>
            <a:spLocks noGrp="1"/>
          </p:cNvSpPr>
          <p:nvPr>
            <p:ph type="sldNum" sz="quarter" idx="5"/>
          </p:nvPr>
        </p:nvSpPr>
        <p:spPr>
          <a:xfrm>
            <a:off x="3884613" y="8685213"/>
            <a:ext cx="2971800" cy="457200"/>
          </a:xfrm>
          <a:prstGeom prst="rect">
            <a:avLst/>
          </a:prstGeom>
          <a:noFill/>
        </p:spPr>
        <p:txBody>
          <a:bodyPr/>
          <a:lstStyle/>
          <a:p>
            <a:fld id="{C938E404-6B45-4C06-9166-D54638B368E5}" type="slidenum">
              <a:rPr lang="en-US" smtClean="0"/>
              <a:pPr/>
              <a:t>24</a:t>
            </a:fld>
            <a:endParaRPr lang="en-US" smtClean="0"/>
          </a:p>
        </p:txBody>
      </p:sp>
    </p:spTree>
    <p:extLst>
      <p:ext uri="{BB962C8B-B14F-4D97-AF65-F5344CB8AC3E}">
        <p14:creationId xmlns:p14="http://schemas.microsoft.com/office/powerpoint/2010/main" val="632884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81000" y="685800"/>
            <a:ext cx="6096000" cy="3429000"/>
          </a:xfrm>
          <a:ln/>
        </p:spPr>
      </p:sp>
      <p:sp>
        <p:nvSpPr>
          <p:cNvPr id="64515" name="Notes Placeholder 2"/>
          <p:cNvSpPr>
            <a:spLocks noGrp="1"/>
          </p:cNvSpPr>
          <p:nvPr>
            <p:ph type="body" idx="1"/>
          </p:nvPr>
        </p:nvSpPr>
        <p:spPr>
          <a:noFill/>
          <a:ln/>
        </p:spPr>
        <p:txBody>
          <a:bodyPr/>
          <a:lstStyle/>
          <a:p>
            <a:endParaRPr lang="en-MY" dirty="0" smtClean="0"/>
          </a:p>
        </p:txBody>
      </p:sp>
      <p:sp>
        <p:nvSpPr>
          <p:cNvPr id="64516" name="Slide Number Placeholder 3"/>
          <p:cNvSpPr>
            <a:spLocks noGrp="1"/>
          </p:cNvSpPr>
          <p:nvPr>
            <p:ph type="sldNum" sz="quarter" idx="5"/>
          </p:nvPr>
        </p:nvSpPr>
        <p:spPr>
          <a:xfrm>
            <a:off x="3884613" y="8685213"/>
            <a:ext cx="2971800" cy="457200"/>
          </a:xfrm>
          <a:prstGeom prst="rect">
            <a:avLst/>
          </a:prstGeom>
          <a:noFill/>
        </p:spPr>
        <p:txBody>
          <a:bodyPr/>
          <a:lstStyle/>
          <a:p>
            <a:fld id="{C938E404-6B45-4C06-9166-D54638B368E5}" type="slidenum">
              <a:rPr lang="en-US" smtClean="0"/>
              <a:pPr/>
              <a:t>25</a:t>
            </a:fld>
            <a:endParaRPr lang="en-US" smtClean="0"/>
          </a:p>
        </p:txBody>
      </p:sp>
    </p:spTree>
    <p:extLst>
      <p:ext uri="{BB962C8B-B14F-4D97-AF65-F5344CB8AC3E}">
        <p14:creationId xmlns:p14="http://schemas.microsoft.com/office/powerpoint/2010/main" val="336495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81000" y="685800"/>
            <a:ext cx="6096000" cy="3429000"/>
          </a:xfrm>
          <a:ln/>
        </p:spPr>
      </p:sp>
      <p:sp>
        <p:nvSpPr>
          <p:cNvPr id="64515" name="Notes Placeholder 2"/>
          <p:cNvSpPr>
            <a:spLocks noGrp="1"/>
          </p:cNvSpPr>
          <p:nvPr>
            <p:ph type="body" idx="1"/>
          </p:nvPr>
        </p:nvSpPr>
        <p:spPr>
          <a:noFill/>
          <a:ln/>
        </p:spPr>
        <p:txBody>
          <a:bodyPr/>
          <a:lstStyle/>
          <a:p>
            <a:endParaRPr lang="en-MY" dirty="0" smtClean="0"/>
          </a:p>
        </p:txBody>
      </p:sp>
      <p:sp>
        <p:nvSpPr>
          <p:cNvPr id="64516" name="Slide Number Placeholder 3"/>
          <p:cNvSpPr>
            <a:spLocks noGrp="1"/>
          </p:cNvSpPr>
          <p:nvPr>
            <p:ph type="sldNum" sz="quarter" idx="5"/>
          </p:nvPr>
        </p:nvSpPr>
        <p:spPr>
          <a:xfrm>
            <a:off x="3884613" y="8685213"/>
            <a:ext cx="2971800" cy="457200"/>
          </a:xfrm>
          <a:prstGeom prst="rect">
            <a:avLst/>
          </a:prstGeom>
          <a:noFill/>
        </p:spPr>
        <p:txBody>
          <a:bodyPr/>
          <a:lstStyle/>
          <a:p>
            <a:fld id="{C938E404-6B45-4C06-9166-D54638B368E5}" type="slidenum">
              <a:rPr lang="en-US" smtClean="0"/>
              <a:pPr/>
              <a:t>26</a:t>
            </a:fld>
            <a:endParaRPr lang="en-US" smtClean="0"/>
          </a:p>
        </p:txBody>
      </p:sp>
    </p:spTree>
    <p:extLst>
      <p:ext uri="{BB962C8B-B14F-4D97-AF65-F5344CB8AC3E}">
        <p14:creationId xmlns:p14="http://schemas.microsoft.com/office/powerpoint/2010/main" val="2507393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a:spcBef>
                <a:spcPts val="0"/>
              </a:spcBef>
              <a:buSzPct val="100000"/>
              <a:defRPr sz="3600"/>
            </a:lvl1pPr>
            <a:lvl2pPr>
              <a:spcBef>
                <a:spcPts val="0"/>
              </a:spcBef>
              <a:buSzPct val="100000"/>
              <a:defRPr sz="3600"/>
            </a:lvl2pPr>
            <a:lvl3pPr>
              <a:spcBef>
                <a:spcPts val="0"/>
              </a:spcBef>
              <a:buSzPct val="100000"/>
              <a:defRPr sz="3600"/>
            </a:lvl3pPr>
            <a:lvl4pPr>
              <a:spcBef>
                <a:spcPts val="0"/>
              </a:spcBef>
              <a:buSzPct val="100000"/>
              <a:defRPr sz="3600"/>
            </a:lvl4pPr>
            <a:lvl5pPr>
              <a:spcBef>
                <a:spcPts val="0"/>
              </a:spcBef>
              <a:buSzPct val="100000"/>
              <a:defRPr sz="3600"/>
            </a:lvl5pPr>
            <a:lvl6pPr>
              <a:spcBef>
                <a:spcPts val="0"/>
              </a:spcBef>
              <a:buSzPct val="100000"/>
              <a:defRPr sz="3600"/>
            </a:lvl6pPr>
            <a:lvl7pPr>
              <a:spcBef>
                <a:spcPts val="0"/>
              </a:spcBef>
              <a:buSzPct val="100000"/>
              <a:defRPr sz="3600"/>
            </a:lvl7pPr>
            <a:lvl8pPr>
              <a:spcBef>
                <a:spcPts val="0"/>
              </a:spcBef>
              <a:buSzPct val="100000"/>
              <a:defRPr sz="3600"/>
            </a:lvl8pPr>
            <a:lvl9pPr>
              <a:spcBef>
                <a:spcPts val="0"/>
              </a:spcBef>
              <a:buSzPct val="100000"/>
              <a:defRPr sz="3600"/>
            </a:lvl9pPr>
          </a:lstStyle>
          <a:p>
            <a:endParaRPr/>
          </a:p>
        </p:txBody>
      </p:sp>
      <p:cxnSp>
        <p:nvCxnSpPr>
          <p:cNvPr id="9" name="Shape 9"/>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0" name="Shape 10"/>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1"/>
        <p:cNvGrpSpPr/>
        <p:nvPr/>
      </p:nvGrpSpPr>
      <p:grpSpPr>
        <a:xfrm>
          <a:off x="0" y="0"/>
          <a:ext cx="0" cy="0"/>
          <a:chOff x="0" y="0"/>
          <a:chExt cx="0" cy="0"/>
        </a:xfrm>
      </p:grpSpPr>
      <p:sp>
        <p:nvSpPr>
          <p:cNvPr id="12" name="Shape 12"/>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rtl="0">
              <a:spcBef>
                <a:spcPts val="0"/>
              </a:spcBef>
              <a:buClr>
                <a:srgbClr val="000000"/>
              </a:buClr>
              <a:buSzPct val="100000"/>
              <a:buNone/>
              <a:defRPr sz="1400"/>
            </a:lvl1pPr>
            <a:lvl2pPr rtl="0">
              <a:spcBef>
                <a:spcPts val="0"/>
              </a:spcBef>
              <a:buClr>
                <a:schemeClr val="dk2"/>
              </a:buClr>
              <a:buSzPct val="100000"/>
              <a:buNone/>
              <a:defRPr sz="1400">
                <a:solidFill>
                  <a:schemeClr val="dk2"/>
                </a:solidFill>
              </a:defRPr>
            </a:lvl2pPr>
            <a:lvl3pPr rtl="0">
              <a:spcBef>
                <a:spcPts val="0"/>
              </a:spcBef>
              <a:buClr>
                <a:schemeClr val="dk2"/>
              </a:buClr>
              <a:buSzPct val="100000"/>
              <a:buNone/>
              <a:defRPr sz="1400">
                <a:solidFill>
                  <a:schemeClr val="dk2"/>
                </a:solidFill>
              </a:defRPr>
            </a:lvl3pPr>
            <a:lvl4pPr rtl="0">
              <a:spcBef>
                <a:spcPts val="0"/>
              </a:spcBef>
              <a:buClr>
                <a:schemeClr val="dk2"/>
              </a:buClr>
              <a:buSzPct val="100000"/>
              <a:buNone/>
              <a:defRPr sz="1400">
                <a:solidFill>
                  <a:schemeClr val="dk2"/>
                </a:solidFill>
              </a:defRPr>
            </a:lvl4pPr>
            <a:lvl5pPr rtl="0">
              <a:spcBef>
                <a:spcPts val="0"/>
              </a:spcBef>
              <a:buClr>
                <a:schemeClr val="dk2"/>
              </a:buClr>
              <a:buSzPct val="100000"/>
              <a:buNone/>
              <a:defRPr sz="1400">
                <a:solidFill>
                  <a:schemeClr val="dk2"/>
                </a:solidFill>
              </a:defRPr>
            </a:lvl5pPr>
            <a:lvl6pPr rtl="0">
              <a:spcBef>
                <a:spcPts val="0"/>
              </a:spcBef>
              <a:buClr>
                <a:schemeClr val="dk2"/>
              </a:buClr>
              <a:buSzPct val="100000"/>
              <a:buNone/>
              <a:defRPr sz="1400">
                <a:solidFill>
                  <a:schemeClr val="dk2"/>
                </a:solidFill>
              </a:defRPr>
            </a:lvl6pPr>
            <a:lvl7pPr rtl="0">
              <a:spcBef>
                <a:spcPts val="0"/>
              </a:spcBef>
              <a:buClr>
                <a:schemeClr val="dk2"/>
              </a:buClr>
              <a:buSzPct val="100000"/>
              <a:buNone/>
              <a:defRPr sz="1400">
                <a:solidFill>
                  <a:schemeClr val="dk2"/>
                </a:solidFill>
              </a:defRPr>
            </a:lvl7pPr>
            <a:lvl8pPr rtl="0">
              <a:spcBef>
                <a:spcPts val="0"/>
              </a:spcBef>
              <a:buClr>
                <a:schemeClr val="dk2"/>
              </a:buClr>
              <a:buSzPct val="100000"/>
              <a:buNone/>
              <a:defRPr sz="1400">
                <a:solidFill>
                  <a:schemeClr val="dk2"/>
                </a:solidFill>
              </a:defRPr>
            </a:lvl8pPr>
            <a:lvl9pPr rtl="0">
              <a:spcBef>
                <a:spcPts val="0"/>
              </a:spcBef>
              <a:buClr>
                <a:schemeClr val="dk2"/>
              </a:buClr>
              <a:buSzPct val="100000"/>
              <a:buNone/>
              <a:defRPr sz="1400">
                <a:solidFill>
                  <a:schemeClr val="dk2"/>
                </a:solidFill>
              </a:defRPr>
            </a:lvl9pPr>
          </a:lstStyle>
          <a:p>
            <a:endParaRPr/>
          </a:p>
        </p:txBody>
      </p:sp>
      <p:cxnSp>
        <p:nvCxnSpPr>
          <p:cNvPr id="13" name="Shape 13"/>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4" name="Shape 14"/>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15" name="Shape 15"/>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rtl="0">
              <a:spcBef>
                <a:spcPts val="0"/>
              </a:spcBef>
              <a:buSzPct val="100000"/>
              <a:defRPr sz="3000"/>
            </a:lvl1pPr>
            <a:lvl2pPr rtl="0">
              <a:spcBef>
                <a:spcPts val="0"/>
              </a:spcBef>
              <a:buSzPct val="100000"/>
              <a:defRPr sz="3000"/>
            </a:lvl2pPr>
            <a:lvl3pPr rtl="0">
              <a:spcBef>
                <a:spcPts val="0"/>
              </a:spcBef>
              <a:buSzPct val="100000"/>
              <a:defRPr sz="3000"/>
            </a:lvl3pPr>
            <a:lvl4pPr rtl="0">
              <a:spcBef>
                <a:spcPts val="0"/>
              </a:spcBef>
              <a:buSzPct val="100000"/>
              <a:defRPr sz="3000"/>
            </a:lvl4pPr>
            <a:lvl5pPr rtl="0">
              <a:spcBef>
                <a:spcPts val="0"/>
              </a:spcBef>
              <a:buSzPct val="100000"/>
              <a:defRPr sz="3000"/>
            </a:lvl5pPr>
            <a:lvl6pPr rtl="0">
              <a:spcBef>
                <a:spcPts val="0"/>
              </a:spcBef>
              <a:buSzPct val="100000"/>
              <a:defRPr sz="3000"/>
            </a:lvl6pPr>
            <a:lvl7pPr rtl="0">
              <a:spcBef>
                <a:spcPts val="0"/>
              </a:spcBef>
              <a:buSzPct val="100000"/>
              <a:defRPr sz="3000"/>
            </a:lvl7pPr>
            <a:lvl8pPr rtl="0">
              <a:spcBef>
                <a:spcPts val="0"/>
              </a:spcBef>
              <a:buSzPct val="100000"/>
              <a:defRPr sz="3000"/>
            </a:lvl8pPr>
            <a:lvl9pPr rtl="0">
              <a:spcBef>
                <a:spcPts val="0"/>
              </a:spcBef>
              <a:buSzPct val="100000"/>
              <a:defRPr sz="3000"/>
            </a:lvl9pPr>
          </a:lstStyle>
          <a:p>
            <a:endParaRPr/>
          </a:p>
        </p:txBody>
      </p:sp>
      <p:cxnSp>
        <p:nvCxnSpPr>
          <p:cNvPr id="16" name="Shape 16"/>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2"/>
        <p:cNvGrpSpPr/>
        <p:nvPr/>
      </p:nvGrpSpPr>
      <p:grpSpPr>
        <a:xfrm>
          <a:off x="0" y="0"/>
          <a:ext cx="0" cy="0"/>
          <a:chOff x="0" y="0"/>
          <a:chExt cx="0" cy="0"/>
        </a:xfrm>
      </p:grpSpPr>
      <p:cxnSp>
        <p:nvCxnSpPr>
          <p:cNvPr id="23" name="Shape 23"/>
          <p:cNvCxnSpPr/>
          <p:nvPr/>
        </p:nvCxnSpPr>
        <p:spPr>
          <a:xfrm>
            <a:off x="0" y="441606"/>
            <a:ext cx="1375800" cy="0"/>
          </a:xfrm>
          <a:prstGeom prst="straightConnector1">
            <a:avLst/>
          </a:prstGeom>
          <a:noFill/>
          <a:ln w="9525" cap="flat" cmpd="sng">
            <a:solidFill>
              <a:srgbClr val="CCCCCC"/>
            </a:solidFill>
            <a:prstDash val="solid"/>
            <a:round/>
            <a:headEnd type="none" w="lg" len="lg"/>
            <a:tailEnd type="none" w="lg" len="lg"/>
          </a:ln>
        </p:spPr>
      </p:cxnSp>
      <p:sp>
        <p:nvSpPr>
          <p:cNvPr id="24" name="Shape 24"/>
          <p:cNvSpPr/>
          <p:nvPr/>
        </p:nvSpPr>
        <p:spPr>
          <a:xfrm>
            <a:off x="817475" y="238647"/>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5" name="Shape 25"/>
          <p:cNvSpPr txBox="1">
            <a:spLocks noGrp="1"/>
          </p:cNvSpPr>
          <p:nvPr>
            <p:ph type="title"/>
          </p:nvPr>
        </p:nvSpPr>
        <p:spPr>
          <a:xfrm>
            <a:off x="1381250" y="232549"/>
            <a:ext cx="4996546" cy="435599"/>
          </a:xfrm>
          <a:prstGeom prst="rect">
            <a:avLst/>
          </a:prstGeom>
        </p:spPr>
        <p:txBody>
          <a:bodyPr lIns="91425" tIns="91425" rIns="91425" bIns="91425" anchor="ctr" anchorCtr="0"/>
          <a:lstStyle>
            <a:lvl1pPr rtl="0">
              <a:spcBef>
                <a:spcPts val="0"/>
              </a:spcBef>
              <a:buSzPct val="100000"/>
              <a:buFont typeface="Lora"/>
              <a:buNone/>
              <a:defRPr sz="2600" b="0">
                <a:latin typeface="Berlin Sans FB" panose="020E0602020502020306" pitchFamily="34" charset="0"/>
                <a:ea typeface="Malgun Gothic" panose="020B0503020000020004" pitchFamily="34" charset="-127"/>
                <a:cs typeface="Berlin Sans FB" panose="020E0602020502020306" pitchFamily="34" charset="0"/>
                <a:sym typeface="Lora"/>
              </a:defRPr>
            </a:lvl1pPr>
            <a:lvl2pPr rtl="0">
              <a:spcBef>
                <a:spcPts val="0"/>
              </a:spcBef>
              <a:buSzPct val="100000"/>
              <a:buFont typeface="Lora"/>
              <a:buNone/>
              <a:defRPr sz="2000" b="1">
                <a:latin typeface="Lora"/>
                <a:ea typeface="Lora"/>
                <a:cs typeface="Lora"/>
                <a:sym typeface="Lora"/>
              </a:defRPr>
            </a:lvl2pPr>
            <a:lvl3pPr rtl="0">
              <a:spcBef>
                <a:spcPts val="0"/>
              </a:spcBef>
              <a:buSzPct val="100000"/>
              <a:buFont typeface="Lora"/>
              <a:buNone/>
              <a:defRPr sz="2000" b="1">
                <a:latin typeface="Lora"/>
                <a:ea typeface="Lora"/>
                <a:cs typeface="Lora"/>
                <a:sym typeface="Lora"/>
              </a:defRPr>
            </a:lvl3pPr>
            <a:lvl4pPr rtl="0">
              <a:spcBef>
                <a:spcPts val="0"/>
              </a:spcBef>
              <a:buSzPct val="100000"/>
              <a:buFont typeface="Lora"/>
              <a:buNone/>
              <a:defRPr sz="2000" b="1">
                <a:latin typeface="Lora"/>
                <a:ea typeface="Lora"/>
                <a:cs typeface="Lora"/>
                <a:sym typeface="Lora"/>
              </a:defRPr>
            </a:lvl4pPr>
            <a:lvl5pPr rtl="0">
              <a:spcBef>
                <a:spcPts val="0"/>
              </a:spcBef>
              <a:buSzPct val="100000"/>
              <a:buFont typeface="Lora"/>
              <a:buNone/>
              <a:defRPr sz="2000" b="1">
                <a:latin typeface="Lora"/>
                <a:ea typeface="Lora"/>
                <a:cs typeface="Lora"/>
                <a:sym typeface="Lora"/>
              </a:defRPr>
            </a:lvl5pPr>
            <a:lvl6pPr rtl="0">
              <a:spcBef>
                <a:spcPts val="0"/>
              </a:spcBef>
              <a:buSzPct val="100000"/>
              <a:buFont typeface="Lora"/>
              <a:buNone/>
              <a:defRPr sz="2000" b="1">
                <a:latin typeface="Lora"/>
                <a:ea typeface="Lora"/>
                <a:cs typeface="Lora"/>
                <a:sym typeface="Lora"/>
              </a:defRPr>
            </a:lvl6pPr>
            <a:lvl7pPr rtl="0">
              <a:spcBef>
                <a:spcPts val="0"/>
              </a:spcBef>
              <a:buSzPct val="100000"/>
              <a:buFont typeface="Lora"/>
              <a:buNone/>
              <a:defRPr sz="2000" b="1">
                <a:latin typeface="Lora"/>
                <a:ea typeface="Lora"/>
                <a:cs typeface="Lora"/>
                <a:sym typeface="Lora"/>
              </a:defRPr>
            </a:lvl7pPr>
            <a:lvl8pPr rtl="0">
              <a:spcBef>
                <a:spcPts val="0"/>
              </a:spcBef>
              <a:buSzPct val="100000"/>
              <a:buFont typeface="Lora"/>
              <a:buNone/>
              <a:defRPr sz="2000" b="1">
                <a:latin typeface="Lora"/>
                <a:ea typeface="Lora"/>
                <a:cs typeface="Lora"/>
                <a:sym typeface="Lora"/>
              </a:defRPr>
            </a:lvl8pPr>
            <a:lvl9pPr rtl="0">
              <a:spcBef>
                <a:spcPts val="0"/>
              </a:spcBef>
              <a:buSzPct val="100000"/>
              <a:buFont typeface="Lora"/>
              <a:buNone/>
              <a:defRPr sz="2000" b="1">
                <a:latin typeface="Lora"/>
                <a:ea typeface="Lora"/>
                <a:cs typeface="Lora"/>
                <a:sym typeface="Lora"/>
              </a:defRPr>
            </a:lvl9pPr>
          </a:lstStyle>
          <a:p>
            <a:endParaRPr dirty="0"/>
          </a:p>
        </p:txBody>
      </p:sp>
      <p:sp>
        <p:nvSpPr>
          <p:cNvPr id="26" name="Shape 26"/>
          <p:cNvSpPr txBox="1">
            <a:spLocks noGrp="1"/>
          </p:cNvSpPr>
          <p:nvPr>
            <p:ph type="body" idx="1"/>
          </p:nvPr>
        </p:nvSpPr>
        <p:spPr>
          <a:xfrm>
            <a:off x="817475" y="937404"/>
            <a:ext cx="7373475" cy="3791266"/>
          </a:xfrm>
          <a:prstGeom prst="rect">
            <a:avLst/>
          </a:prstGeom>
        </p:spPr>
        <p:txBody>
          <a:bodyPr lIns="91425" tIns="91425" rIns="91425" bIns="91425" anchor="t" anchorCtr="0"/>
          <a:lstStyle>
            <a:lvl1pPr marL="357188" indent="-357188" rtl="0">
              <a:spcBef>
                <a:spcPts val="600"/>
              </a:spcBef>
              <a:buClr>
                <a:srgbClr val="FFCD00"/>
              </a:buClr>
              <a:buSzPct val="70000"/>
              <a:buFont typeface="Quattrocento Sans"/>
              <a:buChar char="◉"/>
              <a:defRPr sz="2400">
                <a:latin typeface="Quattrocento Sans"/>
                <a:ea typeface="Quattrocento Sans"/>
                <a:cs typeface="Quattrocento Sans"/>
                <a:sym typeface="Quattrocento Sans"/>
              </a:defRPr>
            </a:lvl1pPr>
            <a:lvl2pPr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dirty="0"/>
          </a:p>
        </p:txBody>
      </p:sp>
      <p:cxnSp>
        <p:nvCxnSpPr>
          <p:cNvPr id="27" name="Shape 27"/>
          <p:cNvCxnSpPr>
            <a:stCxn id="25" idx="3"/>
          </p:cNvCxnSpPr>
          <p:nvPr/>
        </p:nvCxnSpPr>
        <p:spPr>
          <a:xfrm flipV="1">
            <a:off x="6377796" y="441606"/>
            <a:ext cx="2766253" cy="8743"/>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381250" y="922668"/>
            <a:ext cx="3878399" cy="4355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0" name="Shape 30"/>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a:spcBef>
                <a:spcPts val="0"/>
              </a:spcBef>
              <a:buSzPct val="100000"/>
              <a:defRPr sz="2000"/>
            </a:lvl1pPr>
            <a:lvl2pPr>
              <a:spcBef>
                <a:spcPts val="0"/>
              </a:spcBef>
              <a:defRPr/>
            </a:lvl2pPr>
            <a:lvl3pPr>
              <a:spcBef>
                <a:spcPts val="0"/>
              </a:spcBef>
              <a:defRPr/>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a:endParaRPr/>
          </a:p>
        </p:txBody>
      </p:sp>
      <p:sp>
        <p:nvSpPr>
          <p:cNvPr id="31" name="Shape 31"/>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a:spcBef>
                <a:spcPts val="0"/>
              </a:spcBef>
              <a:buSzPct val="100000"/>
              <a:defRPr sz="2000"/>
            </a:lvl1pPr>
            <a:lvl2pPr>
              <a:spcBef>
                <a:spcPts val="0"/>
              </a:spcBef>
              <a:defRPr/>
            </a:lvl2pPr>
            <a:lvl3pPr>
              <a:spcBef>
                <a:spcPts val="0"/>
              </a:spcBef>
              <a:defRPr/>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a:endParaRPr/>
          </a:p>
        </p:txBody>
      </p:sp>
      <p:cxnSp>
        <p:nvCxnSpPr>
          <p:cNvPr id="32" name="Shape 32"/>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3" name="Shape 33"/>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34" name="Shape 34"/>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381250" y="241254"/>
            <a:ext cx="4990795" cy="435599"/>
          </a:xfrm>
          <a:prstGeom prst="rect">
            <a:avLst/>
          </a:prstGeom>
        </p:spPr>
        <p:txBody>
          <a:bodyPr lIns="91425" tIns="91425" rIns="91425" bIns="91425" anchor="ctr" anchorCtr="0"/>
          <a:lstStyle>
            <a:lvl1pPr>
              <a:spcBef>
                <a:spcPts val="0"/>
              </a:spcBef>
              <a:defRPr sz="2600" b="0">
                <a:latin typeface="Berlin Sans FB" panose="020E0602020502020306" pitchFamily="34" charset="0"/>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dirty="0"/>
          </a:p>
        </p:txBody>
      </p:sp>
      <p:cxnSp>
        <p:nvCxnSpPr>
          <p:cNvPr id="45" name="Shape 45"/>
          <p:cNvCxnSpPr/>
          <p:nvPr/>
        </p:nvCxnSpPr>
        <p:spPr>
          <a:xfrm>
            <a:off x="0" y="435854"/>
            <a:ext cx="1375800" cy="0"/>
          </a:xfrm>
          <a:prstGeom prst="straightConnector1">
            <a:avLst/>
          </a:prstGeom>
          <a:noFill/>
          <a:ln w="9525" cap="flat" cmpd="sng">
            <a:solidFill>
              <a:srgbClr val="CCCCCC"/>
            </a:solidFill>
            <a:prstDash val="solid"/>
            <a:round/>
            <a:headEnd type="none" w="lg" len="lg"/>
            <a:tailEnd type="none" w="lg" len="lg"/>
          </a:ln>
        </p:spPr>
      </p:cxnSp>
      <p:sp>
        <p:nvSpPr>
          <p:cNvPr id="46" name="Shape 46"/>
          <p:cNvSpPr/>
          <p:nvPr/>
        </p:nvSpPr>
        <p:spPr>
          <a:xfrm>
            <a:off x="817475" y="232895"/>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7" name="Shape 47"/>
          <p:cNvCxnSpPr>
            <a:stCxn id="44" idx="3"/>
          </p:cNvCxnSpPr>
          <p:nvPr/>
        </p:nvCxnSpPr>
        <p:spPr>
          <a:xfrm flipV="1">
            <a:off x="6372045" y="435854"/>
            <a:ext cx="2772004" cy="2320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6" name="Shape 6"/>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a:spcBef>
                <a:spcPts val="0"/>
              </a:spcBef>
              <a:buSzPct val="100000"/>
              <a:buFont typeface="Lora"/>
              <a:buNone/>
              <a:defRPr sz="2000" b="1">
                <a:latin typeface="Lora"/>
                <a:ea typeface="Lora"/>
                <a:cs typeface="Lora"/>
                <a:sym typeface="Lora"/>
              </a:defRPr>
            </a:lvl1pPr>
            <a:lvl2pPr>
              <a:spcBef>
                <a:spcPts val="0"/>
              </a:spcBef>
              <a:buSzPct val="100000"/>
              <a:buFont typeface="Lora"/>
              <a:buNone/>
              <a:defRPr sz="2000" b="1">
                <a:latin typeface="Lora"/>
                <a:ea typeface="Lora"/>
                <a:cs typeface="Lora"/>
                <a:sym typeface="Lora"/>
              </a:defRPr>
            </a:lvl2pPr>
            <a:lvl3pPr>
              <a:spcBef>
                <a:spcPts val="0"/>
              </a:spcBef>
              <a:buSzPct val="100000"/>
              <a:buFont typeface="Lora"/>
              <a:buNone/>
              <a:defRPr sz="2000" b="1">
                <a:latin typeface="Lora"/>
                <a:ea typeface="Lora"/>
                <a:cs typeface="Lora"/>
                <a:sym typeface="Lora"/>
              </a:defRPr>
            </a:lvl3pPr>
            <a:lvl4pPr>
              <a:spcBef>
                <a:spcPts val="0"/>
              </a:spcBef>
              <a:buSzPct val="100000"/>
              <a:buFont typeface="Lora"/>
              <a:buNone/>
              <a:defRPr sz="2000" b="1">
                <a:latin typeface="Lora"/>
                <a:ea typeface="Lora"/>
                <a:cs typeface="Lora"/>
                <a:sym typeface="Lora"/>
              </a:defRPr>
            </a:lvl4pPr>
            <a:lvl5pPr>
              <a:spcBef>
                <a:spcPts val="0"/>
              </a:spcBef>
              <a:buSzPct val="100000"/>
              <a:buFont typeface="Lora"/>
              <a:buNone/>
              <a:defRPr sz="2000" b="1">
                <a:latin typeface="Lora"/>
                <a:ea typeface="Lora"/>
                <a:cs typeface="Lora"/>
                <a:sym typeface="Lora"/>
              </a:defRPr>
            </a:lvl5pPr>
            <a:lvl6pPr>
              <a:spcBef>
                <a:spcPts val="0"/>
              </a:spcBef>
              <a:buSzPct val="100000"/>
              <a:buFont typeface="Lora"/>
              <a:buNone/>
              <a:defRPr sz="2000" b="1">
                <a:latin typeface="Lora"/>
                <a:ea typeface="Lora"/>
                <a:cs typeface="Lora"/>
                <a:sym typeface="Lora"/>
              </a:defRPr>
            </a:lvl6pPr>
            <a:lvl7pPr>
              <a:spcBef>
                <a:spcPts val="0"/>
              </a:spcBef>
              <a:buSzPct val="100000"/>
              <a:buFont typeface="Lora"/>
              <a:buNone/>
              <a:defRPr sz="2000" b="1">
                <a:latin typeface="Lora"/>
                <a:ea typeface="Lora"/>
                <a:cs typeface="Lora"/>
                <a:sym typeface="Lora"/>
              </a:defRPr>
            </a:lvl7pPr>
            <a:lvl8pPr>
              <a:spcBef>
                <a:spcPts val="0"/>
              </a:spcBef>
              <a:buSzPct val="100000"/>
              <a:buFont typeface="Lora"/>
              <a:buNone/>
              <a:defRPr sz="2000" b="1">
                <a:latin typeface="Lora"/>
                <a:ea typeface="Lora"/>
                <a:cs typeface="Lora"/>
                <a:sym typeface="Lora"/>
              </a:defRPr>
            </a:lvl8pPr>
            <a:lvl9pPr>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Lst>
  <p:timing>
    <p:tnLst>
      <p:par>
        <p:cTn id="1" dur="indefinite" restart="never" nodeType="tmRoot"/>
      </p:par>
    </p:tnLst>
  </p:timing>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96630" y="2003888"/>
            <a:ext cx="6418097" cy="1159799"/>
          </a:xfrm>
          <a:prstGeom prst="rect">
            <a:avLst/>
          </a:prstGeom>
        </p:spPr>
        <p:txBody>
          <a:bodyPr lIns="91425" tIns="91425" rIns="91425" bIns="91425" anchor="b" anchorCtr="0">
            <a:noAutofit/>
          </a:bodyPr>
          <a:lstStyle/>
          <a:p>
            <a:pPr>
              <a:spcBef>
                <a:spcPts val="0"/>
              </a:spcBef>
              <a:buNone/>
            </a:pPr>
            <a:r>
              <a:rPr lang="en" b="0" dirty="0" smtClean="0">
                <a:latin typeface="Berlin Sans FB" panose="020E0602020502020306" pitchFamily="34" charset="0"/>
                <a:cs typeface="Kartika" panose="02020503030404060203" pitchFamily="18" charset="0"/>
              </a:rPr>
              <a:t>Chapter 4</a:t>
            </a:r>
            <a:br>
              <a:rPr lang="en" b="0" dirty="0" smtClean="0">
                <a:latin typeface="Berlin Sans FB" panose="020E0602020502020306" pitchFamily="34" charset="0"/>
                <a:cs typeface="Kartika" panose="02020503030404060203" pitchFamily="18" charset="0"/>
              </a:rPr>
            </a:br>
            <a:r>
              <a:rPr lang="en" b="0" dirty="0" smtClean="0">
                <a:latin typeface="Berlin Sans FB" panose="020E0602020502020306" pitchFamily="34" charset="0"/>
                <a:cs typeface="Kartika" panose="02020503030404060203" pitchFamily="18" charset="0"/>
              </a:rPr>
              <a:t>System Requirements</a:t>
            </a:r>
            <a:endParaRPr lang="en" b="0" dirty="0">
              <a:latin typeface="Berlin Sans FB" panose="020E0602020502020306" pitchFamily="34" charset="0"/>
              <a:cs typeface="Kartika" panose="02020503030404060203" pitchFamily="18" charset="0"/>
            </a:endParaRPr>
          </a:p>
        </p:txBody>
      </p:sp>
      <p:grpSp>
        <p:nvGrpSpPr>
          <p:cNvPr id="58" name="Shape 58"/>
          <p:cNvGrpSpPr/>
          <p:nvPr/>
        </p:nvGrpSpPr>
        <p:grpSpPr>
          <a:xfrm>
            <a:off x="1299164" y="3511423"/>
            <a:ext cx="215966" cy="342398"/>
            <a:chOff x="6718575" y="2318625"/>
            <a:chExt cx="256950" cy="407375"/>
          </a:xfrm>
        </p:grpSpPr>
        <p:sp>
          <p:nvSpPr>
            <p:cNvPr id="59" name="Shape 5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0" name="Shape 6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1" name="Shape 6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2" name="Shape 6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3" name="Shape 6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4" name="Shape 6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5" name="Shape 6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 name="Shape 66"/>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49" y="232549"/>
            <a:ext cx="6344768" cy="435599"/>
          </a:xfrm>
          <a:solidFill>
            <a:schemeClr val="bg1"/>
          </a:solidFill>
        </p:spPr>
        <p:txBody>
          <a:bodyPr/>
          <a:lstStyle/>
          <a:p>
            <a:r>
              <a:rPr lang="en-MY" dirty="0"/>
              <a:t>User Requirements vs. System Requirements</a:t>
            </a:r>
          </a:p>
        </p:txBody>
      </p:sp>
      <p:sp>
        <p:nvSpPr>
          <p:cNvPr id="3" name="Text Placeholder 2"/>
          <p:cNvSpPr>
            <a:spLocks noGrp="1"/>
          </p:cNvSpPr>
          <p:nvPr>
            <p:ph type="body" idx="1"/>
          </p:nvPr>
        </p:nvSpPr>
        <p:spPr>
          <a:xfrm>
            <a:off x="817475" y="937404"/>
            <a:ext cx="7373475" cy="526961"/>
          </a:xfrm>
        </p:spPr>
        <p:txBody>
          <a:bodyPr/>
          <a:lstStyle/>
          <a:p>
            <a:r>
              <a:rPr lang="en-MY" dirty="0" smtClean="0"/>
              <a:t>Examples:</a:t>
            </a:r>
            <a:endParaRPr lang="en-MY" dirty="0"/>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47530" y="1484246"/>
            <a:ext cx="7798905" cy="1007163"/>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marL="357188" indent="-357188">
              <a:spcAft>
                <a:spcPts val="600"/>
              </a:spcAft>
            </a:pPr>
            <a:r>
              <a:rPr lang="en-MY" sz="1600" b="1" dirty="0" smtClean="0">
                <a:effectLst>
                  <a:glow rad="101600">
                    <a:srgbClr val="FFFF00">
                      <a:alpha val="60000"/>
                    </a:srgbClr>
                  </a:glow>
                </a:effectLst>
              </a:rPr>
              <a:t>User Requirement</a:t>
            </a:r>
            <a:endParaRPr lang="en-MY" sz="1600" dirty="0" smtClean="0">
              <a:effectLst>
                <a:glow rad="101600">
                  <a:srgbClr val="FFFF00">
                    <a:alpha val="60000"/>
                  </a:srgbClr>
                </a:glow>
              </a:effectLst>
            </a:endParaRPr>
          </a:p>
          <a:p>
            <a:pPr marL="357188" indent="-357188"/>
            <a:r>
              <a:rPr lang="en-MY" sz="1600" dirty="0" smtClean="0"/>
              <a:t>1.	</a:t>
            </a:r>
            <a:r>
              <a:rPr lang="en-GB" sz="1600" dirty="0"/>
              <a:t>LIBSYS shall keep track of all data required by copyright licensing agencies in the UK and elsewhere</a:t>
            </a:r>
            <a:endParaRPr lang="en-MY" sz="1600" dirty="0"/>
          </a:p>
        </p:txBody>
      </p:sp>
      <p:sp>
        <p:nvSpPr>
          <p:cNvPr id="6" name="Rectangle 5"/>
          <p:cNvSpPr/>
          <p:nvPr/>
        </p:nvSpPr>
        <p:spPr>
          <a:xfrm>
            <a:off x="947530" y="2604052"/>
            <a:ext cx="7798905" cy="2451652"/>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marL="357188" indent="-357188">
              <a:spcAft>
                <a:spcPts val="600"/>
              </a:spcAft>
            </a:pPr>
            <a:r>
              <a:rPr lang="en-MY" sz="1600" b="1" dirty="0" smtClean="0">
                <a:effectLst>
                  <a:glow rad="101600">
                    <a:srgbClr val="FFFF00">
                      <a:alpha val="60000"/>
                    </a:srgbClr>
                  </a:glow>
                </a:effectLst>
              </a:rPr>
              <a:t>System Requirement</a:t>
            </a:r>
          </a:p>
          <a:p>
            <a:pPr marL="357188" lvl="1" indent="-357188"/>
            <a:r>
              <a:rPr lang="en-MY" sz="1600" dirty="0" smtClean="0"/>
              <a:t>1.1	</a:t>
            </a:r>
            <a:r>
              <a:rPr lang="en-GB" dirty="0" smtClean="0"/>
              <a:t>On </a:t>
            </a:r>
            <a:r>
              <a:rPr lang="en-GB" dirty="0"/>
              <a:t>making a request for a document from LIBSYS, the requestor shall be presented with a form that records details of the user and the request made. </a:t>
            </a:r>
            <a:endParaRPr lang="en-MY" sz="1200" dirty="0"/>
          </a:p>
          <a:p>
            <a:pPr marL="357188" lvl="1" indent="-357188"/>
            <a:r>
              <a:rPr lang="en-MY" sz="1200" dirty="0" smtClean="0"/>
              <a:t>1.2	</a:t>
            </a:r>
            <a:r>
              <a:rPr lang="en-GB" dirty="0" smtClean="0"/>
              <a:t>LIBSYS </a:t>
            </a:r>
            <a:r>
              <a:rPr lang="en-GB" dirty="0"/>
              <a:t>request forms shall be stored on the system for five years from that data of the </a:t>
            </a:r>
            <a:r>
              <a:rPr lang="en-GB" dirty="0" smtClean="0"/>
              <a:t>request.</a:t>
            </a:r>
            <a:endParaRPr lang="en-MY" sz="1200" dirty="0"/>
          </a:p>
          <a:p>
            <a:pPr marL="357188" lvl="1" indent="-357188"/>
            <a:r>
              <a:rPr lang="en-MY" sz="1200" dirty="0" smtClean="0"/>
              <a:t>1.3	</a:t>
            </a:r>
            <a:r>
              <a:rPr lang="en-GB" dirty="0" smtClean="0"/>
              <a:t>All </a:t>
            </a:r>
            <a:r>
              <a:rPr lang="en-GB" dirty="0"/>
              <a:t>LIBSYS request forms must be indexed by user, by name of the material requested and by the supplier of the </a:t>
            </a:r>
            <a:r>
              <a:rPr lang="en-GB" dirty="0" smtClean="0"/>
              <a:t>request.</a:t>
            </a:r>
            <a:endParaRPr lang="en-MY" sz="1200" dirty="0"/>
          </a:p>
          <a:p>
            <a:pPr marL="357188" lvl="1" indent="-357188"/>
            <a:r>
              <a:rPr lang="en-MY" sz="1200" dirty="0" smtClean="0"/>
              <a:t>1.4	</a:t>
            </a:r>
            <a:r>
              <a:rPr lang="en-GB" dirty="0" smtClean="0"/>
              <a:t>LIBSYS </a:t>
            </a:r>
            <a:r>
              <a:rPr lang="en-GB" dirty="0"/>
              <a:t>shall maintain a log of all requests that have been made to the </a:t>
            </a:r>
            <a:r>
              <a:rPr lang="en-GB" dirty="0" smtClean="0"/>
              <a:t>system.</a:t>
            </a:r>
            <a:endParaRPr lang="en-MY" sz="1200" dirty="0"/>
          </a:p>
          <a:p>
            <a:pPr marL="357188" lvl="1" indent="-357188"/>
            <a:r>
              <a:rPr lang="en-MY" sz="1200" dirty="0" smtClean="0"/>
              <a:t>1.5	</a:t>
            </a:r>
            <a:r>
              <a:rPr lang="en-GB" dirty="0" smtClean="0"/>
              <a:t>For </a:t>
            </a:r>
            <a:r>
              <a:rPr lang="en-GB" dirty="0"/>
              <a:t>material where authors’ lending rights apply, loan details shall be sent monthly to copyright licensing agencies that have registered with LIBSYS</a:t>
            </a:r>
            <a:endParaRPr lang="en-MY" dirty="0"/>
          </a:p>
        </p:txBody>
      </p:sp>
    </p:spTree>
    <p:extLst>
      <p:ext uri="{BB962C8B-B14F-4D97-AF65-F5344CB8AC3E}">
        <p14:creationId xmlns:p14="http://schemas.microsoft.com/office/powerpoint/2010/main" val="111902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50" y="232549"/>
            <a:ext cx="6391150" cy="435599"/>
          </a:xfrm>
          <a:solidFill>
            <a:schemeClr val="bg1"/>
          </a:solidFill>
        </p:spPr>
        <p:txBody>
          <a:bodyPr/>
          <a:lstStyle/>
          <a:p>
            <a:r>
              <a:rPr lang="en-MY" dirty="0"/>
              <a:t>User Requirements vs. System Requirements</a:t>
            </a:r>
          </a:p>
        </p:txBody>
      </p:sp>
      <p:sp>
        <p:nvSpPr>
          <p:cNvPr id="3" name="Text Placeholder 2"/>
          <p:cNvSpPr>
            <a:spLocks noGrp="1"/>
          </p:cNvSpPr>
          <p:nvPr>
            <p:ph type="body" idx="1"/>
          </p:nvPr>
        </p:nvSpPr>
        <p:spPr>
          <a:xfrm>
            <a:off x="817475" y="937404"/>
            <a:ext cx="7373475" cy="864892"/>
          </a:xfrm>
        </p:spPr>
        <p:txBody>
          <a:bodyPr/>
          <a:lstStyle/>
          <a:p>
            <a:pPr marL="0" indent="0">
              <a:buNone/>
              <a:defRPr/>
            </a:pPr>
            <a:r>
              <a:rPr lang="en-GB" altLang="en-US" sz="2000" dirty="0">
                <a:solidFill>
                  <a:schemeClr val="tx1"/>
                </a:solidFill>
                <a:latin typeface="Times New Roman" pitchFamily="18" charset="0"/>
              </a:rPr>
              <a:t>What is the main difference between user requirement and </a:t>
            </a:r>
            <a:r>
              <a:rPr lang="en-GB" altLang="en-US" sz="2000" dirty="0" smtClean="0">
                <a:solidFill>
                  <a:schemeClr val="tx1"/>
                </a:solidFill>
                <a:latin typeface="Times New Roman" pitchFamily="18" charset="0"/>
              </a:rPr>
              <a:t>system requirement?</a:t>
            </a:r>
            <a:endParaRPr lang="en-GB" altLang="en-US" sz="2000" dirty="0">
              <a:solidFill>
                <a:schemeClr val="tx1"/>
              </a:solidFill>
              <a:cs typeface="Times New Roman" pitchFamily="18" charset="0"/>
            </a:endParaRPr>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a:xfrm>
            <a:off x="817475" y="2252869"/>
            <a:ext cx="7086600" cy="16685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5" tIns="91425" rIns="91425" bIns="91425" anchor="ctr" anchorCtr="0"/>
          <a:lstStyle>
            <a:defPPr marR="0" algn="l" rtl="0">
              <a:lnSpc>
                <a:spcPct val="100000"/>
              </a:lnSpc>
              <a:spcBef>
                <a:spcPts val="0"/>
              </a:spcBef>
              <a:spcAft>
                <a:spcPts val="0"/>
              </a:spcAft>
            </a:defPPr>
            <a:lvl1pPr marL="357188" marR="0" indent="-357188" algn="l" rtl="0">
              <a:lnSpc>
                <a:spcPct val="100000"/>
              </a:lnSpc>
              <a:spcBef>
                <a:spcPts val="600"/>
              </a:spcBef>
              <a:spcAft>
                <a:spcPts val="0"/>
              </a:spcAft>
              <a:buClr>
                <a:srgbClr val="FFCD00"/>
              </a:buClr>
              <a:buSzPct val="70000"/>
              <a:buFont typeface="Quattrocento Sans"/>
              <a:buChar char="◉"/>
              <a:defRPr sz="2400" b="0" i="0" u="none" strike="noStrike" cap="none" baseline="0">
                <a:solidFill>
                  <a:srgbClr val="000000"/>
                </a:solidFill>
                <a:latin typeface="Quattrocento Sans"/>
                <a:ea typeface="Quattrocento Sans"/>
                <a:cs typeface="Quattrocento Sans"/>
                <a:sym typeface="Quattrocento Sans"/>
                <a:rtl val="0"/>
              </a:defRPr>
            </a:lvl1pPr>
            <a:lvl2pPr marR="0" algn="l" rtl="0">
              <a:lnSpc>
                <a:spcPct val="100000"/>
              </a:lnSpc>
              <a:spcBef>
                <a:spcPts val="480"/>
              </a:spcBef>
              <a:spcAft>
                <a:spcPts val="0"/>
              </a:spcAft>
              <a:buClr>
                <a:srgbClr val="FFCD00"/>
              </a:buClr>
              <a:buSzPct val="100000"/>
              <a:buFont typeface="Quattrocento Sans"/>
              <a:buNone/>
              <a:defRPr sz="2000" b="0" i="0" u="none" strike="noStrike" cap="none" baseline="0">
                <a:solidFill>
                  <a:srgbClr val="000000"/>
                </a:solidFill>
                <a:latin typeface="Quattrocento Sans"/>
                <a:ea typeface="Quattrocento Sans"/>
                <a:cs typeface="Quattrocento Sans"/>
                <a:sym typeface="Quattrocento Sans"/>
                <a:rtl val="0"/>
              </a:defRPr>
            </a:lvl2pPr>
            <a:lvl3pPr marR="0" algn="l" rtl="0">
              <a:lnSpc>
                <a:spcPct val="100000"/>
              </a:lnSpc>
              <a:spcBef>
                <a:spcPts val="480"/>
              </a:spcBef>
              <a:spcAft>
                <a:spcPts val="0"/>
              </a:spcAft>
              <a:buClr>
                <a:srgbClr val="FFCD00"/>
              </a:buClr>
              <a:buSzPct val="100000"/>
              <a:buFont typeface="Quattrocento Sans"/>
              <a:buNone/>
              <a:defRPr sz="2000" b="0" i="0" u="none" strike="noStrike" cap="none" baseline="0">
                <a:solidFill>
                  <a:srgbClr val="000000"/>
                </a:solidFill>
                <a:latin typeface="Quattrocento Sans"/>
                <a:ea typeface="Quattrocento Sans"/>
                <a:cs typeface="Quattrocento Sans"/>
                <a:sym typeface="Quattrocento Sans"/>
                <a:rtl val="0"/>
              </a:defRPr>
            </a:lvl3pPr>
            <a:lvl4pPr marR="0" algn="l" rtl="0">
              <a:lnSpc>
                <a:spcPct val="100000"/>
              </a:lnSpc>
              <a:spcBef>
                <a:spcPts val="360"/>
              </a:spcBef>
              <a:spcAft>
                <a:spcPts val="0"/>
              </a:spcAft>
              <a:buClr>
                <a:srgbClr val="FFCD00"/>
              </a:buClr>
              <a:buSzPct val="100000"/>
              <a:buFont typeface="Quattrocento Sans"/>
              <a:buNone/>
              <a:defRPr sz="1800" b="0" i="0" u="none" strike="noStrike" cap="none" baseline="0">
                <a:solidFill>
                  <a:srgbClr val="000000"/>
                </a:solidFill>
                <a:latin typeface="Quattrocento Sans"/>
                <a:ea typeface="Quattrocento Sans"/>
                <a:cs typeface="Quattrocento Sans"/>
                <a:sym typeface="Quattrocento Sans"/>
                <a:rtl val="0"/>
              </a:defRPr>
            </a:lvl4pPr>
            <a:lvl5pPr marR="0" algn="l" rtl="0">
              <a:lnSpc>
                <a:spcPct val="100000"/>
              </a:lnSpc>
              <a:spcBef>
                <a:spcPts val="360"/>
              </a:spcBef>
              <a:spcAft>
                <a:spcPts val="0"/>
              </a:spcAft>
              <a:buClr>
                <a:srgbClr val="FFCD00"/>
              </a:buClr>
              <a:buSzPct val="100000"/>
              <a:buFont typeface="Quattrocento Sans"/>
              <a:buNone/>
              <a:defRPr sz="1800" b="0" i="0" u="none" strike="noStrike" cap="none" baseline="0">
                <a:solidFill>
                  <a:srgbClr val="000000"/>
                </a:solidFill>
                <a:latin typeface="Quattrocento Sans"/>
                <a:ea typeface="Quattrocento Sans"/>
                <a:cs typeface="Quattrocento Sans"/>
                <a:sym typeface="Quattrocento Sans"/>
                <a:rtl val="0"/>
              </a:defRPr>
            </a:lvl5pPr>
            <a:lvl6pPr marR="0" algn="l" rtl="0">
              <a:lnSpc>
                <a:spcPct val="100000"/>
              </a:lnSpc>
              <a:spcBef>
                <a:spcPts val="360"/>
              </a:spcBef>
              <a:spcAft>
                <a:spcPts val="0"/>
              </a:spcAft>
              <a:buClr>
                <a:srgbClr val="FFCD00"/>
              </a:buClr>
              <a:buSzPct val="100000"/>
              <a:buFont typeface="Quattrocento Sans"/>
              <a:buNone/>
              <a:defRPr sz="1800" b="0" i="0" u="none" strike="noStrike" cap="none" baseline="0">
                <a:solidFill>
                  <a:srgbClr val="000000"/>
                </a:solidFill>
                <a:latin typeface="Quattrocento Sans"/>
                <a:ea typeface="Quattrocento Sans"/>
                <a:cs typeface="Quattrocento Sans"/>
                <a:sym typeface="Quattrocento Sans"/>
                <a:rtl val="0"/>
              </a:defRPr>
            </a:lvl6pPr>
            <a:lvl7pPr marR="0" algn="l" rtl="0">
              <a:lnSpc>
                <a:spcPct val="100000"/>
              </a:lnSpc>
              <a:spcBef>
                <a:spcPts val="360"/>
              </a:spcBef>
              <a:spcAft>
                <a:spcPts val="0"/>
              </a:spcAft>
              <a:buClr>
                <a:srgbClr val="FFCD00"/>
              </a:buClr>
              <a:buSzPct val="100000"/>
              <a:buFont typeface="Quattrocento Sans"/>
              <a:buNone/>
              <a:defRPr sz="1800" b="0" i="0" u="none" strike="noStrike" cap="none" baseline="0">
                <a:solidFill>
                  <a:srgbClr val="000000"/>
                </a:solidFill>
                <a:latin typeface="Quattrocento Sans"/>
                <a:ea typeface="Quattrocento Sans"/>
                <a:cs typeface="Quattrocento Sans"/>
                <a:sym typeface="Quattrocento Sans"/>
                <a:rtl val="0"/>
              </a:defRPr>
            </a:lvl7pPr>
            <a:lvl8pPr marR="0" algn="l" rtl="0">
              <a:lnSpc>
                <a:spcPct val="100000"/>
              </a:lnSpc>
              <a:spcBef>
                <a:spcPts val="360"/>
              </a:spcBef>
              <a:spcAft>
                <a:spcPts val="0"/>
              </a:spcAft>
              <a:buClr>
                <a:srgbClr val="FFCD00"/>
              </a:buClr>
              <a:buSzPct val="100000"/>
              <a:buFont typeface="Quattrocento Sans"/>
              <a:buNone/>
              <a:defRPr sz="1800" b="0" i="0" u="none" strike="noStrike" cap="none" baseline="0">
                <a:solidFill>
                  <a:srgbClr val="000000"/>
                </a:solidFill>
                <a:latin typeface="Quattrocento Sans"/>
                <a:ea typeface="Quattrocento Sans"/>
                <a:cs typeface="Quattrocento Sans"/>
                <a:sym typeface="Quattrocento Sans"/>
                <a:rtl val="0"/>
              </a:defRPr>
            </a:lvl8pPr>
            <a:lvl9pPr marR="0" algn="l" rtl="0">
              <a:lnSpc>
                <a:spcPct val="100000"/>
              </a:lnSpc>
              <a:spcBef>
                <a:spcPts val="360"/>
              </a:spcBef>
              <a:spcAft>
                <a:spcPts val="0"/>
              </a:spcAft>
              <a:buClr>
                <a:srgbClr val="FFCD00"/>
              </a:buClr>
              <a:buSzPct val="100000"/>
              <a:buFont typeface="Quattrocento Sans"/>
              <a:buNone/>
              <a:defRPr sz="1800" b="0" i="0" u="none" strike="noStrike" cap="none" baseline="0">
                <a:solidFill>
                  <a:srgbClr val="000000"/>
                </a:solidFill>
                <a:latin typeface="Quattrocento Sans"/>
                <a:ea typeface="Quattrocento Sans"/>
                <a:cs typeface="Quattrocento Sans"/>
                <a:sym typeface="Quattrocento Sans"/>
                <a:rtl val="0"/>
              </a:defRPr>
            </a:lvl9pPr>
          </a:lstStyle>
          <a:p>
            <a:pPr indent="0">
              <a:lnSpc>
                <a:spcPct val="80000"/>
              </a:lnSpc>
              <a:buFont typeface="Wingdings" pitchFamily="2" charset="2"/>
              <a:buNone/>
            </a:pPr>
            <a:r>
              <a:rPr lang="en-GB" altLang="en-US" b="1" i="1" smtClean="0"/>
              <a:t>System requirement is more precise and detail than user requirement as they are intended to communicate information about the system to different types of readers.</a:t>
            </a:r>
            <a:endParaRPr lang="en-US" altLang="en-US" b="1" i="1" dirty="0" smtClean="0"/>
          </a:p>
        </p:txBody>
      </p:sp>
    </p:spTree>
    <p:extLst>
      <p:ext uri="{BB962C8B-B14F-4D97-AF65-F5344CB8AC3E}">
        <p14:creationId xmlns:p14="http://schemas.microsoft.com/office/powerpoint/2010/main" val="22630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dissolve">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dissolv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Exercise – Past Year Question</a:t>
            </a:r>
            <a:endParaRPr lang="en-MY" dirty="0"/>
          </a:p>
        </p:txBody>
      </p:sp>
      <p:sp>
        <p:nvSpPr>
          <p:cNvPr id="3" name="Text Placeholder 2"/>
          <p:cNvSpPr>
            <a:spLocks noGrp="1"/>
          </p:cNvSpPr>
          <p:nvPr>
            <p:ph type="body" idx="1"/>
          </p:nvPr>
        </p:nvSpPr>
        <p:spPr/>
        <p:txBody>
          <a:bodyPr/>
          <a:lstStyle/>
          <a:p>
            <a:pPr marL="0" indent="0">
              <a:buNone/>
            </a:pPr>
            <a:r>
              <a:rPr lang="en-US" b="1" dirty="0"/>
              <a:t>Prepare the user requirement and system requirement for the Online Purchase Concert Ticket function for an online system which allows online users to check seat availability, concert details, purchase tickets </a:t>
            </a:r>
            <a:r>
              <a:rPr lang="en-US" b="1" dirty="0" smtClean="0"/>
              <a:t>etc.</a:t>
            </a:r>
            <a:endParaRPr lang="en-MY" dirty="0"/>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422260341"/>
              </p:ext>
            </p:extLst>
          </p:nvPr>
        </p:nvGraphicFramePr>
        <p:xfrm>
          <a:off x="927712" y="2833037"/>
          <a:ext cx="3571460" cy="1112520"/>
        </p:xfrm>
        <a:graphic>
          <a:graphicData uri="http://schemas.openxmlformats.org/drawingml/2006/table">
            <a:tbl>
              <a:tblPr firstRow="1" bandRow="1">
                <a:tableStyleId>{EB4AD3C7-D698-48A1-957C-F47C7DEF9286}</a:tableStyleId>
              </a:tblPr>
              <a:tblGrid>
                <a:gridCol w="2032000"/>
                <a:gridCol w="1539460"/>
              </a:tblGrid>
              <a:tr h="370840">
                <a:tc>
                  <a:txBody>
                    <a:bodyPr/>
                    <a:lstStyle/>
                    <a:p>
                      <a:r>
                        <a:rPr lang="en-MY" dirty="0" smtClean="0"/>
                        <a:t>Marking Criteria</a:t>
                      </a:r>
                      <a:endParaRPr lang="en-MY" dirty="0"/>
                    </a:p>
                  </a:txBody>
                  <a:tcPr/>
                </a:tc>
                <a:tc>
                  <a:txBody>
                    <a:bodyPr/>
                    <a:lstStyle/>
                    <a:p>
                      <a:r>
                        <a:rPr lang="en-MY" dirty="0" smtClean="0"/>
                        <a:t>Marks Allocation</a:t>
                      </a:r>
                      <a:endParaRPr lang="en-MY" dirty="0"/>
                    </a:p>
                  </a:txBody>
                  <a:tcPr/>
                </a:tc>
              </a:tr>
              <a:tr h="370840">
                <a:tc>
                  <a:txBody>
                    <a:bodyPr/>
                    <a:lstStyle/>
                    <a:p>
                      <a:r>
                        <a:rPr lang="en-MY" dirty="0" smtClean="0"/>
                        <a:t>User Requirement </a:t>
                      </a:r>
                      <a:endParaRPr lang="en-MY" dirty="0"/>
                    </a:p>
                  </a:txBody>
                  <a:tcPr/>
                </a:tc>
                <a:tc>
                  <a:txBody>
                    <a:bodyPr/>
                    <a:lstStyle/>
                    <a:p>
                      <a:r>
                        <a:rPr lang="en-MY" dirty="0" smtClean="0"/>
                        <a:t>2</a:t>
                      </a:r>
                      <a:endParaRPr lang="en-MY" dirty="0"/>
                    </a:p>
                  </a:txBody>
                  <a:tcPr/>
                </a:tc>
              </a:tr>
              <a:tr h="370840">
                <a:tc>
                  <a:txBody>
                    <a:bodyPr/>
                    <a:lstStyle/>
                    <a:p>
                      <a:r>
                        <a:rPr lang="en-MY" dirty="0" smtClean="0"/>
                        <a:t>System Requirement</a:t>
                      </a:r>
                      <a:endParaRPr lang="en-MY" dirty="0"/>
                    </a:p>
                  </a:txBody>
                  <a:tcPr/>
                </a:tc>
                <a:tc>
                  <a:txBody>
                    <a:bodyPr/>
                    <a:lstStyle/>
                    <a:p>
                      <a:r>
                        <a:rPr lang="en-MY" dirty="0" smtClean="0"/>
                        <a:t>7</a:t>
                      </a:r>
                      <a:endParaRPr lang="en-MY" dirty="0"/>
                    </a:p>
                  </a:txBody>
                  <a:tcPr/>
                </a:tc>
              </a:tr>
            </a:tbl>
          </a:graphicData>
        </a:graphic>
      </p:graphicFrame>
    </p:spTree>
    <p:extLst>
      <p:ext uri="{BB962C8B-B14F-4D97-AF65-F5344CB8AC3E}">
        <p14:creationId xmlns:p14="http://schemas.microsoft.com/office/powerpoint/2010/main" val="1554054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Exercise – Past Year Question</a:t>
            </a:r>
            <a:endParaRPr lang="en-MY" dirty="0"/>
          </a:p>
        </p:txBody>
      </p:sp>
      <p:sp>
        <p:nvSpPr>
          <p:cNvPr id="3" name="Text Placeholder 2"/>
          <p:cNvSpPr>
            <a:spLocks noGrp="1"/>
          </p:cNvSpPr>
          <p:nvPr>
            <p:ph type="body" idx="1"/>
          </p:nvPr>
        </p:nvSpPr>
        <p:spPr>
          <a:xfrm>
            <a:off x="817475" y="937404"/>
            <a:ext cx="7373475" cy="652858"/>
          </a:xfrm>
        </p:spPr>
        <p:txBody>
          <a:bodyPr/>
          <a:lstStyle/>
          <a:p>
            <a:pPr marL="0" indent="0">
              <a:buNone/>
            </a:pPr>
            <a:r>
              <a:rPr lang="en-US" b="1" dirty="0" smtClean="0"/>
              <a:t>Online </a:t>
            </a:r>
            <a:r>
              <a:rPr lang="en-US" b="1" dirty="0"/>
              <a:t>Purchase Concert </a:t>
            </a:r>
            <a:r>
              <a:rPr lang="en-US" b="1" dirty="0" smtClean="0"/>
              <a:t>Ticket</a:t>
            </a:r>
            <a:endParaRPr lang="en-MY" dirty="0"/>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47530" y="1484246"/>
            <a:ext cx="7798905" cy="1007163"/>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marL="357188" indent="-357188">
              <a:spcAft>
                <a:spcPts val="600"/>
              </a:spcAft>
            </a:pPr>
            <a:r>
              <a:rPr lang="en-MY" sz="1600" b="1" dirty="0" smtClean="0">
                <a:effectLst>
                  <a:glow rad="101600">
                    <a:srgbClr val="FFFF00">
                      <a:alpha val="60000"/>
                    </a:srgbClr>
                  </a:glow>
                </a:effectLst>
              </a:rPr>
              <a:t>User Requirement</a:t>
            </a:r>
            <a:endParaRPr lang="en-MY" sz="1600" dirty="0" smtClean="0">
              <a:effectLst>
                <a:glow rad="101600">
                  <a:srgbClr val="FFFF00">
                    <a:alpha val="60000"/>
                  </a:srgbClr>
                </a:glow>
              </a:effectLst>
            </a:endParaRPr>
          </a:p>
          <a:p>
            <a:pPr marL="357188" indent="-357188"/>
            <a:r>
              <a:rPr lang="en-MY" sz="1600" dirty="0" smtClean="0"/>
              <a:t>1.	</a:t>
            </a:r>
            <a:r>
              <a:rPr lang="en-US" sz="1600" dirty="0"/>
              <a:t>The system must provide a facility which allows the online users to check on concert details, seat availability and purchase tickets</a:t>
            </a:r>
            <a:endParaRPr lang="en-MY" sz="1600" dirty="0"/>
          </a:p>
        </p:txBody>
      </p:sp>
    </p:spTree>
    <p:extLst>
      <p:ext uri="{BB962C8B-B14F-4D97-AF65-F5344CB8AC3E}">
        <p14:creationId xmlns:p14="http://schemas.microsoft.com/office/powerpoint/2010/main" val="2571896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Exercise – Past Year Question</a:t>
            </a:r>
            <a:endParaRPr lang="en-MY" dirty="0"/>
          </a:p>
        </p:txBody>
      </p:sp>
      <p:sp>
        <p:nvSpPr>
          <p:cNvPr id="3" name="Text Placeholder 2"/>
          <p:cNvSpPr>
            <a:spLocks noGrp="1"/>
          </p:cNvSpPr>
          <p:nvPr>
            <p:ph type="body" idx="1"/>
          </p:nvPr>
        </p:nvSpPr>
        <p:spPr>
          <a:xfrm>
            <a:off x="817475" y="937404"/>
            <a:ext cx="7373475" cy="652858"/>
          </a:xfrm>
        </p:spPr>
        <p:txBody>
          <a:bodyPr/>
          <a:lstStyle/>
          <a:p>
            <a:pPr marL="0" indent="0">
              <a:buNone/>
            </a:pPr>
            <a:r>
              <a:rPr lang="en-US" b="1" dirty="0" smtClean="0"/>
              <a:t>Online </a:t>
            </a:r>
            <a:r>
              <a:rPr lang="en-US" b="1" dirty="0"/>
              <a:t>Purchase Concert </a:t>
            </a:r>
            <a:r>
              <a:rPr lang="en-US" b="1" dirty="0" smtClean="0"/>
              <a:t>Ticket</a:t>
            </a:r>
            <a:endParaRPr lang="en-MY" dirty="0"/>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47530" y="1484246"/>
            <a:ext cx="7798905" cy="3233528"/>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marL="357188" indent="-357188">
              <a:spcAft>
                <a:spcPts val="600"/>
              </a:spcAft>
            </a:pPr>
            <a:r>
              <a:rPr lang="en-MY" sz="1600" b="1" dirty="0" smtClean="0">
                <a:effectLst>
                  <a:glow rad="101600">
                    <a:srgbClr val="FFFF00">
                      <a:alpha val="60000"/>
                    </a:srgbClr>
                  </a:glow>
                </a:effectLst>
              </a:rPr>
              <a:t>System Requirement</a:t>
            </a:r>
            <a:endParaRPr lang="en-MY" sz="1600" dirty="0" smtClean="0">
              <a:effectLst>
                <a:glow rad="101600">
                  <a:srgbClr val="FFFF00">
                    <a:alpha val="60000"/>
                  </a:srgbClr>
                </a:glow>
              </a:effectLst>
            </a:endParaRPr>
          </a:p>
          <a:p>
            <a:pPr lvl="0">
              <a:tabLst>
                <a:tab pos="447675" algn="l"/>
              </a:tabLst>
            </a:pPr>
            <a:r>
              <a:rPr lang="en-US" sz="1600" dirty="0" smtClean="0"/>
              <a:t>1.1	The </a:t>
            </a:r>
            <a:r>
              <a:rPr lang="en-US" sz="1600" dirty="0"/>
              <a:t>system allows the online users to view concert’s details  </a:t>
            </a:r>
            <a:endParaRPr lang="en-MY" sz="1600" dirty="0"/>
          </a:p>
          <a:p>
            <a:pPr lvl="0">
              <a:tabLst>
                <a:tab pos="447675" algn="l"/>
              </a:tabLst>
            </a:pPr>
            <a:r>
              <a:rPr lang="en-MY" sz="1600" dirty="0" smtClean="0"/>
              <a:t>1.2	</a:t>
            </a:r>
            <a:r>
              <a:rPr lang="en-US" sz="1600" dirty="0" smtClean="0"/>
              <a:t>The </a:t>
            </a:r>
            <a:r>
              <a:rPr lang="en-US" sz="1600" dirty="0"/>
              <a:t>users can check the seat availability for the concert they are interested </a:t>
            </a:r>
            <a:r>
              <a:rPr lang="en-US" sz="1600" dirty="0" smtClean="0"/>
              <a:t>in</a:t>
            </a:r>
          </a:p>
          <a:p>
            <a:pPr marL="447675" lvl="0" indent="-447675">
              <a:tabLst>
                <a:tab pos="447675" algn="l"/>
              </a:tabLst>
            </a:pPr>
            <a:r>
              <a:rPr lang="en-US" sz="1600" dirty="0" smtClean="0"/>
              <a:t>1.3	The </a:t>
            </a:r>
            <a:r>
              <a:rPr lang="en-US" sz="1600" dirty="0"/>
              <a:t>users can select the seating position available and make a purchase for the ticket(s) </a:t>
            </a:r>
            <a:endParaRPr lang="en-MY" sz="1600" dirty="0"/>
          </a:p>
          <a:p>
            <a:pPr lvl="0">
              <a:tabLst>
                <a:tab pos="447675" algn="l"/>
              </a:tabLst>
            </a:pPr>
            <a:r>
              <a:rPr lang="en-MY" sz="1600" dirty="0" smtClean="0"/>
              <a:t>1.4	</a:t>
            </a:r>
            <a:r>
              <a:rPr lang="en-US" sz="1600" dirty="0" smtClean="0"/>
              <a:t>The </a:t>
            </a:r>
            <a:r>
              <a:rPr lang="en-US" sz="1600" dirty="0"/>
              <a:t>system will calculate the charges once the user confirmed the transaction </a:t>
            </a:r>
            <a:endParaRPr lang="en-MY" sz="1600" dirty="0"/>
          </a:p>
          <a:p>
            <a:pPr marL="447675" lvl="0" indent="-447675">
              <a:tabLst>
                <a:tab pos="447675" algn="l"/>
              </a:tabLst>
            </a:pPr>
            <a:r>
              <a:rPr lang="en-MY" sz="1600" dirty="0" smtClean="0"/>
              <a:t>1.5	</a:t>
            </a:r>
            <a:r>
              <a:rPr lang="en-US" sz="1600" dirty="0" smtClean="0"/>
              <a:t>The </a:t>
            </a:r>
            <a:r>
              <a:rPr lang="en-US" sz="1600" dirty="0"/>
              <a:t>system will also check on the payment details such credit card number and </a:t>
            </a:r>
            <a:r>
              <a:rPr lang="en-US" sz="1600" dirty="0" smtClean="0"/>
              <a:t>etc.</a:t>
            </a:r>
            <a:endParaRPr lang="en-MY" sz="1600" dirty="0"/>
          </a:p>
          <a:p>
            <a:pPr lvl="0">
              <a:tabLst>
                <a:tab pos="447675" algn="l"/>
              </a:tabLst>
            </a:pPr>
            <a:r>
              <a:rPr lang="en-MY" sz="1600" dirty="0" smtClean="0"/>
              <a:t>1.6	</a:t>
            </a:r>
            <a:r>
              <a:rPr lang="en-US" sz="1600" dirty="0" smtClean="0"/>
              <a:t>If </a:t>
            </a:r>
            <a:r>
              <a:rPr lang="en-US" sz="1600" dirty="0"/>
              <a:t>invalid payment details, the system will show message </a:t>
            </a:r>
            <a:endParaRPr lang="en-MY" sz="1600" dirty="0"/>
          </a:p>
          <a:p>
            <a:pPr marL="447675" lvl="0" indent="-447675">
              <a:tabLst>
                <a:tab pos="447675" algn="l"/>
              </a:tabLst>
            </a:pPr>
            <a:r>
              <a:rPr lang="en-MY" sz="1600" dirty="0" smtClean="0"/>
              <a:t>1.7	</a:t>
            </a:r>
            <a:r>
              <a:rPr lang="en-US" sz="1600" dirty="0" smtClean="0"/>
              <a:t>If </a:t>
            </a:r>
            <a:r>
              <a:rPr lang="en-US" sz="1600" dirty="0"/>
              <a:t>valid, the system will proceed transaction and update the seat(s) to not available  </a:t>
            </a:r>
            <a:endParaRPr lang="en-MY" sz="1600" dirty="0"/>
          </a:p>
          <a:p>
            <a:pPr lvl="0">
              <a:tabLst>
                <a:tab pos="447675" algn="l"/>
              </a:tabLst>
            </a:pPr>
            <a:r>
              <a:rPr lang="en-MY" sz="1600" dirty="0" smtClean="0"/>
              <a:t>1.8	</a:t>
            </a:r>
            <a:r>
              <a:rPr lang="en-US" sz="1600" dirty="0" smtClean="0"/>
              <a:t>The </a:t>
            </a:r>
            <a:r>
              <a:rPr lang="en-US" sz="1600" dirty="0"/>
              <a:t>system will generate on-line receipt</a:t>
            </a:r>
            <a:endParaRPr lang="en-MY" sz="1600" dirty="0"/>
          </a:p>
        </p:txBody>
      </p:sp>
    </p:spTree>
    <p:extLst>
      <p:ext uri="{BB962C8B-B14F-4D97-AF65-F5344CB8AC3E}">
        <p14:creationId xmlns:p14="http://schemas.microsoft.com/office/powerpoint/2010/main" val="4040289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MY"/>
          </a:p>
        </p:txBody>
      </p:sp>
      <p:sp>
        <p:nvSpPr>
          <p:cNvPr id="3" name="Title 2"/>
          <p:cNvSpPr>
            <a:spLocks noGrp="1"/>
          </p:cNvSpPr>
          <p:nvPr>
            <p:ph type="ctrTitle"/>
          </p:nvPr>
        </p:nvSpPr>
        <p:spPr>
          <a:xfrm>
            <a:off x="2022225" y="1693523"/>
            <a:ext cx="5458627" cy="1159799"/>
          </a:xfrm>
          <a:solidFill>
            <a:schemeClr val="bg1"/>
          </a:solidFill>
        </p:spPr>
        <p:txBody>
          <a:bodyPr/>
          <a:lstStyle/>
          <a:p>
            <a:r>
              <a:rPr lang="en-MY" dirty="0" smtClean="0"/>
              <a:t>Functional and Non-Functional Requirements </a:t>
            </a:r>
            <a:endParaRPr lang="en-MY" dirty="0"/>
          </a:p>
        </p:txBody>
      </p:sp>
      <p:pic>
        <p:nvPicPr>
          <p:cNvPr id="4" name="Picture 13" descr="http://www.viprethailand.com/images/VIPRE-details.png"/>
          <p:cNvPicPr>
            <a:picLocks noChangeAspect="1" noChangeArrowheads="1"/>
          </p:cNvPicPr>
          <p:nvPr/>
        </p:nvPicPr>
        <p:blipFill>
          <a:blip r:embed="rId2"/>
          <a:srcRect/>
          <a:stretch>
            <a:fillRect/>
          </a:stretch>
        </p:blipFill>
        <p:spPr bwMode="auto">
          <a:xfrm>
            <a:off x="733220" y="2064027"/>
            <a:ext cx="793052" cy="864704"/>
          </a:xfrm>
          <a:prstGeom prst="rect">
            <a:avLst/>
          </a:prstGeom>
          <a:noFill/>
          <a:ln w="9525">
            <a:noFill/>
            <a:miter lim="800000"/>
            <a:headEnd/>
            <a:tailEnd/>
          </a:ln>
        </p:spPr>
      </p:pic>
    </p:spTree>
    <p:extLst>
      <p:ext uri="{BB962C8B-B14F-4D97-AF65-F5344CB8AC3E}">
        <p14:creationId xmlns:p14="http://schemas.microsoft.com/office/powerpoint/2010/main" val="289809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50" y="241254"/>
            <a:ext cx="6232124" cy="435599"/>
          </a:xfrm>
          <a:solidFill>
            <a:schemeClr val="bg1"/>
          </a:solidFill>
        </p:spPr>
        <p:txBody>
          <a:bodyPr/>
          <a:lstStyle/>
          <a:p>
            <a:r>
              <a:rPr lang="en-MY" dirty="0" smtClean="0"/>
              <a:t>Functional &amp; Non-Functional Requirements</a:t>
            </a:r>
            <a:endParaRPr lang="en-MY" dirty="0"/>
          </a:p>
        </p:txBody>
      </p:sp>
      <p:pic>
        <p:nvPicPr>
          <p:cNvPr id="3" name="Picture 13" descr="http://www.viprethailand.com/images/VIPRE-details.png"/>
          <p:cNvPicPr>
            <a:picLocks noChangeAspect="1" noChangeArrowheads="1"/>
          </p:cNvPicPr>
          <p:nvPr/>
        </p:nvPicPr>
        <p:blipFill>
          <a:blip r:embed="rId2"/>
          <a:srcRect/>
          <a:stretch>
            <a:fillRect/>
          </a:stretch>
        </p:blipFill>
        <p:spPr bwMode="auto">
          <a:xfrm>
            <a:off x="580820" y="89168"/>
            <a:ext cx="538988" cy="587685"/>
          </a:xfrm>
          <a:prstGeom prst="rect">
            <a:avLst/>
          </a:prstGeom>
          <a:noFill/>
          <a:ln w="9525">
            <a:noFill/>
            <a:miter lim="800000"/>
            <a:headEnd/>
            <a:tailEnd/>
          </a:ln>
        </p:spPr>
      </p:pic>
      <p:sp>
        <p:nvSpPr>
          <p:cNvPr id="4" name="Text Box 1028"/>
          <p:cNvSpPr txBox="1">
            <a:spLocks noChangeArrowheads="1"/>
          </p:cNvSpPr>
          <p:nvPr/>
        </p:nvSpPr>
        <p:spPr bwMode="auto">
          <a:xfrm>
            <a:off x="2915479" y="1401413"/>
            <a:ext cx="2895600" cy="831850"/>
          </a:xfrm>
          <a:prstGeom prst="rect">
            <a:avLst/>
          </a:prstGeom>
          <a:ln>
            <a:noFill/>
            <a:headEnd/>
            <a:tailEnd/>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defRPr/>
            </a:pPr>
            <a:r>
              <a:rPr lang="en-US" altLang="en-US" sz="2400">
                <a:solidFill>
                  <a:schemeClr val="tx1"/>
                </a:solidFill>
                <a:latin typeface="Berlin Sans FB" panose="020E0602020502020306" pitchFamily="34" charset="0"/>
              </a:rPr>
              <a:t>Software System Requirements </a:t>
            </a:r>
          </a:p>
        </p:txBody>
      </p:sp>
      <p:sp>
        <p:nvSpPr>
          <p:cNvPr id="5" name="Text Box 1029"/>
          <p:cNvSpPr txBox="1">
            <a:spLocks noChangeArrowheads="1"/>
          </p:cNvSpPr>
          <p:nvPr/>
        </p:nvSpPr>
        <p:spPr bwMode="auto">
          <a:xfrm>
            <a:off x="5403573" y="2845900"/>
            <a:ext cx="2859157" cy="830997"/>
          </a:xfrm>
          <a:prstGeom prst="rect">
            <a:avLst/>
          </a:prstGeom>
          <a:ln>
            <a:noFill/>
            <a:headEnd/>
            <a:tailEn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spcBef>
                <a:spcPct val="50000"/>
              </a:spcBef>
              <a:defRPr/>
            </a:pPr>
            <a:r>
              <a:rPr lang="en-US" altLang="en-US" sz="2400" dirty="0">
                <a:solidFill>
                  <a:schemeClr val="tx1"/>
                </a:solidFill>
                <a:latin typeface="Berlin Sans FB" panose="020E0602020502020306" pitchFamily="34" charset="0"/>
              </a:rPr>
              <a:t>Non-Functional Requirements </a:t>
            </a:r>
          </a:p>
        </p:txBody>
      </p:sp>
      <p:sp>
        <p:nvSpPr>
          <p:cNvPr id="6" name="Text Box 1030"/>
          <p:cNvSpPr txBox="1">
            <a:spLocks noChangeArrowheads="1"/>
          </p:cNvSpPr>
          <p:nvPr/>
        </p:nvSpPr>
        <p:spPr bwMode="auto">
          <a:xfrm>
            <a:off x="934278" y="2845900"/>
            <a:ext cx="2564296" cy="830997"/>
          </a:xfrm>
          <a:prstGeom prst="rect">
            <a:avLst/>
          </a:prstGeom>
          <a:ln>
            <a:noFill/>
            <a:headEnd/>
            <a:tailEn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spcBef>
                <a:spcPct val="50000"/>
              </a:spcBef>
              <a:defRPr/>
            </a:pPr>
            <a:r>
              <a:rPr lang="en-US" altLang="en-US" sz="2400">
                <a:solidFill>
                  <a:schemeClr val="tx1"/>
                </a:solidFill>
                <a:latin typeface="Berlin Sans FB" panose="020E0602020502020306" pitchFamily="34" charset="0"/>
              </a:rPr>
              <a:t>Functional  Requirements </a:t>
            </a:r>
          </a:p>
        </p:txBody>
      </p:sp>
      <p:cxnSp>
        <p:nvCxnSpPr>
          <p:cNvPr id="8" name="Elbow Connector 7"/>
          <p:cNvCxnSpPr>
            <a:stCxn id="4" idx="2"/>
            <a:endCxn id="6" idx="0"/>
          </p:cNvCxnSpPr>
          <p:nvPr/>
        </p:nvCxnSpPr>
        <p:spPr>
          <a:xfrm rot="5400000">
            <a:off x="2983535" y="1466155"/>
            <a:ext cx="612637" cy="21468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 idx="2"/>
            <a:endCxn id="5" idx="0"/>
          </p:cNvCxnSpPr>
          <p:nvPr/>
        </p:nvCxnSpPr>
        <p:spPr>
          <a:xfrm rot="16200000" flipH="1">
            <a:off x="5291897" y="1304644"/>
            <a:ext cx="612637" cy="246987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260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MY" dirty="0" smtClean="0"/>
              <a:t>Functional Requirements</a:t>
            </a:r>
            <a:endParaRPr lang="en-MY" dirty="0"/>
          </a:p>
        </p:txBody>
      </p:sp>
      <p:sp>
        <p:nvSpPr>
          <p:cNvPr id="4" name="Text Placeholder 3"/>
          <p:cNvSpPr>
            <a:spLocks noGrp="1"/>
          </p:cNvSpPr>
          <p:nvPr>
            <p:ph type="body" idx="1"/>
          </p:nvPr>
        </p:nvSpPr>
        <p:spPr/>
        <p:txBody>
          <a:bodyPr/>
          <a:lstStyle/>
          <a:p>
            <a:pPr algn="just" eaLnBrk="1" hangingPunct="1"/>
            <a:r>
              <a:rPr lang="en-GB" altLang="en-US" dirty="0">
                <a:cs typeface="Times New Roman" pitchFamily="18" charset="0"/>
              </a:rPr>
              <a:t>These are statement of </a:t>
            </a:r>
            <a:r>
              <a:rPr lang="en-GB" altLang="en-US" dirty="0">
                <a:solidFill>
                  <a:srgbClr val="FF0000"/>
                </a:solidFill>
                <a:cs typeface="Times New Roman" pitchFamily="18" charset="0"/>
              </a:rPr>
              <a:t>services</a:t>
            </a:r>
            <a:r>
              <a:rPr lang="en-GB" altLang="en-US" dirty="0">
                <a:cs typeface="Times New Roman" pitchFamily="18" charset="0"/>
              </a:rPr>
              <a:t> the system should provide, how the system should </a:t>
            </a:r>
            <a:r>
              <a:rPr lang="en-GB" altLang="en-US" dirty="0">
                <a:solidFill>
                  <a:srgbClr val="FF3300"/>
                </a:solidFill>
                <a:cs typeface="Times New Roman" pitchFamily="18" charset="0"/>
              </a:rPr>
              <a:t>react</a:t>
            </a:r>
            <a:r>
              <a:rPr lang="en-GB" altLang="en-US" dirty="0">
                <a:cs typeface="Times New Roman" pitchFamily="18" charset="0"/>
              </a:rPr>
              <a:t> to particular inputs and how the system should </a:t>
            </a:r>
            <a:r>
              <a:rPr lang="en-GB" altLang="en-US" dirty="0">
                <a:solidFill>
                  <a:srgbClr val="FF3300"/>
                </a:solidFill>
                <a:cs typeface="Times New Roman" pitchFamily="18" charset="0"/>
              </a:rPr>
              <a:t>behave</a:t>
            </a:r>
            <a:r>
              <a:rPr lang="en-GB" altLang="en-US" dirty="0">
                <a:cs typeface="Times New Roman" pitchFamily="18" charset="0"/>
              </a:rPr>
              <a:t> in particular situation. In some cases, the functional requirements may also explicitly state </a:t>
            </a:r>
            <a:r>
              <a:rPr lang="en-GB" altLang="en-US" dirty="0">
                <a:solidFill>
                  <a:srgbClr val="FF3300"/>
                </a:solidFill>
                <a:cs typeface="Times New Roman" pitchFamily="18" charset="0"/>
              </a:rPr>
              <a:t>what</a:t>
            </a:r>
            <a:r>
              <a:rPr lang="en-GB" altLang="en-US" dirty="0">
                <a:cs typeface="Times New Roman" pitchFamily="18" charset="0"/>
              </a:rPr>
              <a:t> the system should not do</a:t>
            </a:r>
            <a:r>
              <a:rPr lang="en-GB" altLang="en-US" dirty="0" smtClean="0">
                <a:cs typeface="Times New Roman" pitchFamily="18" charset="0"/>
              </a:rPr>
              <a:t>.</a:t>
            </a:r>
            <a:endParaRPr lang="en-GB" altLang="en-US" dirty="0">
              <a:cs typeface="Times New Roman" pitchFamily="18" charset="0"/>
            </a:endParaRPr>
          </a:p>
        </p:txBody>
      </p:sp>
      <p:pic>
        <p:nvPicPr>
          <p:cNvPr id="3" name="Picture 13" descr="http://www.viprethailand.com/images/VIPRE-details.png"/>
          <p:cNvPicPr>
            <a:picLocks noChangeAspect="1" noChangeArrowheads="1"/>
          </p:cNvPicPr>
          <p:nvPr/>
        </p:nvPicPr>
        <p:blipFill>
          <a:blip r:embed="rId2"/>
          <a:srcRect/>
          <a:stretch>
            <a:fillRect/>
          </a:stretch>
        </p:blipFill>
        <p:spPr bwMode="auto">
          <a:xfrm>
            <a:off x="580820" y="89168"/>
            <a:ext cx="538988" cy="587685"/>
          </a:xfrm>
          <a:prstGeom prst="rect">
            <a:avLst/>
          </a:prstGeom>
          <a:noFill/>
          <a:ln w="9525">
            <a:noFill/>
            <a:miter lim="800000"/>
            <a:headEnd/>
            <a:tailEnd/>
          </a:ln>
        </p:spPr>
      </p:pic>
      <p:pic>
        <p:nvPicPr>
          <p:cNvPr id="5" name="Picture 4" descr="http://www.overheaddoor-portland.com/Portals/148469/images/man_maintenance-resized-600.jpg"/>
          <p:cNvPicPr>
            <a:picLocks noChangeAspect="1" noChangeArrowheads="1"/>
          </p:cNvPicPr>
          <p:nvPr/>
        </p:nvPicPr>
        <p:blipFill>
          <a:blip r:embed="rId3"/>
          <a:srcRect/>
          <a:stretch>
            <a:fillRect/>
          </a:stretch>
        </p:blipFill>
        <p:spPr bwMode="auto">
          <a:xfrm>
            <a:off x="6672839" y="3127247"/>
            <a:ext cx="1518111" cy="1411577"/>
          </a:xfrm>
          <a:prstGeom prst="rect">
            <a:avLst/>
          </a:prstGeom>
          <a:noFill/>
          <a:ln w="9525">
            <a:noFill/>
            <a:miter lim="800000"/>
            <a:headEnd/>
            <a:tailEnd/>
          </a:ln>
        </p:spPr>
      </p:pic>
    </p:spTree>
    <p:extLst>
      <p:ext uri="{BB962C8B-B14F-4D97-AF65-F5344CB8AC3E}">
        <p14:creationId xmlns:p14="http://schemas.microsoft.com/office/powerpoint/2010/main" val="8686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MY" dirty="0" smtClean="0"/>
              <a:t>Functional Requirements</a:t>
            </a:r>
            <a:endParaRPr lang="en-MY" dirty="0"/>
          </a:p>
        </p:txBody>
      </p:sp>
      <p:sp>
        <p:nvSpPr>
          <p:cNvPr id="4" name="Text Placeholder 3"/>
          <p:cNvSpPr>
            <a:spLocks noGrp="1"/>
          </p:cNvSpPr>
          <p:nvPr>
            <p:ph type="body" idx="1"/>
          </p:nvPr>
        </p:nvSpPr>
        <p:spPr>
          <a:xfrm>
            <a:off x="817475" y="937404"/>
            <a:ext cx="7373475" cy="944405"/>
          </a:xfrm>
        </p:spPr>
        <p:txBody>
          <a:bodyPr/>
          <a:lstStyle/>
          <a:p>
            <a:pPr algn="just" eaLnBrk="1" hangingPunct="1"/>
            <a:r>
              <a:rPr lang="en-GB" altLang="en-US" dirty="0">
                <a:cs typeface="Times New Roman" pitchFamily="18" charset="0"/>
              </a:rPr>
              <a:t>Examples of functional requirements of a university library system called </a:t>
            </a:r>
            <a:r>
              <a:rPr lang="en-GB" altLang="en-US" dirty="0" smtClean="0">
                <a:cs typeface="Times New Roman" pitchFamily="18" charset="0"/>
              </a:rPr>
              <a:t>LIBSYS:</a:t>
            </a:r>
          </a:p>
        </p:txBody>
      </p:sp>
      <p:pic>
        <p:nvPicPr>
          <p:cNvPr id="3" name="Picture 13" descr="http://www.viprethailand.com/images/VIPRE-details.png"/>
          <p:cNvPicPr>
            <a:picLocks noChangeAspect="1" noChangeArrowheads="1"/>
          </p:cNvPicPr>
          <p:nvPr/>
        </p:nvPicPr>
        <p:blipFill>
          <a:blip r:embed="rId2"/>
          <a:srcRect/>
          <a:stretch>
            <a:fillRect/>
          </a:stretch>
        </p:blipFill>
        <p:spPr bwMode="auto">
          <a:xfrm>
            <a:off x="580820" y="89168"/>
            <a:ext cx="538988" cy="587685"/>
          </a:xfrm>
          <a:prstGeom prst="rect">
            <a:avLst/>
          </a:prstGeom>
          <a:noFill/>
          <a:ln w="9525">
            <a:noFill/>
            <a:miter lim="800000"/>
            <a:headEnd/>
            <a:tailEnd/>
          </a:ln>
        </p:spPr>
      </p:pic>
      <p:sp>
        <p:nvSpPr>
          <p:cNvPr id="5" name="Text Box 5"/>
          <p:cNvSpPr txBox="1">
            <a:spLocks noChangeArrowheads="1"/>
          </p:cNvSpPr>
          <p:nvPr/>
        </p:nvSpPr>
        <p:spPr bwMode="auto">
          <a:xfrm>
            <a:off x="914399" y="2282687"/>
            <a:ext cx="7827875" cy="1785104"/>
          </a:xfrm>
          <a:prstGeom prst="rect">
            <a:avLst/>
          </a:prstGeom>
          <a:solidFill>
            <a:schemeClr val="bg1"/>
          </a:solidFill>
          <a:ln w="3175">
            <a:solidFill>
              <a:schemeClr val="tx1"/>
            </a:solidFill>
            <a:headEnd/>
            <a:tailEnd/>
          </a:ln>
        </p:spPr>
        <p:style>
          <a:lnRef idx="0">
            <a:schemeClr val="accent1"/>
          </a:lnRef>
          <a:fillRef idx="3">
            <a:schemeClr val="accent1"/>
          </a:fillRef>
          <a:effectRef idx="3">
            <a:schemeClr val="accent1"/>
          </a:effectRef>
          <a:fontRef idx="minor">
            <a:schemeClr val="lt1"/>
          </a:fontRef>
        </p:style>
        <p:txBody>
          <a:bodyPr wrap="square">
            <a:spAutoFit/>
          </a:bodyPr>
          <a:lstStyle/>
          <a:p>
            <a:pPr marL="450850" lvl="1" indent="-268288">
              <a:buFontTx/>
              <a:buChar char="•"/>
              <a:defRPr/>
            </a:pPr>
            <a:r>
              <a:rPr lang="en-GB" altLang="en-US" sz="2200" dirty="0" smtClean="0">
                <a:solidFill>
                  <a:schemeClr val="tx1"/>
                </a:solidFill>
                <a:latin typeface="Times New Roman" pitchFamily="18" charset="0"/>
              </a:rPr>
              <a:t>The </a:t>
            </a:r>
            <a:r>
              <a:rPr lang="en-GB" altLang="en-US" sz="2200" dirty="0">
                <a:solidFill>
                  <a:schemeClr val="tx1"/>
                </a:solidFill>
                <a:latin typeface="Times New Roman" pitchFamily="18" charset="0"/>
              </a:rPr>
              <a:t>user shall be able to search either all of the initial set of databases or select a subset from it.</a:t>
            </a:r>
          </a:p>
          <a:p>
            <a:pPr marL="450850" lvl="1" indent="-268288">
              <a:buFontTx/>
              <a:buChar char="•"/>
              <a:defRPr/>
            </a:pPr>
            <a:endParaRPr lang="en-GB" altLang="en-US" sz="2200" dirty="0">
              <a:solidFill>
                <a:schemeClr val="tx1"/>
              </a:solidFill>
              <a:latin typeface="Times New Roman" pitchFamily="18" charset="0"/>
            </a:endParaRPr>
          </a:p>
          <a:p>
            <a:pPr marL="450850" lvl="1" indent="-268288">
              <a:buFontTx/>
              <a:buChar char="•"/>
              <a:defRPr/>
            </a:pPr>
            <a:r>
              <a:rPr lang="en-GB" altLang="en-US" sz="2200" dirty="0" smtClean="0">
                <a:solidFill>
                  <a:schemeClr val="tx1"/>
                </a:solidFill>
                <a:latin typeface="Times New Roman" pitchFamily="18" charset="0"/>
              </a:rPr>
              <a:t>The </a:t>
            </a:r>
            <a:r>
              <a:rPr lang="en-GB" altLang="en-US" sz="2200" dirty="0">
                <a:solidFill>
                  <a:schemeClr val="tx1"/>
                </a:solidFill>
                <a:latin typeface="Times New Roman" pitchFamily="18" charset="0"/>
              </a:rPr>
              <a:t>system shall provide appropriate viewers for the user to read documents in the document store.  </a:t>
            </a:r>
            <a:endParaRPr lang="en-US" altLang="en-US" sz="2200" dirty="0">
              <a:solidFill>
                <a:schemeClr val="tx1"/>
              </a:solidFill>
              <a:latin typeface="Times New Roman" pitchFamily="18" charset="0"/>
            </a:endParaRPr>
          </a:p>
        </p:txBody>
      </p:sp>
    </p:spTree>
    <p:extLst>
      <p:ext uri="{BB962C8B-B14F-4D97-AF65-F5344CB8AC3E}">
        <p14:creationId xmlns:p14="http://schemas.microsoft.com/office/powerpoint/2010/main" val="6024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14"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MY" dirty="0" smtClean="0"/>
              <a:t>Functional Requirements</a:t>
            </a:r>
            <a:endParaRPr lang="en-MY" dirty="0"/>
          </a:p>
        </p:txBody>
      </p:sp>
      <p:sp>
        <p:nvSpPr>
          <p:cNvPr id="4" name="Text Placeholder 3"/>
          <p:cNvSpPr>
            <a:spLocks noGrp="1"/>
          </p:cNvSpPr>
          <p:nvPr>
            <p:ph type="body" idx="1"/>
          </p:nvPr>
        </p:nvSpPr>
        <p:spPr>
          <a:xfrm>
            <a:off x="817475" y="937405"/>
            <a:ext cx="7373475" cy="560092"/>
          </a:xfrm>
        </p:spPr>
        <p:txBody>
          <a:bodyPr/>
          <a:lstStyle/>
          <a:p>
            <a:pPr algn="just" eaLnBrk="1" hangingPunct="1"/>
            <a:r>
              <a:rPr lang="en-US" b="1" dirty="0"/>
              <a:t>HR System – Employee Self Service Sub-system</a:t>
            </a:r>
            <a:r>
              <a:rPr lang="en-GB" altLang="en-US" dirty="0" smtClean="0">
                <a:cs typeface="Times New Roman" pitchFamily="18" charset="0"/>
              </a:rPr>
              <a:t>:</a:t>
            </a:r>
          </a:p>
        </p:txBody>
      </p:sp>
      <p:pic>
        <p:nvPicPr>
          <p:cNvPr id="3" name="Picture 13" descr="http://www.viprethailand.com/images/VIPRE-details.png"/>
          <p:cNvPicPr>
            <a:picLocks noChangeAspect="1" noChangeArrowheads="1"/>
          </p:cNvPicPr>
          <p:nvPr/>
        </p:nvPicPr>
        <p:blipFill>
          <a:blip r:embed="rId2"/>
          <a:srcRect/>
          <a:stretch>
            <a:fillRect/>
          </a:stretch>
        </p:blipFill>
        <p:spPr bwMode="auto">
          <a:xfrm>
            <a:off x="580820" y="89168"/>
            <a:ext cx="538988" cy="587685"/>
          </a:xfrm>
          <a:prstGeom prst="rect">
            <a:avLst/>
          </a:prstGeom>
          <a:noFill/>
          <a:ln w="9525">
            <a:noFill/>
            <a:miter lim="800000"/>
            <a:headEnd/>
            <a:tailEnd/>
          </a:ln>
        </p:spPr>
      </p:pic>
      <p:sp>
        <p:nvSpPr>
          <p:cNvPr id="5" name="Text Box 5"/>
          <p:cNvSpPr txBox="1">
            <a:spLocks noChangeArrowheads="1"/>
          </p:cNvSpPr>
          <p:nvPr/>
        </p:nvSpPr>
        <p:spPr bwMode="auto">
          <a:xfrm>
            <a:off x="817475" y="1858618"/>
            <a:ext cx="7827875" cy="2554545"/>
          </a:xfrm>
          <a:prstGeom prst="rect">
            <a:avLst/>
          </a:prstGeom>
          <a:solidFill>
            <a:schemeClr val="bg1"/>
          </a:solidFill>
          <a:ln w="3175">
            <a:solidFill>
              <a:schemeClr val="tx1"/>
            </a:solidFill>
            <a:headEnd/>
            <a:tailEnd/>
          </a:ln>
        </p:spPr>
        <p:style>
          <a:lnRef idx="0">
            <a:schemeClr val="accent1"/>
          </a:lnRef>
          <a:fillRef idx="3">
            <a:schemeClr val="accent1"/>
          </a:fillRef>
          <a:effectRef idx="3">
            <a:schemeClr val="accent1"/>
          </a:effectRef>
          <a:fontRef idx="minor">
            <a:schemeClr val="lt1"/>
          </a:fontRef>
        </p:style>
        <p:txBody>
          <a:bodyPr wrap="square">
            <a:spAutoFit/>
          </a:bodyPr>
          <a:lstStyle/>
          <a:p>
            <a:pPr marL="357188" indent="-357188"/>
            <a:r>
              <a:rPr lang="en-US" sz="1600" dirty="0">
                <a:solidFill>
                  <a:schemeClr val="tx1"/>
                </a:solidFill>
              </a:rPr>
              <a:t>1.0 </a:t>
            </a:r>
            <a:r>
              <a:rPr lang="en-US" sz="1600" dirty="0" smtClean="0">
                <a:solidFill>
                  <a:schemeClr val="tx1"/>
                </a:solidFill>
              </a:rPr>
              <a:t>	Basic </a:t>
            </a:r>
            <a:r>
              <a:rPr lang="en-US" sz="1600" dirty="0">
                <a:solidFill>
                  <a:schemeClr val="tx1"/>
                </a:solidFill>
              </a:rPr>
              <a:t>Personal Tasks</a:t>
            </a:r>
            <a:endParaRPr lang="en-MY" dirty="0">
              <a:solidFill>
                <a:schemeClr val="tx1"/>
              </a:solidFill>
            </a:endParaRPr>
          </a:p>
          <a:p>
            <a:pPr marL="715963" lvl="1" indent="-358775"/>
            <a:r>
              <a:rPr lang="en-US" sz="1600" dirty="0">
                <a:solidFill>
                  <a:schemeClr val="tx1"/>
                </a:solidFill>
              </a:rPr>
              <a:t>1.1 </a:t>
            </a:r>
            <a:r>
              <a:rPr lang="en-US" sz="1600" dirty="0" smtClean="0">
                <a:solidFill>
                  <a:schemeClr val="tx1"/>
                </a:solidFill>
              </a:rPr>
              <a:t>	Employees </a:t>
            </a:r>
            <a:r>
              <a:rPr lang="en-US" sz="1600" dirty="0">
                <a:solidFill>
                  <a:schemeClr val="tx1"/>
                </a:solidFill>
              </a:rPr>
              <a:t>can perform routine HR administration tasks such as changing name, address, home / work telephone numbers, emergency contacts, next of kin, marriage, births or adoption details</a:t>
            </a:r>
            <a:endParaRPr lang="en-MY" sz="1600" dirty="0">
              <a:solidFill>
                <a:schemeClr val="tx1"/>
              </a:solidFill>
            </a:endParaRPr>
          </a:p>
          <a:p>
            <a:pPr marL="715963" lvl="1" indent="-358775"/>
            <a:r>
              <a:rPr lang="en-US" sz="1600" dirty="0">
                <a:solidFill>
                  <a:schemeClr val="tx1"/>
                </a:solidFill>
              </a:rPr>
              <a:t>1.2 </a:t>
            </a:r>
            <a:r>
              <a:rPr lang="en-US" sz="1600" dirty="0" smtClean="0">
                <a:solidFill>
                  <a:schemeClr val="tx1"/>
                </a:solidFill>
              </a:rPr>
              <a:t>	Employees </a:t>
            </a:r>
            <a:r>
              <a:rPr lang="en-US" sz="1600" dirty="0">
                <a:solidFill>
                  <a:schemeClr val="tx1"/>
                </a:solidFill>
              </a:rPr>
              <a:t>can upload common information to existing databases </a:t>
            </a:r>
            <a:r>
              <a:rPr lang="en-US" sz="1600" dirty="0" err="1">
                <a:solidFill>
                  <a:schemeClr val="tx1"/>
                </a:solidFill>
              </a:rPr>
              <a:t>eg</a:t>
            </a:r>
            <a:r>
              <a:rPr lang="en-US" sz="1600" dirty="0">
                <a:solidFill>
                  <a:schemeClr val="tx1"/>
                </a:solidFill>
              </a:rPr>
              <a:t> telephone directories and </a:t>
            </a:r>
            <a:r>
              <a:rPr lang="en-US" sz="1600" dirty="0" err="1">
                <a:solidFill>
                  <a:schemeClr val="tx1"/>
                </a:solidFill>
              </a:rPr>
              <a:t>organisation</a:t>
            </a:r>
            <a:r>
              <a:rPr lang="en-US" sz="1600" dirty="0">
                <a:solidFill>
                  <a:schemeClr val="tx1"/>
                </a:solidFill>
              </a:rPr>
              <a:t> charts</a:t>
            </a:r>
            <a:endParaRPr lang="en-MY" sz="1600" dirty="0">
              <a:solidFill>
                <a:schemeClr val="tx1"/>
              </a:solidFill>
            </a:endParaRPr>
          </a:p>
          <a:p>
            <a:pPr marL="715963" lvl="1" indent="-358775"/>
            <a:r>
              <a:rPr lang="en-US" sz="1600" dirty="0">
                <a:solidFill>
                  <a:schemeClr val="tx1"/>
                </a:solidFill>
              </a:rPr>
              <a:t>1.3 </a:t>
            </a:r>
            <a:r>
              <a:rPr lang="en-US" sz="1600" dirty="0" smtClean="0">
                <a:solidFill>
                  <a:schemeClr val="tx1"/>
                </a:solidFill>
              </a:rPr>
              <a:t>	Employees </a:t>
            </a:r>
            <a:r>
              <a:rPr lang="en-US" sz="1600" dirty="0">
                <a:solidFill>
                  <a:schemeClr val="tx1"/>
                </a:solidFill>
              </a:rPr>
              <a:t>can view employees own employment history </a:t>
            </a:r>
            <a:r>
              <a:rPr lang="en-US" sz="1600" dirty="0" err="1">
                <a:solidFill>
                  <a:schemeClr val="tx1"/>
                </a:solidFill>
              </a:rPr>
              <a:t>ie</a:t>
            </a:r>
            <a:r>
              <a:rPr lang="en-US" sz="1600" dirty="0">
                <a:solidFill>
                  <a:schemeClr val="tx1"/>
                </a:solidFill>
              </a:rPr>
              <a:t> promotions, dates, appraisal reviews, training records </a:t>
            </a:r>
            <a:endParaRPr lang="en-MY" sz="1600" dirty="0">
              <a:solidFill>
                <a:schemeClr val="tx1"/>
              </a:solidFill>
            </a:endParaRPr>
          </a:p>
          <a:p>
            <a:pPr marL="715963" lvl="1" indent="-358775"/>
            <a:r>
              <a:rPr lang="en-US" sz="1600" dirty="0">
                <a:solidFill>
                  <a:schemeClr val="tx1"/>
                </a:solidFill>
              </a:rPr>
              <a:t>1.4 </a:t>
            </a:r>
            <a:r>
              <a:rPr lang="en-US" sz="1600" dirty="0" smtClean="0">
                <a:solidFill>
                  <a:schemeClr val="tx1"/>
                </a:solidFill>
              </a:rPr>
              <a:t>	Employees </a:t>
            </a:r>
            <a:r>
              <a:rPr lang="en-US" sz="1600" dirty="0">
                <a:solidFill>
                  <a:schemeClr val="tx1"/>
                </a:solidFill>
              </a:rPr>
              <a:t>can view conditions of employment, HR policies, procedures, information packs, benefits details</a:t>
            </a:r>
            <a:endParaRPr lang="en-MY" sz="1600" dirty="0">
              <a:solidFill>
                <a:schemeClr val="tx1"/>
              </a:solidFill>
            </a:endParaRPr>
          </a:p>
        </p:txBody>
      </p:sp>
    </p:spTree>
    <p:extLst>
      <p:ext uri="{BB962C8B-B14F-4D97-AF65-F5344CB8AC3E}">
        <p14:creationId xmlns:p14="http://schemas.microsoft.com/office/powerpoint/2010/main" val="245502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4"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1"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5">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5">
                                            <p:txEl>
                                              <p:pRg st="3" end="3"/>
                                            </p:txEl>
                                          </p:spTgt>
                                        </p:tgtEl>
                                        <p:attrNameLst>
                                          <p:attrName>style.visibility</p:attrName>
                                        </p:attrNameLst>
                                      </p:cBhvr>
                                      <p:to>
                                        <p:strVal val="visible"/>
                                      </p:to>
                                    </p:set>
                                    <p:anim calcmode="discrete" valueType="clr">
                                      <p:cBhvr override="childStyle">
                                        <p:cTn id="28" dur="80"/>
                                        <p:tgtEl>
                                          <p:spTgt spid="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5">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5">
                                            <p:txEl>
                                              <p:pRg st="4" end="4"/>
                                            </p:txEl>
                                          </p:spTgt>
                                        </p:tgtEl>
                                        <p:attrNameLst>
                                          <p:attrName>style.visibility</p:attrName>
                                        </p:attrNameLst>
                                      </p:cBhvr>
                                      <p:to>
                                        <p:strVal val="visible"/>
                                      </p:to>
                                    </p:set>
                                    <p:anim calcmode="discrete" valueType="clr">
                                      <p:cBhvr override="childStyle">
                                        <p:cTn id="35" dur="80"/>
                                        <p:tgtEl>
                                          <p:spTgt spid="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5">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5">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Lesson Objectives</a:t>
            </a:r>
            <a:endParaRPr lang="en-MY" dirty="0"/>
          </a:p>
        </p:txBody>
      </p:sp>
      <p:sp>
        <p:nvSpPr>
          <p:cNvPr id="3" name="Text Placeholder 2"/>
          <p:cNvSpPr>
            <a:spLocks noGrp="1"/>
          </p:cNvSpPr>
          <p:nvPr>
            <p:ph type="body" idx="1"/>
          </p:nvPr>
        </p:nvSpPr>
        <p:spPr/>
        <p:txBody>
          <a:bodyPr/>
          <a:lstStyle/>
          <a:p>
            <a:pPr marL="447675" indent="-447675" eaLnBrk="1" hangingPunct="1">
              <a:lnSpc>
                <a:spcPct val="90000"/>
              </a:lnSpc>
            </a:pPr>
            <a:r>
              <a:rPr lang="en-GB" altLang="en-US" dirty="0">
                <a:solidFill>
                  <a:schemeClr val="tx1"/>
                </a:solidFill>
              </a:rPr>
              <a:t>Differentiate between </a:t>
            </a:r>
            <a:r>
              <a:rPr lang="en-GB" altLang="en-US" dirty="0">
                <a:solidFill>
                  <a:srgbClr val="FF0000"/>
                </a:solidFill>
              </a:rPr>
              <a:t>User requirements </a:t>
            </a:r>
            <a:r>
              <a:rPr lang="en-GB" altLang="en-US" dirty="0">
                <a:solidFill>
                  <a:schemeClr val="tx1"/>
                </a:solidFill>
              </a:rPr>
              <a:t>and </a:t>
            </a:r>
            <a:r>
              <a:rPr lang="en-GB" altLang="en-US" dirty="0">
                <a:solidFill>
                  <a:srgbClr val="FF0000"/>
                </a:solidFill>
              </a:rPr>
              <a:t>System requirements </a:t>
            </a:r>
          </a:p>
          <a:p>
            <a:pPr marL="447675" indent="-447675" eaLnBrk="1" hangingPunct="1">
              <a:lnSpc>
                <a:spcPct val="90000"/>
              </a:lnSpc>
            </a:pPr>
            <a:r>
              <a:rPr lang="en-GB" altLang="en-US" dirty="0">
                <a:solidFill>
                  <a:schemeClr val="tx1"/>
                </a:solidFill>
              </a:rPr>
              <a:t>Differentiate between </a:t>
            </a:r>
            <a:r>
              <a:rPr lang="en-GB" altLang="en-US" dirty="0">
                <a:solidFill>
                  <a:srgbClr val="FF0000"/>
                </a:solidFill>
              </a:rPr>
              <a:t>Functional</a:t>
            </a:r>
            <a:r>
              <a:rPr lang="en-GB" altLang="en-US" dirty="0">
                <a:solidFill>
                  <a:schemeClr val="tx1"/>
                </a:solidFill>
              </a:rPr>
              <a:t> and </a:t>
            </a:r>
            <a:r>
              <a:rPr lang="en-GB" altLang="en-US" dirty="0">
                <a:solidFill>
                  <a:srgbClr val="FF0000"/>
                </a:solidFill>
              </a:rPr>
              <a:t>Non-functional Requirement</a:t>
            </a:r>
          </a:p>
          <a:p>
            <a:pPr marL="447675" indent="-447675" eaLnBrk="1" hangingPunct="1">
              <a:lnSpc>
                <a:spcPct val="90000"/>
              </a:lnSpc>
            </a:pPr>
            <a:r>
              <a:rPr lang="en-GB" altLang="en-US" dirty="0">
                <a:solidFill>
                  <a:schemeClr val="tx1"/>
                </a:solidFill>
                <a:cs typeface="Times New Roman" pitchFamily="18" charset="0"/>
              </a:rPr>
              <a:t>Explain why </a:t>
            </a:r>
            <a:r>
              <a:rPr lang="en-GB" altLang="en-US" dirty="0">
                <a:solidFill>
                  <a:srgbClr val="FF0000"/>
                </a:solidFill>
                <a:cs typeface="Times New Roman" pitchFamily="18" charset="0"/>
              </a:rPr>
              <a:t>natural language </a:t>
            </a:r>
            <a:r>
              <a:rPr lang="en-GB" altLang="en-US" dirty="0">
                <a:solidFill>
                  <a:schemeClr val="tx1"/>
                </a:solidFill>
                <a:cs typeface="Times New Roman" pitchFamily="18" charset="0"/>
              </a:rPr>
              <a:t>specification is not desirable</a:t>
            </a:r>
          </a:p>
          <a:p>
            <a:pPr marL="447675" indent="-447675" eaLnBrk="1" hangingPunct="1">
              <a:lnSpc>
                <a:spcPct val="90000"/>
              </a:lnSpc>
            </a:pPr>
            <a:r>
              <a:rPr lang="en-GB" altLang="en-US" dirty="0">
                <a:solidFill>
                  <a:schemeClr val="tx1"/>
                </a:solidFill>
                <a:cs typeface="Times New Roman" pitchFamily="18" charset="0"/>
              </a:rPr>
              <a:t>Understand how requirements may be organised in a software requirements </a:t>
            </a:r>
            <a:r>
              <a:rPr lang="en-GB" altLang="en-US" dirty="0" smtClean="0">
                <a:solidFill>
                  <a:schemeClr val="tx1"/>
                </a:solidFill>
                <a:cs typeface="Times New Roman" pitchFamily="18" charset="0"/>
              </a:rPr>
              <a:t>document (SRS)</a:t>
            </a:r>
            <a:endParaRPr lang="en-GB" altLang="en-US" dirty="0">
              <a:solidFill>
                <a:schemeClr val="tx1"/>
              </a:solidFill>
              <a:cs typeface="Times New Roman" pitchFamily="18" charset="0"/>
            </a:endParaRPr>
          </a:p>
        </p:txBody>
      </p:sp>
      <p:grpSp>
        <p:nvGrpSpPr>
          <p:cNvPr id="4" name="Shape 73"/>
          <p:cNvGrpSpPr/>
          <p:nvPr/>
        </p:nvGrpSpPr>
        <p:grpSpPr>
          <a:xfrm>
            <a:off x="909831" y="343036"/>
            <a:ext cx="214624" cy="214624"/>
            <a:chOff x="2594050" y="1631825"/>
            <a:chExt cx="439625" cy="439625"/>
          </a:xfrm>
        </p:grpSpPr>
        <p:sp>
          <p:nvSpPr>
            <p:cNvPr id="5" name="Shape 7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 name="Shape 7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 name="Shape 7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 name="Shape 7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extLst>
      <p:ext uri="{BB962C8B-B14F-4D97-AF65-F5344CB8AC3E}">
        <p14:creationId xmlns:p14="http://schemas.microsoft.com/office/powerpoint/2010/main" val="3446874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MY" dirty="0" smtClean="0"/>
              <a:t>Functional Requirements</a:t>
            </a:r>
            <a:endParaRPr lang="en-MY" dirty="0"/>
          </a:p>
        </p:txBody>
      </p:sp>
      <p:sp>
        <p:nvSpPr>
          <p:cNvPr id="4" name="Text Placeholder 3"/>
          <p:cNvSpPr>
            <a:spLocks noGrp="1"/>
          </p:cNvSpPr>
          <p:nvPr>
            <p:ph type="body" idx="1"/>
          </p:nvPr>
        </p:nvSpPr>
        <p:spPr>
          <a:xfrm>
            <a:off x="817475" y="937405"/>
            <a:ext cx="7373475" cy="560092"/>
          </a:xfrm>
        </p:spPr>
        <p:txBody>
          <a:bodyPr/>
          <a:lstStyle/>
          <a:p>
            <a:pPr algn="just" eaLnBrk="1" hangingPunct="1"/>
            <a:r>
              <a:rPr lang="en-US" b="1" dirty="0"/>
              <a:t>HR System – Employee Self Service Sub-system</a:t>
            </a:r>
            <a:r>
              <a:rPr lang="en-GB" altLang="en-US" dirty="0" smtClean="0">
                <a:cs typeface="Times New Roman" pitchFamily="18" charset="0"/>
              </a:rPr>
              <a:t>:</a:t>
            </a:r>
          </a:p>
        </p:txBody>
      </p:sp>
      <p:pic>
        <p:nvPicPr>
          <p:cNvPr id="3" name="Picture 13" descr="http://www.viprethailand.com/images/VIPRE-details.png"/>
          <p:cNvPicPr>
            <a:picLocks noChangeAspect="1" noChangeArrowheads="1"/>
          </p:cNvPicPr>
          <p:nvPr/>
        </p:nvPicPr>
        <p:blipFill>
          <a:blip r:embed="rId2"/>
          <a:srcRect/>
          <a:stretch>
            <a:fillRect/>
          </a:stretch>
        </p:blipFill>
        <p:spPr bwMode="auto">
          <a:xfrm>
            <a:off x="580820" y="89168"/>
            <a:ext cx="538988" cy="587685"/>
          </a:xfrm>
          <a:prstGeom prst="rect">
            <a:avLst/>
          </a:prstGeom>
          <a:noFill/>
          <a:ln w="9525">
            <a:noFill/>
            <a:miter lim="800000"/>
            <a:headEnd/>
            <a:tailEnd/>
          </a:ln>
        </p:spPr>
      </p:pic>
      <p:sp>
        <p:nvSpPr>
          <p:cNvPr id="5" name="Text Box 5"/>
          <p:cNvSpPr txBox="1">
            <a:spLocks noChangeArrowheads="1"/>
          </p:cNvSpPr>
          <p:nvPr/>
        </p:nvSpPr>
        <p:spPr bwMode="auto">
          <a:xfrm>
            <a:off x="817475" y="1858618"/>
            <a:ext cx="7827875" cy="1323439"/>
          </a:xfrm>
          <a:prstGeom prst="rect">
            <a:avLst/>
          </a:prstGeom>
          <a:solidFill>
            <a:schemeClr val="bg1"/>
          </a:solidFill>
          <a:ln w="3175">
            <a:solidFill>
              <a:schemeClr val="tx1"/>
            </a:solidFill>
            <a:headEnd/>
            <a:tailEnd/>
          </a:ln>
        </p:spPr>
        <p:style>
          <a:lnRef idx="0">
            <a:schemeClr val="accent1"/>
          </a:lnRef>
          <a:fillRef idx="3">
            <a:schemeClr val="accent1"/>
          </a:fillRef>
          <a:effectRef idx="3">
            <a:schemeClr val="accent1"/>
          </a:effectRef>
          <a:fontRef idx="minor">
            <a:schemeClr val="lt1"/>
          </a:fontRef>
        </p:style>
        <p:txBody>
          <a:bodyPr wrap="square">
            <a:spAutoFit/>
          </a:bodyPr>
          <a:lstStyle/>
          <a:p>
            <a:r>
              <a:rPr lang="en-US" sz="1600" dirty="0">
                <a:solidFill>
                  <a:schemeClr val="tx1"/>
                </a:solidFill>
              </a:rPr>
              <a:t>2.0 Time and Attendance Tasks</a:t>
            </a:r>
            <a:endParaRPr lang="en-MY" dirty="0">
              <a:solidFill>
                <a:schemeClr val="tx1"/>
              </a:solidFill>
            </a:endParaRPr>
          </a:p>
          <a:p>
            <a:pPr marL="715963" lvl="1" indent="-358775"/>
            <a:r>
              <a:rPr lang="en-US" sz="1600" dirty="0">
                <a:solidFill>
                  <a:schemeClr val="tx1"/>
                </a:solidFill>
              </a:rPr>
              <a:t>2.1 </a:t>
            </a:r>
            <a:r>
              <a:rPr lang="en-US" sz="1600" dirty="0" smtClean="0">
                <a:solidFill>
                  <a:schemeClr val="tx1"/>
                </a:solidFill>
              </a:rPr>
              <a:t>Employees </a:t>
            </a:r>
            <a:r>
              <a:rPr lang="en-US" sz="1600" dirty="0">
                <a:solidFill>
                  <a:schemeClr val="tx1"/>
                </a:solidFill>
              </a:rPr>
              <a:t>can enter time sheets, plus with workflow, automatically submit request to manager for approval and once approved, automatically posted to payroll.</a:t>
            </a:r>
            <a:endParaRPr lang="en-MY" sz="1600" dirty="0">
              <a:solidFill>
                <a:schemeClr val="tx1"/>
              </a:solidFill>
            </a:endParaRPr>
          </a:p>
          <a:p>
            <a:pPr marL="715963" lvl="1" indent="-358775"/>
            <a:r>
              <a:rPr lang="en-US" sz="1600" dirty="0">
                <a:solidFill>
                  <a:schemeClr val="tx1"/>
                </a:solidFill>
              </a:rPr>
              <a:t>2.2 </a:t>
            </a:r>
            <a:r>
              <a:rPr lang="en-US" sz="1600" dirty="0" smtClean="0">
                <a:solidFill>
                  <a:schemeClr val="tx1"/>
                </a:solidFill>
              </a:rPr>
              <a:t>Employees </a:t>
            </a:r>
            <a:r>
              <a:rPr lang="en-US" sz="1600" dirty="0">
                <a:solidFill>
                  <a:schemeClr val="tx1"/>
                </a:solidFill>
              </a:rPr>
              <a:t>can manage absences from work.  Enter absence details.</a:t>
            </a:r>
            <a:endParaRPr lang="en-MY" sz="1600" dirty="0">
              <a:solidFill>
                <a:schemeClr val="tx1"/>
              </a:solidFill>
            </a:endParaRPr>
          </a:p>
        </p:txBody>
      </p:sp>
    </p:spTree>
    <p:extLst>
      <p:ext uri="{BB962C8B-B14F-4D97-AF65-F5344CB8AC3E}">
        <p14:creationId xmlns:p14="http://schemas.microsoft.com/office/powerpoint/2010/main" val="135176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4"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1"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Non Functional Requirements</a:t>
            </a:r>
          </a:p>
        </p:txBody>
      </p:sp>
      <p:sp>
        <p:nvSpPr>
          <p:cNvPr id="2" name="Text Placeholder 1"/>
          <p:cNvSpPr>
            <a:spLocks noGrp="1"/>
          </p:cNvSpPr>
          <p:nvPr>
            <p:ph type="body" idx="1"/>
          </p:nvPr>
        </p:nvSpPr>
        <p:spPr/>
        <p:txBody>
          <a:bodyPr/>
          <a:lstStyle/>
          <a:p>
            <a:pPr eaLnBrk="1" hangingPunct="1">
              <a:lnSpc>
                <a:spcPct val="90000"/>
              </a:lnSpc>
            </a:pPr>
            <a:r>
              <a:rPr lang="en-US" altLang="en-US" sz="2000" b="1" dirty="0">
                <a:solidFill>
                  <a:srgbClr val="FF3300"/>
                </a:solidFill>
              </a:rPr>
              <a:t>Product Requirements</a:t>
            </a:r>
          </a:p>
          <a:p>
            <a:pPr lvl="1" eaLnBrk="1" hangingPunct="1">
              <a:lnSpc>
                <a:spcPct val="90000"/>
              </a:lnSpc>
            </a:pPr>
            <a:r>
              <a:rPr lang="en-US" altLang="en-US" b="1" dirty="0"/>
              <a:t>These are requirements which result from the need for the delivered product to behave in a particular way.</a:t>
            </a:r>
          </a:p>
          <a:p>
            <a:pPr lvl="1">
              <a:lnSpc>
                <a:spcPct val="90000"/>
              </a:lnSpc>
            </a:pPr>
            <a:endParaRPr lang="en-US" altLang="en-US" sz="1400" b="1" dirty="0"/>
          </a:p>
          <a:p>
            <a:pPr eaLnBrk="1" hangingPunct="1">
              <a:lnSpc>
                <a:spcPct val="90000"/>
              </a:lnSpc>
            </a:pPr>
            <a:r>
              <a:rPr lang="en-US" altLang="en-US" sz="2000" b="1" dirty="0" err="1">
                <a:solidFill>
                  <a:srgbClr val="FF3300"/>
                </a:solidFill>
              </a:rPr>
              <a:t>Organisational</a:t>
            </a:r>
            <a:r>
              <a:rPr lang="en-US" altLang="en-US" sz="2000" b="1" dirty="0">
                <a:solidFill>
                  <a:srgbClr val="FF3300"/>
                </a:solidFill>
              </a:rPr>
              <a:t> Requirements</a:t>
            </a:r>
          </a:p>
          <a:p>
            <a:pPr lvl="1" eaLnBrk="1" hangingPunct="1">
              <a:lnSpc>
                <a:spcPct val="90000"/>
              </a:lnSpc>
            </a:pPr>
            <a:r>
              <a:rPr lang="en-US" altLang="en-US" b="1" dirty="0"/>
              <a:t>These are requirements which are a consequence of </a:t>
            </a:r>
            <a:r>
              <a:rPr lang="en-US" altLang="en-US" b="1" dirty="0" err="1"/>
              <a:t>organisational</a:t>
            </a:r>
            <a:r>
              <a:rPr lang="en-US" altLang="en-US" b="1" dirty="0"/>
              <a:t> </a:t>
            </a:r>
            <a:r>
              <a:rPr lang="en-US" altLang="en-US" b="1" i="1" dirty="0"/>
              <a:t>policies</a:t>
            </a:r>
            <a:r>
              <a:rPr lang="en-US" altLang="en-US" b="1" dirty="0"/>
              <a:t> and </a:t>
            </a:r>
            <a:r>
              <a:rPr lang="en-US" altLang="en-US" b="1" i="1" dirty="0"/>
              <a:t>procedures</a:t>
            </a:r>
            <a:r>
              <a:rPr lang="en-US" altLang="en-US" b="1" dirty="0"/>
              <a:t>.</a:t>
            </a:r>
          </a:p>
          <a:p>
            <a:pPr lvl="1">
              <a:lnSpc>
                <a:spcPct val="90000"/>
              </a:lnSpc>
            </a:pPr>
            <a:endParaRPr lang="en-US" altLang="en-US" sz="1400" b="1" dirty="0"/>
          </a:p>
          <a:p>
            <a:pPr eaLnBrk="1" hangingPunct="1">
              <a:lnSpc>
                <a:spcPct val="90000"/>
              </a:lnSpc>
            </a:pPr>
            <a:r>
              <a:rPr lang="en-US" altLang="en-US" sz="2000" b="1" dirty="0">
                <a:solidFill>
                  <a:srgbClr val="FF3300"/>
                </a:solidFill>
              </a:rPr>
              <a:t>External Requirements</a:t>
            </a:r>
          </a:p>
          <a:p>
            <a:pPr lvl="1" eaLnBrk="1" hangingPunct="1">
              <a:lnSpc>
                <a:spcPct val="90000"/>
              </a:lnSpc>
            </a:pPr>
            <a:r>
              <a:rPr lang="en-US" altLang="en-US" b="1" dirty="0"/>
              <a:t>This broad heading covers all requirements which arise from factors external to the system and its development process.</a:t>
            </a:r>
            <a:endParaRPr lang="en-MY" sz="1800" dirty="0"/>
          </a:p>
        </p:txBody>
      </p:sp>
      <p:sp>
        <p:nvSpPr>
          <p:cNvPr id="33795" name="Slide Number Placeholder 2"/>
          <p:cNvSpPr>
            <a:spLocks noGrp="1"/>
          </p:cNvSpPr>
          <p:nvPr>
            <p:ph type="sldNum" sz="quarter" idx="4294967295"/>
          </p:nvPr>
        </p:nvSpPr>
        <p:spPr bwMode="auto">
          <a:xfrm>
            <a:off x="8572500" y="4767263"/>
            <a:ext cx="571500" cy="274637"/>
          </a:xfrm>
          <a:prstGeom prst="rect">
            <a:avLst/>
          </a:prstGeom>
          <a:noFill/>
          <a:ln>
            <a:miter lim="800000"/>
            <a:headEnd/>
            <a:tailEnd/>
          </a:ln>
        </p:spPr>
        <p:txBody>
          <a:bodyPr/>
          <a:lstStyle/>
          <a:p>
            <a:fld id="{63C7C9E8-8003-471E-816A-11F6E7EF0B67}" type="slidenum">
              <a:rPr lang="en-US" smtClean="0"/>
              <a:pPr/>
              <a:t>21</a:t>
            </a:fld>
            <a:endParaRPr lang="en-US" smtClean="0"/>
          </a:p>
        </p:txBody>
      </p:sp>
      <p:pic>
        <p:nvPicPr>
          <p:cNvPr id="40"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Tree>
    <p:extLst>
      <p:ext uri="{BB962C8B-B14F-4D97-AF65-F5344CB8AC3E}">
        <p14:creationId xmlns:p14="http://schemas.microsoft.com/office/powerpoint/2010/main" val="315331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29050" y="800100"/>
            <a:ext cx="1600200" cy="571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Non-Functional Requirements</a:t>
            </a:r>
            <a:endParaRPr lang="en-MY" sz="1050" dirty="0"/>
          </a:p>
        </p:txBody>
      </p:sp>
      <p:sp>
        <p:nvSpPr>
          <p:cNvPr id="6" name="Rectangle 5"/>
          <p:cNvSpPr/>
          <p:nvPr/>
        </p:nvSpPr>
        <p:spPr>
          <a:xfrm>
            <a:off x="1200150" y="1543050"/>
            <a:ext cx="1600200" cy="571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Product Requirements</a:t>
            </a:r>
            <a:endParaRPr lang="en-MY" sz="1050" dirty="0"/>
          </a:p>
        </p:txBody>
      </p:sp>
      <p:sp>
        <p:nvSpPr>
          <p:cNvPr id="9" name="Rectangle 8"/>
          <p:cNvSpPr/>
          <p:nvPr/>
        </p:nvSpPr>
        <p:spPr>
          <a:xfrm>
            <a:off x="2171700" y="23350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Usability</a:t>
            </a:r>
            <a:endParaRPr lang="en-MY" sz="1050" dirty="0"/>
          </a:p>
        </p:txBody>
      </p:sp>
      <p:sp>
        <p:nvSpPr>
          <p:cNvPr id="11" name="Rectangle 10"/>
          <p:cNvSpPr/>
          <p:nvPr/>
        </p:nvSpPr>
        <p:spPr>
          <a:xfrm>
            <a:off x="2171700" y="29065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Performance </a:t>
            </a:r>
            <a:endParaRPr lang="en-MY" sz="1050" dirty="0"/>
          </a:p>
        </p:txBody>
      </p:sp>
      <p:sp>
        <p:nvSpPr>
          <p:cNvPr id="12" name="Rectangle 11"/>
          <p:cNvSpPr/>
          <p:nvPr/>
        </p:nvSpPr>
        <p:spPr>
          <a:xfrm>
            <a:off x="2171700" y="34780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Space</a:t>
            </a:r>
            <a:endParaRPr lang="en-MY" sz="1050" dirty="0"/>
          </a:p>
        </p:txBody>
      </p:sp>
      <p:sp>
        <p:nvSpPr>
          <p:cNvPr id="13" name="Rectangle 12"/>
          <p:cNvSpPr/>
          <p:nvPr/>
        </p:nvSpPr>
        <p:spPr>
          <a:xfrm>
            <a:off x="2171700" y="40495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Reliability</a:t>
            </a:r>
            <a:endParaRPr lang="en-MY" sz="1050" dirty="0"/>
          </a:p>
        </p:txBody>
      </p:sp>
      <p:sp>
        <p:nvSpPr>
          <p:cNvPr id="14" name="Rectangle 13"/>
          <p:cNvSpPr/>
          <p:nvPr/>
        </p:nvSpPr>
        <p:spPr>
          <a:xfrm>
            <a:off x="2171700" y="46210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Portability</a:t>
            </a:r>
            <a:endParaRPr lang="en-MY" sz="1050" dirty="0"/>
          </a:p>
        </p:txBody>
      </p:sp>
      <p:cxnSp>
        <p:nvCxnSpPr>
          <p:cNvPr id="25" name="Shape 24"/>
          <p:cNvCxnSpPr/>
          <p:nvPr/>
        </p:nvCxnSpPr>
        <p:spPr>
          <a:xfrm rot="10800000" flipV="1">
            <a:off x="2000250" y="1085850"/>
            <a:ext cx="1828800" cy="4572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Shape 26"/>
          <p:cNvCxnSpPr/>
          <p:nvPr/>
        </p:nvCxnSpPr>
        <p:spPr>
          <a:xfrm rot="16200000" flipH="1">
            <a:off x="1887736" y="2227064"/>
            <a:ext cx="3964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3" name="Shape 32"/>
          <p:cNvCxnSpPr>
            <a:endCxn id="11" idx="1"/>
          </p:cNvCxnSpPr>
          <p:nvPr/>
        </p:nvCxnSpPr>
        <p:spPr>
          <a:xfrm rot="16200000" flipH="1">
            <a:off x="1602225" y="2512574"/>
            <a:ext cx="967501" cy="17144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Shape 34"/>
          <p:cNvCxnSpPr>
            <a:endCxn id="12" idx="1"/>
          </p:cNvCxnSpPr>
          <p:nvPr/>
        </p:nvCxnSpPr>
        <p:spPr>
          <a:xfrm rot="16200000" flipH="1">
            <a:off x="1316475" y="2798324"/>
            <a:ext cx="1539001" cy="17144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Shape 36"/>
          <p:cNvCxnSpPr>
            <a:endCxn id="13" idx="1"/>
          </p:cNvCxnSpPr>
          <p:nvPr/>
        </p:nvCxnSpPr>
        <p:spPr>
          <a:xfrm rot="16200000" flipH="1">
            <a:off x="1030725" y="3084074"/>
            <a:ext cx="2110501" cy="17144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hape 38"/>
          <p:cNvCxnSpPr/>
          <p:nvPr/>
        </p:nvCxnSpPr>
        <p:spPr>
          <a:xfrm rot="16200000" flipH="1">
            <a:off x="744736" y="3370064"/>
            <a:ext cx="2682479" cy="1714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MY" dirty="0"/>
              <a:t>Non Functional Requirements</a:t>
            </a:r>
          </a:p>
        </p:txBody>
      </p:sp>
      <p:pic>
        <p:nvPicPr>
          <p:cNvPr id="20"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Tree>
    <p:extLst>
      <p:ext uri="{BB962C8B-B14F-4D97-AF65-F5344CB8AC3E}">
        <p14:creationId xmlns:p14="http://schemas.microsoft.com/office/powerpoint/2010/main" val="127031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900" decel="100000" fill="hold"/>
                                        <p:tgtEl>
                                          <p:spTgt spid="6"/>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20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20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2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20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20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2000"/>
                                        <p:tgtEl>
                                          <p:spTgt spid="37"/>
                                        </p:tgtEl>
                                      </p:cBhvr>
                                    </p:animEffect>
                                  </p:childTnLst>
                                </p:cTn>
                              </p:par>
                              <p:par>
                                <p:cTn id="45" presetID="10"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20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20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29050" y="800100"/>
            <a:ext cx="1600200" cy="571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Non-Functional Requirements</a:t>
            </a:r>
            <a:endParaRPr lang="en-MY" sz="1050" dirty="0"/>
          </a:p>
        </p:txBody>
      </p:sp>
      <p:sp>
        <p:nvSpPr>
          <p:cNvPr id="6" name="Rectangle 5"/>
          <p:cNvSpPr/>
          <p:nvPr/>
        </p:nvSpPr>
        <p:spPr>
          <a:xfrm>
            <a:off x="1200150" y="1543050"/>
            <a:ext cx="1600200" cy="5715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Product Requirements</a:t>
            </a:r>
            <a:endParaRPr lang="en-MY" sz="1050" dirty="0">
              <a:solidFill>
                <a:schemeClr val="bg1">
                  <a:lumMod val="95000"/>
                </a:schemeClr>
              </a:solidFill>
            </a:endParaRPr>
          </a:p>
        </p:txBody>
      </p:sp>
      <p:sp>
        <p:nvSpPr>
          <p:cNvPr id="7" name="Rectangle 6"/>
          <p:cNvSpPr/>
          <p:nvPr/>
        </p:nvSpPr>
        <p:spPr>
          <a:xfrm>
            <a:off x="3086100" y="1543050"/>
            <a:ext cx="1943100" cy="571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Process/Organizational Requirements</a:t>
            </a:r>
            <a:endParaRPr lang="en-MY" sz="1050" dirty="0"/>
          </a:p>
        </p:txBody>
      </p:sp>
      <p:sp>
        <p:nvSpPr>
          <p:cNvPr id="9" name="Rectangle 8"/>
          <p:cNvSpPr/>
          <p:nvPr/>
        </p:nvSpPr>
        <p:spPr>
          <a:xfrm>
            <a:off x="2171700" y="23350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Usability</a:t>
            </a:r>
            <a:endParaRPr lang="en-MY" sz="1050" dirty="0">
              <a:solidFill>
                <a:schemeClr val="bg1">
                  <a:lumMod val="95000"/>
                </a:schemeClr>
              </a:solidFill>
            </a:endParaRPr>
          </a:p>
        </p:txBody>
      </p:sp>
      <p:sp>
        <p:nvSpPr>
          <p:cNvPr id="10" name="Rectangle 9"/>
          <p:cNvSpPr/>
          <p:nvPr/>
        </p:nvSpPr>
        <p:spPr>
          <a:xfrm>
            <a:off x="2171700" y="27922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Efficiency</a:t>
            </a:r>
            <a:endParaRPr lang="en-MY" sz="1050" dirty="0">
              <a:solidFill>
                <a:schemeClr val="bg1">
                  <a:lumMod val="95000"/>
                </a:schemeClr>
              </a:solidFill>
            </a:endParaRPr>
          </a:p>
        </p:txBody>
      </p:sp>
      <p:sp>
        <p:nvSpPr>
          <p:cNvPr id="11" name="Rectangle 10"/>
          <p:cNvSpPr/>
          <p:nvPr/>
        </p:nvSpPr>
        <p:spPr>
          <a:xfrm>
            <a:off x="2171700" y="32494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Performance </a:t>
            </a:r>
            <a:endParaRPr lang="en-MY" sz="1050" dirty="0">
              <a:solidFill>
                <a:schemeClr val="bg1">
                  <a:lumMod val="95000"/>
                </a:schemeClr>
              </a:solidFill>
            </a:endParaRPr>
          </a:p>
        </p:txBody>
      </p:sp>
      <p:sp>
        <p:nvSpPr>
          <p:cNvPr id="12" name="Rectangle 11"/>
          <p:cNvSpPr/>
          <p:nvPr/>
        </p:nvSpPr>
        <p:spPr>
          <a:xfrm>
            <a:off x="2171700" y="37066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Space</a:t>
            </a:r>
            <a:endParaRPr lang="en-MY" sz="1050" dirty="0">
              <a:solidFill>
                <a:schemeClr val="bg1">
                  <a:lumMod val="95000"/>
                </a:schemeClr>
              </a:solidFill>
            </a:endParaRPr>
          </a:p>
        </p:txBody>
      </p:sp>
      <p:sp>
        <p:nvSpPr>
          <p:cNvPr id="13" name="Rectangle 12"/>
          <p:cNvSpPr/>
          <p:nvPr/>
        </p:nvSpPr>
        <p:spPr>
          <a:xfrm>
            <a:off x="2171700" y="41638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Reliability</a:t>
            </a:r>
            <a:endParaRPr lang="en-MY" sz="1050" dirty="0">
              <a:solidFill>
                <a:schemeClr val="bg1">
                  <a:lumMod val="95000"/>
                </a:schemeClr>
              </a:solidFill>
            </a:endParaRPr>
          </a:p>
        </p:txBody>
      </p:sp>
      <p:sp>
        <p:nvSpPr>
          <p:cNvPr id="14" name="Rectangle 13"/>
          <p:cNvSpPr/>
          <p:nvPr/>
        </p:nvSpPr>
        <p:spPr>
          <a:xfrm>
            <a:off x="2171700" y="46210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Portability</a:t>
            </a:r>
            <a:endParaRPr lang="en-MY" sz="1050" dirty="0">
              <a:solidFill>
                <a:schemeClr val="bg1">
                  <a:lumMod val="95000"/>
                </a:schemeClr>
              </a:solidFill>
            </a:endParaRPr>
          </a:p>
        </p:txBody>
      </p:sp>
      <p:sp>
        <p:nvSpPr>
          <p:cNvPr id="15" name="Rectangle 14"/>
          <p:cNvSpPr/>
          <p:nvPr/>
        </p:nvSpPr>
        <p:spPr>
          <a:xfrm>
            <a:off x="4171950" y="23350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Delivery</a:t>
            </a:r>
            <a:endParaRPr lang="en-MY" sz="1050" dirty="0"/>
          </a:p>
        </p:txBody>
      </p:sp>
      <p:sp>
        <p:nvSpPr>
          <p:cNvPr id="16" name="Rectangle 15"/>
          <p:cNvSpPr/>
          <p:nvPr/>
        </p:nvSpPr>
        <p:spPr>
          <a:xfrm>
            <a:off x="4171950" y="27922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Implementation</a:t>
            </a:r>
            <a:endParaRPr lang="en-MY" sz="1050" dirty="0"/>
          </a:p>
        </p:txBody>
      </p:sp>
      <p:sp>
        <p:nvSpPr>
          <p:cNvPr id="17" name="Rectangle 16"/>
          <p:cNvSpPr/>
          <p:nvPr/>
        </p:nvSpPr>
        <p:spPr>
          <a:xfrm>
            <a:off x="4171950" y="32494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Standards</a:t>
            </a:r>
            <a:endParaRPr lang="en-MY" sz="1050" dirty="0"/>
          </a:p>
        </p:txBody>
      </p:sp>
      <p:cxnSp>
        <p:nvCxnSpPr>
          <p:cNvPr id="25" name="Shape 24"/>
          <p:cNvCxnSpPr/>
          <p:nvPr/>
        </p:nvCxnSpPr>
        <p:spPr>
          <a:xfrm rot="10800000" flipV="1">
            <a:off x="2000250" y="1085850"/>
            <a:ext cx="1828800" cy="4572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Shape 26"/>
          <p:cNvCxnSpPr/>
          <p:nvPr/>
        </p:nvCxnSpPr>
        <p:spPr>
          <a:xfrm rot="16200000" flipH="1">
            <a:off x="1887736" y="2227064"/>
            <a:ext cx="3964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1" name="Shape 30"/>
          <p:cNvCxnSpPr/>
          <p:nvPr/>
        </p:nvCxnSpPr>
        <p:spPr>
          <a:xfrm rot="16200000" flipH="1">
            <a:off x="1659136" y="2455664"/>
            <a:ext cx="8536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3" name="Shape 32"/>
          <p:cNvCxnSpPr/>
          <p:nvPr/>
        </p:nvCxnSpPr>
        <p:spPr>
          <a:xfrm rot="16200000" flipH="1">
            <a:off x="1430536" y="2684264"/>
            <a:ext cx="13108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Shape 34"/>
          <p:cNvCxnSpPr/>
          <p:nvPr/>
        </p:nvCxnSpPr>
        <p:spPr>
          <a:xfrm rot="16200000" flipH="1">
            <a:off x="1201936" y="2912864"/>
            <a:ext cx="17680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Shape 36"/>
          <p:cNvCxnSpPr/>
          <p:nvPr/>
        </p:nvCxnSpPr>
        <p:spPr>
          <a:xfrm rot="16200000" flipH="1">
            <a:off x="973336" y="3141464"/>
            <a:ext cx="22252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hape 38"/>
          <p:cNvCxnSpPr/>
          <p:nvPr/>
        </p:nvCxnSpPr>
        <p:spPr>
          <a:xfrm rot="16200000" flipH="1">
            <a:off x="744736" y="3370064"/>
            <a:ext cx="26824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Shape 40"/>
          <p:cNvCxnSpPr/>
          <p:nvPr/>
        </p:nvCxnSpPr>
        <p:spPr>
          <a:xfrm rot="16200000" flipH="1">
            <a:off x="3916561" y="2255639"/>
            <a:ext cx="396479" cy="1143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3" name="Shape 42"/>
          <p:cNvCxnSpPr/>
          <p:nvPr/>
        </p:nvCxnSpPr>
        <p:spPr>
          <a:xfrm rot="16200000" flipH="1">
            <a:off x="3687961" y="2484239"/>
            <a:ext cx="853679" cy="1143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6200000" flipH="1">
            <a:off x="3459361" y="2712839"/>
            <a:ext cx="1310879" cy="1143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5400000">
            <a:off x="4257675" y="1171575"/>
            <a:ext cx="171450" cy="5715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28"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
        <p:nvSpPr>
          <p:cNvPr id="3" name="Title 2"/>
          <p:cNvSpPr>
            <a:spLocks noGrp="1"/>
          </p:cNvSpPr>
          <p:nvPr>
            <p:ph type="title"/>
          </p:nvPr>
        </p:nvSpPr>
        <p:spPr/>
        <p:txBody>
          <a:bodyPr/>
          <a:lstStyle/>
          <a:p>
            <a:r>
              <a:rPr lang="en-MY" dirty="0"/>
              <a:t>Non Functional Requirements</a:t>
            </a:r>
          </a:p>
        </p:txBody>
      </p:sp>
    </p:spTree>
    <p:extLst>
      <p:ext uri="{BB962C8B-B14F-4D97-AF65-F5344CB8AC3E}">
        <p14:creationId xmlns:p14="http://schemas.microsoft.com/office/powerpoint/2010/main" val="201217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2000"/>
                                        <p:tgtEl>
                                          <p:spTgt spid="41"/>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20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2000"/>
                                        <p:tgtEl>
                                          <p:spTgt spid="43"/>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2000"/>
                                        <p:tgtEl>
                                          <p:spTgt spid="45"/>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29050" y="800100"/>
            <a:ext cx="1600200" cy="571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Non-Functional Requirements</a:t>
            </a:r>
            <a:endParaRPr lang="en-MY" sz="1050" dirty="0"/>
          </a:p>
        </p:txBody>
      </p:sp>
      <p:sp>
        <p:nvSpPr>
          <p:cNvPr id="6" name="Rectangle 5"/>
          <p:cNvSpPr/>
          <p:nvPr/>
        </p:nvSpPr>
        <p:spPr>
          <a:xfrm>
            <a:off x="1200150" y="1543050"/>
            <a:ext cx="1600200" cy="5715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Product Requirements</a:t>
            </a:r>
            <a:endParaRPr lang="en-MY" sz="1050" dirty="0">
              <a:solidFill>
                <a:schemeClr val="bg1">
                  <a:lumMod val="95000"/>
                </a:schemeClr>
              </a:solidFill>
            </a:endParaRPr>
          </a:p>
        </p:txBody>
      </p:sp>
      <p:sp>
        <p:nvSpPr>
          <p:cNvPr id="7" name="Rectangle 6"/>
          <p:cNvSpPr/>
          <p:nvPr/>
        </p:nvSpPr>
        <p:spPr>
          <a:xfrm>
            <a:off x="3086100" y="1543050"/>
            <a:ext cx="1943100" cy="5715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Process/Organizational Requirements</a:t>
            </a:r>
            <a:endParaRPr lang="en-MY" sz="1050" dirty="0">
              <a:solidFill>
                <a:schemeClr val="bg1">
                  <a:lumMod val="95000"/>
                </a:schemeClr>
              </a:solidFill>
            </a:endParaRPr>
          </a:p>
        </p:txBody>
      </p:sp>
      <p:sp>
        <p:nvSpPr>
          <p:cNvPr id="8" name="Rectangle 7"/>
          <p:cNvSpPr/>
          <p:nvPr/>
        </p:nvSpPr>
        <p:spPr>
          <a:xfrm>
            <a:off x="5257800" y="1543050"/>
            <a:ext cx="1600200" cy="571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External Requirements</a:t>
            </a:r>
            <a:endParaRPr lang="en-MY" sz="1050" dirty="0"/>
          </a:p>
        </p:txBody>
      </p:sp>
      <p:sp>
        <p:nvSpPr>
          <p:cNvPr id="9" name="Rectangle 8"/>
          <p:cNvSpPr/>
          <p:nvPr/>
        </p:nvSpPr>
        <p:spPr>
          <a:xfrm>
            <a:off x="2171700" y="23350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Usability</a:t>
            </a:r>
            <a:endParaRPr lang="en-MY" sz="1050" dirty="0">
              <a:solidFill>
                <a:schemeClr val="bg1">
                  <a:lumMod val="95000"/>
                </a:schemeClr>
              </a:solidFill>
            </a:endParaRPr>
          </a:p>
        </p:txBody>
      </p:sp>
      <p:sp>
        <p:nvSpPr>
          <p:cNvPr id="10" name="Rectangle 9"/>
          <p:cNvSpPr/>
          <p:nvPr/>
        </p:nvSpPr>
        <p:spPr>
          <a:xfrm>
            <a:off x="2171700" y="27922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Efficiency</a:t>
            </a:r>
            <a:endParaRPr lang="en-MY" sz="1050" dirty="0">
              <a:solidFill>
                <a:schemeClr val="bg1">
                  <a:lumMod val="95000"/>
                </a:schemeClr>
              </a:solidFill>
            </a:endParaRPr>
          </a:p>
        </p:txBody>
      </p:sp>
      <p:sp>
        <p:nvSpPr>
          <p:cNvPr id="11" name="Rectangle 10"/>
          <p:cNvSpPr/>
          <p:nvPr/>
        </p:nvSpPr>
        <p:spPr>
          <a:xfrm>
            <a:off x="2171700" y="32494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Performance </a:t>
            </a:r>
            <a:endParaRPr lang="en-MY" sz="1050" dirty="0">
              <a:solidFill>
                <a:schemeClr val="bg1">
                  <a:lumMod val="95000"/>
                </a:schemeClr>
              </a:solidFill>
            </a:endParaRPr>
          </a:p>
        </p:txBody>
      </p:sp>
      <p:sp>
        <p:nvSpPr>
          <p:cNvPr id="12" name="Rectangle 11"/>
          <p:cNvSpPr/>
          <p:nvPr/>
        </p:nvSpPr>
        <p:spPr>
          <a:xfrm>
            <a:off x="2171700" y="37066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Space</a:t>
            </a:r>
            <a:endParaRPr lang="en-MY" sz="1050" dirty="0">
              <a:solidFill>
                <a:schemeClr val="bg1">
                  <a:lumMod val="95000"/>
                </a:schemeClr>
              </a:solidFill>
            </a:endParaRPr>
          </a:p>
        </p:txBody>
      </p:sp>
      <p:sp>
        <p:nvSpPr>
          <p:cNvPr id="13" name="Rectangle 12"/>
          <p:cNvSpPr/>
          <p:nvPr/>
        </p:nvSpPr>
        <p:spPr>
          <a:xfrm>
            <a:off x="2171700" y="41638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Reliability</a:t>
            </a:r>
            <a:endParaRPr lang="en-MY" sz="1050" dirty="0">
              <a:solidFill>
                <a:schemeClr val="bg1">
                  <a:lumMod val="95000"/>
                </a:schemeClr>
              </a:solidFill>
            </a:endParaRPr>
          </a:p>
        </p:txBody>
      </p:sp>
      <p:sp>
        <p:nvSpPr>
          <p:cNvPr id="14" name="Rectangle 13"/>
          <p:cNvSpPr/>
          <p:nvPr/>
        </p:nvSpPr>
        <p:spPr>
          <a:xfrm>
            <a:off x="2171700" y="46210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Portability</a:t>
            </a:r>
            <a:endParaRPr lang="en-MY" sz="1050" dirty="0">
              <a:solidFill>
                <a:schemeClr val="bg1">
                  <a:lumMod val="95000"/>
                </a:schemeClr>
              </a:solidFill>
            </a:endParaRPr>
          </a:p>
        </p:txBody>
      </p:sp>
      <p:sp>
        <p:nvSpPr>
          <p:cNvPr id="15" name="Rectangle 14"/>
          <p:cNvSpPr/>
          <p:nvPr/>
        </p:nvSpPr>
        <p:spPr>
          <a:xfrm>
            <a:off x="4171950" y="23350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Delivery</a:t>
            </a:r>
            <a:endParaRPr lang="en-MY" sz="1050" dirty="0">
              <a:solidFill>
                <a:schemeClr val="bg1">
                  <a:lumMod val="95000"/>
                </a:schemeClr>
              </a:solidFill>
            </a:endParaRPr>
          </a:p>
        </p:txBody>
      </p:sp>
      <p:sp>
        <p:nvSpPr>
          <p:cNvPr id="16" name="Rectangle 15"/>
          <p:cNvSpPr/>
          <p:nvPr/>
        </p:nvSpPr>
        <p:spPr>
          <a:xfrm>
            <a:off x="4171950" y="27922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Implementation</a:t>
            </a:r>
            <a:endParaRPr lang="en-MY" sz="1050" dirty="0">
              <a:solidFill>
                <a:schemeClr val="bg1">
                  <a:lumMod val="95000"/>
                </a:schemeClr>
              </a:solidFill>
            </a:endParaRPr>
          </a:p>
        </p:txBody>
      </p:sp>
      <p:sp>
        <p:nvSpPr>
          <p:cNvPr id="17" name="Rectangle 16"/>
          <p:cNvSpPr/>
          <p:nvPr/>
        </p:nvSpPr>
        <p:spPr>
          <a:xfrm>
            <a:off x="4171950" y="32494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Standards</a:t>
            </a:r>
            <a:endParaRPr lang="en-MY" sz="1050" dirty="0">
              <a:solidFill>
                <a:schemeClr val="bg1">
                  <a:lumMod val="95000"/>
                </a:schemeClr>
              </a:solidFill>
            </a:endParaRPr>
          </a:p>
        </p:txBody>
      </p:sp>
      <p:sp>
        <p:nvSpPr>
          <p:cNvPr id="19" name="Rectangle 18"/>
          <p:cNvSpPr/>
          <p:nvPr/>
        </p:nvSpPr>
        <p:spPr>
          <a:xfrm>
            <a:off x="6229350" y="24574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Interoperability</a:t>
            </a:r>
            <a:endParaRPr lang="en-MY" sz="1050" dirty="0"/>
          </a:p>
        </p:txBody>
      </p:sp>
      <p:sp>
        <p:nvSpPr>
          <p:cNvPr id="20" name="Rectangle 19"/>
          <p:cNvSpPr/>
          <p:nvPr/>
        </p:nvSpPr>
        <p:spPr>
          <a:xfrm>
            <a:off x="6229350" y="29146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Ethical</a:t>
            </a:r>
            <a:endParaRPr lang="en-MY" sz="1050" dirty="0"/>
          </a:p>
        </p:txBody>
      </p:sp>
      <p:sp>
        <p:nvSpPr>
          <p:cNvPr id="21" name="Rectangle 20"/>
          <p:cNvSpPr/>
          <p:nvPr/>
        </p:nvSpPr>
        <p:spPr>
          <a:xfrm>
            <a:off x="6229350" y="33718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Legislative</a:t>
            </a:r>
            <a:endParaRPr lang="en-MY" sz="1050" dirty="0"/>
          </a:p>
        </p:txBody>
      </p:sp>
      <p:sp>
        <p:nvSpPr>
          <p:cNvPr id="22" name="Rectangle 21"/>
          <p:cNvSpPr/>
          <p:nvPr/>
        </p:nvSpPr>
        <p:spPr>
          <a:xfrm>
            <a:off x="6229350" y="38290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Privacy</a:t>
            </a:r>
            <a:endParaRPr lang="en-MY" sz="1050" dirty="0"/>
          </a:p>
        </p:txBody>
      </p:sp>
      <p:sp>
        <p:nvSpPr>
          <p:cNvPr id="23" name="Rectangle 22"/>
          <p:cNvSpPr/>
          <p:nvPr/>
        </p:nvSpPr>
        <p:spPr>
          <a:xfrm>
            <a:off x="6229350" y="42862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Safety</a:t>
            </a:r>
            <a:endParaRPr lang="en-MY" sz="1050" dirty="0"/>
          </a:p>
        </p:txBody>
      </p:sp>
      <p:cxnSp>
        <p:nvCxnSpPr>
          <p:cNvPr id="25" name="Shape 24"/>
          <p:cNvCxnSpPr/>
          <p:nvPr/>
        </p:nvCxnSpPr>
        <p:spPr>
          <a:xfrm rot="10800000" flipV="1">
            <a:off x="2000250" y="1085850"/>
            <a:ext cx="1828800" cy="45720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hape 26"/>
          <p:cNvCxnSpPr/>
          <p:nvPr/>
        </p:nvCxnSpPr>
        <p:spPr>
          <a:xfrm rot="16200000" flipH="1">
            <a:off x="1887736" y="2227064"/>
            <a:ext cx="396479" cy="17145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hape 30"/>
          <p:cNvCxnSpPr/>
          <p:nvPr/>
        </p:nvCxnSpPr>
        <p:spPr>
          <a:xfrm rot="16200000" flipH="1">
            <a:off x="1659136" y="2455664"/>
            <a:ext cx="853679" cy="17145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hape 32"/>
          <p:cNvCxnSpPr/>
          <p:nvPr/>
        </p:nvCxnSpPr>
        <p:spPr>
          <a:xfrm rot="16200000" flipH="1">
            <a:off x="1430536" y="2684264"/>
            <a:ext cx="1310879" cy="17145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hape 34"/>
          <p:cNvCxnSpPr/>
          <p:nvPr/>
        </p:nvCxnSpPr>
        <p:spPr>
          <a:xfrm rot="16200000" flipH="1">
            <a:off x="1201936" y="2912864"/>
            <a:ext cx="1768079" cy="17145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hape 36"/>
          <p:cNvCxnSpPr/>
          <p:nvPr/>
        </p:nvCxnSpPr>
        <p:spPr>
          <a:xfrm rot="16200000" flipH="1">
            <a:off x="973336" y="3141464"/>
            <a:ext cx="2225279" cy="17145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hape 38"/>
          <p:cNvCxnSpPr/>
          <p:nvPr/>
        </p:nvCxnSpPr>
        <p:spPr>
          <a:xfrm rot="16200000" flipH="1">
            <a:off x="744736" y="3370064"/>
            <a:ext cx="2682479" cy="17145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hape 40"/>
          <p:cNvCxnSpPr/>
          <p:nvPr/>
        </p:nvCxnSpPr>
        <p:spPr>
          <a:xfrm rot="16200000" flipH="1">
            <a:off x="3916561" y="2255639"/>
            <a:ext cx="396479" cy="11430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hape 42"/>
          <p:cNvCxnSpPr/>
          <p:nvPr/>
        </p:nvCxnSpPr>
        <p:spPr>
          <a:xfrm rot="16200000" flipH="1">
            <a:off x="3687961" y="2484239"/>
            <a:ext cx="853679" cy="11430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6200000" flipH="1">
            <a:off x="3459361" y="2712839"/>
            <a:ext cx="1310879" cy="11430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5400000">
            <a:off x="4257675" y="1171575"/>
            <a:ext cx="171450" cy="571500"/>
          </a:xfrm>
          <a:prstGeom prst="bentConnector3">
            <a:avLst>
              <a:gd name="adj1" fmla="val 50000"/>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hape 49"/>
          <p:cNvCxnSpPr/>
          <p:nvPr/>
        </p:nvCxnSpPr>
        <p:spPr>
          <a:xfrm>
            <a:off x="5429250" y="1085850"/>
            <a:ext cx="628650" cy="4572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2" name="Shape 51"/>
          <p:cNvCxnSpPr/>
          <p:nvPr/>
        </p:nvCxnSpPr>
        <p:spPr>
          <a:xfrm rot="16200000" flipH="1">
            <a:off x="5884664" y="2287787"/>
            <a:ext cx="517922"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4" name="Shape 53"/>
          <p:cNvCxnSpPr/>
          <p:nvPr/>
        </p:nvCxnSpPr>
        <p:spPr>
          <a:xfrm rot="16200000" flipH="1">
            <a:off x="5656064" y="2516387"/>
            <a:ext cx="975122"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6" name="Shape 55"/>
          <p:cNvCxnSpPr/>
          <p:nvPr/>
        </p:nvCxnSpPr>
        <p:spPr>
          <a:xfrm rot="16200000" flipH="1">
            <a:off x="5427464" y="2744987"/>
            <a:ext cx="1432322"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8" name="Shape 57"/>
          <p:cNvCxnSpPr/>
          <p:nvPr/>
        </p:nvCxnSpPr>
        <p:spPr>
          <a:xfrm rot="16200000" flipH="1">
            <a:off x="5198864" y="2973587"/>
            <a:ext cx="1889522"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Shape 59"/>
          <p:cNvCxnSpPr/>
          <p:nvPr/>
        </p:nvCxnSpPr>
        <p:spPr>
          <a:xfrm rot="16200000" flipH="1">
            <a:off x="4970264" y="3202187"/>
            <a:ext cx="2346722" cy="171450"/>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40"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
        <p:nvSpPr>
          <p:cNvPr id="3" name="Title 2"/>
          <p:cNvSpPr>
            <a:spLocks noGrp="1"/>
          </p:cNvSpPr>
          <p:nvPr>
            <p:ph type="title"/>
          </p:nvPr>
        </p:nvSpPr>
        <p:spPr/>
        <p:txBody>
          <a:bodyPr/>
          <a:lstStyle/>
          <a:p>
            <a:r>
              <a:rPr lang="en-MY" dirty="0"/>
              <a:t>Non Functional Requirements</a:t>
            </a:r>
          </a:p>
        </p:txBody>
      </p:sp>
    </p:spTree>
    <p:extLst>
      <p:ext uri="{BB962C8B-B14F-4D97-AF65-F5344CB8AC3E}">
        <p14:creationId xmlns:p14="http://schemas.microsoft.com/office/powerpoint/2010/main" val="272707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000"/>
                                        <p:tgtEl>
                                          <p:spTgt spid="5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20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20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2000"/>
                                        <p:tgtEl>
                                          <p:spTgt spid="54"/>
                                        </p:tgtEl>
                                      </p:cBhvr>
                                    </p:animEffect>
                                  </p:childTnLst>
                                </p:cTn>
                              </p:par>
                              <p:par>
                                <p:cTn id="24" presetID="10"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000"/>
                                        <p:tgtEl>
                                          <p:spTgt spid="56"/>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20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2000"/>
                                        <p:tgtEl>
                                          <p:spTgt spid="58"/>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2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2000"/>
                                        <p:tgtEl>
                                          <p:spTgt spid="60"/>
                                        </p:tgtEl>
                                      </p:cBhvr>
                                    </p:animEffect>
                                  </p:childTnLst>
                                </p:cTn>
                              </p:par>
                              <p:par>
                                <p:cTn id="48" presetID="10"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Non Functional Requirements</a:t>
            </a:r>
          </a:p>
        </p:txBody>
      </p:sp>
      <p:sp>
        <p:nvSpPr>
          <p:cNvPr id="2" name="Text Placeholder 1"/>
          <p:cNvSpPr>
            <a:spLocks noGrp="1"/>
          </p:cNvSpPr>
          <p:nvPr>
            <p:ph type="body" idx="1"/>
          </p:nvPr>
        </p:nvSpPr>
        <p:spPr>
          <a:xfrm>
            <a:off x="817475" y="937404"/>
            <a:ext cx="7373475" cy="455967"/>
          </a:xfrm>
        </p:spPr>
        <p:txBody>
          <a:bodyPr/>
          <a:lstStyle/>
          <a:p>
            <a:pPr eaLnBrk="1" hangingPunct="1">
              <a:lnSpc>
                <a:spcPct val="90000"/>
              </a:lnSpc>
            </a:pPr>
            <a:r>
              <a:rPr lang="en-US" altLang="en-US" sz="2000" b="1" dirty="0" smtClean="0">
                <a:solidFill>
                  <a:schemeClr val="tx1"/>
                </a:solidFill>
              </a:rPr>
              <a:t>Example</a:t>
            </a:r>
            <a:endParaRPr lang="en-MY" sz="1800" dirty="0">
              <a:solidFill>
                <a:schemeClr val="tx1"/>
              </a:solidFill>
            </a:endParaRPr>
          </a:p>
        </p:txBody>
      </p:sp>
      <p:sp>
        <p:nvSpPr>
          <p:cNvPr id="33795" name="Slide Number Placeholder 2"/>
          <p:cNvSpPr>
            <a:spLocks noGrp="1"/>
          </p:cNvSpPr>
          <p:nvPr>
            <p:ph type="sldNum" sz="quarter" idx="4294967295"/>
          </p:nvPr>
        </p:nvSpPr>
        <p:spPr bwMode="auto">
          <a:xfrm>
            <a:off x="8572500" y="4767263"/>
            <a:ext cx="571500" cy="274637"/>
          </a:xfrm>
          <a:prstGeom prst="rect">
            <a:avLst/>
          </a:prstGeom>
          <a:noFill/>
          <a:ln>
            <a:miter lim="800000"/>
            <a:headEnd/>
            <a:tailEnd/>
          </a:ln>
        </p:spPr>
        <p:txBody>
          <a:bodyPr/>
          <a:lstStyle/>
          <a:p>
            <a:fld id="{63C7C9E8-8003-471E-816A-11F6E7EF0B67}" type="slidenum">
              <a:rPr lang="en-US" smtClean="0"/>
              <a:pPr/>
              <a:t>25</a:t>
            </a:fld>
            <a:endParaRPr lang="en-US" smtClean="0"/>
          </a:p>
        </p:txBody>
      </p:sp>
      <p:pic>
        <p:nvPicPr>
          <p:cNvPr id="40"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
        <p:nvSpPr>
          <p:cNvPr id="6" name="Folded Corner 5"/>
          <p:cNvSpPr/>
          <p:nvPr/>
        </p:nvSpPr>
        <p:spPr>
          <a:xfrm>
            <a:off x="360784" y="1525555"/>
            <a:ext cx="8441094" cy="1565988"/>
          </a:xfrm>
          <a:prstGeom prst="foldedCorner">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just" eaLnBrk="1" hangingPunct="1">
              <a:buFont typeface="Wingdings" pitchFamily="2" charset="2"/>
              <a:buNone/>
              <a:defRPr/>
            </a:pPr>
            <a:r>
              <a:rPr lang="en-US" sz="2400" b="1" dirty="0">
                <a:solidFill>
                  <a:srgbClr val="C00000"/>
                </a:solidFill>
                <a:cs typeface="Times New Roman" pitchFamily="18" charset="0"/>
              </a:rPr>
              <a:t>Product </a:t>
            </a:r>
            <a:r>
              <a:rPr lang="en-US" sz="2400" b="1" dirty="0" smtClean="0">
                <a:solidFill>
                  <a:srgbClr val="C00000"/>
                </a:solidFill>
                <a:cs typeface="Times New Roman" pitchFamily="18" charset="0"/>
              </a:rPr>
              <a:t>requirement</a:t>
            </a:r>
          </a:p>
          <a:p>
            <a:pPr algn="just" eaLnBrk="1" hangingPunct="1">
              <a:buFont typeface="Wingdings" pitchFamily="2" charset="2"/>
              <a:buNone/>
              <a:defRPr/>
            </a:pPr>
            <a:endParaRPr lang="en-US" sz="2000" b="1" i="1" dirty="0">
              <a:solidFill>
                <a:srgbClr val="C00000"/>
              </a:solidFill>
              <a:effectLst>
                <a:outerShdw blurRad="38100" dist="38100" dir="2700000" algn="tl">
                  <a:srgbClr val="000000"/>
                </a:outerShdw>
              </a:effectLst>
              <a:cs typeface="Times New Roman" pitchFamily="18" charset="0"/>
            </a:endParaRPr>
          </a:p>
          <a:p>
            <a:pPr algn="just" eaLnBrk="1" hangingPunct="1">
              <a:buFont typeface="Wingdings" pitchFamily="2" charset="2"/>
              <a:buNone/>
              <a:defRPr/>
            </a:pPr>
            <a:r>
              <a:rPr lang="en-US" sz="2000" i="1" dirty="0" smtClean="0">
                <a:solidFill>
                  <a:schemeClr val="tx1"/>
                </a:solidFill>
                <a:cs typeface="Times New Roman" pitchFamily="18" charset="0"/>
              </a:rPr>
              <a:t>8.1 </a:t>
            </a:r>
            <a:r>
              <a:rPr lang="en-US" sz="2000" i="1" dirty="0">
                <a:solidFill>
                  <a:schemeClr val="tx1"/>
                </a:solidFill>
                <a:cs typeface="Times New Roman" pitchFamily="18" charset="0"/>
              </a:rPr>
              <a:t>The </a:t>
            </a:r>
            <a:r>
              <a:rPr lang="en-US" sz="2000" b="1" i="1" dirty="0">
                <a:solidFill>
                  <a:schemeClr val="tx1"/>
                </a:solidFill>
                <a:cs typeface="Times New Roman" pitchFamily="18" charset="0"/>
              </a:rPr>
              <a:t>user interface </a:t>
            </a:r>
            <a:r>
              <a:rPr lang="en-US" sz="2000" i="1" dirty="0">
                <a:solidFill>
                  <a:schemeClr val="tx1"/>
                </a:solidFill>
                <a:cs typeface="Times New Roman" pitchFamily="18" charset="0"/>
              </a:rPr>
              <a:t>for LIBSYS shall be implemented as simple </a:t>
            </a:r>
            <a:r>
              <a:rPr lang="en-US" sz="2000" b="1" i="1" dirty="0">
                <a:solidFill>
                  <a:schemeClr val="tx1"/>
                </a:solidFill>
                <a:cs typeface="Times New Roman" pitchFamily="18" charset="0"/>
              </a:rPr>
              <a:t>HTML</a:t>
            </a:r>
            <a:r>
              <a:rPr lang="en-US" sz="2000" i="1" dirty="0">
                <a:solidFill>
                  <a:schemeClr val="tx1"/>
                </a:solidFill>
                <a:cs typeface="Times New Roman" pitchFamily="18" charset="0"/>
              </a:rPr>
              <a:t> without frames or Java applets.</a:t>
            </a:r>
            <a:endParaRPr lang="en-MY" sz="2000" dirty="0">
              <a:solidFill>
                <a:schemeClr val="tx1"/>
              </a:solidFill>
            </a:endParaRPr>
          </a:p>
        </p:txBody>
      </p:sp>
      <p:sp>
        <p:nvSpPr>
          <p:cNvPr id="7" name="Folded Corner 6"/>
          <p:cNvSpPr/>
          <p:nvPr/>
        </p:nvSpPr>
        <p:spPr>
          <a:xfrm>
            <a:off x="360784" y="3178630"/>
            <a:ext cx="8441094" cy="1725952"/>
          </a:xfrm>
          <a:prstGeom prst="foldedCorner">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just" eaLnBrk="1" hangingPunct="1">
              <a:lnSpc>
                <a:spcPct val="80000"/>
              </a:lnSpc>
              <a:buFont typeface="Wingdings" pitchFamily="2" charset="2"/>
              <a:buNone/>
              <a:defRPr/>
            </a:pPr>
            <a:r>
              <a:rPr lang="en-US" sz="2400" b="1" dirty="0">
                <a:solidFill>
                  <a:srgbClr val="C00000"/>
                </a:solidFill>
                <a:cs typeface="Times New Roman" pitchFamily="18" charset="0"/>
              </a:rPr>
              <a:t>Organizational </a:t>
            </a:r>
            <a:r>
              <a:rPr lang="en-US" sz="2400" b="1" dirty="0" smtClean="0">
                <a:solidFill>
                  <a:srgbClr val="C00000"/>
                </a:solidFill>
                <a:cs typeface="Times New Roman" pitchFamily="18" charset="0"/>
              </a:rPr>
              <a:t>requirement</a:t>
            </a:r>
          </a:p>
          <a:p>
            <a:pPr algn="just" eaLnBrk="1" hangingPunct="1">
              <a:lnSpc>
                <a:spcPct val="80000"/>
              </a:lnSpc>
              <a:buFont typeface="Wingdings" pitchFamily="2" charset="2"/>
              <a:buNone/>
              <a:defRPr/>
            </a:pPr>
            <a:endParaRPr lang="en-US" sz="2000" b="1" i="1" dirty="0">
              <a:solidFill>
                <a:srgbClr val="C00000"/>
              </a:solidFill>
              <a:effectLst>
                <a:outerShdw blurRad="38100" dist="38100" dir="2700000" algn="tl">
                  <a:srgbClr val="000000"/>
                </a:outerShdw>
              </a:effectLst>
              <a:cs typeface="Times New Roman" pitchFamily="18" charset="0"/>
            </a:endParaRPr>
          </a:p>
          <a:p>
            <a:pPr algn="just" eaLnBrk="1" hangingPunct="1">
              <a:buFont typeface="Wingdings" pitchFamily="2" charset="2"/>
              <a:buNone/>
              <a:defRPr/>
            </a:pPr>
            <a:r>
              <a:rPr lang="en-US" sz="2000" i="1" dirty="0" smtClean="0">
                <a:cs typeface="Times New Roman" pitchFamily="18" charset="0"/>
              </a:rPr>
              <a:t>9.3.2 </a:t>
            </a:r>
            <a:r>
              <a:rPr lang="en-US" sz="2000" i="1" dirty="0">
                <a:cs typeface="Times New Roman" pitchFamily="18" charset="0"/>
              </a:rPr>
              <a:t>The system development process and deliverable documents shall </a:t>
            </a:r>
            <a:r>
              <a:rPr lang="en-US" sz="2000" b="1" i="1" dirty="0">
                <a:cs typeface="Times New Roman" pitchFamily="18" charset="0"/>
              </a:rPr>
              <a:t>conform</a:t>
            </a:r>
            <a:r>
              <a:rPr lang="en-US" sz="2000" i="1" dirty="0">
                <a:cs typeface="Times New Roman" pitchFamily="18" charset="0"/>
              </a:rPr>
              <a:t> to the process and deliverables defined in XYZ-ST95.</a:t>
            </a:r>
            <a:endParaRPr lang="en-MY" sz="2000" dirty="0">
              <a:solidFill>
                <a:schemeClr val="tx1"/>
              </a:solidFill>
            </a:endParaRPr>
          </a:p>
        </p:txBody>
      </p:sp>
    </p:spTree>
    <p:extLst>
      <p:ext uri="{BB962C8B-B14F-4D97-AF65-F5344CB8AC3E}">
        <p14:creationId xmlns:p14="http://schemas.microsoft.com/office/powerpoint/2010/main" val="15013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
                                            <p:txEl>
                                              <p:pRg st="2" end="2"/>
                                            </p:txEl>
                                          </p:spTgt>
                                        </p:tgtEl>
                                        <p:attrNameLst>
                                          <p:attrName>style.visibility</p:attrName>
                                        </p:attrNameLst>
                                      </p:cBhvr>
                                      <p:to>
                                        <p:strVal val="visible"/>
                                      </p:to>
                                    </p:set>
                                    <p:anim calcmode="discrete" valueType="clr">
                                      <p:cBhvr override="childStyle">
                                        <p:cTn id="7" dur="80"/>
                                        <p:tgtEl>
                                          <p:spTgt spid="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6">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
                                            <p:txEl>
                                              <p:pRg st="2" end="2"/>
                                            </p:txEl>
                                          </p:spTgt>
                                        </p:tgtEl>
                                        <p:attrNameLst>
                                          <p:attrName>style.visibility</p:attrName>
                                        </p:attrNameLst>
                                      </p:cBhvr>
                                      <p:to>
                                        <p:strVal val="visible"/>
                                      </p:to>
                                    </p:set>
                                    <p:anim calcmode="discrete" valueType="clr">
                                      <p:cBhvr override="childStyle">
                                        <p:cTn id="14" dur="80"/>
                                        <p:tgtEl>
                                          <p:spTgt spid="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Non Functional Requirements</a:t>
            </a:r>
          </a:p>
        </p:txBody>
      </p:sp>
      <p:sp>
        <p:nvSpPr>
          <p:cNvPr id="2" name="Text Placeholder 1"/>
          <p:cNvSpPr>
            <a:spLocks noGrp="1"/>
          </p:cNvSpPr>
          <p:nvPr>
            <p:ph type="body" idx="1"/>
          </p:nvPr>
        </p:nvSpPr>
        <p:spPr>
          <a:xfrm>
            <a:off x="817475" y="937404"/>
            <a:ext cx="7373475" cy="455967"/>
          </a:xfrm>
        </p:spPr>
        <p:txBody>
          <a:bodyPr/>
          <a:lstStyle/>
          <a:p>
            <a:pPr eaLnBrk="1" hangingPunct="1">
              <a:lnSpc>
                <a:spcPct val="90000"/>
              </a:lnSpc>
            </a:pPr>
            <a:r>
              <a:rPr lang="en-US" altLang="en-US" sz="2000" b="1" dirty="0" smtClean="0">
                <a:solidFill>
                  <a:schemeClr val="tx1"/>
                </a:solidFill>
              </a:rPr>
              <a:t>Example</a:t>
            </a:r>
            <a:endParaRPr lang="en-MY" sz="1800" dirty="0">
              <a:solidFill>
                <a:schemeClr val="tx1"/>
              </a:solidFill>
            </a:endParaRPr>
          </a:p>
        </p:txBody>
      </p:sp>
      <p:sp>
        <p:nvSpPr>
          <p:cNvPr id="33795" name="Slide Number Placeholder 2"/>
          <p:cNvSpPr>
            <a:spLocks noGrp="1"/>
          </p:cNvSpPr>
          <p:nvPr>
            <p:ph type="sldNum" sz="quarter" idx="4294967295"/>
          </p:nvPr>
        </p:nvSpPr>
        <p:spPr bwMode="auto">
          <a:xfrm>
            <a:off x="8572500" y="4767263"/>
            <a:ext cx="571500" cy="274637"/>
          </a:xfrm>
          <a:prstGeom prst="rect">
            <a:avLst/>
          </a:prstGeom>
          <a:noFill/>
          <a:ln>
            <a:miter lim="800000"/>
            <a:headEnd/>
            <a:tailEnd/>
          </a:ln>
        </p:spPr>
        <p:txBody>
          <a:bodyPr/>
          <a:lstStyle/>
          <a:p>
            <a:fld id="{63C7C9E8-8003-471E-816A-11F6E7EF0B67}" type="slidenum">
              <a:rPr lang="en-US" smtClean="0"/>
              <a:pPr/>
              <a:t>26</a:t>
            </a:fld>
            <a:endParaRPr lang="en-US" smtClean="0"/>
          </a:p>
        </p:txBody>
      </p:sp>
      <p:pic>
        <p:nvPicPr>
          <p:cNvPr id="40"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
        <p:nvSpPr>
          <p:cNvPr id="6" name="Folded Corner 5"/>
          <p:cNvSpPr/>
          <p:nvPr/>
        </p:nvSpPr>
        <p:spPr>
          <a:xfrm>
            <a:off x="360784" y="1525554"/>
            <a:ext cx="8441094" cy="2063621"/>
          </a:xfrm>
          <a:prstGeom prst="foldedCorner">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just">
              <a:lnSpc>
                <a:spcPct val="80000"/>
              </a:lnSpc>
              <a:defRPr/>
            </a:pPr>
            <a:r>
              <a:rPr lang="en-US" sz="2400" b="1" dirty="0">
                <a:solidFill>
                  <a:srgbClr val="C00000"/>
                </a:solidFill>
                <a:cs typeface="Times New Roman" pitchFamily="18" charset="0"/>
              </a:rPr>
              <a:t>External requirement</a:t>
            </a:r>
          </a:p>
          <a:p>
            <a:pPr algn="just">
              <a:lnSpc>
                <a:spcPct val="80000"/>
              </a:lnSpc>
              <a:defRPr/>
            </a:pPr>
            <a:endParaRPr lang="en-US" sz="2000" i="1" dirty="0">
              <a:cs typeface="Times New Roman" pitchFamily="18" charset="0"/>
            </a:endParaRPr>
          </a:p>
          <a:p>
            <a:pPr algn="just">
              <a:defRPr/>
            </a:pPr>
            <a:r>
              <a:rPr lang="en-US" sz="2000" i="1" dirty="0">
                <a:cs typeface="Times New Roman" pitchFamily="18" charset="0"/>
              </a:rPr>
              <a:t>10.6 The system </a:t>
            </a:r>
            <a:r>
              <a:rPr lang="en-US" sz="2000" b="1" i="1" dirty="0">
                <a:cs typeface="Times New Roman" pitchFamily="18" charset="0"/>
              </a:rPr>
              <a:t>shall not disclose any personal information</a:t>
            </a:r>
            <a:r>
              <a:rPr lang="en-US" sz="2000" i="1" dirty="0">
                <a:cs typeface="Times New Roman" pitchFamily="18" charset="0"/>
              </a:rPr>
              <a:t> about system users apart from their name and library reference number to library staff who use the system.</a:t>
            </a:r>
          </a:p>
        </p:txBody>
      </p:sp>
    </p:spTree>
    <p:extLst>
      <p:ext uri="{BB962C8B-B14F-4D97-AF65-F5344CB8AC3E}">
        <p14:creationId xmlns:p14="http://schemas.microsoft.com/office/powerpoint/2010/main" val="2565400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smtClean="0"/>
              <a:t>Exercise – Past Year Question</a:t>
            </a:r>
            <a:endParaRPr lang="en-MY" dirty="0"/>
          </a:p>
        </p:txBody>
      </p:sp>
      <p:sp>
        <p:nvSpPr>
          <p:cNvPr id="2" name="Text Placeholder 1"/>
          <p:cNvSpPr>
            <a:spLocks noGrp="1"/>
          </p:cNvSpPr>
          <p:nvPr>
            <p:ph type="body" idx="1"/>
          </p:nvPr>
        </p:nvSpPr>
        <p:spPr>
          <a:xfrm>
            <a:off x="817475" y="937404"/>
            <a:ext cx="7373475" cy="3889633"/>
          </a:xfrm>
        </p:spPr>
        <p:txBody>
          <a:bodyPr/>
          <a:lstStyle/>
          <a:p>
            <a:pPr marL="0" indent="0" eaLnBrk="1" hangingPunct="1">
              <a:lnSpc>
                <a:spcPct val="90000"/>
              </a:lnSpc>
              <a:buNone/>
            </a:pPr>
            <a:r>
              <a:rPr lang="en-US" sz="2000" dirty="0" smtClean="0">
                <a:latin typeface="Berlin Sans FB" panose="020E0602020502020306" pitchFamily="34" charset="0"/>
              </a:rPr>
              <a:t>Q1: </a:t>
            </a:r>
            <a:r>
              <a:rPr lang="en-US" sz="2000" dirty="0">
                <a:latin typeface="Berlin Sans FB" panose="020E0602020502020306" pitchFamily="34" charset="0"/>
              </a:rPr>
              <a:t>Prepare the user requirement and system requirement for the Online Purchase Concert Ticket function for an online system which allows online users to check seat availability, concert details, purchase tickets </a:t>
            </a:r>
            <a:r>
              <a:rPr lang="en-US" sz="2000" dirty="0" smtClean="0">
                <a:latin typeface="Berlin Sans FB" panose="020E0602020502020306" pitchFamily="34" charset="0"/>
              </a:rPr>
              <a:t>etc.</a:t>
            </a:r>
            <a:endParaRPr lang="en-MY" sz="2000" dirty="0" smtClean="0">
              <a:latin typeface="Berlin Sans FB" panose="020E0602020502020306" pitchFamily="34" charset="0"/>
            </a:endParaRPr>
          </a:p>
          <a:p>
            <a:pPr marL="0" indent="0" eaLnBrk="1" hangingPunct="1">
              <a:lnSpc>
                <a:spcPct val="90000"/>
              </a:lnSpc>
              <a:buNone/>
            </a:pPr>
            <a:endParaRPr lang="en-MY" sz="2000" dirty="0" smtClean="0">
              <a:solidFill>
                <a:schemeClr val="tx1"/>
              </a:solidFill>
              <a:latin typeface="Berlin Sans FB" panose="020E0602020502020306" pitchFamily="34" charset="0"/>
            </a:endParaRPr>
          </a:p>
          <a:p>
            <a:pPr marL="0" indent="0" eaLnBrk="1" hangingPunct="1">
              <a:lnSpc>
                <a:spcPct val="90000"/>
              </a:lnSpc>
              <a:buNone/>
            </a:pPr>
            <a:r>
              <a:rPr lang="en-US" sz="2000" dirty="0" smtClean="0">
                <a:latin typeface="Berlin Sans FB" panose="020E0602020502020306" pitchFamily="34" charset="0"/>
              </a:rPr>
              <a:t>Q2: Give </a:t>
            </a:r>
            <a:r>
              <a:rPr lang="en-US" sz="2000" dirty="0">
                <a:latin typeface="Berlin Sans FB" panose="020E0602020502020306" pitchFamily="34" charset="0"/>
              </a:rPr>
              <a:t>2 Functional and 2 Non-Functional Requirement for the above online system</a:t>
            </a:r>
            <a:endParaRPr lang="en-MY" sz="2000" dirty="0">
              <a:solidFill>
                <a:schemeClr val="tx1"/>
              </a:solidFill>
              <a:latin typeface="Berlin Sans FB" panose="020E0602020502020306" pitchFamily="34" charset="0"/>
            </a:endParaRPr>
          </a:p>
        </p:txBody>
      </p:sp>
      <p:sp>
        <p:nvSpPr>
          <p:cNvPr id="33795" name="Slide Number Placeholder 2"/>
          <p:cNvSpPr>
            <a:spLocks noGrp="1"/>
          </p:cNvSpPr>
          <p:nvPr>
            <p:ph type="sldNum" sz="quarter" idx="4294967295"/>
          </p:nvPr>
        </p:nvSpPr>
        <p:spPr bwMode="auto">
          <a:xfrm>
            <a:off x="8572500" y="4767263"/>
            <a:ext cx="571500" cy="274637"/>
          </a:xfrm>
          <a:prstGeom prst="rect">
            <a:avLst/>
          </a:prstGeom>
          <a:noFill/>
          <a:ln>
            <a:miter lim="800000"/>
            <a:headEnd/>
            <a:tailEnd/>
          </a:ln>
        </p:spPr>
        <p:txBody>
          <a:bodyPr/>
          <a:lstStyle/>
          <a:p>
            <a:fld id="{63C7C9E8-8003-471E-816A-11F6E7EF0B67}" type="slidenum">
              <a:rPr lang="en-US" smtClean="0"/>
              <a:pPr/>
              <a:t>27</a:t>
            </a:fld>
            <a:endParaRPr lang="en-US" smtClean="0"/>
          </a:p>
        </p:txBody>
      </p:sp>
      <p:pic>
        <p:nvPicPr>
          <p:cNvPr id="40"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Tree>
    <p:extLst>
      <p:ext uri="{BB962C8B-B14F-4D97-AF65-F5344CB8AC3E}">
        <p14:creationId xmlns:p14="http://schemas.microsoft.com/office/powerpoint/2010/main" val="26377791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MY"/>
          </a:p>
        </p:txBody>
      </p:sp>
      <p:sp>
        <p:nvSpPr>
          <p:cNvPr id="4" name="Title 3"/>
          <p:cNvSpPr>
            <a:spLocks noGrp="1"/>
          </p:cNvSpPr>
          <p:nvPr>
            <p:ph type="ctrTitle"/>
          </p:nvPr>
        </p:nvSpPr>
        <p:spPr>
          <a:xfrm>
            <a:off x="2022225" y="1693523"/>
            <a:ext cx="6288240" cy="1159799"/>
          </a:xfrm>
          <a:solidFill>
            <a:schemeClr val="bg1"/>
          </a:solidFill>
        </p:spPr>
        <p:txBody>
          <a:bodyPr/>
          <a:lstStyle/>
          <a:p>
            <a:r>
              <a:rPr lang="en-MY" dirty="0" smtClean="0"/>
              <a:t>Problems with Natural Language</a:t>
            </a:r>
            <a:endParaRPr lang="en-MY" dirty="0"/>
          </a:p>
        </p:txBody>
      </p:sp>
      <p:pic>
        <p:nvPicPr>
          <p:cNvPr id="6" name="Picture 2" descr="http://www.channeltraderpro.com/img/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97" y="2104563"/>
            <a:ext cx="711360" cy="71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9777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Natural Language Problems</a:t>
            </a:r>
          </a:p>
        </p:txBody>
      </p:sp>
      <p:sp>
        <p:nvSpPr>
          <p:cNvPr id="4" name="Text Placeholder 3"/>
          <p:cNvSpPr>
            <a:spLocks noGrp="1"/>
          </p:cNvSpPr>
          <p:nvPr>
            <p:ph type="body" idx="1"/>
          </p:nvPr>
        </p:nvSpPr>
        <p:spPr/>
        <p:txBody>
          <a:bodyPr/>
          <a:lstStyle/>
          <a:p>
            <a:pPr algn="just" eaLnBrk="1" hangingPunct="1">
              <a:lnSpc>
                <a:spcPct val="80000"/>
              </a:lnSpc>
              <a:defRPr/>
            </a:pPr>
            <a:r>
              <a:rPr lang="en-GB" altLang="en-US" sz="2000" dirty="0">
                <a:solidFill>
                  <a:schemeClr val="tx1"/>
                </a:solidFill>
                <a:cs typeface="Times New Roman" pitchFamily="18" charset="0"/>
              </a:rPr>
              <a:t>3 types of major problem with user requirements written in natural language: -</a:t>
            </a:r>
          </a:p>
          <a:p>
            <a:pPr algn="just" eaLnBrk="1" hangingPunct="1">
              <a:lnSpc>
                <a:spcPct val="80000"/>
              </a:lnSpc>
              <a:buFont typeface="Wingdings" pitchFamily="2" charset="2"/>
              <a:buNone/>
              <a:defRPr/>
            </a:pPr>
            <a:endParaRPr lang="en-GB" altLang="en-US" sz="900" dirty="0">
              <a:solidFill>
                <a:schemeClr val="tx1"/>
              </a:solidFill>
              <a:cs typeface="Times New Roman" pitchFamily="18" charset="0"/>
            </a:endParaRPr>
          </a:p>
          <a:p>
            <a:pPr marL="965200" lvl="1" indent="-571500" eaLnBrk="1" hangingPunct="1">
              <a:lnSpc>
                <a:spcPct val="80000"/>
              </a:lnSpc>
              <a:buFont typeface="+mj-lt"/>
              <a:buAutoNum type="romanLcPeriod"/>
              <a:defRPr/>
            </a:pPr>
            <a:r>
              <a:rPr lang="en-US" altLang="en-US" b="1" dirty="0">
                <a:solidFill>
                  <a:schemeClr val="tx1"/>
                </a:solidFill>
              </a:rPr>
              <a:t>Lack of clarity</a:t>
            </a:r>
            <a:r>
              <a:rPr lang="en-US" altLang="en-US" dirty="0">
                <a:solidFill>
                  <a:schemeClr val="tx1"/>
                </a:solidFill>
              </a:rPr>
              <a:t>  : difficult to use language in a precise &amp; unambiguous way without making the document wordy &amp; difficult to read</a:t>
            </a:r>
          </a:p>
          <a:p>
            <a:pPr marL="679450" lvl="1" indent="-285750" eaLnBrk="1" hangingPunct="1">
              <a:lnSpc>
                <a:spcPct val="80000"/>
              </a:lnSpc>
              <a:buFont typeface="+mj-lt"/>
              <a:buAutoNum type="romanLcPeriod"/>
              <a:defRPr/>
            </a:pPr>
            <a:endParaRPr lang="en-US" altLang="en-US" dirty="0">
              <a:solidFill>
                <a:schemeClr val="tx1"/>
              </a:solidFill>
            </a:endParaRPr>
          </a:p>
          <a:p>
            <a:pPr marL="965200" lvl="1" indent="-571500" eaLnBrk="1" hangingPunct="1">
              <a:lnSpc>
                <a:spcPct val="80000"/>
              </a:lnSpc>
              <a:buFont typeface="+mj-lt"/>
              <a:buAutoNum type="romanLcPeriod"/>
              <a:defRPr/>
            </a:pPr>
            <a:r>
              <a:rPr lang="en-US" altLang="en-US" b="1" dirty="0">
                <a:solidFill>
                  <a:schemeClr val="tx1"/>
                </a:solidFill>
              </a:rPr>
              <a:t>Requirements confusion</a:t>
            </a:r>
            <a:r>
              <a:rPr lang="en-US" altLang="en-US" dirty="0">
                <a:solidFill>
                  <a:schemeClr val="tx1"/>
                </a:solidFill>
              </a:rPr>
              <a:t> : functional, non-functional requirements, system goals, design info may not be clearly distinguished</a:t>
            </a:r>
          </a:p>
          <a:p>
            <a:pPr marL="679450" lvl="1" indent="-285750" eaLnBrk="1" hangingPunct="1">
              <a:lnSpc>
                <a:spcPct val="80000"/>
              </a:lnSpc>
              <a:buFont typeface="+mj-lt"/>
              <a:buAutoNum type="romanLcPeriod"/>
              <a:defRPr/>
            </a:pPr>
            <a:endParaRPr lang="en-US" altLang="en-US" dirty="0">
              <a:solidFill>
                <a:schemeClr val="tx1"/>
              </a:solidFill>
            </a:endParaRPr>
          </a:p>
          <a:p>
            <a:pPr marL="965200" lvl="1" indent="-571500" eaLnBrk="1" hangingPunct="1">
              <a:lnSpc>
                <a:spcPct val="80000"/>
              </a:lnSpc>
              <a:buFont typeface="+mj-lt"/>
              <a:buAutoNum type="romanLcPeriod"/>
              <a:defRPr/>
            </a:pPr>
            <a:r>
              <a:rPr lang="en-US" altLang="en-US" b="1" dirty="0">
                <a:solidFill>
                  <a:schemeClr val="tx1"/>
                </a:solidFill>
              </a:rPr>
              <a:t>Requirements amalgamation</a:t>
            </a:r>
            <a:r>
              <a:rPr lang="en-US" altLang="en-US" dirty="0">
                <a:solidFill>
                  <a:schemeClr val="tx1"/>
                </a:solidFill>
              </a:rPr>
              <a:t> : several requirements expressed as a single requirement  </a:t>
            </a:r>
          </a:p>
        </p:txBody>
      </p:sp>
      <p:pic>
        <p:nvPicPr>
          <p:cNvPr id="5" name="Picture 2" descr="http://www.channeltraderpro.com/img/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65" y="122175"/>
            <a:ext cx="522449" cy="52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8412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2022225" y="1693523"/>
            <a:ext cx="4623740" cy="1159799"/>
          </a:xfrm>
          <a:prstGeom prst="rect">
            <a:avLst/>
          </a:prstGeom>
          <a:solidFill>
            <a:schemeClr val="bg1"/>
          </a:solidFill>
        </p:spPr>
        <p:txBody>
          <a:bodyPr lIns="91425" tIns="91425" rIns="91425" bIns="91425" anchor="b" anchorCtr="0">
            <a:noAutofit/>
          </a:bodyPr>
          <a:lstStyle/>
          <a:p>
            <a:pPr lvl="0" rtl="0">
              <a:spcBef>
                <a:spcPts val="0"/>
              </a:spcBef>
              <a:buNone/>
            </a:pPr>
            <a:r>
              <a:rPr lang="en" dirty="0" smtClean="0"/>
              <a:t>User Requirements vs. System Requirements</a:t>
            </a:r>
            <a:endParaRPr lang="en" dirty="0"/>
          </a:p>
        </p:txBody>
      </p:sp>
      <p:sp>
        <p:nvSpPr>
          <p:cNvPr id="2" name="Subtitle 1"/>
          <p:cNvSpPr>
            <a:spLocks noGrp="1"/>
          </p:cNvSpPr>
          <p:nvPr>
            <p:ph type="subTitle" idx="1"/>
          </p:nvPr>
        </p:nvSpPr>
        <p:spPr/>
        <p:txBody>
          <a:bodyPr/>
          <a:lstStyle/>
          <a:p>
            <a:endParaRPr lang="en-MY"/>
          </a:p>
        </p:txBody>
      </p:sp>
      <p:pic>
        <p:nvPicPr>
          <p:cNvPr id="1026" name="Picture 2" descr="https://ittrader.com/packages/ittrader/ittrader/images/about/icon_requir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19" y="1623391"/>
            <a:ext cx="1103518" cy="1121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81250" y="241254"/>
            <a:ext cx="6108121" cy="435599"/>
          </a:xfrm>
          <a:solidFill>
            <a:schemeClr val="bg1"/>
          </a:solidFill>
        </p:spPr>
        <p:txBody>
          <a:bodyPr/>
          <a:lstStyle/>
          <a:p>
            <a:r>
              <a:rPr lang="en-MY" dirty="0" smtClean="0"/>
              <a:t>Natural Language Problems - Example</a:t>
            </a:r>
            <a:endParaRPr lang="en-MY" dirty="0"/>
          </a:p>
        </p:txBody>
      </p:sp>
      <p:sp>
        <p:nvSpPr>
          <p:cNvPr id="10" name="Text Box 4"/>
          <p:cNvSpPr txBox="1">
            <a:spLocks noChangeArrowheads="1"/>
          </p:cNvSpPr>
          <p:nvPr/>
        </p:nvSpPr>
        <p:spPr bwMode="auto">
          <a:xfrm>
            <a:off x="248816" y="1625079"/>
            <a:ext cx="8640147" cy="1323439"/>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defRPr/>
            </a:pPr>
            <a:r>
              <a:rPr lang="en-GB" altLang="en-US" sz="2000" b="1" dirty="0"/>
              <a:t>4.5 LIBSYS shall provide a financial accounting system that maintains records of all payments made by users of the system. System managers may configure this system so that regular users may receive discounted rates.</a:t>
            </a:r>
            <a:endParaRPr lang="en-GB" altLang="en-US" sz="2000" dirty="0"/>
          </a:p>
        </p:txBody>
      </p:sp>
      <p:sp>
        <p:nvSpPr>
          <p:cNvPr id="11" name="Rectangular Callout 10"/>
          <p:cNvSpPr/>
          <p:nvPr/>
        </p:nvSpPr>
        <p:spPr>
          <a:xfrm>
            <a:off x="5408646" y="3259493"/>
            <a:ext cx="2895600" cy="1295400"/>
          </a:xfrm>
          <a:prstGeom prst="wedgeRectCallout">
            <a:avLst>
              <a:gd name="adj1" fmla="val 48644"/>
              <a:gd name="adj2" fmla="val -1435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Payment Record Maintenance:</a:t>
            </a:r>
          </a:p>
          <a:p>
            <a:pPr algn="ctr"/>
            <a:r>
              <a:rPr lang="en-US" sz="2000" dirty="0" smtClean="0"/>
              <a:t>Add, Edit, Delete</a:t>
            </a:r>
            <a:endParaRPr lang="en-MY" sz="2000" dirty="0"/>
          </a:p>
        </p:txBody>
      </p:sp>
      <p:sp>
        <p:nvSpPr>
          <p:cNvPr id="12" name="Rectangular Callout 11"/>
          <p:cNvSpPr/>
          <p:nvPr/>
        </p:nvSpPr>
        <p:spPr>
          <a:xfrm>
            <a:off x="1077687" y="3309256"/>
            <a:ext cx="2895600" cy="1295400"/>
          </a:xfrm>
          <a:prstGeom prst="wedgeRectCallout">
            <a:avLst>
              <a:gd name="adj1" fmla="val -21706"/>
              <a:gd name="adj2" fmla="val -84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Discount rate configuration</a:t>
            </a:r>
            <a:endParaRPr lang="en-MY" sz="2000" dirty="0"/>
          </a:p>
        </p:txBody>
      </p:sp>
      <p:sp>
        <p:nvSpPr>
          <p:cNvPr id="13" name="Text Box 5"/>
          <p:cNvSpPr txBox="1">
            <a:spLocks noChangeArrowheads="1"/>
          </p:cNvSpPr>
          <p:nvPr/>
        </p:nvSpPr>
        <p:spPr bwMode="auto">
          <a:xfrm>
            <a:off x="248816" y="1044600"/>
            <a:ext cx="8077200" cy="400110"/>
          </a:xfrm>
          <a:prstGeom prst="rect">
            <a:avLst/>
          </a:prstGeom>
          <a:noFill/>
          <a:ln w="9525">
            <a:noFill/>
            <a:miter lim="800000"/>
            <a:headEnd/>
            <a:tailEnd/>
          </a:ln>
        </p:spPr>
        <p:txBody>
          <a:bodyPr>
            <a:spAutoFit/>
          </a:bodyPr>
          <a:lstStyle/>
          <a:p>
            <a:pPr>
              <a:spcBef>
                <a:spcPct val="50000"/>
              </a:spcBef>
            </a:pPr>
            <a:r>
              <a:rPr lang="en-GB" altLang="en-US" sz="2000" dirty="0"/>
              <a:t>A user requirement for accounting system in LIBSYS. </a:t>
            </a:r>
          </a:p>
        </p:txBody>
      </p:sp>
      <p:pic>
        <p:nvPicPr>
          <p:cNvPr id="16" name="Picture 2" descr="http://www.channeltraderpro.com/img/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65" y="122175"/>
            <a:ext cx="522449" cy="52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23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bg1"/>
          </a:solidFill>
        </p:spPr>
        <p:txBody>
          <a:bodyPr/>
          <a:lstStyle/>
          <a:p>
            <a:r>
              <a:rPr lang="en-MY" dirty="0" smtClean="0"/>
              <a:t>Natural Language Problems</a:t>
            </a:r>
            <a:endParaRPr lang="en-MY" dirty="0"/>
          </a:p>
        </p:txBody>
      </p:sp>
      <p:sp>
        <p:nvSpPr>
          <p:cNvPr id="3" name="Text Placeholder 2"/>
          <p:cNvSpPr>
            <a:spLocks noGrp="1"/>
          </p:cNvSpPr>
          <p:nvPr>
            <p:ph type="body" idx="1"/>
          </p:nvPr>
        </p:nvSpPr>
        <p:spPr/>
        <p:txBody>
          <a:bodyPr/>
          <a:lstStyle/>
          <a:p>
            <a:pPr marL="0" indent="0" eaLnBrk="1" hangingPunct="1">
              <a:lnSpc>
                <a:spcPct val="90000"/>
              </a:lnSpc>
              <a:buNone/>
              <a:defRPr/>
            </a:pPr>
            <a:r>
              <a:rPr lang="en-GB" sz="2000" b="1" dirty="0">
                <a:solidFill>
                  <a:schemeClr val="tx1"/>
                </a:solidFill>
                <a:cs typeface="Times New Roman" pitchFamily="18" charset="0"/>
              </a:rPr>
              <a:t>Reasons why natural language system requirements specification is not good</a:t>
            </a:r>
            <a:r>
              <a:rPr lang="en-GB" sz="2000" b="1" dirty="0" smtClean="0">
                <a:solidFill>
                  <a:schemeClr val="tx1"/>
                </a:solidFill>
                <a:cs typeface="Times New Roman" pitchFamily="18" charset="0"/>
              </a:rPr>
              <a:t>:</a:t>
            </a:r>
            <a:endParaRPr lang="en-GB" sz="2000" b="1" dirty="0">
              <a:solidFill>
                <a:schemeClr val="tx1"/>
              </a:solidFill>
              <a:cs typeface="Times New Roman" pitchFamily="18" charset="0"/>
            </a:endParaRPr>
          </a:p>
          <a:p>
            <a:pPr eaLnBrk="1" hangingPunct="1">
              <a:lnSpc>
                <a:spcPct val="90000"/>
              </a:lnSpc>
              <a:buFont typeface="Wingdings" pitchFamily="2" charset="2"/>
              <a:buNone/>
              <a:defRPr/>
            </a:pPr>
            <a:endParaRPr lang="en-GB" sz="2000" b="1" dirty="0">
              <a:solidFill>
                <a:schemeClr val="tx1"/>
              </a:solidFill>
              <a:cs typeface="Times New Roman" pitchFamily="18" charset="0"/>
            </a:endParaRPr>
          </a:p>
          <a:p>
            <a:pPr marL="360363" lvl="1" indent="-360363" algn="just" eaLnBrk="1" hangingPunct="1">
              <a:lnSpc>
                <a:spcPct val="90000"/>
              </a:lnSpc>
              <a:buFont typeface="Wingdings" pitchFamily="2" charset="2"/>
              <a:buChar char="Ø"/>
              <a:defRPr/>
            </a:pPr>
            <a:r>
              <a:rPr lang="en-GB" dirty="0">
                <a:solidFill>
                  <a:schemeClr val="tx1"/>
                </a:solidFill>
                <a:cs typeface="Times New Roman" pitchFamily="18" charset="0"/>
              </a:rPr>
              <a:t>Natural language understanding relies on the specification readers and </a:t>
            </a:r>
            <a:r>
              <a:rPr lang="en-GB" dirty="0" smtClean="0">
                <a:solidFill>
                  <a:schemeClr val="tx1"/>
                </a:solidFill>
                <a:cs typeface="Times New Roman" pitchFamily="18" charset="0"/>
              </a:rPr>
              <a:t>writers using the </a:t>
            </a:r>
            <a:r>
              <a:rPr lang="en-GB" b="1" dirty="0" smtClean="0">
                <a:solidFill>
                  <a:schemeClr val="tx1"/>
                </a:solidFill>
                <a:effectLst>
                  <a:outerShdw blurRad="38100" dist="38100" dir="2700000" algn="tl">
                    <a:srgbClr val="C0C0C0"/>
                  </a:outerShdw>
                </a:effectLst>
                <a:cs typeface="Times New Roman" pitchFamily="18" charset="0"/>
              </a:rPr>
              <a:t>same words for the same concept</a:t>
            </a:r>
            <a:r>
              <a:rPr lang="en-GB" dirty="0" smtClean="0">
                <a:solidFill>
                  <a:schemeClr val="tx1"/>
                </a:solidFill>
                <a:cs typeface="Times New Roman" pitchFamily="18" charset="0"/>
              </a:rPr>
              <a:t>. </a:t>
            </a:r>
          </a:p>
          <a:p>
            <a:pPr marL="360363" lvl="1" indent="-360363" algn="just">
              <a:lnSpc>
                <a:spcPct val="90000"/>
              </a:lnSpc>
              <a:buFont typeface="Wingdings" pitchFamily="2" charset="2"/>
              <a:buChar char="Ø"/>
              <a:defRPr/>
            </a:pPr>
            <a:r>
              <a:rPr lang="en-GB" dirty="0">
                <a:solidFill>
                  <a:schemeClr val="tx1"/>
                </a:solidFill>
                <a:cs typeface="Times New Roman" pitchFamily="18" charset="0"/>
              </a:rPr>
              <a:t>A natural language requirements specification is </a:t>
            </a:r>
            <a:r>
              <a:rPr lang="en-GB" b="1" dirty="0">
                <a:solidFill>
                  <a:schemeClr val="tx1"/>
                </a:solidFill>
                <a:effectLst>
                  <a:outerShdw blurRad="38100" dist="38100" dir="2700000" algn="tl">
                    <a:srgbClr val="C0C0C0"/>
                  </a:outerShdw>
                </a:effectLst>
                <a:cs typeface="Times New Roman" pitchFamily="18" charset="0"/>
              </a:rPr>
              <a:t>over-flexible</a:t>
            </a:r>
            <a:endParaRPr lang="en-GB" dirty="0">
              <a:solidFill>
                <a:schemeClr val="tx1"/>
              </a:solidFill>
              <a:cs typeface="Times New Roman" pitchFamily="18" charset="0"/>
            </a:endParaRPr>
          </a:p>
          <a:p>
            <a:pPr marL="360363" lvl="1" indent="-360363" algn="just">
              <a:lnSpc>
                <a:spcPct val="90000"/>
              </a:lnSpc>
              <a:buFont typeface="Wingdings" pitchFamily="2" charset="2"/>
              <a:buChar char="Ø"/>
              <a:defRPr/>
            </a:pPr>
            <a:r>
              <a:rPr lang="en-GB" dirty="0">
                <a:solidFill>
                  <a:schemeClr val="tx1"/>
                </a:solidFill>
                <a:cs typeface="Times New Roman" pitchFamily="18" charset="0"/>
              </a:rPr>
              <a:t>Requirements are </a:t>
            </a:r>
            <a:r>
              <a:rPr lang="en-GB" b="1" dirty="0">
                <a:solidFill>
                  <a:schemeClr val="tx1"/>
                </a:solidFill>
                <a:effectLst>
                  <a:outerShdw blurRad="38100" dist="38100" dir="2700000" algn="tl">
                    <a:srgbClr val="C0C0C0"/>
                  </a:outerShdw>
                </a:effectLst>
                <a:cs typeface="Times New Roman" pitchFamily="18" charset="0"/>
              </a:rPr>
              <a:t>not partitioned effectively</a:t>
            </a:r>
            <a:r>
              <a:rPr lang="en-GB" dirty="0">
                <a:solidFill>
                  <a:schemeClr val="tx1"/>
                </a:solidFill>
                <a:cs typeface="Times New Roman" pitchFamily="18" charset="0"/>
              </a:rPr>
              <a:t> by the language </a:t>
            </a:r>
            <a:r>
              <a:rPr lang="en-GB" dirty="0" smtClean="0">
                <a:solidFill>
                  <a:schemeClr val="tx1"/>
                </a:solidFill>
                <a:cs typeface="Times New Roman" pitchFamily="18" charset="0"/>
              </a:rPr>
              <a:t>itself</a:t>
            </a:r>
            <a:endParaRPr lang="en-GB" dirty="0">
              <a:solidFill>
                <a:schemeClr val="tx1"/>
              </a:solidFill>
              <a:cs typeface="Times New Roman" pitchFamily="18" charset="0"/>
            </a:endParaRPr>
          </a:p>
        </p:txBody>
      </p:sp>
      <p:pic>
        <p:nvPicPr>
          <p:cNvPr id="1026" name="Picture 2" descr="http://www.channeltraderpro.com/img/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65" y="122175"/>
            <a:ext cx="522449" cy="52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138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bg1"/>
          </a:solidFill>
        </p:spPr>
        <p:txBody>
          <a:bodyPr/>
          <a:lstStyle/>
          <a:p>
            <a:r>
              <a:rPr lang="en-MY" dirty="0"/>
              <a:t>Notations for System Requirements Specification (SRS)</a:t>
            </a:r>
          </a:p>
        </p:txBody>
      </p:sp>
      <p:sp>
        <p:nvSpPr>
          <p:cNvPr id="3" name="Text Placeholder 2"/>
          <p:cNvSpPr>
            <a:spLocks noGrp="1"/>
          </p:cNvSpPr>
          <p:nvPr>
            <p:ph type="body" idx="1"/>
          </p:nvPr>
        </p:nvSpPr>
        <p:spPr/>
        <p:txBody>
          <a:bodyPr/>
          <a:lstStyle/>
          <a:p>
            <a:pPr marL="0" indent="0" eaLnBrk="1" hangingPunct="1">
              <a:lnSpc>
                <a:spcPct val="90000"/>
              </a:lnSpc>
              <a:buNone/>
              <a:defRPr/>
            </a:pPr>
            <a:r>
              <a:rPr lang="en-GB" sz="2000" b="1" dirty="0" smtClean="0">
                <a:solidFill>
                  <a:schemeClr val="tx1"/>
                </a:solidFill>
                <a:cs typeface="Times New Roman" pitchFamily="18" charset="0"/>
              </a:rPr>
              <a:t>Solution?</a:t>
            </a:r>
          </a:p>
          <a:p>
            <a:pPr marL="357188" lvl="1" indent="-357188">
              <a:lnSpc>
                <a:spcPct val="90000"/>
              </a:lnSpc>
              <a:spcBef>
                <a:spcPts val="600"/>
              </a:spcBef>
              <a:buSzPct val="70000"/>
              <a:buFont typeface="Quattrocento Sans"/>
              <a:buChar char="◉"/>
              <a:defRPr/>
            </a:pPr>
            <a:r>
              <a:rPr lang="en-GB" altLang="en-US" b="1" dirty="0" smtClean="0">
                <a:solidFill>
                  <a:schemeClr val="tx1"/>
                </a:solidFill>
                <a:cs typeface="Times New Roman" pitchFamily="18" charset="0"/>
              </a:rPr>
              <a:t>Structured </a:t>
            </a:r>
            <a:r>
              <a:rPr lang="en-GB" altLang="en-US" b="1" dirty="0">
                <a:solidFill>
                  <a:schemeClr val="tx1"/>
                </a:solidFill>
                <a:cs typeface="Times New Roman" pitchFamily="18" charset="0"/>
              </a:rPr>
              <a:t>natural language</a:t>
            </a:r>
            <a:r>
              <a:rPr lang="en-GB" altLang="en-US" dirty="0">
                <a:solidFill>
                  <a:schemeClr val="tx1"/>
                </a:solidFill>
                <a:cs typeface="Times New Roman" pitchFamily="18" charset="0"/>
              </a:rPr>
              <a:t> – Decision tables, template/ table to specify system input, process, output, </a:t>
            </a:r>
            <a:r>
              <a:rPr lang="en-GB" altLang="en-US" dirty="0" smtClean="0">
                <a:solidFill>
                  <a:schemeClr val="tx1"/>
                </a:solidFill>
                <a:cs typeface="Times New Roman" pitchFamily="18" charset="0"/>
              </a:rPr>
              <a:t>etc. </a:t>
            </a:r>
            <a:r>
              <a:rPr lang="en-GB" altLang="en-US" dirty="0">
                <a:solidFill>
                  <a:schemeClr val="tx1"/>
                </a:solidFill>
                <a:cs typeface="Times New Roman" pitchFamily="18" charset="0"/>
              </a:rPr>
              <a:t>(like a data dictionary) </a:t>
            </a:r>
            <a:endParaRPr lang="en-GB" sz="1600" b="1" dirty="0" smtClean="0">
              <a:solidFill>
                <a:schemeClr val="tx1"/>
              </a:solidFill>
              <a:cs typeface="Times New Roman" pitchFamily="18" charset="0"/>
            </a:endParaRPr>
          </a:p>
          <a:p>
            <a:pPr>
              <a:lnSpc>
                <a:spcPct val="90000"/>
              </a:lnSpc>
              <a:defRPr/>
            </a:pPr>
            <a:r>
              <a:rPr lang="en-GB" altLang="en-US" sz="2000" b="1" dirty="0">
                <a:solidFill>
                  <a:schemeClr val="tx1"/>
                </a:solidFill>
                <a:cs typeface="Times New Roman" pitchFamily="18" charset="0"/>
              </a:rPr>
              <a:t>Design description language</a:t>
            </a:r>
            <a:r>
              <a:rPr lang="en-GB" altLang="en-US" sz="2000" dirty="0">
                <a:solidFill>
                  <a:schemeClr val="tx1"/>
                </a:solidFill>
                <a:cs typeface="Times New Roman" pitchFamily="18" charset="0"/>
              </a:rPr>
              <a:t> – uses a language like programming language E.g. PSL/PSA, RSL with special terminologies like programming language </a:t>
            </a:r>
            <a:endParaRPr lang="en-GB" altLang="en-US" sz="2000" dirty="0" smtClean="0">
              <a:solidFill>
                <a:schemeClr val="tx1"/>
              </a:solidFill>
              <a:cs typeface="Times New Roman" pitchFamily="18" charset="0"/>
            </a:endParaRPr>
          </a:p>
          <a:p>
            <a:pPr>
              <a:lnSpc>
                <a:spcPct val="90000"/>
              </a:lnSpc>
              <a:defRPr/>
            </a:pPr>
            <a:r>
              <a:rPr lang="en-GB" altLang="en-US" sz="2000" b="1" dirty="0">
                <a:solidFill>
                  <a:schemeClr val="tx1"/>
                </a:solidFill>
                <a:cs typeface="Times New Roman" pitchFamily="18" charset="0"/>
              </a:rPr>
              <a:t>Graphical notations</a:t>
            </a:r>
            <a:r>
              <a:rPr lang="en-GB" altLang="en-US" sz="2000" dirty="0">
                <a:solidFill>
                  <a:schemeClr val="tx1"/>
                </a:solidFill>
                <a:cs typeface="Times New Roman" pitchFamily="18" charset="0"/>
              </a:rPr>
              <a:t> – DFD, flowchart, use-case diagrams, sequence diagrams, activity diagrams </a:t>
            </a:r>
            <a:r>
              <a:rPr lang="en-GB" altLang="en-US" sz="2000" dirty="0" smtClean="0">
                <a:solidFill>
                  <a:schemeClr val="tx1"/>
                </a:solidFill>
                <a:cs typeface="Times New Roman" pitchFamily="18" charset="0"/>
              </a:rPr>
              <a:t>etc</a:t>
            </a:r>
            <a:r>
              <a:rPr lang="en-GB" altLang="en-US" sz="2000" dirty="0">
                <a:solidFill>
                  <a:schemeClr val="tx1"/>
                </a:solidFill>
                <a:cs typeface="Times New Roman" pitchFamily="18" charset="0"/>
              </a:rPr>
              <a:t>.</a:t>
            </a:r>
            <a:endParaRPr lang="en-GB" altLang="en-US" sz="2000" dirty="0" smtClean="0">
              <a:solidFill>
                <a:schemeClr val="tx1"/>
              </a:solidFill>
              <a:cs typeface="Times New Roman" pitchFamily="18" charset="0"/>
            </a:endParaRPr>
          </a:p>
          <a:p>
            <a:pPr>
              <a:lnSpc>
                <a:spcPct val="90000"/>
              </a:lnSpc>
              <a:defRPr/>
            </a:pPr>
            <a:r>
              <a:rPr lang="en-GB" altLang="en-US" sz="2000" b="1" dirty="0">
                <a:solidFill>
                  <a:schemeClr val="tx1"/>
                </a:solidFill>
                <a:cs typeface="Times New Roman" pitchFamily="18" charset="0"/>
              </a:rPr>
              <a:t>Mathematical specifications</a:t>
            </a:r>
            <a:r>
              <a:rPr lang="en-GB" altLang="en-US" sz="2000" dirty="0">
                <a:solidFill>
                  <a:schemeClr val="tx1"/>
                </a:solidFill>
                <a:cs typeface="Times New Roman" pitchFamily="18" charset="0"/>
              </a:rPr>
              <a:t> – based on mathematical concepts such as finite-state machines or sets. Formal specification like Z-specification</a:t>
            </a:r>
            <a:endParaRPr lang="en-GB" dirty="0">
              <a:solidFill>
                <a:schemeClr val="tx1"/>
              </a:solidFill>
              <a:cs typeface="Times New Roman" pitchFamily="18" charset="0"/>
            </a:endParaRPr>
          </a:p>
        </p:txBody>
      </p:sp>
      <p:pic>
        <p:nvPicPr>
          <p:cNvPr id="1026" name="Picture 2" descr="http://www.channeltraderpro.com/img/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65" y="122175"/>
            <a:ext cx="522449" cy="52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364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MY"/>
          </a:p>
        </p:txBody>
      </p:sp>
      <p:sp>
        <p:nvSpPr>
          <p:cNvPr id="3" name="Title 2"/>
          <p:cNvSpPr>
            <a:spLocks noGrp="1"/>
          </p:cNvSpPr>
          <p:nvPr>
            <p:ph type="ctrTitle"/>
          </p:nvPr>
        </p:nvSpPr>
        <p:spPr>
          <a:xfrm>
            <a:off x="2022225" y="1693523"/>
            <a:ext cx="6792093" cy="1159799"/>
          </a:xfrm>
          <a:solidFill>
            <a:schemeClr val="bg1"/>
          </a:solidFill>
        </p:spPr>
        <p:txBody>
          <a:bodyPr/>
          <a:lstStyle/>
          <a:p>
            <a:r>
              <a:rPr lang="en-MY" dirty="0" smtClean="0"/>
              <a:t>Software Requirements Document</a:t>
            </a:r>
            <a:endParaRPr lang="en-MY" dirty="0"/>
          </a:p>
        </p:txBody>
      </p:sp>
      <p:pic>
        <p:nvPicPr>
          <p:cNvPr id="11266"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06" y="1965487"/>
            <a:ext cx="926776" cy="781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2165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eaLnBrk="1" hangingPunct="1"/>
            <a:r>
              <a:rPr lang="en-US" altLang="en-US" sz="2000" dirty="0">
                <a:solidFill>
                  <a:schemeClr val="tx1"/>
                </a:solidFill>
              </a:rPr>
              <a:t>System requirements are expressed in a software requirements document. </a:t>
            </a:r>
          </a:p>
          <a:p>
            <a:pPr eaLnBrk="1" hangingPunct="1"/>
            <a:r>
              <a:rPr lang="en-US" altLang="en-US" sz="2000" dirty="0">
                <a:solidFill>
                  <a:schemeClr val="tx1"/>
                </a:solidFill>
              </a:rPr>
              <a:t>The software requirements document (sometimes known as </a:t>
            </a:r>
            <a:r>
              <a:rPr lang="en-US" altLang="en-US" sz="2000" b="1" dirty="0">
                <a:solidFill>
                  <a:schemeClr val="tx1"/>
                </a:solidFill>
              </a:rPr>
              <a:t>SRS -</a:t>
            </a:r>
            <a:r>
              <a:rPr lang="en-US" altLang="en-US" sz="2000" dirty="0">
                <a:solidFill>
                  <a:schemeClr val="tx1"/>
                </a:solidFill>
              </a:rPr>
              <a:t> </a:t>
            </a:r>
            <a:r>
              <a:rPr lang="en-US" altLang="en-US" sz="2000" b="1" dirty="0">
                <a:solidFill>
                  <a:schemeClr val="tx1"/>
                </a:solidFill>
              </a:rPr>
              <a:t>software requirements specification</a:t>
            </a:r>
            <a:r>
              <a:rPr lang="en-US" altLang="en-US" sz="2000" dirty="0">
                <a:solidFill>
                  <a:schemeClr val="tx1"/>
                </a:solidFill>
              </a:rPr>
              <a:t>) is the official statement of what is required of the system </a:t>
            </a:r>
            <a:r>
              <a:rPr lang="en-US" altLang="en-US" sz="2000" dirty="0" smtClean="0">
                <a:solidFill>
                  <a:schemeClr val="tx1"/>
                </a:solidFill>
              </a:rPr>
              <a:t>developer.</a:t>
            </a:r>
          </a:p>
          <a:p>
            <a:pPr eaLnBrk="1" hangingPunct="1"/>
            <a:r>
              <a:rPr lang="en-US" altLang="en-US" sz="2000" dirty="0" smtClean="0">
                <a:solidFill>
                  <a:schemeClr val="tx1"/>
                </a:solidFill>
              </a:rPr>
              <a:t>It </a:t>
            </a:r>
            <a:r>
              <a:rPr lang="en-US" altLang="en-US" sz="2000" dirty="0">
                <a:solidFill>
                  <a:schemeClr val="tx1"/>
                </a:solidFill>
              </a:rPr>
              <a:t>should include both: </a:t>
            </a:r>
          </a:p>
          <a:p>
            <a:pPr marL="800100" lvl="1" indent="-342900">
              <a:spcBef>
                <a:spcPct val="20000"/>
              </a:spcBef>
              <a:buClr>
                <a:schemeClr val="accent1"/>
              </a:buClr>
              <a:buSzPct val="75000"/>
              <a:buFont typeface="Wingdings" panose="05000000000000000000" pitchFamily="2" charset="2"/>
              <a:buChar char="Ø"/>
            </a:pPr>
            <a:r>
              <a:rPr lang="en-US" altLang="en-US" dirty="0">
                <a:solidFill>
                  <a:schemeClr val="tx1"/>
                </a:solidFill>
              </a:rPr>
              <a:t>the user requirements for a system and</a:t>
            </a:r>
          </a:p>
          <a:p>
            <a:pPr marL="800100" lvl="1" indent="-342900">
              <a:spcBef>
                <a:spcPct val="20000"/>
              </a:spcBef>
              <a:buClr>
                <a:schemeClr val="accent1"/>
              </a:buClr>
              <a:buSzPct val="75000"/>
              <a:buFont typeface="Wingdings" panose="05000000000000000000" pitchFamily="2" charset="2"/>
              <a:buChar char="Ø"/>
            </a:pPr>
            <a:r>
              <a:rPr lang="en-US" altLang="en-US" dirty="0">
                <a:solidFill>
                  <a:schemeClr val="tx1"/>
                </a:solidFill>
              </a:rPr>
              <a:t>a detailed specification of the system requirements</a:t>
            </a:r>
          </a:p>
          <a:p>
            <a:pPr eaLnBrk="1" hangingPunct="1"/>
            <a:endParaRPr lang="en-US" altLang="en-US" sz="2000" dirty="0">
              <a:solidFill>
                <a:schemeClr val="tx1"/>
              </a:solidFill>
            </a:endParaRP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isetn.rnu.tn/fr/images/15.jpg"/>
          <p:cNvPicPr>
            <a:picLocks noChangeAspect="1" noChangeArrowheads="1"/>
          </p:cNvPicPr>
          <p:nvPr/>
        </p:nvPicPr>
        <p:blipFill>
          <a:blip r:embed="rId3"/>
          <a:srcRect/>
          <a:stretch>
            <a:fillRect/>
          </a:stretch>
        </p:blipFill>
        <p:spPr bwMode="auto">
          <a:xfrm>
            <a:off x="6552112" y="3843275"/>
            <a:ext cx="1214644" cy="1214644"/>
          </a:xfrm>
          <a:prstGeom prst="rect">
            <a:avLst/>
          </a:prstGeom>
          <a:noFill/>
        </p:spPr>
      </p:pic>
    </p:spTree>
    <p:extLst>
      <p:ext uri="{BB962C8B-B14F-4D97-AF65-F5344CB8AC3E}">
        <p14:creationId xmlns:p14="http://schemas.microsoft.com/office/powerpoint/2010/main" val="2308350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eaLnBrk="1" hangingPunct="1"/>
            <a:r>
              <a:rPr lang="en-US" altLang="en-US" sz="2000" dirty="0">
                <a:solidFill>
                  <a:schemeClr val="tx1"/>
                </a:solidFill>
              </a:rPr>
              <a:t>This document is not a design document. It should set out </a:t>
            </a:r>
            <a:r>
              <a:rPr lang="en-US" altLang="en-US" sz="2000" b="1" dirty="0">
                <a:solidFill>
                  <a:schemeClr val="tx1"/>
                </a:solidFill>
              </a:rPr>
              <a:t>what</a:t>
            </a:r>
            <a:r>
              <a:rPr lang="en-US" altLang="en-US" sz="2000" dirty="0">
                <a:solidFill>
                  <a:schemeClr val="tx1"/>
                </a:solidFill>
              </a:rPr>
              <a:t> the system should do </a:t>
            </a:r>
            <a:r>
              <a:rPr lang="en-US" altLang="en-US" sz="2000" b="1" dirty="0">
                <a:solidFill>
                  <a:schemeClr val="tx1"/>
                </a:solidFill>
              </a:rPr>
              <a:t>without specifying how</a:t>
            </a:r>
            <a:r>
              <a:rPr lang="en-US" altLang="en-US" sz="2000" dirty="0">
                <a:solidFill>
                  <a:schemeClr val="tx1"/>
                </a:solidFill>
              </a:rPr>
              <a:t> it should be done. </a:t>
            </a:r>
          </a:p>
          <a:p>
            <a:pPr eaLnBrk="1" hangingPunct="1">
              <a:buFont typeface="Wingdings" pitchFamily="2" charset="2"/>
              <a:buNone/>
            </a:pPr>
            <a:endParaRPr lang="en-US" altLang="en-US" sz="1200" dirty="0">
              <a:solidFill>
                <a:schemeClr val="tx1"/>
              </a:solidFill>
            </a:endParaRPr>
          </a:p>
          <a:p>
            <a:pPr eaLnBrk="1" hangingPunct="1"/>
            <a:r>
              <a:rPr lang="en-US" altLang="en-US" sz="2000" dirty="0">
                <a:solidFill>
                  <a:schemeClr val="tx1"/>
                </a:solidFill>
              </a:rPr>
              <a:t>In principle, the requirements set out in this document ought to be complete and consistent. </a:t>
            </a:r>
          </a:p>
          <a:p>
            <a:pPr eaLnBrk="1" hangingPunct="1">
              <a:buFont typeface="Wingdings" pitchFamily="2" charset="2"/>
              <a:buNone/>
            </a:pPr>
            <a:endParaRPr lang="en-US" altLang="en-US" sz="1200" dirty="0">
              <a:solidFill>
                <a:schemeClr val="tx1"/>
              </a:solidFill>
            </a:endParaRPr>
          </a:p>
          <a:p>
            <a:pPr eaLnBrk="1" hangingPunct="1"/>
            <a:r>
              <a:rPr lang="en-US" altLang="en-US" sz="2000" dirty="0">
                <a:solidFill>
                  <a:schemeClr val="tx1"/>
                </a:solidFill>
              </a:rPr>
              <a:t>All system functions should be specified and requirements should not conflict.</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isetn.rnu.tn/fr/images/15.jpg"/>
          <p:cNvPicPr>
            <a:picLocks noChangeAspect="1" noChangeArrowheads="1"/>
          </p:cNvPicPr>
          <p:nvPr/>
        </p:nvPicPr>
        <p:blipFill>
          <a:blip r:embed="rId3"/>
          <a:srcRect/>
          <a:stretch>
            <a:fillRect/>
          </a:stretch>
        </p:blipFill>
        <p:spPr bwMode="auto">
          <a:xfrm>
            <a:off x="6552112" y="3843275"/>
            <a:ext cx="1214644" cy="1214644"/>
          </a:xfrm>
          <a:prstGeom prst="rect">
            <a:avLst/>
          </a:prstGeom>
          <a:noFill/>
        </p:spPr>
      </p:pic>
    </p:spTree>
    <p:extLst>
      <p:ext uri="{BB962C8B-B14F-4D97-AF65-F5344CB8AC3E}">
        <p14:creationId xmlns:p14="http://schemas.microsoft.com/office/powerpoint/2010/main" val="4291661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sz="2000" dirty="0">
                <a:solidFill>
                  <a:schemeClr val="tx1"/>
                </a:solidFill>
              </a:rPr>
              <a:t>The requirements document has a diverse set of users</a:t>
            </a:r>
            <a:r>
              <a:rPr lang="en-US" altLang="en-US" sz="2000" dirty="0" smtClean="0">
                <a:solidFill>
                  <a:schemeClr val="tx1"/>
                </a:solidFill>
              </a:rPr>
              <a:t>:</a:t>
            </a:r>
            <a:endParaRPr lang="en-US" altLang="en-US" sz="2000" dirty="0">
              <a:solidFill>
                <a:schemeClr val="tx1"/>
              </a:solidFill>
            </a:endParaRPr>
          </a:p>
          <a:p>
            <a:pPr eaLnBrk="1" hangingPunct="1">
              <a:lnSpc>
                <a:spcPct val="90000"/>
              </a:lnSpc>
              <a:buFont typeface="Wingdings" pitchFamily="2" charset="2"/>
              <a:buNone/>
            </a:pPr>
            <a:endParaRPr lang="en-US" altLang="en-US" sz="1050" dirty="0">
              <a:solidFill>
                <a:schemeClr val="tx1"/>
              </a:solidFill>
            </a:endParaRPr>
          </a:p>
          <a:p>
            <a:pPr marL="0" indent="0" eaLnBrk="1" hangingPunct="1">
              <a:lnSpc>
                <a:spcPct val="90000"/>
              </a:lnSpc>
              <a:buNone/>
            </a:pPr>
            <a:r>
              <a:rPr lang="en-US" altLang="en-US" sz="2000" b="1" dirty="0" err="1">
                <a:solidFill>
                  <a:schemeClr val="tx1"/>
                </a:solidFill>
              </a:rPr>
              <a:t>i</a:t>
            </a:r>
            <a:r>
              <a:rPr lang="en-US" altLang="en-US" sz="2000" b="1" dirty="0">
                <a:solidFill>
                  <a:schemeClr val="tx1"/>
                </a:solidFill>
              </a:rPr>
              <a:t>) System customers</a:t>
            </a:r>
          </a:p>
          <a:p>
            <a:pPr marL="0" indent="0" eaLnBrk="1" hangingPunct="1">
              <a:lnSpc>
                <a:spcPct val="90000"/>
              </a:lnSpc>
              <a:buFont typeface="Wingdings" pitchFamily="2" charset="2"/>
              <a:buNone/>
            </a:pPr>
            <a:r>
              <a:rPr lang="en-US" altLang="en-US" sz="2000" dirty="0" smtClean="0">
                <a:solidFill>
                  <a:schemeClr val="tx1"/>
                </a:solidFill>
              </a:rPr>
              <a:t>Specify </a:t>
            </a:r>
            <a:r>
              <a:rPr lang="en-US" altLang="en-US" sz="2000" dirty="0">
                <a:solidFill>
                  <a:schemeClr val="tx1"/>
                </a:solidFill>
              </a:rPr>
              <a:t>the requirements and read them to check that they meet their needs. They specify changes to the requirements</a:t>
            </a:r>
          </a:p>
          <a:p>
            <a:pPr eaLnBrk="1" hangingPunct="1">
              <a:lnSpc>
                <a:spcPct val="90000"/>
              </a:lnSpc>
              <a:buFont typeface="Wingdings" pitchFamily="2" charset="2"/>
              <a:buNone/>
            </a:pPr>
            <a:endParaRPr lang="en-US" altLang="en-US" sz="1050" dirty="0">
              <a:solidFill>
                <a:schemeClr val="tx1"/>
              </a:solidFill>
            </a:endParaRPr>
          </a:p>
          <a:p>
            <a:pPr marL="0" indent="0" eaLnBrk="1" hangingPunct="1">
              <a:lnSpc>
                <a:spcPct val="90000"/>
              </a:lnSpc>
              <a:buNone/>
            </a:pPr>
            <a:r>
              <a:rPr lang="en-US" altLang="en-US" sz="2000" b="1" dirty="0">
                <a:solidFill>
                  <a:schemeClr val="tx1"/>
                </a:solidFill>
              </a:rPr>
              <a:t>ii) (Project) Managers</a:t>
            </a:r>
          </a:p>
          <a:p>
            <a:pPr marL="0" indent="0" eaLnBrk="1" hangingPunct="1">
              <a:lnSpc>
                <a:spcPct val="90000"/>
              </a:lnSpc>
              <a:buFont typeface="Wingdings" pitchFamily="2" charset="2"/>
              <a:buNone/>
            </a:pPr>
            <a:r>
              <a:rPr lang="en-US" altLang="en-US" sz="2000" dirty="0" smtClean="0">
                <a:solidFill>
                  <a:schemeClr val="tx1"/>
                </a:solidFill>
              </a:rPr>
              <a:t>Use </a:t>
            </a:r>
            <a:r>
              <a:rPr lang="en-US" altLang="en-US" sz="2000" dirty="0">
                <a:solidFill>
                  <a:schemeClr val="tx1"/>
                </a:solidFill>
              </a:rPr>
              <a:t>the requirements document to plan a bid for the system and to plan the system development process</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isetn.rnu.tn/fr/images/15.jpg"/>
          <p:cNvPicPr>
            <a:picLocks noChangeAspect="1" noChangeArrowheads="1"/>
          </p:cNvPicPr>
          <p:nvPr/>
        </p:nvPicPr>
        <p:blipFill>
          <a:blip r:embed="rId3"/>
          <a:srcRect/>
          <a:stretch>
            <a:fillRect/>
          </a:stretch>
        </p:blipFill>
        <p:spPr bwMode="auto">
          <a:xfrm>
            <a:off x="6552112" y="3843275"/>
            <a:ext cx="1214644" cy="1214644"/>
          </a:xfrm>
          <a:prstGeom prst="rect">
            <a:avLst/>
          </a:prstGeom>
          <a:noFill/>
        </p:spPr>
      </p:pic>
    </p:spTree>
    <p:extLst>
      <p:ext uri="{BB962C8B-B14F-4D97-AF65-F5344CB8AC3E}">
        <p14:creationId xmlns:p14="http://schemas.microsoft.com/office/powerpoint/2010/main" val="4173938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isetn.rnu.tn/fr/images/15.jpg"/>
          <p:cNvPicPr>
            <a:picLocks noChangeAspect="1" noChangeArrowheads="1"/>
          </p:cNvPicPr>
          <p:nvPr/>
        </p:nvPicPr>
        <p:blipFill>
          <a:blip r:embed="rId2"/>
          <a:srcRect/>
          <a:stretch>
            <a:fillRect/>
          </a:stretch>
        </p:blipFill>
        <p:spPr bwMode="auto">
          <a:xfrm>
            <a:off x="6552112" y="3843275"/>
            <a:ext cx="1214644" cy="1214644"/>
          </a:xfrm>
          <a:prstGeom prst="rect">
            <a:avLst/>
          </a:prstGeom>
          <a:noFill/>
        </p:spPr>
      </p:pic>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sz="2000" dirty="0">
                <a:solidFill>
                  <a:schemeClr val="tx1"/>
                </a:solidFill>
              </a:rPr>
              <a:t>The requirements document has a diverse set of users</a:t>
            </a:r>
            <a:r>
              <a:rPr lang="en-US" altLang="en-US" sz="2000" dirty="0" smtClean="0">
                <a:solidFill>
                  <a:schemeClr val="tx1"/>
                </a:solidFill>
              </a:rPr>
              <a:t>:</a:t>
            </a:r>
            <a:endParaRPr lang="en-US" altLang="en-US" sz="2000" dirty="0">
              <a:solidFill>
                <a:schemeClr val="tx1"/>
              </a:solidFill>
            </a:endParaRPr>
          </a:p>
          <a:p>
            <a:pPr eaLnBrk="1" hangingPunct="1">
              <a:lnSpc>
                <a:spcPct val="90000"/>
              </a:lnSpc>
              <a:buFont typeface="Wingdings" pitchFamily="2" charset="2"/>
              <a:buNone/>
            </a:pPr>
            <a:endParaRPr lang="en-US" altLang="en-US" sz="1050" dirty="0">
              <a:solidFill>
                <a:schemeClr val="tx1"/>
              </a:solidFill>
            </a:endParaRPr>
          </a:p>
          <a:p>
            <a:pPr marL="0" indent="0" eaLnBrk="1" hangingPunct="1">
              <a:lnSpc>
                <a:spcPct val="90000"/>
              </a:lnSpc>
              <a:buNone/>
            </a:pPr>
            <a:r>
              <a:rPr lang="en-US" altLang="en-US" sz="2000" b="1" i="1" dirty="0">
                <a:solidFill>
                  <a:schemeClr val="tx1"/>
                </a:solidFill>
              </a:rPr>
              <a:t>iii) System engineers</a:t>
            </a:r>
            <a:endParaRPr lang="en-US" altLang="en-US" sz="2000" b="1" dirty="0">
              <a:solidFill>
                <a:schemeClr val="tx1"/>
              </a:solidFill>
            </a:endParaRPr>
          </a:p>
          <a:p>
            <a:pPr marL="0" indent="0">
              <a:lnSpc>
                <a:spcPct val="90000"/>
              </a:lnSpc>
              <a:buNone/>
            </a:pPr>
            <a:r>
              <a:rPr lang="en-US" altLang="en-US" sz="2000" dirty="0" smtClean="0">
                <a:solidFill>
                  <a:schemeClr val="tx1"/>
                </a:solidFill>
              </a:rPr>
              <a:t>Use </a:t>
            </a:r>
            <a:r>
              <a:rPr lang="en-US" altLang="en-US" sz="2000" dirty="0">
                <a:solidFill>
                  <a:schemeClr val="tx1"/>
                </a:solidFill>
              </a:rPr>
              <a:t>the requirements to understand what system is to be developed</a:t>
            </a:r>
          </a:p>
          <a:p>
            <a:pPr marL="0" indent="0">
              <a:lnSpc>
                <a:spcPct val="90000"/>
              </a:lnSpc>
              <a:buNone/>
            </a:pPr>
            <a:endParaRPr lang="en-US" altLang="en-US" sz="2000" i="1" dirty="0">
              <a:solidFill>
                <a:schemeClr val="tx1"/>
              </a:solidFill>
            </a:endParaRPr>
          </a:p>
          <a:p>
            <a:pPr marL="0" indent="0" eaLnBrk="1" hangingPunct="1">
              <a:lnSpc>
                <a:spcPct val="90000"/>
              </a:lnSpc>
              <a:buNone/>
            </a:pPr>
            <a:r>
              <a:rPr lang="en-US" altLang="en-US" sz="2000" b="1" i="1" dirty="0">
                <a:solidFill>
                  <a:schemeClr val="tx1"/>
                </a:solidFill>
              </a:rPr>
              <a:t>iv) System test engineers</a:t>
            </a:r>
            <a:endParaRPr lang="en-US" altLang="en-US" sz="2000" b="1" dirty="0">
              <a:solidFill>
                <a:schemeClr val="tx1"/>
              </a:solidFill>
            </a:endParaRPr>
          </a:p>
          <a:p>
            <a:pPr marL="0" indent="0">
              <a:lnSpc>
                <a:spcPct val="90000"/>
              </a:lnSpc>
              <a:buNone/>
            </a:pPr>
            <a:r>
              <a:rPr lang="en-US" altLang="en-US" sz="2000" dirty="0" smtClean="0">
                <a:solidFill>
                  <a:schemeClr val="tx1"/>
                </a:solidFill>
              </a:rPr>
              <a:t>Use </a:t>
            </a:r>
            <a:r>
              <a:rPr lang="en-US" altLang="en-US" sz="2000" dirty="0">
                <a:solidFill>
                  <a:schemeClr val="tx1"/>
                </a:solidFill>
              </a:rPr>
              <a:t>the requirements to develop validation tests for the system</a:t>
            </a:r>
          </a:p>
          <a:p>
            <a:pPr marL="0" indent="0">
              <a:lnSpc>
                <a:spcPct val="90000"/>
              </a:lnSpc>
              <a:buNone/>
            </a:pPr>
            <a:endParaRPr lang="en-US" altLang="en-US" sz="2000" i="1" dirty="0">
              <a:solidFill>
                <a:schemeClr val="tx1"/>
              </a:solidFill>
            </a:endParaRPr>
          </a:p>
          <a:p>
            <a:pPr marL="0" indent="0" eaLnBrk="1" hangingPunct="1">
              <a:lnSpc>
                <a:spcPct val="90000"/>
              </a:lnSpc>
              <a:buNone/>
            </a:pPr>
            <a:r>
              <a:rPr lang="en-US" altLang="en-US" sz="2000" b="1" i="1" dirty="0">
                <a:solidFill>
                  <a:schemeClr val="tx1"/>
                </a:solidFill>
              </a:rPr>
              <a:t>v) System maintenance engineers</a:t>
            </a:r>
            <a:endParaRPr lang="en-US" altLang="en-US" sz="2000" b="1" dirty="0">
              <a:solidFill>
                <a:schemeClr val="tx1"/>
              </a:solidFill>
            </a:endParaRPr>
          </a:p>
          <a:p>
            <a:pPr marL="0" indent="0">
              <a:lnSpc>
                <a:spcPct val="90000"/>
              </a:lnSpc>
              <a:buNone/>
            </a:pPr>
            <a:r>
              <a:rPr lang="en-US" altLang="en-US" sz="2000" dirty="0" smtClean="0">
                <a:solidFill>
                  <a:schemeClr val="tx1"/>
                </a:solidFill>
              </a:rPr>
              <a:t>Use </a:t>
            </a:r>
            <a:r>
              <a:rPr lang="en-US" altLang="en-US" sz="2000" dirty="0">
                <a:solidFill>
                  <a:schemeClr val="tx1"/>
                </a:solidFill>
              </a:rPr>
              <a:t>the requirements to help understand the system and the relationships between its parts</a:t>
            </a:r>
          </a:p>
        </p:txBody>
      </p:sp>
      <p:pic>
        <p:nvPicPr>
          <p:cNvPr id="18434" name="Picture 2" descr="http://www.clker.com/cliparts/G/o/P/W/U/D/file-folders-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676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r>
              <a:rPr lang="en-US" altLang="en-US" dirty="0" smtClean="0"/>
              <a:t>:</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rgbClr val="3333FF"/>
                </a:solidFill>
              </a:rPr>
              <a:t>Introduction</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4457150" y="1136780"/>
            <a:ext cx="3733800" cy="1730828"/>
          </a:xfrm>
          <a:prstGeom prst="wedgeRectCallout">
            <a:avLst>
              <a:gd name="adj1" fmla="val -107531"/>
              <a:gd name="adj2" fmla="val 81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US" sz="2500" dirty="0" smtClean="0">
                <a:latin typeface="Calibri Light" panose="020F0302020204030204" pitchFamily="34" charset="0"/>
              </a:rPr>
              <a:t>Purpose</a:t>
            </a:r>
          </a:p>
          <a:p>
            <a:pPr>
              <a:buFont typeface="Wingdings" pitchFamily="2" charset="2"/>
              <a:buChar char="ü"/>
            </a:pPr>
            <a:r>
              <a:rPr lang="en-US" sz="2500" dirty="0" smtClean="0">
                <a:latin typeface="Calibri Light" panose="020F0302020204030204" pitchFamily="34" charset="0"/>
              </a:rPr>
              <a:t>Scope</a:t>
            </a:r>
          </a:p>
          <a:p>
            <a:pPr>
              <a:buFont typeface="Wingdings" pitchFamily="2" charset="2"/>
              <a:buChar char="ü"/>
            </a:pPr>
            <a:r>
              <a:rPr lang="en-US" sz="2500" dirty="0" smtClean="0">
                <a:latin typeface="Calibri Light" panose="020F0302020204030204" pitchFamily="34" charset="0"/>
              </a:rPr>
              <a:t>Overview</a:t>
            </a:r>
          </a:p>
          <a:p>
            <a:pPr>
              <a:buFont typeface="Wingdings" pitchFamily="2" charset="2"/>
              <a:buChar char="ü"/>
            </a:pPr>
            <a:r>
              <a:rPr lang="en-US" sz="2500" dirty="0" smtClean="0">
                <a:latin typeface="Calibri Light" panose="020F0302020204030204" pitchFamily="34" charset="0"/>
              </a:rPr>
              <a:t>Business Context</a:t>
            </a:r>
            <a:endParaRPr lang="en-MY" sz="2500" dirty="0">
              <a:latin typeface="Calibri Light" panose="020F0302020204030204" pitchFamily="34" charset="0"/>
            </a:endParaRPr>
          </a:p>
        </p:txBody>
      </p:sp>
      <p:pic>
        <p:nvPicPr>
          <p:cNvPr id="7" name="Picture 6" descr="http://www.blogviagem.com.br/wp-content/uploads/2014/04/checklist.jpg"/>
          <p:cNvPicPr>
            <a:picLocks noChangeAspect="1" noChangeArrowheads="1"/>
          </p:cNvPicPr>
          <p:nvPr/>
        </p:nvPicPr>
        <p:blipFill>
          <a:blip r:embed="rId3"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422105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r>
              <a:rPr lang="en-US" altLang="en-US" dirty="0" smtClean="0"/>
              <a:t>:</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rgbClr val="3333FF"/>
                </a:solidFill>
              </a:rPr>
              <a:t>Glossary</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4121248" y="1949212"/>
            <a:ext cx="3733800" cy="727788"/>
          </a:xfrm>
          <a:prstGeom prst="wedgeRectCallout">
            <a:avLst>
              <a:gd name="adj1" fmla="val -107531"/>
              <a:gd name="adj2" fmla="val 189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US" sz="2500" dirty="0">
                <a:latin typeface="Calibri Light" panose="020F0302020204030204" pitchFamily="34" charset="0"/>
              </a:rPr>
              <a:t>Definition of terms</a:t>
            </a:r>
            <a:endParaRPr lang="en-MY" sz="2500" dirty="0">
              <a:latin typeface="Calibri Light" panose="020F0302020204030204" pitchFamily="34" charset="0"/>
            </a:endParaRPr>
          </a:p>
        </p:txBody>
      </p:sp>
      <p:pic>
        <p:nvPicPr>
          <p:cNvPr id="7" name="Picture 6" descr="http://www.blogviagem.com.br/wp-content/uploads/2014/04/checklist.jpg"/>
          <p:cNvPicPr>
            <a:picLocks noChangeAspect="1" noChangeArrowheads="1"/>
          </p:cNvPicPr>
          <p:nvPr/>
        </p:nvPicPr>
        <p:blipFill>
          <a:blip r:embed="rId3"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345195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50" y="241254"/>
            <a:ext cx="6404402" cy="435599"/>
          </a:xfrm>
          <a:solidFill>
            <a:schemeClr val="bg1"/>
          </a:solidFill>
        </p:spPr>
        <p:txBody>
          <a:bodyPr/>
          <a:lstStyle/>
          <a:p>
            <a:r>
              <a:rPr lang="en" dirty="0"/>
              <a:t>User Requirements vs. System Requirements</a:t>
            </a:r>
            <a:endParaRPr lang="en-MY" dirty="0"/>
          </a:p>
        </p:txBody>
      </p:sp>
      <p:pic>
        <p:nvPicPr>
          <p:cNvPr id="4" name="Picture 2" descr="https://ittrader.com/packages/ittrader/ittrader/images/about/icon_requirement.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25419" y="1623391"/>
            <a:ext cx="1103518" cy="11216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93235" y="1269653"/>
            <a:ext cx="6559826" cy="3416320"/>
          </a:xfrm>
          <a:prstGeom prst="rect">
            <a:avLst/>
          </a:prstGeom>
        </p:spPr>
        <p:txBody>
          <a:bodyPr wrap="square">
            <a:spAutoFit/>
          </a:bodyPr>
          <a:lstStyle/>
          <a:p>
            <a:pPr eaLnBrk="1" hangingPunct="1"/>
            <a:r>
              <a:rPr lang="en-US" altLang="en-US" sz="2400" dirty="0"/>
              <a:t>Requirements for a software system set out </a:t>
            </a:r>
            <a:r>
              <a:rPr lang="en-US" altLang="en-US" sz="2400" dirty="0">
                <a:solidFill>
                  <a:srgbClr val="C00000"/>
                </a:solidFill>
              </a:rPr>
              <a:t>what the system should do </a:t>
            </a:r>
            <a:r>
              <a:rPr lang="en-US" altLang="en-US" sz="2400" dirty="0"/>
              <a:t>and define </a:t>
            </a:r>
            <a:r>
              <a:rPr lang="en-US" altLang="en-US" sz="2400" dirty="0">
                <a:solidFill>
                  <a:srgbClr val="C00000"/>
                </a:solidFill>
              </a:rPr>
              <a:t>constraints</a:t>
            </a:r>
            <a:r>
              <a:rPr lang="en-US" altLang="en-US" sz="2400" dirty="0"/>
              <a:t> on </a:t>
            </a:r>
            <a:r>
              <a:rPr lang="en-US" altLang="en-US" sz="2400" dirty="0" smtClean="0"/>
              <a:t>it</a:t>
            </a:r>
            <a:r>
              <a:rPr lang="en-MY" altLang="en-US" sz="2400" dirty="0" smtClean="0"/>
              <a:t>s</a:t>
            </a:r>
            <a:r>
              <a:rPr lang="en-US" altLang="en-US" sz="2400" dirty="0" smtClean="0"/>
              <a:t> </a:t>
            </a:r>
            <a:r>
              <a:rPr lang="en-US" altLang="en-US" sz="2400" dirty="0"/>
              <a:t>operation and implementation. </a:t>
            </a:r>
            <a:endParaRPr lang="en-US" altLang="en-US" sz="2400" dirty="0" smtClean="0"/>
          </a:p>
          <a:p>
            <a:pPr eaLnBrk="1" hangingPunct="1"/>
            <a:endParaRPr lang="en-US" altLang="en-US" sz="2400" dirty="0"/>
          </a:p>
          <a:p>
            <a:pPr eaLnBrk="1" hangingPunct="1"/>
            <a:endParaRPr lang="en-US" altLang="en-US" sz="2400" dirty="0"/>
          </a:p>
          <a:p>
            <a:pPr eaLnBrk="1" hangingPunct="1"/>
            <a:r>
              <a:rPr lang="en-US" altLang="en-US" sz="2400" dirty="0"/>
              <a:t>Two different types of requirements: </a:t>
            </a:r>
          </a:p>
          <a:p>
            <a:pPr marL="285750" lvl="1" indent="-285750" eaLnBrk="1" hangingPunct="1">
              <a:buFont typeface="Arial" panose="020B0604020202020204" pitchFamily="34" charset="0"/>
              <a:buChar char="•"/>
            </a:pPr>
            <a:r>
              <a:rPr lang="en-US" altLang="en-US" sz="2400" dirty="0"/>
              <a:t>User requirements</a:t>
            </a:r>
          </a:p>
          <a:p>
            <a:pPr marL="285750" lvl="1" indent="-285750" eaLnBrk="1" hangingPunct="1">
              <a:buFont typeface="Arial" panose="020B0604020202020204" pitchFamily="34" charset="0"/>
              <a:buChar char="•"/>
            </a:pPr>
            <a:r>
              <a:rPr lang="en-US" altLang="en-US" sz="2400" dirty="0"/>
              <a:t>System requirements </a:t>
            </a:r>
          </a:p>
        </p:txBody>
      </p:sp>
      <p:pic>
        <p:nvPicPr>
          <p:cNvPr id="6"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9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r>
              <a:rPr lang="en-US" altLang="en-US" dirty="0" smtClean="0"/>
              <a:t>:</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rgbClr val="3333FF"/>
                </a:solidFill>
              </a:rPr>
              <a:t>User requirements definition</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3711572" y="1461795"/>
            <a:ext cx="1787269" cy="727788"/>
          </a:xfrm>
          <a:prstGeom prst="wedgeRectCallout">
            <a:avLst>
              <a:gd name="adj1" fmla="val -37112"/>
              <a:gd name="adj2" fmla="val 1249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US" sz="2500" dirty="0" smtClean="0">
                <a:latin typeface="Calibri Light" panose="020F0302020204030204" pitchFamily="34" charset="0"/>
              </a:rPr>
              <a:t>General</a:t>
            </a:r>
            <a:endParaRPr lang="en-MY" sz="2500" dirty="0">
              <a:latin typeface="Calibri Light" panose="020F0302020204030204" pitchFamily="34" charset="0"/>
            </a:endParaRPr>
          </a:p>
        </p:txBody>
      </p:sp>
      <p:pic>
        <p:nvPicPr>
          <p:cNvPr id="7" name="Picture 6" descr="http://www.blogviagem.com.br/wp-content/uploads/2014/04/checklist.jpg"/>
          <p:cNvPicPr>
            <a:picLocks noChangeAspect="1" noChangeArrowheads="1"/>
          </p:cNvPicPr>
          <p:nvPr/>
        </p:nvPicPr>
        <p:blipFill>
          <a:blip r:embed="rId3"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191185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r>
              <a:rPr lang="en-US" altLang="en-US" dirty="0" smtClean="0"/>
              <a:t>:</a:t>
            </a:r>
          </a:p>
          <a:p>
            <a:pPr marL="0" indent="0" eaLnBrk="1" hangingPunct="1">
              <a:lnSpc>
                <a:spcPct val="90000"/>
              </a:lnSpc>
              <a:buNone/>
            </a:pPr>
            <a:endParaRPr lang="en-US" altLang="en-US" sz="1200" dirty="0"/>
          </a:p>
          <a:p>
            <a:pPr lvl="1" eaLnBrk="1" hangingPunct="1">
              <a:lnSpc>
                <a:spcPct val="90000"/>
              </a:lnSpc>
            </a:pPr>
            <a:r>
              <a:rPr lang="en-US" altLang="en-US" b="1" i="1" dirty="0" smtClean="0">
                <a:solidFill>
                  <a:schemeClr val="bg2"/>
                </a:solidFill>
              </a:rPr>
              <a:t>Preface</a:t>
            </a:r>
            <a:endParaRPr lang="en-US" altLang="en-US" b="1" i="1" dirty="0">
              <a:solidFill>
                <a:schemeClr val="bg2"/>
              </a:solidFill>
            </a:endParaRP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chemeClr val="bg2"/>
                </a:solidFill>
              </a:rPr>
              <a:t>User requirements definition</a:t>
            </a:r>
          </a:p>
          <a:p>
            <a:pPr lvl="1" eaLnBrk="1" hangingPunct="1">
              <a:lnSpc>
                <a:spcPct val="90000"/>
              </a:lnSpc>
            </a:pPr>
            <a:r>
              <a:rPr lang="en-US" altLang="en-US" b="1" i="1" dirty="0">
                <a:solidFill>
                  <a:srgbClr val="3333FF"/>
                </a:solidFill>
              </a:rPr>
              <a:t>System architecture</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upc.edu/learn-sql/system-architecture/imatges/architecture"/>
          <p:cNvPicPr>
            <a:picLocks noChangeAspect="1" noChangeArrowheads="1"/>
          </p:cNvPicPr>
          <p:nvPr/>
        </p:nvPicPr>
        <p:blipFill>
          <a:blip r:embed="rId3"/>
          <a:srcRect/>
          <a:stretch>
            <a:fillRect/>
          </a:stretch>
        </p:blipFill>
        <p:spPr bwMode="auto">
          <a:xfrm>
            <a:off x="4504212" y="1329612"/>
            <a:ext cx="4457150" cy="3237105"/>
          </a:xfrm>
          <a:prstGeom prst="rect">
            <a:avLst/>
          </a:prstGeom>
          <a:noFill/>
        </p:spPr>
      </p:pic>
    </p:spTree>
    <p:extLst>
      <p:ext uri="{BB962C8B-B14F-4D97-AF65-F5344CB8AC3E}">
        <p14:creationId xmlns:p14="http://schemas.microsoft.com/office/powerpoint/2010/main" val="5897659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r>
              <a:rPr lang="en-US" altLang="en-US" dirty="0" smtClean="0"/>
              <a:t>:</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chemeClr val="bg2"/>
                </a:solidFill>
              </a:rPr>
              <a:t>User requirements definition</a:t>
            </a:r>
          </a:p>
          <a:p>
            <a:pPr lvl="1" eaLnBrk="1" hangingPunct="1">
              <a:lnSpc>
                <a:spcPct val="90000"/>
              </a:lnSpc>
            </a:pPr>
            <a:r>
              <a:rPr lang="en-US" altLang="en-US" b="1" i="1" dirty="0">
                <a:solidFill>
                  <a:schemeClr val="bg2"/>
                </a:solidFill>
              </a:rPr>
              <a:t>System architecture</a:t>
            </a:r>
          </a:p>
          <a:p>
            <a:pPr lvl="1" eaLnBrk="1" hangingPunct="1">
              <a:lnSpc>
                <a:spcPct val="90000"/>
              </a:lnSpc>
            </a:pPr>
            <a:r>
              <a:rPr lang="en-US" altLang="en-US" b="1" i="1" dirty="0">
                <a:solidFill>
                  <a:srgbClr val="3333FF"/>
                </a:solidFill>
              </a:rPr>
              <a:t>System requirements specification</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4178103" y="1231641"/>
            <a:ext cx="2558599" cy="1667069"/>
          </a:xfrm>
          <a:prstGeom prst="wedgeRectCallout">
            <a:avLst>
              <a:gd name="adj1" fmla="val -36477"/>
              <a:gd name="adj2" fmla="val 769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US" sz="2400" dirty="0">
                <a:latin typeface="Calibri Light" panose="020F0302020204030204" pitchFamily="34" charset="0"/>
              </a:rPr>
              <a:t>Functional</a:t>
            </a:r>
          </a:p>
          <a:p>
            <a:pPr>
              <a:buFont typeface="Wingdings" pitchFamily="2" charset="2"/>
              <a:buChar char="ü"/>
            </a:pPr>
            <a:r>
              <a:rPr lang="en-US" sz="2400" dirty="0">
                <a:latin typeface="Calibri Light" panose="020F0302020204030204" pitchFamily="34" charset="0"/>
              </a:rPr>
              <a:t>Non-Functional</a:t>
            </a:r>
          </a:p>
          <a:p>
            <a:pPr>
              <a:buFont typeface="Wingdings" pitchFamily="2" charset="2"/>
              <a:buChar char="ü"/>
            </a:pPr>
            <a:r>
              <a:rPr lang="en-US" sz="2400" dirty="0">
                <a:latin typeface="Calibri Light" panose="020F0302020204030204" pitchFamily="34" charset="0"/>
              </a:rPr>
              <a:t>Interface</a:t>
            </a:r>
          </a:p>
          <a:p>
            <a:pPr>
              <a:buFont typeface="Wingdings" pitchFamily="2" charset="2"/>
              <a:buChar char="ü"/>
            </a:pPr>
            <a:r>
              <a:rPr lang="en-US" sz="2400" dirty="0">
                <a:latin typeface="Calibri Light" panose="020F0302020204030204" pitchFamily="34" charset="0"/>
              </a:rPr>
              <a:t>Performance</a:t>
            </a:r>
            <a:endParaRPr lang="en-MY" sz="2400" dirty="0">
              <a:latin typeface="Calibri Light" panose="020F0302020204030204" pitchFamily="34" charset="0"/>
            </a:endParaRPr>
          </a:p>
        </p:txBody>
      </p:sp>
      <p:pic>
        <p:nvPicPr>
          <p:cNvPr id="7" name="Picture 6" descr="http://www.blogviagem.com.br/wp-content/uploads/2014/04/checklist.jpg"/>
          <p:cNvPicPr>
            <a:picLocks noChangeAspect="1" noChangeArrowheads="1"/>
          </p:cNvPicPr>
          <p:nvPr/>
        </p:nvPicPr>
        <p:blipFill>
          <a:blip r:embed="rId3"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52797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r>
              <a:rPr lang="en-US" altLang="en-US" dirty="0" smtClean="0"/>
              <a:t>:</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chemeClr val="bg2"/>
                </a:solidFill>
              </a:rPr>
              <a:t>User requirements definition</a:t>
            </a:r>
          </a:p>
          <a:p>
            <a:pPr lvl="1" eaLnBrk="1" hangingPunct="1">
              <a:lnSpc>
                <a:spcPct val="90000"/>
              </a:lnSpc>
            </a:pPr>
            <a:r>
              <a:rPr lang="en-US" altLang="en-US" b="1" i="1" dirty="0">
                <a:solidFill>
                  <a:schemeClr val="bg2"/>
                </a:solidFill>
              </a:rPr>
              <a:t>System architecture</a:t>
            </a:r>
          </a:p>
          <a:p>
            <a:pPr lvl="1" eaLnBrk="1" hangingPunct="1">
              <a:lnSpc>
                <a:spcPct val="90000"/>
              </a:lnSpc>
            </a:pPr>
            <a:r>
              <a:rPr lang="en-US" altLang="en-US" b="1" i="1" dirty="0">
                <a:solidFill>
                  <a:schemeClr val="bg2"/>
                </a:solidFill>
              </a:rPr>
              <a:t>System requirements specification</a:t>
            </a:r>
          </a:p>
          <a:p>
            <a:pPr lvl="1" eaLnBrk="1" hangingPunct="1">
              <a:lnSpc>
                <a:spcPct val="90000"/>
              </a:lnSpc>
            </a:pPr>
            <a:r>
              <a:rPr lang="en-US" altLang="en-US" b="1" i="1" dirty="0">
                <a:solidFill>
                  <a:srgbClr val="3333FF"/>
                </a:solidFill>
              </a:rPr>
              <a:t>System models</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2841352" y="4051536"/>
            <a:ext cx="1662860" cy="541175"/>
          </a:xfrm>
          <a:prstGeom prst="wedgeRectCallout">
            <a:avLst>
              <a:gd name="adj1" fmla="val -60194"/>
              <a:gd name="adj2" fmla="val -849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US" sz="2400" dirty="0" smtClean="0">
                <a:latin typeface="Calibri Light" panose="020F0302020204030204" pitchFamily="34" charset="0"/>
              </a:rPr>
              <a:t>Chapter 6</a:t>
            </a:r>
            <a:endParaRPr lang="en-MY" sz="2400" dirty="0">
              <a:latin typeface="Calibri Light" panose="020F0302020204030204" pitchFamily="34" charset="0"/>
            </a:endParaRPr>
          </a:p>
        </p:txBody>
      </p:sp>
      <p:pic>
        <p:nvPicPr>
          <p:cNvPr id="7" name="Picture 6" descr="http://www.blogviagem.com.br/wp-content/uploads/2014/04/checklist.jpg"/>
          <p:cNvPicPr>
            <a:picLocks noChangeAspect="1" noChangeArrowheads="1"/>
          </p:cNvPicPr>
          <p:nvPr/>
        </p:nvPicPr>
        <p:blipFill>
          <a:blip r:embed="rId3"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302642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r>
              <a:rPr lang="en-US" altLang="en-US" dirty="0" smtClean="0"/>
              <a:t>:</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chemeClr val="bg2"/>
                </a:solidFill>
              </a:rPr>
              <a:t>User requirements definition</a:t>
            </a:r>
          </a:p>
          <a:p>
            <a:pPr lvl="1" eaLnBrk="1" hangingPunct="1">
              <a:lnSpc>
                <a:spcPct val="90000"/>
              </a:lnSpc>
            </a:pPr>
            <a:r>
              <a:rPr lang="en-US" altLang="en-US" b="1" i="1" dirty="0">
                <a:solidFill>
                  <a:schemeClr val="bg2"/>
                </a:solidFill>
              </a:rPr>
              <a:t>System architecture</a:t>
            </a:r>
          </a:p>
          <a:p>
            <a:pPr lvl="1" eaLnBrk="1" hangingPunct="1">
              <a:lnSpc>
                <a:spcPct val="90000"/>
              </a:lnSpc>
            </a:pPr>
            <a:r>
              <a:rPr lang="en-US" altLang="en-US" b="1" i="1" dirty="0">
                <a:solidFill>
                  <a:schemeClr val="bg2"/>
                </a:solidFill>
              </a:rPr>
              <a:t>System requirements specification</a:t>
            </a:r>
          </a:p>
          <a:p>
            <a:pPr lvl="1" eaLnBrk="1" hangingPunct="1">
              <a:lnSpc>
                <a:spcPct val="90000"/>
              </a:lnSpc>
            </a:pPr>
            <a:r>
              <a:rPr lang="en-US" altLang="en-US" b="1" i="1" dirty="0">
                <a:solidFill>
                  <a:schemeClr val="bg2"/>
                </a:solidFill>
              </a:rPr>
              <a:t>System models</a:t>
            </a:r>
          </a:p>
          <a:p>
            <a:pPr lvl="1" eaLnBrk="1" hangingPunct="1">
              <a:lnSpc>
                <a:spcPct val="90000"/>
              </a:lnSpc>
            </a:pPr>
            <a:r>
              <a:rPr lang="en-US" altLang="en-US" b="1" i="1" dirty="0">
                <a:solidFill>
                  <a:srgbClr val="3333FF"/>
                </a:solidFill>
              </a:rPr>
              <a:t>System evolution</a:t>
            </a:r>
          </a:p>
        </p:txBody>
      </p:sp>
      <p:pic>
        <p:nvPicPr>
          <p:cNvPr id="18434" name="Picture 2" descr="http://www.clker.com/cliparts/G/o/P/W/U/D/file-folders-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3581581" y="3958500"/>
            <a:ext cx="1662860" cy="541175"/>
          </a:xfrm>
          <a:prstGeom prst="wedgeRectCallout">
            <a:avLst>
              <a:gd name="adj1" fmla="val -92365"/>
              <a:gd name="adj2" fmla="val -15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MY" sz="2400" dirty="0" smtClean="0">
                <a:latin typeface="Calibri Light" panose="020F0302020204030204" pitchFamily="34" charset="0"/>
              </a:rPr>
              <a:t>Version </a:t>
            </a:r>
            <a:endParaRPr lang="en-MY" sz="2400" dirty="0">
              <a:latin typeface="Calibri Light" panose="020F0302020204030204" pitchFamily="34" charset="0"/>
            </a:endParaRPr>
          </a:p>
        </p:txBody>
      </p:sp>
      <p:pic>
        <p:nvPicPr>
          <p:cNvPr id="7" name="Picture 6" descr="http://www.blogviagem.com.br/wp-content/uploads/2014/04/checklist.jpg"/>
          <p:cNvPicPr>
            <a:picLocks noChangeAspect="1" noChangeArrowheads="1"/>
          </p:cNvPicPr>
          <p:nvPr/>
        </p:nvPicPr>
        <p:blipFill>
          <a:blip r:embed="rId4"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208736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r>
              <a:rPr lang="en-US" altLang="en-US" dirty="0" smtClean="0"/>
              <a:t>:</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chemeClr val="bg2"/>
                </a:solidFill>
              </a:rPr>
              <a:t>User requirements definition</a:t>
            </a:r>
          </a:p>
          <a:p>
            <a:pPr lvl="1" eaLnBrk="1" hangingPunct="1">
              <a:lnSpc>
                <a:spcPct val="90000"/>
              </a:lnSpc>
            </a:pPr>
            <a:r>
              <a:rPr lang="en-US" altLang="en-US" b="1" i="1" dirty="0">
                <a:solidFill>
                  <a:schemeClr val="bg2"/>
                </a:solidFill>
              </a:rPr>
              <a:t>System architecture</a:t>
            </a:r>
          </a:p>
          <a:p>
            <a:pPr lvl="1" eaLnBrk="1" hangingPunct="1">
              <a:lnSpc>
                <a:spcPct val="90000"/>
              </a:lnSpc>
            </a:pPr>
            <a:r>
              <a:rPr lang="en-US" altLang="en-US" b="1" i="1" dirty="0">
                <a:solidFill>
                  <a:schemeClr val="bg2"/>
                </a:solidFill>
              </a:rPr>
              <a:t>System requirements specification</a:t>
            </a:r>
          </a:p>
          <a:p>
            <a:pPr lvl="1" eaLnBrk="1" hangingPunct="1">
              <a:lnSpc>
                <a:spcPct val="90000"/>
              </a:lnSpc>
            </a:pPr>
            <a:r>
              <a:rPr lang="en-US" altLang="en-US" b="1" i="1" dirty="0">
                <a:solidFill>
                  <a:schemeClr val="bg2"/>
                </a:solidFill>
              </a:rPr>
              <a:t>System models</a:t>
            </a:r>
          </a:p>
          <a:p>
            <a:pPr lvl="1" eaLnBrk="1" hangingPunct="1">
              <a:lnSpc>
                <a:spcPct val="90000"/>
              </a:lnSpc>
            </a:pPr>
            <a:r>
              <a:rPr lang="en-US" altLang="en-US" b="1" i="1" dirty="0">
                <a:solidFill>
                  <a:schemeClr val="bg2"/>
                </a:solidFill>
              </a:rPr>
              <a:t>System evolution</a:t>
            </a:r>
          </a:p>
          <a:p>
            <a:pPr lvl="1" eaLnBrk="1" hangingPunct="1">
              <a:lnSpc>
                <a:spcPct val="90000"/>
              </a:lnSpc>
            </a:pPr>
            <a:r>
              <a:rPr lang="en-US" altLang="en-US" b="1" i="1" dirty="0">
                <a:solidFill>
                  <a:srgbClr val="3333FF"/>
                </a:solidFill>
              </a:rPr>
              <a:t>Appendices</a:t>
            </a:r>
          </a:p>
        </p:txBody>
      </p:sp>
      <p:pic>
        <p:nvPicPr>
          <p:cNvPr id="18434" name="Picture 2" descr="http://www.clker.com/cliparts/G/o/P/W/U/D/file-folders-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3600241" y="3999724"/>
            <a:ext cx="2962290" cy="640702"/>
          </a:xfrm>
          <a:prstGeom prst="wedgeRectCallout">
            <a:avLst>
              <a:gd name="adj1" fmla="val -93835"/>
              <a:gd name="adj2" fmla="val 28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US" sz="2000" dirty="0">
                <a:latin typeface="Calibri Light" panose="020F0302020204030204" pitchFamily="34" charset="0"/>
              </a:rPr>
              <a:t>References (supporting documents</a:t>
            </a:r>
            <a:r>
              <a:rPr lang="en-US" sz="2000" dirty="0" smtClean="0">
                <a:latin typeface="Calibri Light" panose="020F0302020204030204" pitchFamily="34" charset="0"/>
              </a:rPr>
              <a:t>)</a:t>
            </a:r>
            <a:endParaRPr lang="en-MY" sz="2000" dirty="0">
              <a:latin typeface="Calibri Light" panose="020F0302020204030204" pitchFamily="34" charset="0"/>
            </a:endParaRPr>
          </a:p>
        </p:txBody>
      </p:sp>
      <p:pic>
        <p:nvPicPr>
          <p:cNvPr id="7" name="Picture 6" descr="http://www.blogviagem.com.br/wp-content/uploads/2014/04/checklist.jpg"/>
          <p:cNvPicPr>
            <a:picLocks noChangeAspect="1" noChangeArrowheads="1"/>
          </p:cNvPicPr>
          <p:nvPr/>
        </p:nvPicPr>
        <p:blipFill>
          <a:blip r:embed="rId4"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243927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r>
              <a:rPr lang="en-US" altLang="en-US" dirty="0" smtClean="0"/>
              <a:t>:</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chemeClr val="bg2"/>
                </a:solidFill>
              </a:rPr>
              <a:t>User requirements definition</a:t>
            </a:r>
          </a:p>
          <a:p>
            <a:pPr lvl="1" eaLnBrk="1" hangingPunct="1">
              <a:lnSpc>
                <a:spcPct val="90000"/>
              </a:lnSpc>
            </a:pPr>
            <a:r>
              <a:rPr lang="en-US" altLang="en-US" b="1" i="1" dirty="0">
                <a:solidFill>
                  <a:schemeClr val="bg2"/>
                </a:solidFill>
              </a:rPr>
              <a:t>System architecture</a:t>
            </a:r>
          </a:p>
          <a:p>
            <a:pPr lvl="1" eaLnBrk="1" hangingPunct="1">
              <a:lnSpc>
                <a:spcPct val="90000"/>
              </a:lnSpc>
            </a:pPr>
            <a:r>
              <a:rPr lang="en-US" altLang="en-US" b="1" i="1" dirty="0">
                <a:solidFill>
                  <a:schemeClr val="bg2"/>
                </a:solidFill>
              </a:rPr>
              <a:t>System requirements specification</a:t>
            </a:r>
          </a:p>
          <a:p>
            <a:pPr lvl="1" eaLnBrk="1" hangingPunct="1">
              <a:lnSpc>
                <a:spcPct val="90000"/>
              </a:lnSpc>
            </a:pPr>
            <a:r>
              <a:rPr lang="en-US" altLang="en-US" b="1" i="1" dirty="0">
                <a:solidFill>
                  <a:schemeClr val="bg2"/>
                </a:solidFill>
              </a:rPr>
              <a:t>System models</a:t>
            </a:r>
          </a:p>
          <a:p>
            <a:pPr lvl="1" eaLnBrk="1" hangingPunct="1">
              <a:lnSpc>
                <a:spcPct val="90000"/>
              </a:lnSpc>
            </a:pPr>
            <a:r>
              <a:rPr lang="en-US" altLang="en-US" b="1" i="1" dirty="0">
                <a:solidFill>
                  <a:schemeClr val="bg2"/>
                </a:solidFill>
              </a:rPr>
              <a:t>System evolution</a:t>
            </a:r>
          </a:p>
          <a:p>
            <a:pPr lvl="1" eaLnBrk="1" hangingPunct="1">
              <a:lnSpc>
                <a:spcPct val="90000"/>
              </a:lnSpc>
            </a:pPr>
            <a:r>
              <a:rPr lang="en-US" altLang="en-US" b="1" i="1" dirty="0">
                <a:solidFill>
                  <a:schemeClr val="bg2"/>
                </a:solidFill>
              </a:rPr>
              <a:t>Appendices</a:t>
            </a:r>
          </a:p>
          <a:p>
            <a:pPr lvl="1" eaLnBrk="1" hangingPunct="1">
              <a:lnSpc>
                <a:spcPct val="90000"/>
              </a:lnSpc>
            </a:pPr>
            <a:r>
              <a:rPr lang="en-US" altLang="en-US" b="1" i="1" dirty="0">
                <a:solidFill>
                  <a:srgbClr val="3333FF"/>
                </a:solidFill>
              </a:rPr>
              <a:t>Index</a:t>
            </a:r>
          </a:p>
        </p:txBody>
      </p:sp>
      <p:pic>
        <p:nvPicPr>
          <p:cNvPr id="18434" name="Picture 2" descr="http://www.clker.com/cliparts/G/o/P/W/U/D/file-folders-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a:srcRect/>
          <a:stretch>
            <a:fillRect/>
          </a:stretch>
        </p:blipFill>
        <p:spPr bwMode="auto">
          <a:xfrm>
            <a:off x="3122645" y="1030704"/>
            <a:ext cx="5943600" cy="3962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1631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smtClean="0"/>
              <a:t>Software Requirements Document</a:t>
            </a:r>
            <a:endParaRPr lang="en-MY" dirty="0"/>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solidFill>
                  <a:schemeClr val="tx1"/>
                </a:solidFill>
              </a:rPr>
              <a:t>The structure of SRS</a:t>
            </a:r>
            <a:r>
              <a:rPr lang="en-US" altLang="en-US" dirty="0" smtClean="0">
                <a:solidFill>
                  <a:schemeClr val="tx1"/>
                </a:solidFill>
              </a:rPr>
              <a:t>:</a:t>
            </a:r>
          </a:p>
          <a:p>
            <a:pPr marL="0" indent="0" eaLnBrk="1" hangingPunct="1">
              <a:lnSpc>
                <a:spcPct val="90000"/>
              </a:lnSpc>
              <a:buNone/>
            </a:pPr>
            <a:endParaRPr lang="en-US" altLang="en-US" sz="1200" dirty="0">
              <a:solidFill>
                <a:schemeClr val="tx1"/>
              </a:solidFill>
            </a:endParaRPr>
          </a:p>
          <a:p>
            <a:pPr marL="0" indent="0" eaLnBrk="1" hangingPunct="1">
              <a:buNone/>
            </a:pPr>
            <a:r>
              <a:rPr lang="en-US" altLang="en-US" dirty="0">
                <a:solidFill>
                  <a:schemeClr val="tx1"/>
                </a:solidFill>
              </a:rPr>
              <a:t>Separate chapter or appendices:</a:t>
            </a:r>
          </a:p>
          <a:p>
            <a:pPr marL="342900" lvl="1" indent="-342900" eaLnBrk="1" hangingPunct="1">
              <a:buFont typeface="Arial" panose="020B0604020202020204" pitchFamily="34" charset="0"/>
              <a:buChar char="•"/>
            </a:pPr>
            <a:r>
              <a:rPr lang="en-US" altLang="en-US" b="1" dirty="0">
                <a:solidFill>
                  <a:schemeClr val="tx1"/>
                </a:solidFill>
              </a:rPr>
              <a:t>Hardware</a:t>
            </a:r>
          </a:p>
          <a:p>
            <a:pPr marL="342900" lvl="1" indent="-342900" eaLnBrk="1" hangingPunct="1">
              <a:buFont typeface="Arial" panose="020B0604020202020204" pitchFamily="34" charset="0"/>
              <a:buChar char="•"/>
            </a:pPr>
            <a:r>
              <a:rPr lang="en-US" altLang="en-US" b="1" dirty="0">
                <a:solidFill>
                  <a:schemeClr val="tx1"/>
                </a:solidFill>
              </a:rPr>
              <a:t>Database requirements</a:t>
            </a:r>
          </a:p>
        </p:txBody>
      </p:sp>
      <p:pic>
        <p:nvPicPr>
          <p:cNvPr id="18434" name="Picture 2" descr="http://www.clker.com/cliparts/G/o/P/W/U/D/file-folders-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blogviagem.com.br/wp-content/uploads/2014/04/checklist.jpg"/>
          <p:cNvPicPr>
            <a:picLocks noChangeAspect="1" noChangeArrowheads="1"/>
          </p:cNvPicPr>
          <p:nvPr/>
        </p:nvPicPr>
        <p:blipFill>
          <a:blip r:embed="rId4"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1761231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User Requirements</a:t>
            </a:r>
          </a:p>
        </p:txBody>
      </p:sp>
      <p:sp>
        <p:nvSpPr>
          <p:cNvPr id="3" name="Text Placeholder 2"/>
          <p:cNvSpPr>
            <a:spLocks noGrp="1"/>
          </p:cNvSpPr>
          <p:nvPr>
            <p:ph type="body" idx="1"/>
          </p:nvPr>
        </p:nvSpPr>
        <p:spPr/>
        <p:txBody>
          <a:bodyPr/>
          <a:lstStyle/>
          <a:p>
            <a:pPr algn="just" eaLnBrk="1" hangingPunct="1"/>
            <a:r>
              <a:rPr lang="en-GB" altLang="en-US" sz="2000" dirty="0">
                <a:cs typeface="Times New Roman" pitchFamily="18" charset="0"/>
              </a:rPr>
              <a:t>User requirements are high-level abstract requirements. They are intended for use by people involved in </a:t>
            </a:r>
            <a:r>
              <a:rPr lang="en-GB" altLang="en-US" sz="2000" dirty="0">
                <a:solidFill>
                  <a:srgbClr val="FF0000"/>
                </a:solidFill>
                <a:cs typeface="Times New Roman" pitchFamily="18" charset="0"/>
              </a:rPr>
              <a:t>using</a:t>
            </a:r>
            <a:r>
              <a:rPr lang="en-GB" altLang="en-US" sz="2000" dirty="0">
                <a:cs typeface="Times New Roman" pitchFamily="18" charset="0"/>
              </a:rPr>
              <a:t> and </a:t>
            </a:r>
            <a:r>
              <a:rPr lang="en-GB" altLang="en-US" sz="2000" dirty="0">
                <a:solidFill>
                  <a:srgbClr val="FF0000"/>
                </a:solidFill>
                <a:cs typeface="Times New Roman" pitchFamily="18" charset="0"/>
              </a:rPr>
              <a:t>procuring</a:t>
            </a:r>
            <a:r>
              <a:rPr lang="en-GB" altLang="en-US" sz="2000" dirty="0">
                <a:cs typeface="Times New Roman" pitchFamily="18" charset="0"/>
              </a:rPr>
              <a:t> the system. </a:t>
            </a:r>
          </a:p>
          <a:p>
            <a:pPr algn="just" eaLnBrk="1" hangingPunct="1">
              <a:buFont typeface="Wingdings" pitchFamily="2" charset="2"/>
              <a:buNone/>
            </a:pPr>
            <a:endParaRPr lang="en-GB" altLang="en-US" sz="2000" dirty="0">
              <a:cs typeface="Times New Roman" pitchFamily="18" charset="0"/>
            </a:endParaRPr>
          </a:p>
          <a:p>
            <a:pPr algn="just" eaLnBrk="1" hangingPunct="1"/>
            <a:r>
              <a:rPr lang="en-GB" altLang="en-US" sz="2000" dirty="0">
                <a:cs typeface="Times New Roman" pitchFamily="18" charset="0"/>
              </a:rPr>
              <a:t>User requirements are </a:t>
            </a:r>
            <a:r>
              <a:rPr lang="en-GB" altLang="en-US" sz="2000" dirty="0">
                <a:solidFill>
                  <a:srgbClr val="FF0000"/>
                </a:solidFill>
                <a:cs typeface="Times New Roman" pitchFamily="18" charset="0"/>
              </a:rPr>
              <a:t>statements</a:t>
            </a:r>
            <a:r>
              <a:rPr lang="en-GB" altLang="en-US" sz="2000" dirty="0">
                <a:cs typeface="Times New Roman" pitchFamily="18" charset="0"/>
              </a:rPr>
              <a:t> in </a:t>
            </a:r>
            <a:r>
              <a:rPr lang="en-GB" altLang="en-US" sz="2000" dirty="0">
                <a:solidFill>
                  <a:srgbClr val="FF0000"/>
                </a:solidFill>
                <a:cs typeface="Times New Roman" pitchFamily="18" charset="0"/>
              </a:rPr>
              <a:t>natural language, </a:t>
            </a:r>
            <a:r>
              <a:rPr lang="en-GB" altLang="en-US" sz="2000" dirty="0">
                <a:cs typeface="Times New Roman" pitchFamily="18" charset="0"/>
              </a:rPr>
              <a:t>with</a:t>
            </a:r>
            <a:r>
              <a:rPr lang="en-GB" altLang="en-US" sz="2000" dirty="0">
                <a:solidFill>
                  <a:srgbClr val="FF0000"/>
                </a:solidFill>
                <a:cs typeface="Times New Roman" pitchFamily="18" charset="0"/>
              </a:rPr>
              <a:t> </a:t>
            </a:r>
            <a:r>
              <a:rPr lang="en-GB" altLang="en-US" sz="2000" dirty="0">
                <a:cs typeface="Times New Roman" pitchFamily="18" charset="0"/>
              </a:rPr>
              <a:t>easy-to-understand</a:t>
            </a:r>
            <a:r>
              <a:rPr lang="en-GB" altLang="en-US" sz="2000" dirty="0">
                <a:solidFill>
                  <a:srgbClr val="FF0000"/>
                </a:solidFill>
                <a:cs typeface="Times New Roman" pitchFamily="18" charset="0"/>
              </a:rPr>
              <a:t> diagrams </a:t>
            </a:r>
            <a:r>
              <a:rPr lang="en-GB" altLang="en-US" sz="2000" dirty="0">
                <a:cs typeface="Times New Roman" pitchFamily="18" charset="0"/>
              </a:rPr>
              <a:t>and</a:t>
            </a:r>
            <a:r>
              <a:rPr lang="en-GB" altLang="en-US" sz="2000" dirty="0">
                <a:solidFill>
                  <a:srgbClr val="FF0000"/>
                </a:solidFill>
                <a:cs typeface="Times New Roman" pitchFamily="18" charset="0"/>
              </a:rPr>
              <a:t> tables, </a:t>
            </a:r>
            <a:r>
              <a:rPr lang="en-GB" altLang="en-US" sz="2000" dirty="0">
                <a:cs typeface="Times New Roman" pitchFamily="18" charset="0"/>
              </a:rPr>
              <a:t>of </a:t>
            </a:r>
            <a:r>
              <a:rPr lang="en-GB" altLang="en-US" sz="2000" b="1" i="1" dirty="0">
                <a:solidFill>
                  <a:srgbClr val="FF3300"/>
                </a:solidFill>
                <a:cs typeface="Times New Roman" pitchFamily="18" charset="0"/>
              </a:rPr>
              <a:t>what</a:t>
            </a:r>
            <a:r>
              <a:rPr lang="en-GB" altLang="en-US" sz="2000" dirty="0">
                <a:cs typeface="Times New Roman" pitchFamily="18" charset="0"/>
              </a:rPr>
              <a:t> services the system is expected to provide and the </a:t>
            </a:r>
            <a:r>
              <a:rPr lang="en-GB" altLang="en-US" sz="2000" b="1" i="1" dirty="0">
                <a:solidFill>
                  <a:srgbClr val="FF3300"/>
                </a:solidFill>
                <a:cs typeface="Times New Roman" pitchFamily="18" charset="0"/>
              </a:rPr>
              <a:t>constraints </a:t>
            </a:r>
            <a:r>
              <a:rPr lang="en-GB" altLang="en-US" sz="2000" dirty="0">
                <a:cs typeface="Times New Roman" pitchFamily="18" charset="0"/>
              </a:rPr>
              <a:t>under which it must operate</a:t>
            </a:r>
            <a:r>
              <a:rPr lang="en-GB" altLang="en-US" sz="2000" dirty="0" smtClean="0">
                <a:cs typeface="Times New Roman" pitchFamily="18" charset="0"/>
              </a:rPr>
              <a:t>.</a:t>
            </a:r>
            <a:endParaRPr lang="en-GB" altLang="en-US" sz="2000" dirty="0">
              <a:cs typeface="Times New Roman" pitchFamily="18" charset="0"/>
            </a:endParaRPr>
          </a:p>
        </p:txBody>
      </p:sp>
      <p:pic>
        <p:nvPicPr>
          <p:cNvPr id="4" name="Picture 2" descr="https://ittrader.com/packages/ittrader/ittrader/images/about/icon_requir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http://blogs.msdn.com/blogfiles/willy-peter_schaub/WindowsLiveWriter/IsVisualStudio2010reallyasevolutionaryas_12B6C/CLIPART_OF_32162_SMJPG_2.jpg"/>
          <p:cNvPicPr>
            <a:picLocks noChangeAspect="1" noChangeArrowheads="1"/>
          </p:cNvPicPr>
          <p:nvPr/>
        </p:nvPicPr>
        <p:blipFill>
          <a:blip r:embed="rId4"/>
          <a:srcRect/>
          <a:stretch>
            <a:fillRect/>
          </a:stretch>
        </p:blipFill>
        <p:spPr bwMode="auto">
          <a:xfrm>
            <a:off x="7951491" y="3446558"/>
            <a:ext cx="953051" cy="1551368"/>
          </a:xfrm>
          <a:prstGeom prst="rect">
            <a:avLst/>
          </a:prstGeom>
          <a:noFill/>
          <a:ln w="9525">
            <a:noFill/>
            <a:miter lim="800000"/>
            <a:headEnd/>
            <a:tailEnd/>
          </a:ln>
        </p:spPr>
      </p:pic>
    </p:spTree>
    <p:extLst>
      <p:ext uri="{BB962C8B-B14F-4D97-AF65-F5344CB8AC3E}">
        <p14:creationId xmlns:p14="http://schemas.microsoft.com/office/powerpoint/2010/main" val="24655547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System Requirements</a:t>
            </a:r>
          </a:p>
        </p:txBody>
      </p:sp>
      <p:sp>
        <p:nvSpPr>
          <p:cNvPr id="3" name="Text Placeholder 2"/>
          <p:cNvSpPr>
            <a:spLocks noGrp="1"/>
          </p:cNvSpPr>
          <p:nvPr>
            <p:ph type="body" idx="1"/>
          </p:nvPr>
        </p:nvSpPr>
        <p:spPr/>
        <p:txBody>
          <a:bodyPr/>
          <a:lstStyle/>
          <a:p>
            <a:pPr eaLnBrk="1" hangingPunct="1"/>
            <a:r>
              <a:rPr lang="en-GB" altLang="en-US" sz="2000" dirty="0">
                <a:cs typeface="Times New Roman" pitchFamily="18" charset="0"/>
              </a:rPr>
              <a:t>System requirements are </a:t>
            </a:r>
            <a:r>
              <a:rPr lang="en-GB" altLang="en-US" sz="2000" dirty="0">
                <a:solidFill>
                  <a:srgbClr val="FF3300"/>
                </a:solidFill>
                <a:cs typeface="Times New Roman" pitchFamily="18" charset="0"/>
              </a:rPr>
              <a:t>more precise </a:t>
            </a:r>
            <a:r>
              <a:rPr lang="en-GB" altLang="en-US" sz="2000" dirty="0">
                <a:cs typeface="Times New Roman" pitchFamily="18" charset="0"/>
              </a:rPr>
              <a:t>and</a:t>
            </a:r>
            <a:r>
              <a:rPr lang="en-GB" altLang="en-US" sz="2000" dirty="0">
                <a:solidFill>
                  <a:srgbClr val="FF3300"/>
                </a:solidFill>
                <a:cs typeface="Times New Roman" pitchFamily="18" charset="0"/>
              </a:rPr>
              <a:t> detail descriptions</a:t>
            </a:r>
            <a:r>
              <a:rPr lang="en-GB" altLang="en-US" sz="2000" dirty="0">
                <a:cs typeface="Times New Roman" pitchFamily="18" charset="0"/>
              </a:rPr>
              <a:t> of the system’s functions, services and operational constraints.</a:t>
            </a:r>
          </a:p>
          <a:p>
            <a:pPr eaLnBrk="1" hangingPunct="1">
              <a:buFont typeface="Wingdings" pitchFamily="2" charset="2"/>
              <a:buNone/>
            </a:pPr>
            <a:endParaRPr lang="en-GB" altLang="en-US" sz="2000" dirty="0">
              <a:cs typeface="Times New Roman" pitchFamily="18" charset="0"/>
            </a:endParaRPr>
          </a:p>
          <a:p>
            <a:pPr eaLnBrk="1" hangingPunct="1"/>
            <a:r>
              <a:rPr lang="en-GB" altLang="en-US" sz="2000" dirty="0">
                <a:cs typeface="Times New Roman" pitchFamily="18" charset="0"/>
              </a:rPr>
              <a:t>They may be written in </a:t>
            </a:r>
            <a:r>
              <a:rPr lang="en-GB" altLang="en-US" sz="2000" dirty="0">
                <a:solidFill>
                  <a:srgbClr val="FF3300"/>
                </a:solidFill>
                <a:cs typeface="Times New Roman" pitchFamily="18" charset="0"/>
              </a:rPr>
              <a:t>structured form of natural language</a:t>
            </a:r>
            <a:r>
              <a:rPr lang="en-GB" altLang="en-US" sz="2000" dirty="0">
                <a:cs typeface="Times New Roman" pitchFamily="18" charset="0"/>
              </a:rPr>
              <a:t> supported by </a:t>
            </a:r>
            <a:r>
              <a:rPr lang="en-GB" altLang="en-US" sz="2000" dirty="0">
                <a:solidFill>
                  <a:srgbClr val="FF3300"/>
                </a:solidFill>
                <a:cs typeface="Times New Roman" pitchFamily="18" charset="0"/>
              </a:rPr>
              <a:t>system models</a:t>
            </a:r>
            <a:r>
              <a:rPr lang="en-GB" altLang="en-US" sz="2000" dirty="0">
                <a:cs typeface="Times New Roman" pitchFamily="18" charset="0"/>
              </a:rPr>
              <a:t> and </a:t>
            </a:r>
            <a:r>
              <a:rPr lang="en-GB" altLang="en-US" sz="2000" dirty="0">
                <a:solidFill>
                  <a:srgbClr val="FF3300"/>
                </a:solidFill>
                <a:cs typeface="Times New Roman" pitchFamily="18" charset="0"/>
              </a:rPr>
              <a:t>tables</a:t>
            </a:r>
            <a:endParaRPr lang="en-MY" sz="2000" dirty="0"/>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blog.kace.com/wp-content/uploads/2013/10/CLIPART_OF_26151_SMJPG.jpg"/>
          <p:cNvPicPr>
            <a:picLocks noChangeAspect="1" noChangeArrowheads="1"/>
          </p:cNvPicPr>
          <p:nvPr/>
        </p:nvPicPr>
        <p:blipFill>
          <a:blip r:embed="rId3"/>
          <a:srcRect/>
          <a:stretch>
            <a:fillRect/>
          </a:stretch>
        </p:blipFill>
        <p:spPr bwMode="auto">
          <a:xfrm>
            <a:off x="5997906" y="3216525"/>
            <a:ext cx="2497566" cy="1781401"/>
          </a:xfrm>
          <a:prstGeom prst="rect">
            <a:avLst/>
          </a:prstGeom>
          <a:noFill/>
          <a:ln w="9525">
            <a:noFill/>
            <a:miter lim="800000"/>
            <a:headEnd/>
            <a:tailEnd/>
          </a:ln>
        </p:spPr>
      </p:pic>
    </p:spTree>
    <p:extLst>
      <p:ext uri="{BB962C8B-B14F-4D97-AF65-F5344CB8AC3E}">
        <p14:creationId xmlns:p14="http://schemas.microsoft.com/office/powerpoint/2010/main" val="21374919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50" y="232549"/>
            <a:ext cx="3422664" cy="435599"/>
          </a:xfrm>
          <a:solidFill>
            <a:schemeClr val="bg1"/>
          </a:solidFill>
        </p:spPr>
        <p:txBody>
          <a:bodyPr/>
          <a:lstStyle/>
          <a:p>
            <a:r>
              <a:rPr lang="en-MY" dirty="0" smtClean="0"/>
              <a:t>System </a:t>
            </a:r>
            <a:r>
              <a:rPr lang="en-MY" dirty="0"/>
              <a:t>Requirements</a:t>
            </a:r>
          </a:p>
        </p:txBody>
      </p:sp>
      <p:sp>
        <p:nvSpPr>
          <p:cNvPr id="3" name="Text Placeholder 2"/>
          <p:cNvSpPr>
            <a:spLocks noGrp="1"/>
          </p:cNvSpPr>
          <p:nvPr>
            <p:ph type="body" idx="1"/>
          </p:nvPr>
        </p:nvSpPr>
        <p:spPr/>
        <p:txBody>
          <a:bodyPr/>
          <a:lstStyle/>
          <a:p>
            <a:pPr eaLnBrk="1" hangingPunct="1">
              <a:lnSpc>
                <a:spcPct val="90000"/>
              </a:lnSpc>
            </a:pPr>
            <a:r>
              <a:rPr lang="en-GB" altLang="en-US" sz="2000" dirty="0">
                <a:cs typeface="Times New Roman" pitchFamily="18" charset="0"/>
              </a:rPr>
              <a:t>System requirements are also used by software designers as the starting point for the system design, so they are sometimes called “</a:t>
            </a:r>
            <a:r>
              <a:rPr lang="en-GB" altLang="en-US" sz="2000" dirty="0">
                <a:solidFill>
                  <a:srgbClr val="FF3300"/>
                </a:solidFill>
                <a:cs typeface="Times New Roman" pitchFamily="18" charset="0"/>
              </a:rPr>
              <a:t>functional specifications</a:t>
            </a:r>
            <a:r>
              <a:rPr lang="en-GB" altLang="en-US" sz="2000" dirty="0">
                <a:cs typeface="Times New Roman" pitchFamily="18" charset="0"/>
              </a:rPr>
              <a:t>”.</a:t>
            </a:r>
          </a:p>
          <a:p>
            <a:pPr algn="just" eaLnBrk="1" hangingPunct="1">
              <a:lnSpc>
                <a:spcPct val="90000"/>
              </a:lnSpc>
              <a:buFont typeface="Wingdings" pitchFamily="2" charset="2"/>
              <a:buNone/>
            </a:pPr>
            <a:endParaRPr lang="en-GB" altLang="en-US" sz="2000" dirty="0">
              <a:cs typeface="Times New Roman" pitchFamily="18" charset="0"/>
            </a:endParaRPr>
          </a:p>
          <a:p>
            <a:pPr algn="just" eaLnBrk="1" hangingPunct="1">
              <a:lnSpc>
                <a:spcPct val="90000"/>
              </a:lnSpc>
            </a:pPr>
            <a:r>
              <a:rPr lang="en-GB" altLang="en-US" sz="2000" dirty="0">
                <a:cs typeface="Times New Roman" pitchFamily="18" charset="0"/>
              </a:rPr>
              <a:t>They may be the basis of a </a:t>
            </a:r>
            <a:r>
              <a:rPr lang="en-GB" altLang="en-US" sz="2000" b="1" u="sng" dirty="0">
                <a:solidFill>
                  <a:srgbClr val="FF3300"/>
                </a:solidFill>
                <a:cs typeface="Times New Roman" pitchFamily="18" charset="0"/>
              </a:rPr>
              <a:t>contract</a:t>
            </a:r>
            <a:r>
              <a:rPr lang="en-GB" altLang="en-US" sz="2000" dirty="0">
                <a:cs typeface="Times New Roman" pitchFamily="18" charset="0"/>
              </a:rPr>
              <a:t> between the system developer and customer. Therefore should be complete and consistent specification of the whole system. </a:t>
            </a:r>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blog.kace.com/wp-content/uploads/2013/10/CLIPART_OF_26151_SMJPG.jpg"/>
          <p:cNvPicPr>
            <a:picLocks noChangeAspect="1" noChangeArrowheads="1"/>
          </p:cNvPicPr>
          <p:nvPr/>
        </p:nvPicPr>
        <p:blipFill>
          <a:blip r:embed="rId3"/>
          <a:srcRect/>
          <a:stretch>
            <a:fillRect/>
          </a:stretch>
        </p:blipFill>
        <p:spPr bwMode="auto">
          <a:xfrm>
            <a:off x="5997906" y="3216525"/>
            <a:ext cx="2497566" cy="1781401"/>
          </a:xfrm>
          <a:prstGeom prst="rect">
            <a:avLst/>
          </a:prstGeom>
          <a:noFill/>
          <a:ln w="9525">
            <a:noFill/>
            <a:miter lim="800000"/>
            <a:headEnd/>
            <a:tailEnd/>
          </a:ln>
        </p:spPr>
      </p:pic>
    </p:spTree>
    <p:extLst>
      <p:ext uri="{BB962C8B-B14F-4D97-AF65-F5344CB8AC3E}">
        <p14:creationId xmlns:p14="http://schemas.microsoft.com/office/powerpoint/2010/main" val="328447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49" y="922668"/>
            <a:ext cx="5986959" cy="435599"/>
          </a:xfrm>
          <a:solidFill>
            <a:schemeClr val="bg1"/>
          </a:solidFill>
        </p:spPr>
        <p:txBody>
          <a:bodyPr/>
          <a:lstStyle/>
          <a:p>
            <a:r>
              <a:rPr lang="en-MY" dirty="0" smtClean="0"/>
              <a:t>User Requirements vs. System </a:t>
            </a:r>
            <a:r>
              <a:rPr lang="en-MY" dirty="0"/>
              <a:t>Requirements</a:t>
            </a:r>
          </a:p>
        </p:txBody>
      </p:sp>
      <p:sp>
        <p:nvSpPr>
          <p:cNvPr id="3" name="Text Placeholder 2"/>
          <p:cNvSpPr>
            <a:spLocks noGrp="1"/>
          </p:cNvSpPr>
          <p:nvPr>
            <p:ph type="body" idx="1"/>
          </p:nvPr>
        </p:nvSpPr>
        <p:spPr/>
        <p:txBody>
          <a:bodyPr/>
          <a:lstStyle/>
          <a:p>
            <a:pPr eaLnBrk="1" hangingPunct="1">
              <a:lnSpc>
                <a:spcPct val="90000"/>
              </a:lnSpc>
              <a:buNone/>
            </a:pPr>
            <a:r>
              <a:rPr lang="en-GB" altLang="en-US" sz="2000" dirty="0" smtClean="0">
                <a:latin typeface="Berlin Sans FB" panose="020E0602020502020306" pitchFamily="34" charset="0"/>
                <a:cs typeface="Times New Roman" pitchFamily="18" charset="0"/>
              </a:rPr>
              <a:t>Readers of User Requirements</a:t>
            </a:r>
          </a:p>
          <a:p>
            <a:pPr eaLnBrk="1" hangingPunct="1">
              <a:lnSpc>
                <a:spcPct val="90000"/>
              </a:lnSpc>
              <a:buNone/>
            </a:pPr>
            <a:endParaRPr lang="en-GB" altLang="en-US" dirty="0">
              <a:latin typeface="Berlin Sans FB" panose="020E0602020502020306" pitchFamily="34" charset="0"/>
              <a:cs typeface="Times New Roman" pitchFamily="18" charset="0"/>
            </a:endParaRPr>
          </a:p>
          <a:p>
            <a:pPr eaLnBrk="1" hangingPunct="1">
              <a:lnSpc>
                <a:spcPct val="90000"/>
              </a:lnSpc>
              <a:buNone/>
            </a:pPr>
            <a:r>
              <a:rPr lang="en-GB" altLang="en-US" sz="2000" dirty="0" smtClean="0">
                <a:solidFill>
                  <a:srgbClr val="C00000"/>
                </a:solidFill>
                <a:latin typeface="Berlin Sans FB" panose="020E0602020502020306" pitchFamily="34" charset="0"/>
                <a:cs typeface="Times New Roman" pitchFamily="18" charset="0"/>
              </a:rPr>
              <a:t>Client Managers</a:t>
            </a:r>
          </a:p>
          <a:p>
            <a:pPr>
              <a:lnSpc>
                <a:spcPct val="90000"/>
              </a:lnSpc>
              <a:buNone/>
            </a:pPr>
            <a:r>
              <a:rPr lang="en-GB" altLang="en-US" dirty="0">
                <a:solidFill>
                  <a:srgbClr val="C00000"/>
                </a:solidFill>
                <a:latin typeface="Berlin Sans FB" panose="020E0602020502020306" pitchFamily="34" charset="0"/>
                <a:cs typeface="Times New Roman" pitchFamily="18" charset="0"/>
              </a:rPr>
              <a:t>Contractor </a:t>
            </a:r>
            <a:r>
              <a:rPr lang="en-GB" altLang="en-US" dirty="0" smtClean="0">
                <a:solidFill>
                  <a:srgbClr val="C00000"/>
                </a:solidFill>
                <a:latin typeface="Berlin Sans FB" panose="020E0602020502020306" pitchFamily="34" charset="0"/>
                <a:cs typeface="Times New Roman" pitchFamily="18" charset="0"/>
              </a:rPr>
              <a:t>Managers</a:t>
            </a:r>
            <a:endParaRPr lang="en-GB" altLang="en-US" sz="2000" dirty="0" smtClean="0">
              <a:solidFill>
                <a:srgbClr val="C00000"/>
              </a:solidFill>
              <a:latin typeface="Berlin Sans FB" panose="020E0602020502020306" pitchFamily="34" charset="0"/>
              <a:cs typeface="Times New Roman" pitchFamily="18" charset="0"/>
            </a:endParaRPr>
          </a:p>
          <a:p>
            <a:pPr eaLnBrk="1" hangingPunct="1">
              <a:lnSpc>
                <a:spcPct val="90000"/>
              </a:lnSpc>
              <a:buNone/>
            </a:pPr>
            <a:r>
              <a:rPr lang="en-GB" altLang="en-US" dirty="0" smtClean="0">
                <a:solidFill>
                  <a:srgbClr val="0070C0"/>
                </a:solidFill>
                <a:latin typeface="Berlin Sans FB" panose="020E0602020502020306" pitchFamily="34" charset="0"/>
                <a:cs typeface="Times New Roman" pitchFamily="18" charset="0"/>
              </a:rPr>
              <a:t>System End-User</a:t>
            </a:r>
          </a:p>
          <a:p>
            <a:pPr eaLnBrk="1" hangingPunct="1">
              <a:lnSpc>
                <a:spcPct val="90000"/>
              </a:lnSpc>
              <a:buNone/>
            </a:pPr>
            <a:r>
              <a:rPr lang="en-GB" altLang="en-US" sz="2000" dirty="0" smtClean="0">
                <a:solidFill>
                  <a:srgbClr val="0070C0"/>
                </a:solidFill>
                <a:latin typeface="Berlin Sans FB" panose="020E0602020502020306" pitchFamily="34" charset="0"/>
                <a:cs typeface="Times New Roman" pitchFamily="18" charset="0"/>
              </a:rPr>
              <a:t>Client Engineers</a:t>
            </a:r>
          </a:p>
          <a:p>
            <a:pPr eaLnBrk="1" hangingPunct="1">
              <a:lnSpc>
                <a:spcPct val="90000"/>
              </a:lnSpc>
              <a:buNone/>
            </a:pPr>
            <a:r>
              <a:rPr lang="en-GB" altLang="en-US" sz="2000" dirty="0" smtClean="0">
                <a:solidFill>
                  <a:srgbClr val="0070C0"/>
                </a:solidFill>
                <a:latin typeface="Berlin Sans FB" panose="020E0602020502020306" pitchFamily="34" charset="0"/>
                <a:cs typeface="Times New Roman" pitchFamily="18" charset="0"/>
              </a:rPr>
              <a:t>System Architects</a:t>
            </a:r>
            <a:endParaRPr lang="en-GB" altLang="en-US" sz="2000" dirty="0">
              <a:solidFill>
                <a:srgbClr val="0070C0"/>
              </a:solidFill>
              <a:latin typeface="Berlin Sans FB" panose="020E0602020502020306" pitchFamily="34" charset="0"/>
              <a:cs typeface="Times New Roman" pitchFamily="18" charset="0"/>
            </a:endParaRPr>
          </a:p>
        </p:txBody>
      </p:sp>
      <p:sp>
        <p:nvSpPr>
          <p:cNvPr id="10" name="Text Placeholder 9"/>
          <p:cNvSpPr>
            <a:spLocks noGrp="1"/>
          </p:cNvSpPr>
          <p:nvPr>
            <p:ph type="body" idx="2"/>
          </p:nvPr>
        </p:nvSpPr>
        <p:spPr>
          <a:xfrm>
            <a:off x="5012916" y="1618700"/>
            <a:ext cx="3806406" cy="3231000"/>
          </a:xfrm>
        </p:spPr>
        <p:txBody>
          <a:bodyPr/>
          <a:lstStyle/>
          <a:p>
            <a:pPr>
              <a:buNone/>
            </a:pPr>
            <a:r>
              <a:rPr lang="en-GB" altLang="en-US" dirty="0">
                <a:latin typeface="Berlin Sans FB" panose="020E0602020502020306" pitchFamily="34" charset="0"/>
                <a:cs typeface="Times New Roman" pitchFamily="18" charset="0"/>
              </a:rPr>
              <a:t>Readers of </a:t>
            </a:r>
            <a:r>
              <a:rPr lang="en-GB" altLang="en-US" dirty="0" smtClean="0">
                <a:latin typeface="Berlin Sans FB" panose="020E0602020502020306" pitchFamily="34" charset="0"/>
                <a:cs typeface="Times New Roman" pitchFamily="18" charset="0"/>
              </a:rPr>
              <a:t>System Requirements</a:t>
            </a:r>
          </a:p>
          <a:p>
            <a:pPr>
              <a:buNone/>
            </a:pPr>
            <a:endParaRPr lang="en-GB" altLang="en-US" dirty="0">
              <a:latin typeface="Berlin Sans FB" panose="020E0602020502020306" pitchFamily="34" charset="0"/>
              <a:cs typeface="Times New Roman" pitchFamily="18" charset="0"/>
            </a:endParaRPr>
          </a:p>
          <a:p>
            <a:pPr>
              <a:buNone/>
            </a:pPr>
            <a:r>
              <a:rPr lang="en-GB" altLang="en-US" dirty="0">
                <a:solidFill>
                  <a:srgbClr val="C00000"/>
                </a:solidFill>
                <a:latin typeface="Berlin Sans FB" panose="020E0602020502020306" pitchFamily="34" charset="0"/>
                <a:cs typeface="Times New Roman" pitchFamily="18" charset="0"/>
              </a:rPr>
              <a:t>Software Developers</a:t>
            </a:r>
          </a:p>
          <a:p>
            <a:pPr>
              <a:buNone/>
            </a:pPr>
            <a:r>
              <a:rPr lang="en-GB" altLang="en-US" dirty="0" smtClean="0">
                <a:solidFill>
                  <a:srgbClr val="0070C0"/>
                </a:solidFill>
                <a:latin typeface="Berlin Sans FB" panose="020E0602020502020306" pitchFamily="34" charset="0"/>
                <a:cs typeface="Times New Roman" pitchFamily="18" charset="0"/>
              </a:rPr>
              <a:t>System End-User</a:t>
            </a:r>
          </a:p>
          <a:p>
            <a:pPr>
              <a:buNone/>
            </a:pPr>
            <a:r>
              <a:rPr lang="en-GB" altLang="en-US" dirty="0" smtClean="0">
                <a:solidFill>
                  <a:srgbClr val="0070C0"/>
                </a:solidFill>
                <a:latin typeface="Berlin Sans FB" panose="020E0602020502020306" pitchFamily="34" charset="0"/>
                <a:cs typeface="Times New Roman" pitchFamily="18" charset="0"/>
              </a:rPr>
              <a:t>Client Engineers</a:t>
            </a:r>
          </a:p>
          <a:p>
            <a:pPr>
              <a:buNone/>
            </a:pPr>
            <a:r>
              <a:rPr lang="en-GB" altLang="en-US" dirty="0" smtClean="0">
                <a:solidFill>
                  <a:srgbClr val="0070C0"/>
                </a:solidFill>
                <a:latin typeface="Berlin Sans FB" panose="020E0602020502020306" pitchFamily="34" charset="0"/>
                <a:cs typeface="Times New Roman" pitchFamily="18" charset="0"/>
              </a:rPr>
              <a:t>System Architects</a:t>
            </a:r>
          </a:p>
        </p:txBody>
      </p:sp>
      <p:pic>
        <p:nvPicPr>
          <p:cNvPr id="11"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795130"/>
            <a:ext cx="460651" cy="4682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kace.com/wp-content/uploads/2013/10/CLIPART_OF_26151_SMJPG.jpg"/>
          <p:cNvPicPr>
            <a:picLocks noChangeAspect="1" noChangeArrowheads="1"/>
          </p:cNvPicPr>
          <p:nvPr/>
        </p:nvPicPr>
        <p:blipFill>
          <a:blip r:embed="rId3"/>
          <a:srcRect/>
          <a:stretch>
            <a:fillRect/>
          </a:stretch>
        </p:blipFill>
        <p:spPr bwMode="auto">
          <a:xfrm>
            <a:off x="7287229" y="3476977"/>
            <a:ext cx="1625932" cy="1159704"/>
          </a:xfrm>
          <a:prstGeom prst="rect">
            <a:avLst/>
          </a:prstGeom>
          <a:noFill/>
          <a:ln w="9525">
            <a:noFill/>
            <a:miter lim="800000"/>
            <a:headEnd/>
            <a:tailEnd/>
          </a:ln>
        </p:spPr>
      </p:pic>
      <p:pic>
        <p:nvPicPr>
          <p:cNvPr id="7" name="Picture 7" descr="http://blogs.msdn.com/blogfiles/willy-peter_schaub/WindowsLiveWriter/IsVisualStudio2010reallyasevolutionaryas_12B6C/CLIPART_OF_32162_SMJPG_2.jpg"/>
          <p:cNvPicPr>
            <a:picLocks noChangeAspect="1" noChangeArrowheads="1"/>
          </p:cNvPicPr>
          <p:nvPr/>
        </p:nvPicPr>
        <p:blipFill>
          <a:blip r:embed="rId4"/>
          <a:srcRect/>
          <a:stretch>
            <a:fillRect/>
          </a:stretch>
        </p:blipFill>
        <p:spPr bwMode="auto">
          <a:xfrm>
            <a:off x="180010" y="3281145"/>
            <a:ext cx="953051" cy="1551368"/>
          </a:xfrm>
          <a:prstGeom prst="rect">
            <a:avLst/>
          </a:prstGeom>
          <a:noFill/>
          <a:ln w="9525">
            <a:noFill/>
            <a:miter lim="800000"/>
            <a:headEnd/>
            <a:tailEnd/>
          </a:ln>
        </p:spPr>
      </p:pic>
    </p:spTree>
    <p:extLst>
      <p:ext uri="{BB962C8B-B14F-4D97-AF65-F5344CB8AC3E}">
        <p14:creationId xmlns:p14="http://schemas.microsoft.com/office/powerpoint/2010/main" val="23324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fade">
                                      <p:cBhvr>
                                        <p:cTn id="13" dur="500"/>
                                        <p:tgtEl>
                                          <p:spTgt spid="10">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fade">
                                      <p:cBhvr>
                                        <p:cTn id="16" dur="500"/>
                                        <p:tgtEl>
                                          <p:spTgt spid="10">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49" y="232549"/>
            <a:ext cx="6344768" cy="435599"/>
          </a:xfrm>
          <a:solidFill>
            <a:schemeClr val="bg1"/>
          </a:solidFill>
        </p:spPr>
        <p:txBody>
          <a:bodyPr/>
          <a:lstStyle/>
          <a:p>
            <a:r>
              <a:rPr lang="en-MY" dirty="0"/>
              <a:t>User Requirements vs. System Requirements</a:t>
            </a:r>
          </a:p>
        </p:txBody>
      </p:sp>
      <p:sp>
        <p:nvSpPr>
          <p:cNvPr id="3" name="Text Placeholder 2"/>
          <p:cNvSpPr>
            <a:spLocks noGrp="1"/>
          </p:cNvSpPr>
          <p:nvPr>
            <p:ph type="body" idx="1"/>
          </p:nvPr>
        </p:nvSpPr>
        <p:spPr>
          <a:xfrm>
            <a:off x="817475" y="937404"/>
            <a:ext cx="7373475" cy="526961"/>
          </a:xfrm>
        </p:spPr>
        <p:txBody>
          <a:bodyPr/>
          <a:lstStyle/>
          <a:p>
            <a:r>
              <a:rPr lang="en-MY" dirty="0" smtClean="0"/>
              <a:t>Examples:</a:t>
            </a:r>
            <a:endParaRPr lang="en-MY" dirty="0"/>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47530" y="1484246"/>
            <a:ext cx="7798905" cy="1179443"/>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marL="357188" indent="-357188">
              <a:spcAft>
                <a:spcPts val="600"/>
              </a:spcAft>
            </a:pPr>
            <a:r>
              <a:rPr lang="en-MY" sz="1600" b="1" dirty="0" smtClean="0">
                <a:effectLst>
                  <a:glow rad="101600">
                    <a:srgbClr val="FFFF00">
                      <a:alpha val="60000"/>
                    </a:srgbClr>
                  </a:glow>
                </a:effectLst>
              </a:rPr>
              <a:t>User Requirement</a:t>
            </a:r>
            <a:endParaRPr lang="en-MY" sz="1600" dirty="0" smtClean="0">
              <a:effectLst>
                <a:glow rad="101600">
                  <a:srgbClr val="FFFF00">
                    <a:alpha val="60000"/>
                  </a:srgbClr>
                </a:glow>
              </a:effectLst>
            </a:endParaRPr>
          </a:p>
          <a:p>
            <a:pPr marL="357188" indent="-357188"/>
            <a:r>
              <a:rPr lang="en-MY" sz="1600" dirty="0" smtClean="0"/>
              <a:t>1.	</a:t>
            </a:r>
            <a:r>
              <a:rPr lang="en-GB" sz="1600" dirty="0"/>
              <a:t>The software must provide a means </a:t>
            </a:r>
            <a:r>
              <a:rPr lang="en-GB" sz="1600" dirty="0" smtClean="0"/>
              <a:t>of representing </a:t>
            </a:r>
            <a:r>
              <a:rPr lang="en-GB" sz="1600" dirty="0"/>
              <a:t>and accessing external files created by other tools</a:t>
            </a:r>
            <a:endParaRPr lang="en-MY" sz="1600" dirty="0"/>
          </a:p>
        </p:txBody>
      </p:sp>
      <p:sp>
        <p:nvSpPr>
          <p:cNvPr id="6" name="Rectangle 5"/>
          <p:cNvSpPr/>
          <p:nvPr/>
        </p:nvSpPr>
        <p:spPr>
          <a:xfrm>
            <a:off x="947530" y="2743202"/>
            <a:ext cx="7798905" cy="1948070"/>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marL="357188" indent="-357188">
              <a:spcAft>
                <a:spcPts val="600"/>
              </a:spcAft>
            </a:pPr>
            <a:r>
              <a:rPr lang="en-MY" sz="1600" b="1" dirty="0" smtClean="0">
                <a:effectLst>
                  <a:glow rad="101600">
                    <a:srgbClr val="FFFF00">
                      <a:alpha val="60000"/>
                    </a:srgbClr>
                  </a:glow>
                </a:effectLst>
              </a:rPr>
              <a:t>System Requirement</a:t>
            </a:r>
            <a:endParaRPr lang="en-MY" sz="1600" dirty="0" smtClean="0">
              <a:effectLst>
                <a:glow rad="101600">
                  <a:srgbClr val="FFFF00">
                    <a:alpha val="60000"/>
                  </a:srgbClr>
                </a:glow>
              </a:effectLst>
            </a:endParaRPr>
          </a:p>
          <a:p>
            <a:pPr marL="357188" lvl="1" indent="-357188">
              <a:spcAft>
                <a:spcPts val="600"/>
              </a:spcAft>
            </a:pPr>
            <a:r>
              <a:rPr lang="en-MY" sz="1600" dirty="0" smtClean="0"/>
              <a:t>1.1	</a:t>
            </a:r>
            <a:r>
              <a:rPr lang="en-GB" sz="1600" dirty="0"/>
              <a:t>The user should be provided with facilities to define the type of external </a:t>
            </a:r>
            <a:r>
              <a:rPr lang="en-GB" sz="1600" dirty="0" smtClean="0"/>
              <a:t>files</a:t>
            </a:r>
          </a:p>
          <a:p>
            <a:pPr marL="357188" lvl="1" indent="-357188">
              <a:spcAft>
                <a:spcPts val="600"/>
              </a:spcAft>
            </a:pPr>
            <a:r>
              <a:rPr lang="en-GB" sz="1600" dirty="0" smtClean="0"/>
              <a:t>1.2	Each </a:t>
            </a:r>
            <a:r>
              <a:rPr lang="en-GB" sz="1600" dirty="0"/>
              <a:t>external file type may be represented as a specific icon on the user’s display</a:t>
            </a:r>
            <a:r>
              <a:rPr lang="en-GB" sz="1600" dirty="0" smtClean="0"/>
              <a:t>.</a:t>
            </a:r>
          </a:p>
          <a:p>
            <a:pPr marL="357188" lvl="1" indent="-357188">
              <a:spcAft>
                <a:spcPts val="600"/>
              </a:spcAft>
            </a:pPr>
            <a:r>
              <a:rPr lang="en-GB" sz="1600" dirty="0" smtClean="0"/>
              <a:t>1.3	Facilities should </a:t>
            </a:r>
            <a:r>
              <a:rPr lang="en-GB" sz="1600" dirty="0"/>
              <a:t>be provided for the icon representing an external file type to be define by the user</a:t>
            </a:r>
            <a:endParaRPr lang="en-MY" dirty="0"/>
          </a:p>
        </p:txBody>
      </p:sp>
    </p:spTree>
    <p:extLst>
      <p:ext uri="{BB962C8B-B14F-4D97-AF65-F5344CB8AC3E}">
        <p14:creationId xmlns:p14="http://schemas.microsoft.com/office/powerpoint/2010/main" val="214737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1771</Words>
  <Application>Microsoft Office PowerPoint</Application>
  <PresentationFormat>On-screen Show (16:9)</PresentationFormat>
  <Paragraphs>349</Paragraphs>
  <Slides>47</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Wingdings</vt:lpstr>
      <vt:lpstr>Berlin Sans FB</vt:lpstr>
      <vt:lpstr>Malgun Gothic</vt:lpstr>
      <vt:lpstr>Lora</vt:lpstr>
      <vt:lpstr>Quattrocento Sans</vt:lpstr>
      <vt:lpstr>Times New Roman</vt:lpstr>
      <vt:lpstr>Kartika</vt:lpstr>
      <vt:lpstr>Calibri Light</vt:lpstr>
      <vt:lpstr>Viola template</vt:lpstr>
      <vt:lpstr>Chapter 4 System Requirements</vt:lpstr>
      <vt:lpstr>Lesson Objectives</vt:lpstr>
      <vt:lpstr>User Requirements vs. System Requirements</vt:lpstr>
      <vt:lpstr>User Requirements vs. System Requirements</vt:lpstr>
      <vt:lpstr>User Requirements</vt:lpstr>
      <vt:lpstr>System Requirements</vt:lpstr>
      <vt:lpstr>System Requirements</vt:lpstr>
      <vt:lpstr>User Requirements vs. System Requirements</vt:lpstr>
      <vt:lpstr>User Requirements vs. System Requirements</vt:lpstr>
      <vt:lpstr>User Requirements vs. System Requirements</vt:lpstr>
      <vt:lpstr>User Requirements vs. System Requirements</vt:lpstr>
      <vt:lpstr>Exercise – Past Year Question</vt:lpstr>
      <vt:lpstr>Exercise – Past Year Question</vt:lpstr>
      <vt:lpstr>Exercise – Past Year Question</vt:lpstr>
      <vt:lpstr>Functional and Non-Functional Requirements </vt:lpstr>
      <vt:lpstr>Functional &amp; Non-Functional Requirements</vt:lpstr>
      <vt:lpstr>Functional Requirements</vt:lpstr>
      <vt:lpstr>Functional Requirements</vt:lpstr>
      <vt:lpstr>Functional Requirements</vt:lpstr>
      <vt:lpstr>Functional Requirements</vt:lpstr>
      <vt:lpstr>Non Functional Requirements</vt:lpstr>
      <vt:lpstr>Non Functional Requirements</vt:lpstr>
      <vt:lpstr>Non Functional Requirements</vt:lpstr>
      <vt:lpstr>Non Functional Requirements</vt:lpstr>
      <vt:lpstr>Non Functional Requirements</vt:lpstr>
      <vt:lpstr>Non Functional Requirements</vt:lpstr>
      <vt:lpstr>Exercise – Past Year Question</vt:lpstr>
      <vt:lpstr>Problems with Natural Language</vt:lpstr>
      <vt:lpstr>Natural Language Problems</vt:lpstr>
      <vt:lpstr>Natural Language Problems - Example</vt:lpstr>
      <vt:lpstr>Natural Language Problems</vt:lpstr>
      <vt:lpstr>Notations for System Requirements Specification (SRS)</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System Requirements</dc:title>
  <dc:creator>Ruth Ting</dc:creator>
  <cp:lastModifiedBy>TARUC</cp:lastModifiedBy>
  <cp:revision>36</cp:revision>
  <dcterms:modified xsi:type="dcterms:W3CDTF">2017-10-16T07:36:56Z</dcterms:modified>
</cp:coreProperties>
</file>