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51"/>
  </p:notesMasterIdLst>
  <p:sldIdLst>
    <p:sldId id="256" r:id="rId2"/>
    <p:sldId id="283" r:id="rId3"/>
    <p:sldId id="259" r:id="rId4"/>
    <p:sldId id="284" r:id="rId5"/>
    <p:sldId id="286" r:id="rId6"/>
    <p:sldId id="288" r:id="rId7"/>
    <p:sldId id="290" r:id="rId8"/>
    <p:sldId id="291" r:id="rId9"/>
    <p:sldId id="292" r:id="rId10"/>
    <p:sldId id="293" r:id="rId11"/>
    <p:sldId id="294" r:id="rId12"/>
    <p:sldId id="295" r:id="rId13"/>
    <p:sldId id="296" r:id="rId14"/>
    <p:sldId id="297" r:id="rId15"/>
    <p:sldId id="298" r:id="rId16"/>
    <p:sldId id="299" r:id="rId17"/>
    <p:sldId id="302" r:id="rId18"/>
    <p:sldId id="303" r:id="rId19"/>
    <p:sldId id="304" r:id="rId20"/>
    <p:sldId id="305" r:id="rId21"/>
    <p:sldId id="311" r:id="rId22"/>
    <p:sldId id="309" r:id="rId23"/>
    <p:sldId id="310" r:id="rId24"/>
    <p:sldId id="308" r:id="rId25"/>
    <p:sldId id="312" r:id="rId26"/>
    <p:sldId id="313" r:id="rId27"/>
    <p:sldId id="315" r:id="rId28"/>
    <p:sldId id="301" r:id="rId29"/>
    <p:sldId id="349" r:id="rId30"/>
    <p:sldId id="350" r:id="rId31"/>
    <p:sldId id="319" r:id="rId32"/>
    <p:sldId id="320" r:id="rId33"/>
    <p:sldId id="322" r:id="rId34"/>
    <p:sldId id="330" r:id="rId35"/>
    <p:sldId id="331" r:id="rId36"/>
    <p:sldId id="333" r:id="rId37"/>
    <p:sldId id="335" r:id="rId38"/>
    <p:sldId id="337" r:id="rId39"/>
    <p:sldId id="338" r:id="rId40"/>
    <p:sldId id="339" r:id="rId41"/>
    <p:sldId id="340" r:id="rId42"/>
    <p:sldId id="341" r:id="rId43"/>
    <p:sldId id="342" r:id="rId44"/>
    <p:sldId id="343" r:id="rId45"/>
    <p:sldId id="344" r:id="rId46"/>
    <p:sldId id="345" r:id="rId47"/>
    <p:sldId id="346" r:id="rId48"/>
    <p:sldId id="347" r:id="rId49"/>
    <p:sldId id="348" r:id="rId50"/>
  </p:sldIdLst>
  <p:sldSz cx="9144000" cy="5143500" type="screen16x9"/>
  <p:notesSz cx="6858000" cy="9144000"/>
  <p:embeddedFontLst>
    <p:embeddedFont>
      <p:font typeface="Berlin Sans FB" panose="020E0602020502020306" pitchFamily="34" charset="0"/>
      <p:regular r:id="rId52"/>
      <p:bold r:id="rId53"/>
    </p:embeddedFont>
    <p:embeddedFont>
      <p:font typeface="Calibri Light" panose="020F0302020204030204" pitchFamily="34" charset="0"/>
      <p:regular r:id="rId54"/>
      <p:italic r:id="rId55"/>
    </p:embeddedFont>
    <p:embeddedFont>
      <p:font typeface="Lora" panose="02010600030101010101" charset="0"/>
      <p:regular r:id="rId56"/>
      <p:bold r:id="rId57"/>
      <p:italic r:id="rId58"/>
      <p:boldItalic r:id="rId59"/>
    </p:embeddedFont>
    <p:embeddedFont>
      <p:font typeface="Quattrocento Sans" panose="02010600030101010101" charset="0"/>
      <p:bold r:id="rId60"/>
      <p:italic r:id="rId61"/>
      <p:boldItalic r:id="rId62"/>
    </p:embeddedFont>
  </p:embeddedFontLst>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B4AD3C7-D698-48A1-957C-F47C7DEF9286}">
  <a:tblStyle styleId="{EB4AD3C7-D698-48A1-957C-F47C7DEF9286}"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920" autoAdjust="0"/>
  </p:normalViewPr>
  <p:slideViewPr>
    <p:cSldViewPr snapToGrid="0">
      <p:cViewPr varScale="1">
        <p:scale>
          <a:sx n="120" d="100"/>
          <a:sy n="120" d="100"/>
        </p:scale>
        <p:origin x="37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4.fntdata"/><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2.fntdata"/><Relationship Id="rId58" Type="http://schemas.openxmlformats.org/officeDocument/2006/relationships/font" Target="fonts/font7.fntdata"/><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font" Target="fonts/font10.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5.fntdata"/><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3.fntdata"/><Relationship Id="rId62"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6.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1.fntdata"/><Relationship Id="rId60" Type="http://schemas.openxmlformats.org/officeDocument/2006/relationships/font" Target="fonts/font9.fntdata"/><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202999025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9" name="Shape 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0397850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xfrm>
            <a:off x="381000" y="685800"/>
            <a:ext cx="6096000" cy="3429000"/>
          </a:xfrm>
          <a:ln/>
        </p:spPr>
      </p:sp>
      <p:sp>
        <p:nvSpPr>
          <p:cNvPr id="64515" name="Notes Placeholder 2"/>
          <p:cNvSpPr>
            <a:spLocks noGrp="1"/>
          </p:cNvSpPr>
          <p:nvPr>
            <p:ph type="body" idx="1"/>
          </p:nvPr>
        </p:nvSpPr>
        <p:spPr>
          <a:noFill/>
          <a:ln/>
        </p:spPr>
        <p:txBody>
          <a:bodyPr/>
          <a:lstStyle/>
          <a:p>
            <a:endParaRPr lang="en-MY" dirty="0"/>
          </a:p>
        </p:txBody>
      </p:sp>
      <p:sp>
        <p:nvSpPr>
          <p:cNvPr id="64516" name="Slide Number Placeholder 3"/>
          <p:cNvSpPr>
            <a:spLocks noGrp="1"/>
          </p:cNvSpPr>
          <p:nvPr>
            <p:ph type="sldNum" sz="quarter" idx="5"/>
          </p:nvPr>
        </p:nvSpPr>
        <p:spPr>
          <a:xfrm>
            <a:off x="3884613" y="8685213"/>
            <a:ext cx="2971800" cy="457200"/>
          </a:xfrm>
          <a:prstGeom prst="rect">
            <a:avLst/>
          </a:prstGeom>
          <a:noFill/>
        </p:spPr>
        <p:txBody>
          <a:bodyPr/>
          <a:lstStyle/>
          <a:p>
            <a:fld id="{C938E404-6B45-4C06-9166-D54638B368E5}" type="slidenum">
              <a:rPr lang="en-US" smtClean="0"/>
              <a:pPr/>
              <a:t>27</a:t>
            </a:fld>
            <a:endParaRPr lang="en-US"/>
          </a:p>
        </p:txBody>
      </p:sp>
    </p:spTree>
    <p:extLst>
      <p:ext uri="{BB962C8B-B14F-4D97-AF65-F5344CB8AC3E}">
        <p14:creationId xmlns:p14="http://schemas.microsoft.com/office/powerpoint/2010/main" val="26987596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MY" dirty="0"/>
          </a:p>
        </p:txBody>
      </p:sp>
    </p:spTree>
    <p:extLst>
      <p:ext uri="{BB962C8B-B14F-4D97-AF65-F5344CB8AC3E}">
        <p14:creationId xmlns:p14="http://schemas.microsoft.com/office/powerpoint/2010/main" val="1676760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MY" dirty="0"/>
          </a:p>
        </p:txBody>
      </p:sp>
    </p:spTree>
    <p:extLst>
      <p:ext uri="{BB962C8B-B14F-4D97-AF65-F5344CB8AC3E}">
        <p14:creationId xmlns:p14="http://schemas.microsoft.com/office/powerpoint/2010/main" val="34294886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MY" dirty="0"/>
          </a:p>
        </p:txBody>
      </p:sp>
    </p:spTree>
    <p:extLst>
      <p:ext uri="{BB962C8B-B14F-4D97-AF65-F5344CB8AC3E}">
        <p14:creationId xmlns:p14="http://schemas.microsoft.com/office/powerpoint/2010/main" val="22613351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MY" dirty="0"/>
          </a:p>
        </p:txBody>
      </p:sp>
    </p:spTree>
    <p:extLst>
      <p:ext uri="{BB962C8B-B14F-4D97-AF65-F5344CB8AC3E}">
        <p14:creationId xmlns:p14="http://schemas.microsoft.com/office/powerpoint/2010/main" val="4257459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0" name="Shape 1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121750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023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xfrm>
            <a:off x="381000" y="685800"/>
            <a:ext cx="6096000" cy="3429000"/>
          </a:xfrm>
          <a:ln/>
        </p:spPr>
      </p:sp>
      <p:sp>
        <p:nvSpPr>
          <p:cNvPr id="64515" name="Notes Placeholder 2"/>
          <p:cNvSpPr>
            <a:spLocks noGrp="1"/>
          </p:cNvSpPr>
          <p:nvPr>
            <p:ph type="body" idx="1"/>
          </p:nvPr>
        </p:nvSpPr>
        <p:spPr>
          <a:noFill/>
          <a:ln/>
        </p:spPr>
        <p:txBody>
          <a:bodyPr/>
          <a:lstStyle/>
          <a:p>
            <a:endParaRPr lang="en-MY" dirty="0"/>
          </a:p>
        </p:txBody>
      </p:sp>
      <p:sp>
        <p:nvSpPr>
          <p:cNvPr id="64516" name="Slide Number Placeholder 3"/>
          <p:cNvSpPr>
            <a:spLocks noGrp="1"/>
          </p:cNvSpPr>
          <p:nvPr>
            <p:ph type="sldNum" sz="quarter" idx="5"/>
          </p:nvPr>
        </p:nvSpPr>
        <p:spPr>
          <a:xfrm>
            <a:off x="3884613" y="8685213"/>
            <a:ext cx="2971800" cy="457200"/>
          </a:xfrm>
          <a:prstGeom prst="rect">
            <a:avLst/>
          </a:prstGeom>
          <a:noFill/>
        </p:spPr>
        <p:txBody>
          <a:bodyPr/>
          <a:lstStyle/>
          <a:p>
            <a:fld id="{C938E404-6B45-4C06-9166-D54638B368E5}" type="slidenum">
              <a:rPr lang="en-US" smtClean="0"/>
              <a:pPr/>
              <a:t>21</a:t>
            </a:fld>
            <a:endParaRPr lang="en-US"/>
          </a:p>
        </p:txBody>
      </p:sp>
    </p:spTree>
    <p:extLst>
      <p:ext uri="{BB962C8B-B14F-4D97-AF65-F5344CB8AC3E}">
        <p14:creationId xmlns:p14="http://schemas.microsoft.com/office/powerpoint/2010/main" val="7304151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xfrm>
            <a:off x="381000" y="685800"/>
            <a:ext cx="6096000" cy="3429000"/>
          </a:xfrm>
          <a:ln/>
        </p:spPr>
      </p:sp>
      <p:sp>
        <p:nvSpPr>
          <p:cNvPr id="62467" name="Notes Placeholder 2"/>
          <p:cNvSpPr>
            <a:spLocks noGrp="1"/>
          </p:cNvSpPr>
          <p:nvPr>
            <p:ph type="body" idx="1"/>
          </p:nvPr>
        </p:nvSpPr>
        <p:spPr>
          <a:noFill/>
          <a:ln/>
        </p:spPr>
        <p:txBody>
          <a:bodyPr/>
          <a:lstStyle/>
          <a:p>
            <a:r>
              <a:rPr lang="en-MY" sz="1100" b="0" i="0" kern="1200" dirty="0">
                <a:solidFill>
                  <a:schemeClr val="tx1"/>
                </a:solidFill>
                <a:effectLst/>
                <a:latin typeface="+mn-lt"/>
                <a:ea typeface="+mn-ea"/>
                <a:cs typeface="+mn-cs"/>
              </a:rPr>
              <a:t>Performance is an indication of the responsiveness of a system to execute any action within a given time interval. It can be measured in terms of latency or throughput. Latency is the time taken to respond to any event. Throughput is the number of events that take place within a given amount of time.</a:t>
            </a:r>
            <a:endParaRPr lang="en-MY" dirty="0"/>
          </a:p>
          <a:p>
            <a:endParaRPr lang="en-MY" dirty="0"/>
          </a:p>
          <a:p>
            <a:r>
              <a:rPr lang="en-MY" dirty="0"/>
              <a:t>Interoperability describes the extent to which systems and devices can exchange data, and interpret that shared data. For two systems to be interoperable, they must be able to exchange data and subsequently present that data such that it can be understood by a user.</a:t>
            </a:r>
          </a:p>
        </p:txBody>
      </p:sp>
      <p:sp>
        <p:nvSpPr>
          <p:cNvPr id="62468" name="Slide Number Placeholder 3"/>
          <p:cNvSpPr>
            <a:spLocks noGrp="1"/>
          </p:cNvSpPr>
          <p:nvPr>
            <p:ph type="sldNum" sz="quarter" idx="5"/>
          </p:nvPr>
        </p:nvSpPr>
        <p:spPr>
          <a:xfrm>
            <a:off x="3884613" y="8685213"/>
            <a:ext cx="2971800" cy="457200"/>
          </a:xfrm>
          <a:prstGeom prst="rect">
            <a:avLst/>
          </a:prstGeom>
          <a:noFill/>
        </p:spPr>
        <p:txBody>
          <a:bodyPr/>
          <a:lstStyle/>
          <a:p>
            <a:fld id="{A69D45D4-C015-459D-8465-EAF46768B033}" type="slidenum">
              <a:rPr lang="en-US" smtClean="0"/>
              <a:pPr/>
              <a:t>22</a:t>
            </a:fld>
            <a:endParaRPr lang="en-US"/>
          </a:p>
        </p:txBody>
      </p:sp>
    </p:spTree>
    <p:extLst>
      <p:ext uri="{BB962C8B-B14F-4D97-AF65-F5344CB8AC3E}">
        <p14:creationId xmlns:p14="http://schemas.microsoft.com/office/powerpoint/2010/main" val="1222674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xfrm>
            <a:off x="381000" y="685800"/>
            <a:ext cx="6096000" cy="3429000"/>
          </a:xfrm>
          <a:ln/>
        </p:spPr>
      </p:sp>
      <p:sp>
        <p:nvSpPr>
          <p:cNvPr id="63491" name="Notes Placeholder 2"/>
          <p:cNvSpPr>
            <a:spLocks noGrp="1"/>
          </p:cNvSpPr>
          <p:nvPr>
            <p:ph type="body" idx="1"/>
          </p:nvPr>
        </p:nvSpPr>
        <p:spPr>
          <a:noFill/>
          <a:ln/>
        </p:spPr>
        <p:txBody>
          <a:bodyPr/>
          <a:lstStyle/>
          <a:p>
            <a:r>
              <a:rPr lang="en-MY"/>
              <a:t>Interoperability describes the extent to which systems and devices can exchange data, and interpret that shared data. For two systems to be interoperable, they must be able to exchange data and subsequently present that data such that it can be understood by a user.</a:t>
            </a:r>
          </a:p>
        </p:txBody>
      </p:sp>
      <p:sp>
        <p:nvSpPr>
          <p:cNvPr id="63492" name="Slide Number Placeholder 3"/>
          <p:cNvSpPr>
            <a:spLocks noGrp="1"/>
          </p:cNvSpPr>
          <p:nvPr>
            <p:ph type="sldNum" sz="quarter" idx="5"/>
          </p:nvPr>
        </p:nvSpPr>
        <p:spPr>
          <a:xfrm>
            <a:off x="3884613" y="8685213"/>
            <a:ext cx="2971800" cy="457200"/>
          </a:xfrm>
          <a:prstGeom prst="rect">
            <a:avLst/>
          </a:prstGeom>
          <a:noFill/>
        </p:spPr>
        <p:txBody>
          <a:bodyPr/>
          <a:lstStyle/>
          <a:p>
            <a:fld id="{B8E915AD-7685-4708-9A43-6568E071906F}" type="slidenum">
              <a:rPr lang="en-US" smtClean="0"/>
              <a:pPr/>
              <a:t>23</a:t>
            </a:fld>
            <a:endParaRPr lang="en-US"/>
          </a:p>
        </p:txBody>
      </p:sp>
    </p:spTree>
    <p:extLst>
      <p:ext uri="{BB962C8B-B14F-4D97-AF65-F5344CB8AC3E}">
        <p14:creationId xmlns:p14="http://schemas.microsoft.com/office/powerpoint/2010/main" val="19966648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xfrm>
            <a:off x="381000" y="685800"/>
            <a:ext cx="6096000" cy="3429000"/>
          </a:xfrm>
          <a:ln/>
        </p:spPr>
      </p:sp>
      <p:sp>
        <p:nvSpPr>
          <p:cNvPr id="64515" name="Notes Placeholder 2"/>
          <p:cNvSpPr>
            <a:spLocks noGrp="1"/>
          </p:cNvSpPr>
          <p:nvPr>
            <p:ph type="body" idx="1"/>
          </p:nvPr>
        </p:nvSpPr>
        <p:spPr>
          <a:noFill/>
          <a:ln/>
        </p:spPr>
        <p:txBody>
          <a:bodyPr/>
          <a:lstStyle/>
          <a:p>
            <a:r>
              <a:rPr lang="en-MY"/>
              <a:t>Interoperability describes the extent to which systems and devices can exchange data, and interpret that shared data. For two systems to be interoperable, they must be able to exchange data and subsequently present that data such that it can be understood by a user.</a:t>
            </a:r>
          </a:p>
        </p:txBody>
      </p:sp>
      <p:sp>
        <p:nvSpPr>
          <p:cNvPr id="64516" name="Slide Number Placeholder 3"/>
          <p:cNvSpPr>
            <a:spLocks noGrp="1"/>
          </p:cNvSpPr>
          <p:nvPr>
            <p:ph type="sldNum" sz="quarter" idx="5"/>
          </p:nvPr>
        </p:nvSpPr>
        <p:spPr>
          <a:xfrm>
            <a:off x="3884613" y="8685213"/>
            <a:ext cx="2971800" cy="457200"/>
          </a:xfrm>
          <a:prstGeom prst="rect">
            <a:avLst/>
          </a:prstGeom>
          <a:noFill/>
        </p:spPr>
        <p:txBody>
          <a:bodyPr/>
          <a:lstStyle/>
          <a:p>
            <a:fld id="{C938E404-6B45-4C06-9166-D54638B368E5}" type="slidenum">
              <a:rPr lang="en-US" smtClean="0"/>
              <a:pPr/>
              <a:t>24</a:t>
            </a:fld>
            <a:endParaRPr lang="en-US"/>
          </a:p>
        </p:txBody>
      </p:sp>
    </p:spTree>
    <p:extLst>
      <p:ext uri="{BB962C8B-B14F-4D97-AF65-F5344CB8AC3E}">
        <p14:creationId xmlns:p14="http://schemas.microsoft.com/office/powerpoint/2010/main" val="632884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xfrm>
            <a:off x="381000" y="685800"/>
            <a:ext cx="6096000" cy="3429000"/>
          </a:xfrm>
          <a:ln/>
        </p:spPr>
      </p:sp>
      <p:sp>
        <p:nvSpPr>
          <p:cNvPr id="64515" name="Notes Placeholder 2"/>
          <p:cNvSpPr>
            <a:spLocks noGrp="1"/>
          </p:cNvSpPr>
          <p:nvPr>
            <p:ph type="body" idx="1"/>
          </p:nvPr>
        </p:nvSpPr>
        <p:spPr>
          <a:noFill/>
          <a:ln/>
        </p:spPr>
        <p:txBody>
          <a:bodyPr/>
          <a:lstStyle/>
          <a:p>
            <a:endParaRPr lang="en-MY" dirty="0"/>
          </a:p>
        </p:txBody>
      </p:sp>
      <p:sp>
        <p:nvSpPr>
          <p:cNvPr id="64516" name="Slide Number Placeholder 3"/>
          <p:cNvSpPr>
            <a:spLocks noGrp="1"/>
          </p:cNvSpPr>
          <p:nvPr>
            <p:ph type="sldNum" sz="quarter" idx="5"/>
          </p:nvPr>
        </p:nvSpPr>
        <p:spPr>
          <a:xfrm>
            <a:off x="3884613" y="8685213"/>
            <a:ext cx="2971800" cy="457200"/>
          </a:xfrm>
          <a:prstGeom prst="rect">
            <a:avLst/>
          </a:prstGeom>
          <a:noFill/>
        </p:spPr>
        <p:txBody>
          <a:bodyPr/>
          <a:lstStyle/>
          <a:p>
            <a:fld id="{C938E404-6B45-4C06-9166-D54638B368E5}" type="slidenum">
              <a:rPr lang="en-US" smtClean="0"/>
              <a:pPr/>
              <a:t>25</a:t>
            </a:fld>
            <a:endParaRPr lang="en-US"/>
          </a:p>
        </p:txBody>
      </p:sp>
    </p:spTree>
    <p:extLst>
      <p:ext uri="{BB962C8B-B14F-4D97-AF65-F5344CB8AC3E}">
        <p14:creationId xmlns:p14="http://schemas.microsoft.com/office/powerpoint/2010/main" val="33649587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xfrm>
            <a:off x="381000" y="685800"/>
            <a:ext cx="6096000" cy="3429000"/>
          </a:xfrm>
          <a:ln/>
        </p:spPr>
      </p:sp>
      <p:sp>
        <p:nvSpPr>
          <p:cNvPr id="64515" name="Notes Placeholder 2"/>
          <p:cNvSpPr>
            <a:spLocks noGrp="1"/>
          </p:cNvSpPr>
          <p:nvPr>
            <p:ph type="body" idx="1"/>
          </p:nvPr>
        </p:nvSpPr>
        <p:spPr>
          <a:noFill/>
          <a:ln/>
        </p:spPr>
        <p:txBody>
          <a:bodyPr/>
          <a:lstStyle/>
          <a:p>
            <a:endParaRPr lang="en-MY" dirty="0"/>
          </a:p>
        </p:txBody>
      </p:sp>
      <p:sp>
        <p:nvSpPr>
          <p:cNvPr id="64516" name="Slide Number Placeholder 3"/>
          <p:cNvSpPr>
            <a:spLocks noGrp="1"/>
          </p:cNvSpPr>
          <p:nvPr>
            <p:ph type="sldNum" sz="quarter" idx="5"/>
          </p:nvPr>
        </p:nvSpPr>
        <p:spPr>
          <a:xfrm>
            <a:off x="3884613" y="8685213"/>
            <a:ext cx="2971800" cy="457200"/>
          </a:xfrm>
          <a:prstGeom prst="rect">
            <a:avLst/>
          </a:prstGeom>
          <a:noFill/>
        </p:spPr>
        <p:txBody>
          <a:bodyPr/>
          <a:lstStyle/>
          <a:p>
            <a:fld id="{C938E404-6B45-4C06-9166-D54638B368E5}" type="slidenum">
              <a:rPr lang="en-US" smtClean="0"/>
              <a:pPr/>
              <a:t>26</a:t>
            </a:fld>
            <a:endParaRPr lang="en-US"/>
          </a:p>
        </p:txBody>
      </p:sp>
    </p:spTree>
    <p:extLst>
      <p:ext uri="{BB962C8B-B14F-4D97-AF65-F5344CB8AC3E}">
        <p14:creationId xmlns:p14="http://schemas.microsoft.com/office/powerpoint/2010/main" val="2507393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7"/>
        <p:cNvGrpSpPr/>
        <p:nvPr/>
      </p:nvGrpSpPr>
      <p:grpSpPr>
        <a:xfrm>
          <a:off x="0" y="0"/>
          <a:ext cx="0" cy="0"/>
          <a:chOff x="0" y="0"/>
          <a:chExt cx="0" cy="0"/>
        </a:xfrm>
      </p:grpSpPr>
      <p:sp>
        <p:nvSpPr>
          <p:cNvPr id="8" name="Shape 8"/>
          <p:cNvSpPr txBox="1">
            <a:spLocks noGrp="1"/>
          </p:cNvSpPr>
          <p:nvPr>
            <p:ph type="ctrTitle"/>
          </p:nvPr>
        </p:nvSpPr>
        <p:spPr>
          <a:xfrm>
            <a:off x="996630" y="2003888"/>
            <a:ext cx="4523699" cy="1159799"/>
          </a:xfrm>
          <a:prstGeom prst="rect">
            <a:avLst/>
          </a:prstGeom>
        </p:spPr>
        <p:txBody>
          <a:bodyPr lIns="91425" tIns="91425" rIns="91425" bIns="91425" anchor="b" anchorCtr="0"/>
          <a:lstStyle>
            <a:lvl1pPr>
              <a:spcBef>
                <a:spcPts val="0"/>
              </a:spcBef>
              <a:buSzPct val="100000"/>
              <a:defRPr sz="3600"/>
            </a:lvl1pPr>
            <a:lvl2pPr>
              <a:spcBef>
                <a:spcPts val="0"/>
              </a:spcBef>
              <a:buSzPct val="100000"/>
              <a:defRPr sz="3600"/>
            </a:lvl2pPr>
            <a:lvl3pPr>
              <a:spcBef>
                <a:spcPts val="0"/>
              </a:spcBef>
              <a:buSzPct val="100000"/>
              <a:defRPr sz="3600"/>
            </a:lvl3pPr>
            <a:lvl4pPr>
              <a:spcBef>
                <a:spcPts val="0"/>
              </a:spcBef>
              <a:buSzPct val="100000"/>
              <a:defRPr sz="3600"/>
            </a:lvl4pPr>
            <a:lvl5pPr>
              <a:spcBef>
                <a:spcPts val="0"/>
              </a:spcBef>
              <a:buSzPct val="100000"/>
              <a:defRPr sz="3600"/>
            </a:lvl5pPr>
            <a:lvl6pPr>
              <a:spcBef>
                <a:spcPts val="0"/>
              </a:spcBef>
              <a:buSzPct val="100000"/>
              <a:defRPr sz="3600"/>
            </a:lvl6pPr>
            <a:lvl7pPr>
              <a:spcBef>
                <a:spcPts val="0"/>
              </a:spcBef>
              <a:buSzPct val="100000"/>
              <a:defRPr sz="3600"/>
            </a:lvl7pPr>
            <a:lvl8pPr>
              <a:spcBef>
                <a:spcPts val="0"/>
              </a:spcBef>
              <a:buSzPct val="100000"/>
              <a:defRPr sz="3600"/>
            </a:lvl8pPr>
            <a:lvl9pPr>
              <a:spcBef>
                <a:spcPts val="0"/>
              </a:spcBef>
              <a:buSzPct val="100000"/>
              <a:defRPr sz="3600"/>
            </a:lvl9pPr>
          </a:lstStyle>
          <a:p>
            <a:endParaRPr/>
          </a:p>
        </p:txBody>
      </p:sp>
      <p:cxnSp>
        <p:nvCxnSpPr>
          <p:cNvPr id="9" name="Shape 9"/>
          <p:cNvCxnSpPr/>
          <p:nvPr/>
        </p:nvCxnSpPr>
        <p:spPr>
          <a:xfrm>
            <a:off x="-6025" y="3676511"/>
            <a:ext cx="9161999" cy="0"/>
          </a:xfrm>
          <a:prstGeom prst="straightConnector1">
            <a:avLst/>
          </a:prstGeom>
          <a:noFill/>
          <a:ln w="9525" cap="flat" cmpd="sng">
            <a:solidFill>
              <a:srgbClr val="000000"/>
            </a:solidFill>
            <a:prstDash val="solid"/>
            <a:round/>
            <a:headEnd type="none" w="lg" len="lg"/>
            <a:tailEnd type="none" w="lg" len="lg"/>
          </a:ln>
        </p:spPr>
      </p:cxnSp>
      <p:sp>
        <p:nvSpPr>
          <p:cNvPr id="10" name="Shape 10"/>
          <p:cNvSpPr/>
          <p:nvPr/>
        </p:nvSpPr>
        <p:spPr>
          <a:xfrm>
            <a:off x="1117950" y="3393000"/>
            <a:ext cx="566999" cy="566999"/>
          </a:xfrm>
          <a:prstGeom prst="ellipse">
            <a:avLst/>
          </a:prstGeom>
          <a:solidFill>
            <a:srgbClr val="FFCD00"/>
          </a:solidFill>
          <a:ln>
            <a:noFill/>
          </a:ln>
        </p:spPr>
        <p:txBody>
          <a:bodyPr lIns="91425" tIns="91425" rIns="91425" bIns="91425" anchor="ctr" anchorCtr="0">
            <a:noAutofit/>
          </a:bodyPr>
          <a:lstStyle/>
          <a:p>
            <a:pPr>
              <a:spcBef>
                <a:spcPts val="0"/>
              </a:spcBef>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11"/>
        <p:cNvGrpSpPr/>
        <p:nvPr/>
      </p:nvGrpSpPr>
      <p:grpSpPr>
        <a:xfrm>
          <a:off x="0" y="0"/>
          <a:ext cx="0" cy="0"/>
          <a:chOff x="0" y="0"/>
          <a:chExt cx="0" cy="0"/>
        </a:xfrm>
      </p:grpSpPr>
      <p:sp>
        <p:nvSpPr>
          <p:cNvPr id="12" name="Shape 12"/>
          <p:cNvSpPr txBox="1">
            <a:spLocks noGrp="1"/>
          </p:cNvSpPr>
          <p:nvPr>
            <p:ph type="subTitle" idx="1"/>
          </p:nvPr>
        </p:nvSpPr>
        <p:spPr>
          <a:xfrm>
            <a:off x="2022300" y="2815923"/>
            <a:ext cx="5591400" cy="784799"/>
          </a:xfrm>
          <a:prstGeom prst="rect">
            <a:avLst/>
          </a:prstGeom>
        </p:spPr>
        <p:txBody>
          <a:bodyPr lIns="91425" tIns="91425" rIns="91425" bIns="91425" anchor="t" anchorCtr="0"/>
          <a:lstStyle>
            <a:lvl1pPr rtl="0">
              <a:spcBef>
                <a:spcPts val="0"/>
              </a:spcBef>
              <a:buClr>
                <a:srgbClr val="000000"/>
              </a:buClr>
              <a:buSzPct val="100000"/>
              <a:buNone/>
              <a:defRPr sz="1400"/>
            </a:lvl1pPr>
            <a:lvl2pPr rtl="0">
              <a:spcBef>
                <a:spcPts val="0"/>
              </a:spcBef>
              <a:buClr>
                <a:schemeClr val="dk2"/>
              </a:buClr>
              <a:buSzPct val="100000"/>
              <a:buNone/>
              <a:defRPr sz="1400">
                <a:solidFill>
                  <a:schemeClr val="dk2"/>
                </a:solidFill>
              </a:defRPr>
            </a:lvl2pPr>
            <a:lvl3pPr rtl="0">
              <a:spcBef>
                <a:spcPts val="0"/>
              </a:spcBef>
              <a:buClr>
                <a:schemeClr val="dk2"/>
              </a:buClr>
              <a:buSzPct val="100000"/>
              <a:buNone/>
              <a:defRPr sz="1400">
                <a:solidFill>
                  <a:schemeClr val="dk2"/>
                </a:solidFill>
              </a:defRPr>
            </a:lvl3pPr>
            <a:lvl4pPr rtl="0">
              <a:spcBef>
                <a:spcPts val="0"/>
              </a:spcBef>
              <a:buClr>
                <a:schemeClr val="dk2"/>
              </a:buClr>
              <a:buSzPct val="100000"/>
              <a:buNone/>
              <a:defRPr sz="1400">
                <a:solidFill>
                  <a:schemeClr val="dk2"/>
                </a:solidFill>
              </a:defRPr>
            </a:lvl4pPr>
            <a:lvl5pPr rtl="0">
              <a:spcBef>
                <a:spcPts val="0"/>
              </a:spcBef>
              <a:buClr>
                <a:schemeClr val="dk2"/>
              </a:buClr>
              <a:buSzPct val="100000"/>
              <a:buNone/>
              <a:defRPr sz="1400">
                <a:solidFill>
                  <a:schemeClr val="dk2"/>
                </a:solidFill>
              </a:defRPr>
            </a:lvl5pPr>
            <a:lvl6pPr rtl="0">
              <a:spcBef>
                <a:spcPts val="0"/>
              </a:spcBef>
              <a:buClr>
                <a:schemeClr val="dk2"/>
              </a:buClr>
              <a:buSzPct val="100000"/>
              <a:buNone/>
              <a:defRPr sz="1400">
                <a:solidFill>
                  <a:schemeClr val="dk2"/>
                </a:solidFill>
              </a:defRPr>
            </a:lvl6pPr>
            <a:lvl7pPr rtl="0">
              <a:spcBef>
                <a:spcPts val="0"/>
              </a:spcBef>
              <a:buClr>
                <a:schemeClr val="dk2"/>
              </a:buClr>
              <a:buSzPct val="100000"/>
              <a:buNone/>
              <a:defRPr sz="1400">
                <a:solidFill>
                  <a:schemeClr val="dk2"/>
                </a:solidFill>
              </a:defRPr>
            </a:lvl7pPr>
            <a:lvl8pPr rtl="0">
              <a:spcBef>
                <a:spcPts val="0"/>
              </a:spcBef>
              <a:buClr>
                <a:schemeClr val="dk2"/>
              </a:buClr>
              <a:buSzPct val="100000"/>
              <a:buNone/>
              <a:defRPr sz="1400">
                <a:solidFill>
                  <a:schemeClr val="dk2"/>
                </a:solidFill>
              </a:defRPr>
            </a:lvl8pPr>
            <a:lvl9pPr rtl="0">
              <a:spcBef>
                <a:spcPts val="0"/>
              </a:spcBef>
              <a:buClr>
                <a:schemeClr val="dk2"/>
              </a:buClr>
              <a:buSzPct val="100000"/>
              <a:buNone/>
              <a:defRPr sz="1400">
                <a:solidFill>
                  <a:schemeClr val="dk2"/>
                </a:solidFill>
              </a:defRPr>
            </a:lvl9pPr>
          </a:lstStyle>
          <a:p>
            <a:endParaRPr/>
          </a:p>
        </p:txBody>
      </p:sp>
      <p:cxnSp>
        <p:nvCxnSpPr>
          <p:cNvPr id="13" name="Shape 13"/>
          <p:cNvCxnSpPr/>
          <p:nvPr/>
        </p:nvCxnSpPr>
        <p:spPr>
          <a:xfrm>
            <a:off x="-6025" y="2571761"/>
            <a:ext cx="1984499" cy="0"/>
          </a:xfrm>
          <a:prstGeom prst="straightConnector1">
            <a:avLst/>
          </a:prstGeom>
          <a:noFill/>
          <a:ln w="9525" cap="flat" cmpd="sng">
            <a:solidFill>
              <a:srgbClr val="CCCCCC"/>
            </a:solidFill>
            <a:prstDash val="solid"/>
            <a:round/>
            <a:headEnd type="none" w="lg" len="lg"/>
            <a:tailEnd type="none" w="lg" len="lg"/>
          </a:ln>
        </p:spPr>
      </p:cxnSp>
      <p:sp>
        <p:nvSpPr>
          <p:cNvPr id="14" name="Shape 14"/>
          <p:cNvSpPr/>
          <p:nvPr/>
        </p:nvSpPr>
        <p:spPr>
          <a:xfrm>
            <a:off x="1117950" y="2288250"/>
            <a:ext cx="566999" cy="566999"/>
          </a:xfrm>
          <a:prstGeom prst="ellipse">
            <a:avLst/>
          </a:prstGeom>
          <a:solidFill>
            <a:srgbClr val="FFCD00"/>
          </a:solidFill>
          <a:ln>
            <a:noFill/>
          </a:ln>
        </p:spPr>
        <p:txBody>
          <a:bodyPr lIns="91425" tIns="91425" rIns="91425" bIns="91425" anchor="ctr" anchorCtr="0">
            <a:noAutofit/>
          </a:bodyPr>
          <a:lstStyle/>
          <a:p>
            <a:pPr lvl="0" rtl="0">
              <a:spcBef>
                <a:spcPts val="0"/>
              </a:spcBef>
              <a:buNone/>
            </a:pPr>
            <a:endParaRPr/>
          </a:p>
        </p:txBody>
      </p:sp>
      <p:sp>
        <p:nvSpPr>
          <p:cNvPr id="15" name="Shape 15"/>
          <p:cNvSpPr txBox="1">
            <a:spLocks noGrp="1"/>
          </p:cNvSpPr>
          <p:nvPr>
            <p:ph type="ctrTitle"/>
          </p:nvPr>
        </p:nvSpPr>
        <p:spPr>
          <a:xfrm>
            <a:off x="2022225" y="1693523"/>
            <a:ext cx="3787799" cy="1159799"/>
          </a:xfrm>
          <a:prstGeom prst="rect">
            <a:avLst/>
          </a:prstGeom>
        </p:spPr>
        <p:txBody>
          <a:bodyPr lIns="91425" tIns="91425" rIns="91425" bIns="91425" anchor="b" anchorCtr="0"/>
          <a:lstStyle>
            <a:lvl1pPr rtl="0">
              <a:spcBef>
                <a:spcPts val="0"/>
              </a:spcBef>
              <a:buSzPct val="100000"/>
              <a:defRPr sz="3000"/>
            </a:lvl1pPr>
            <a:lvl2pPr rtl="0">
              <a:spcBef>
                <a:spcPts val="0"/>
              </a:spcBef>
              <a:buSzPct val="100000"/>
              <a:defRPr sz="3000"/>
            </a:lvl2pPr>
            <a:lvl3pPr rtl="0">
              <a:spcBef>
                <a:spcPts val="0"/>
              </a:spcBef>
              <a:buSzPct val="100000"/>
              <a:defRPr sz="3000"/>
            </a:lvl3pPr>
            <a:lvl4pPr rtl="0">
              <a:spcBef>
                <a:spcPts val="0"/>
              </a:spcBef>
              <a:buSzPct val="100000"/>
              <a:defRPr sz="3000"/>
            </a:lvl4pPr>
            <a:lvl5pPr rtl="0">
              <a:spcBef>
                <a:spcPts val="0"/>
              </a:spcBef>
              <a:buSzPct val="100000"/>
              <a:defRPr sz="3000"/>
            </a:lvl5pPr>
            <a:lvl6pPr rtl="0">
              <a:spcBef>
                <a:spcPts val="0"/>
              </a:spcBef>
              <a:buSzPct val="100000"/>
              <a:defRPr sz="3000"/>
            </a:lvl6pPr>
            <a:lvl7pPr rtl="0">
              <a:spcBef>
                <a:spcPts val="0"/>
              </a:spcBef>
              <a:buSzPct val="100000"/>
              <a:defRPr sz="3000"/>
            </a:lvl7pPr>
            <a:lvl8pPr rtl="0">
              <a:spcBef>
                <a:spcPts val="0"/>
              </a:spcBef>
              <a:buSzPct val="100000"/>
              <a:defRPr sz="3000"/>
            </a:lvl8pPr>
            <a:lvl9pPr rtl="0">
              <a:spcBef>
                <a:spcPts val="0"/>
              </a:spcBef>
              <a:buSzPct val="100000"/>
              <a:defRPr sz="3000"/>
            </a:lvl9pPr>
          </a:lstStyle>
          <a:p>
            <a:endParaRPr/>
          </a:p>
        </p:txBody>
      </p:sp>
      <p:cxnSp>
        <p:nvCxnSpPr>
          <p:cNvPr id="16" name="Shape 16"/>
          <p:cNvCxnSpPr/>
          <p:nvPr/>
        </p:nvCxnSpPr>
        <p:spPr>
          <a:xfrm>
            <a:off x="5898975" y="2571750"/>
            <a:ext cx="3251099" cy="0"/>
          </a:xfrm>
          <a:prstGeom prst="straightConnector1">
            <a:avLst/>
          </a:prstGeom>
          <a:noFill/>
          <a:ln w="9525" cap="flat" cmpd="sng">
            <a:solidFill>
              <a:srgbClr val="CCCCCC"/>
            </a:solidFill>
            <a:prstDash val="solid"/>
            <a:round/>
            <a:headEnd type="none" w="lg" len="lg"/>
            <a:tailEnd type="none" w="lg" len="lg"/>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2"/>
        <p:cNvGrpSpPr/>
        <p:nvPr/>
      </p:nvGrpSpPr>
      <p:grpSpPr>
        <a:xfrm>
          <a:off x="0" y="0"/>
          <a:ext cx="0" cy="0"/>
          <a:chOff x="0" y="0"/>
          <a:chExt cx="0" cy="0"/>
        </a:xfrm>
      </p:grpSpPr>
      <p:cxnSp>
        <p:nvCxnSpPr>
          <p:cNvPr id="23" name="Shape 23"/>
          <p:cNvCxnSpPr/>
          <p:nvPr/>
        </p:nvCxnSpPr>
        <p:spPr>
          <a:xfrm>
            <a:off x="0" y="441606"/>
            <a:ext cx="1375800" cy="0"/>
          </a:xfrm>
          <a:prstGeom prst="straightConnector1">
            <a:avLst/>
          </a:prstGeom>
          <a:noFill/>
          <a:ln w="9525" cap="flat" cmpd="sng">
            <a:solidFill>
              <a:srgbClr val="CCCCCC"/>
            </a:solidFill>
            <a:prstDash val="solid"/>
            <a:round/>
            <a:headEnd type="none" w="lg" len="lg"/>
            <a:tailEnd type="none" w="lg" len="lg"/>
          </a:ln>
        </p:spPr>
      </p:cxnSp>
      <p:sp>
        <p:nvSpPr>
          <p:cNvPr id="24" name="Shape 24"/>
          <p:cNvSpPr/>
          <p:nvPr/>
        </p:nvSpPr>
        <p:spPr>
          <a:xfrm>
            <a:off x="817475" y="238647"/>
            <a:ext cx="405899" cy="405899"/>
          </a:xfrm>
          <a:prstGeom prst="ellipse">
            <a:avLst/>
          </a:prstGeom>
          <a:solidFill>
            <a:srgbClr val="FFCD00"/>
          </a:solidFill>
          <a:ln>
            <a:noFill/>
          </a:ln>
        </p:spPr>
        <p:txBody>
          <a:bodyPr lIns="91425" tIns="91425" rIns="91425" bIns="91425" anchor="ctr" anchorCtr="0">
            <a:noAutofit/>
          </a:bodyPr>
          <a:lstStyle/>
          <a:p>
            <a:pPr lvl="0" rtl="0">
              <a:spcBef>
                <a:spcPts val="0"/>
              </a:spcBef>
              <a:buNone/>
            </a:pPr>
            <a:endParaRPr/>
          </a:p>
        </p:txBody>
      </p:sp>
      <p:sp>
        <p:nvSpPr>
          <p:cNvPr id="25" name="Shape 25"/>
          <p:cNvSpPr txBox="1">
            <a:spLocks noGrp="1"/>
          </p:cNvSpPr>
          <p:nvPr>
            <p:ph type="title"/>
          </p:nvPr>
        </p:nvSpPr>
        <p:spPr>
          <a:xfrm>
            <a:off x="1381250" y="232549"/>
            <a:ext cx="4996546" cy="435599"/>
          </a:xfrm>
          <a:prstGeom prst="rect">
            <a:avLst/>
          </a:prstGeom>
        </p:spPr>
        <p:txBody>
          <a:bodyPr lIns="91425" tIns="91425" rIns="91425" bIns="91425" anchor="ctr" anchorCtr="0"/>
          <a:lstStyle>
            <a:lvl1pPr rtl="0">
              <a:spcBef>
                <a:spcPts val="0"/>
              </a:spcBef>
              <a:buSzPct val="100000"/>
              <a:buFont typeface="Lora"/>
              <a:buNone/>
              <a:defRPr sz="2600" b="0">
                <a:latin typeface="Berlin Sans FB" panose="020E0602020502020306" pitchFamily="34" charset="0"/>
                <a:ea typeface="Malgun Gothic" panose="020B0503020000020004" pitchFamily="34" charset="-127"/>
                <a:cs typeface="Berlin Sans FB" panose="020E0602020502020306" pitchFamily="34" charset="0"/>
                <a:sym typeface="Lora"/>
              </a:defRPr>
            </a:lvl1pPr>
            <a:lvl2pPr rtl="0">
              <a:spcBef>
                <a:spcPts val="0"/>
              </a:spcBef>
              <a:buSzPct val="100000"/>
              <a:buFont typeface="Lora"/>
              <a:buNone/>
              <a:defRPr sz="2000" b="1">
                <a:latin typeface="Lora"/>
                <a:ea typeface="Lora"/>
                <a:cs typeface="Lora"/>
                <a:sym typeface="Lora"/>
              </a:defRPr>
            </a:lvl2pPr>
            <a:lvl3pPr rtl="0">
              <a:spcBef>
                <a:spcPts val="0"/>
              </a:spcBef>
              <a:buSzPct val="100000"/>
              <a:buFont typeface="Lora"/>
              <a:buNone/>
              <a:defRPr sz="2000" b="1">
                <a:latin typeface="Lora"/>
                <a:ea typeface="Lora"/>
                <a:cs typeface="Lora"/>
                <a:sym typeface="Lora"/>
              </a:defRPr>
            </a:lvl3pPr>
            <a:lvl4pPr rtl="0">
              <a:spcBef>
                <a:spcPts val="0"/>
              </a:spcBef>
              <a:buSzPct val="100000"/>
              <a:buFont typeface="Lora"/>
              <a:buNone/>
              <a:defRPr sz="2000" b="1">
                <a:latin typeface="Lora"/>
                <a:ea typeface="Lora"/>
                <a:cs typeface="Lora"/>
                <a:sym typeface="Lora"/>
              </a:defRPr>
            </a:lvl4pPr>
            <a:lvl5pPr rtl="0">
              <a:spcBef>
                <a:spcPts val="0"/>
              </a:spcBef>
              <a:buSzPct val="100000"/>
              <a:buFont typeface="Lora"/>
              <a:buNone/>
              <a:defRPr sz="2000" b="1">
                <a:latin typeface="Lora"/>
                <a:ea typeface="Lora"/>
                <a:cs typeface="Lora"/>
                <a:sym typeface="Lora"/>
              </a:defRPr>
            </a:lvl5pPr>
            <a:lvl6pPr rtl="0">
              <a:spcBef>
                <a:spcPts val="0"/>
              </a:spcBef>
              <a:buSzPct val="100000"/>
              <a:buFont typeface="Lora"/>
              <a:buNone/>
              <a:defRPr sz="2000" b="1">
                <a:latin typeface="Lora"/>
                <a:ea typeface="Lora"/>
                <a:cs typeface="Lora"/>
                <a:sym typeface="Lora"/>
              </a:defRPr>
            </a:lvl6pPr>
            <a:lvl7pPr rtl="0">
              <a:spcBef>
                <a:spcPts val="0"/>
              </a:spcBef>
              <a:buSzPct val="100000"/>
              <a:buFont typeface="Lora"/>
              <a:buNone/>
              <a:defRPr sz="2000" b="1">
                <a:latin typeface="Lora"/>
                <a:ea typeface="Lora"/>
                <a:cs typeface="Lora"/>
                <a:sym typeface="Lora"/>
              </a:defRPr>
            </a:lvl7pPr>
            <a:lvl8pPr rtl="0">
              <a:spcBef>
                <a:spcPts val="0"/>
              </a:spcBef>
              <a:buSzPct val="100000"/>
              <a:buFont typeface="Lora"/>
              <a:buNone/>
              <a:defRPr sz="2000" b="1">
                <a:latin typeface="Lora"/>
                <a:ea typeface="Lora"/>
                <a:cs typeface="Lora"/>
                <a:sym typeface="Lora"/>
              </a:defRPr>
            </a:lvl8pPr>
            <a:lvl9pPr rtl="0">
              <a:spcBef>
                <a:spcPts val="0"/>
              </a:spcBef>
              <a:buSzPct val="100000"/>
              <a:buFont typeface="Lora"/>
              <a:buNone/>
              <a:defRPr sz="2000" b="1">
                <a:latin typeface="Lora"/>
                <a:ea typeface="Lora"/>
                <a:cs typeface="Lora"/>
                <a:sym typeface="Lora"/>
              </a:defRPr>
            </a:lvl9pPr>
          </a:lstStyle>
          <a:p>
            <a:endParaRPr dirty="0"/>
          </a:p>
        </p:txBody>
      </p:sp>
      <p:sp>
        <p:nvSpPr>
          <p:cNvPr id="26" name="Shape 26"/>
          <p:cNvSpPr txBox="1">
            <a:spLocks noGrp="1"/>
          </p:cNvSpPr>
          <p:nvPr>
            <p:ph type="body" idx="1"/>
          </p:nvPr>
        </p:nvSpPr>
        <p:spPr>
          <a:xfrm>
            <a:off x="817475" y="937404"/>
            <a:ext cx="7373475" cy="3791266"/>
          </a:xfrm>
          <a:prstGeom prst="rect">
            <a:avLst/>
          </a:prstGeom>
        </p:spPr>
        <p:txBody>
          <a:bodyPr lIns="91425" tIns="91425" rIns="91425" bIns="91425" anchor="t" anchorCtr="0"/>
          <a:lstStyle>
            <a:lvl1pPr marL="357188" indent="-357188" rtl="0">
              <a:spcBef>
                <a:spcPts val="600"/>
              </a:spcBef>
              <a:buClr>
                <a:srgbClr val="FFCD00"/>
              </a:buClr>
              <a:buSzPct val="70000"/>
              <a:buFont typeface="Quattrocento Sans"/>
              <a:buChar char="◉"/>
              <a:defRPr sz="2400">
                <a:latin typeface="Quattrocento Sans"/>
                <a:ea typeface="Quattrocento Sans"/>
                <a:cs typeface="Quattrocento Sans"/>
                <a:sym typeface="Quattrocento Sans"/>
              </a:defRPr>
            </a:lvl1pPr>
            <a:lvl2pPr rtl="0">
              <a:spcBef>
                <a:spcPts val="480"/>
              </a:spcBef>
              <a:buClr>
                <a:srgbClr val="FFCD00"/>
              </a:buClr>
              <a:buSzPct val="100000"/>
              <a:buFont typeface="Quattrocento Sans"/>
              <a:defRPr sz="2000">
                <a:latin typeface="Quattrocento Sans"/>
                <a:ea typeface="Quattrocento Sans"/>
                <a:cs typeface="Quattrocento Sans"/>
                <a:sym typeface="Quattrocento Sans"/>
              </a:defRPr>
            </a:lvl2pPr>
            <a:lvl3pPr rtl="0">
              <a:spcBef>
                <a:spcPts val="480"/>
              </a:spcBef>
              <a:buClr>
                <a:srgbClr val="FFCD00"/>
              </a:buClr>
              <a:buSzPct val="100000"/>
              <a:buFont typeface="Quattrocento Sans"/>
              <a:defRPr sz="2000">
                <a:latin typeface="Quattrocento Sans"/>
                <a:ea typeface="Quattrocento Sans"/>
                <a:cs typeface="Quattrocento Sans"/>
                <a:sym typeface="Quattrocento Sans"/>
              </a:defRPr>
            </a:lvl3pPr>
            <a:lvl4pPr rtl="0">
              <a:spcBef>
                <a:spcPts val="360"/>
              </a:spcBef>
              <a:buClr>
                <a:srgbClr val="FFCD00"/>
              </a:buClr>
              <a:buSzPct val="100000"/>
              <a:buFont typeface="Quattrocento Sans"/>
              <a:defRPr sz="1800">
                <a:latin typeface="Quattrocento Sans"/>
                <a:ea typeface="Quattrocento Sans"/>
                <a:cs typeface="Quattrocento Sans"/>
                <a:sym typeface="Quattrocento Sans"/>
              </a:defRPr>
            </a:lvl4pPr>
            <a:lvl5pPr rtl="0">
              <a:spcBef>
                <a:spcPts val="360"/>
              </a:spcBef>
              <a:buClr>
                <a:srgbClr val="FFCD00"/>
              </a:buClr>
              <a:buSzPct val="100000"/>
              <a:buFont typeface="Quattrocento Sans"/>
              <a:defRPr sz="1800">
                <a:latin typeface="Quattrocento Sans"/>
                <a:ea typeface="Quattrocento Sans"/>
                <a:cs typeface="Quattrocento Sans"/>
                <a:sym typeface="Quattrocento Sans"/>
              </a:defRPr>
            </a:lvl5pPr>
            <a:lvl6pPr rtl="0">
              <a:spcBef>
                <a:spcPts val="360"/>
              </a:spcBef>
              <a:buClr>
                <a:srgbClr val="FFCD00"/>
              </a:buClr>
              <a:buSzPct val="100000"/>
              <a:buFont typeface="Quattrocento Sans"/>
              <a:defRPr sz="1800">
                <a:latin typeface="Quattrocento Sans"/>
                <a:ea typeface="Quattrocento Sans"/>
                <a:cs typeface="Quattrocento Sans"/>
                <a:sym typeface="Quattrocento Sans"/>
              </a:defRPr>
            </a:lvl6pPr>
            <a:lvl7pPr rtl="0">
              <a:spcBef>
                <a:spcPts val="360"/>
              </a:spcBef>
              <a:buClr>
                <a:srgbClr val="FFCD00"/>
              </a:buClr>
              <a:buSzPct val="100000"/>
              <a:buFont typeface="Quattrocento Sans"/>
              <a:defRPr sz="1800">
                <a:latin typeface="Quattrocento Sans"/>
                <a:ea typeface="Quattrocento Sans"/>
                <a:cs typeface="Quattrocento Sans"/>
                <a:sym typeface="Quattrocento Sans"/>
              </a:defRPr>
            </a:lvl7pPr>
            <a:lvl8pPr rtl="0">
              <a:spcBef>
                <a:spcPts val="360"/>
              </a:spcBef>
              <a:buClr>
                <a:srgbClr val="FFCD00"/>
              </a:buClr>
              <a:buSzPct val="100000"/>
              <a:buFont typeface="Quattrocento Sans"/>
              <a:defRPr sz="1800">
                <a:latin typeface="Quattrocento Sans"/>
                <a:ea typeface="Quattrocento Sans"/>
                <a:cs typeface="Quattrocento Sans"/>
                <a:sym typeface="Quattrocento Sans"/>
              </a:defRPr>
            </a:lvl8pPr>
            <a:lvl9pPr rtl="0">
              <a:spcBef>
                <a:spcPts val="360"/>
              </a:spcBef>
              <a:buClr>
                <a:srgbClr val="FFCD00"/>
              </a:buClr>
              <a:buSzPct val="100000"/>
              <a:buFont typeface="Quattrocento Sans"/>
              <a:defRPr sz="1800">
                <a:latin typeface="Quattrocento Sans"/>
                <a:ea typeface="Quattrocento Sans"/>
                <a:cs typeface="Quattrocento Sans"/>
                <a:sym typeface="Quattrocento Sans"/>
              </a:defRPr>
            </a:lvl9pPr>
          </a:lstStyle>
          <a:p>
            <a:endParaRPr dirty="0"/>
          </a:p>
        </p:txBody>
      </p:sp>
      <p:cxnSp>
        <p:nvCxnSpPr>
          <p:cNvPr id="27" name="Shape 27"/>
          <p:cNvCxnSpPr>
            <a:stCxn id="25" idx="3"/>
          </p:cNvCxnSpPr>
          <p:nvPr/>
        </p:nvCxnSpPr>
        <p:spPr>
          <a:xfrm flipV="1">
            <a:off x="6377796" y="441606"/>
            <a:ext cx="2766253" cy="8743"/>
          </a:xfrm>
          <a:prstGeom prst="straightConnector1">
            <a:avLst/>
          </a:prstGeom>
          <a:noFill/>
          <a:ln w="9525" cap="flat" cmpd="sng">
            <a:solidFill>
              <a:srgbClr val="CCCCCC"/>
            </a:solidFill>
            <a:prstDash val="solid"/>
            <a:round/>
            <a:headEnd type="none" w="lg" len="lg"/>
            <a:tailEnd type="none" w="lg" len="lg"/>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1381250" y="922668"/>
            <a:ext cx="3878399" cy="435599"/>
          </a:xfrm>
          <a:prstGeom prst="rect">
            <a:avLst/>
          </a:prstGeom>
        </p:spPr>
        <p:txBody>
          <a:bodyPr lIns="91425" tIns="91425" rIns="91425" b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30" name="Shape 30"/>
          <p:cNvSpPr txBox="1">
            <a:spLocks noGrp="1"/>
          </p:cNvSpPr>
          <p:nvPr>
            <p:ph type="body" idx="1"/>
          </p:nvPr>
        </p:nvSpPr>
        <p:spPr>
          <a:xfrm>
            <a:off x="1381250" y="1618700"/>
            <a:ext cx="3425400" cy="3231000"/>
          </a:xfrm>
          <a:prstGeom prst="rect">
            <a:avLst/>
          </a:prstGeom>
        </p:spPr>
        <p:txBody>
          <a:bodyPr lIns="91425" tIns="91425" rIns="91425" bIns="91425" anchor="t" anchorCtr="0"/>
          <a:lstStyle>
            <a:lvl1pPr>
              <a:spcBef>
                <a:spcPts val="0"/>
              </a:spcBef>
              <a:buSzPct val="100000"/>
              <a:defRPr sz="2000"/>
            </a:lvl1pPr>
            <a:lvl2pPr>
              <a:spcBef>
                <a:spcPts val="0"/>
              </a:spcBef>
              <a:defRPr/>
            </a:lvl2pPr>
            <a:lvl3pPr>
              <a:spcBef>
                <a:spcPts val="0"/>
              </a:spcBef>
              <a:defRPr/>
            </a:lvl3pPr>
            <a:lvl4pPr>
              <a:spcBef>
                <a:spcPts val="0"/>
              </a:spcBef>
              <a:buSzPct val="100000"/>
              <a:defRPr sz="2000"/>
            </a:lvl4pPr>
            <a:lvl5pPr>
              <a:spcBef>
                <a:spcPts val="0"/>
              </a:spcBef>
              <a:buSzPct val="100000"/>
              <a:defRPr sz="2000"/>
            </a:lvl5pPr>
            <a:lvl6pPr>
              <a:spcBef>
                <a:spcPts val="0"/>
              </a:spcBef>
              <a:buSzPct val="100000"/>
              <a:defRPr sz="2000"/>
            </a:lvl6pPr>
            <a:lvl7pPr>
              <a:spcBef>
                <a:spcPts val="0"/>
              </a:spcBef>
              <a:buSzPct val="100000"/>
              <a:defRPr sz="2000"/>
            </a:lvl7pPr>
            <a:lvl8pPr>
              <a:spcBef>
                <a:spcPts val="0"/>
              </a:spcBef>
              <a:buSzPct val="100000"/>
              <a:defRPr sz="2000"/>
            </a:lvl8pPr>
            <a:lvl9pPr>
              <a:spcBef>
                <a:spcPts val="0"/>
              </a:spcBef>
              <a:buSzPct val="100000"/>
              <a:defRPr sz="2000"/>
            </a:lvl9pPr>
          </a:lstStyle>
          <a:p>
            <a:endParaRPr/>
          </a:p>
        </p:txBody>
      </p:sp>
      <p:sp>
        <p:nvSpPr>
          <p:cNvPr id="31" name="Shape 31"/>
          <p:cNvSpPr txBox="1">
            <a:spLocks noGrp="1"/>
          </p:cNvSpPr>
          <p:nvPr>
            <p:ph type="body" idx="2"/>
          </p:nvPr>
        </p:nvSpPr>
        <p:spPr>
          <a:xfrm>
            <a:off x="5012916" y="1618700"/>
            <a:ext cx="3425400" cy="3231000"/>
          </a:xfrm>
          <a:prstGeom prst="rect">
            <a:avLst/>
          </a:prstGeom>
        </p:spPr>
        <p:txBody>
          <a:bodyPr lIns="91425" tIns="91425" rIns="91425" bIns="91425" anchor="t" anchorCtr="0"/>
          <a:lstStyle>
            <a:lvl1pPr>
              <a:spcBef>
                <a:spcPts val="0"/>
              </a:spcBef>
              <a:buSzPct val="100000"/>
              <a:defRPr sz="2000"/>
            </a:lvl1pPr>
            <a:lvl2pPr>
              <a:spcBef>
                <a:spcPts val="0"/>
              </a:spcBef>
              <a:defRPr/>
            </a:lvl2pPr>
            <a:lvl3pPr>
              <a:spcBef>
                <a:spcPts val="0"/>
              </a:spcBef>
              <a:defRPr/>
            </a:lvl3pPr>
            <a:lvl4pPr>
              <a:spcBef>
                <a:spcPts val="0"/>
              </a:spcBef>
              <a:buSzPct val="100000"/>
              <a:defRPr sz="2000"/>
            </a:lvl4pPr>
            <a:lvl5pPr>
              <a:spcBef>
                <a:spcPts val="0"/>
              </a:spcBef>
              <a:buSzPct val="100000"/>
              <a:defRPr sz="2000"/>
            </a:lvl5pPr>
            <a:lvl6pPr>
              <a:spcBef>
                <a:spcPts val="0"/>
              </a:spcBef>
              <a:buSzPct val="100000"/>
              <a:defRPr sz="2000"/>
            </a:lvl6pPr>
            <a:lvl7pPr>
              <a:spcBef>
                <a:spcPts val="0"/>
              </a:spcBef>
              <a:buSzPct val="100000"/>
              <a:defRPr sz="2000"/>
            </a:lvl7pPr>
            <a:lvl8pPr>
              <a:spcBef>
                <a:spcPts val="0"/>
              </a:spcBef>
              <a:buSzPct val="100000"/>
              <a:defRPr sz="2000"/>
            </a:lvl8pPr>
            <a:lvl9pPr>
              <a:spcBef>
                <a:spcPts val="0"/>
              </a:spcBef>
              <a:buSzPct val="100000"/>
              <a:defRPr sz="2000"/>
            </a:lvl9pPr>
          </a:lstStyle>
          <a:p>
            <a:endParaRPr/>
          </a:p>
        </p:txBody>
      </p:sp>
      <p:cxnSp>
        <p:nvCxnSpPr>
          <p:cNvPr id="32" name="Shape 32"/>
          <p:cNvCxnSpPr/>
          <p:nvPr/>
        </p:nvCxnSpPr>
        <p:spPr>
          <a:xfrm>
            <a:off x="0" y="1131725"/>
            <a:ext cx="1375800" cy="0"/>
          </a:xfrm>
          <a:prstGeom prst="straightConnector1">
            <a:avLst/>
          </a:prstGeom>
          <a:noFill/>
          <a:ln w="9525" cap="flat" cmpd="sng">
            <a:solidFill>
              <a:srgbClr val="CCCCCC"/>
            </a:solidFill>
            <a:prstDash val="solid"/>
            <a:round/>
            <a:headEnd type="none" w="lg" len="lg"/>
            <a:tailEnd type="none" w="lg" len="lg"/>
          </a:ln>
        </p:spPr>
      </p:cxnSp>
      <p:sp>
        <p:nvSpPr>
          <p:cNvPr id="33" name="Shape 33"/>
          <p:cNvSpPr/>
          <p:nvPr/>
        </p:nvSpPr>
        <p:spPr>
          <a:xfrm>
            <a:off x="817475" y="928766"/>
            <a:ext cx="405899" cy="405899"/>
          </a:xfrm>
          <a:prstGeom prst="ellipse">
            <a:avLst/>
          </a:prstGeom>
          <a:solidFill>
            <a:srgbClr val="FFCD00"/>
          </a:solidFill>
          <a:ln>
            <a:noFill/>
          </a:ln>
        </p:spPr>
        <p:txBody>
          <a:bodyPr lIns="91425" tIns="91425" rIns="91425" bIns="91425" anchor="ctr" anchorCtr="0">
            <a:noAutofit/>
          </a:bodyPr>
          <a:lstStyle/>
          <a:p>
            <a:pPr lvl="0" rtl="0">
              <a:spcBef>
                <a:spcPts val="0"/>
              </a:spcBef>
              <a:buNone/>
            </a:pPr>
            <a:endParaRPr/>
          </a:p>
        </p:txBody>
      </p:sp>
      <p:cxnSp>
        <p:nvCxnSpPr>
          <p:cNvPr id="34" name="Shape 34"/>
          <p:cNvCxnSpPr/>
          <p:nvPr/>
        </p:nvCxnSpPr>
        <p:spPr>
          <a:xfrm>
            <a:off x="5265650" y="1131725"/>
            <a:ext cx="3878399" cy="0"/>
          </a:xfrm>
          <a:prstGeom prst="straightConnector1">
            <a:avLst/>
          </a:prstGeom>
          <a:noFill/>
          <a:ln w="9525" cap="flat" cmpd="sng">
            <a:solidFill>
              <a:srgbClr val="CCCCCC"/>
            </a:solidFill>
            <a:prstDash val="solid"/>
            <a:round/>
            <a:headEnd type="none" w="lg" len="lg"/>
            <a:tailEnd type="none" w="lg" len="lg"/>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1381250" y="241254"/>
            <a:ext cx="4990795" cy="435599"/>
          </a:xfrm>
          <a:prstGeom prst="rect">
            <a:avLst/>
          </a:prstGeom>
        </p:spPr>
        <p:txBody>
          <a:bodyPr lIns="91425" tIns="91425" rIns="91425" bIns="91425" anchor="ctr" anchorCtr="0"/>
          <a:lstStyle>
            <a:lvl1pPr>
              <a:spcBef>
                <a:spcPts val="0"/>
              </a:spcBef>
              <a:defRPr sz="2600" b="0">
                <a:latin typeface="Berlin Sans FB" panose="020E0602020502020306" pitchFamily="34" charset="0"/>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dirty="0"/>
          </a:p>
        </p:txBody>
      </p:sp>
      <p:cxnSp>
        <p:nvCxnSpPr>
          <p:cNvPr id="45" name="Shape 45"/>
          <p:cNvCxnSpPr/>
          <p:nvPr/>
        </p:nvCxnSpPr>
        <p:spPr>
          <a:xfrm>
            <a:off x="0" y="435854"/>
            <a:ext cx="1375800" cy="0"/>
          </a:xfrm>
          <a:prstGeom prst="straightConnector1">
            <a:avLst/>
          </a:prstGeom>
          <a:noFill/>
          <a:ln w="9525" cap="flat" cmpd="sng">
            <a:solidFill>
              <a:srgbClr val="CCCCCC"/>
            </a:solidFill>
            <a:prstDash val="solid"/>
            <a:round/>
            <a:headEnd type="none" w="lg" len="lg"/>
            <a:tailEnd type="none" w="lg" len="lg"/>
          </a:ln>
        </p:spPr>
      </p:cxnSp>
      <p:sp>
        <p:nvSpPr>
          <p:cNvPr id="46" name="Shape 46"/>
          <p:cNvSpPr/>
          <p:nvPr/>
        </p:nvSpPr>
        <p:spPr>
          <a:xfrm>
            <a:off x="817475" y="232895"/>
            <a:ext cx="405899" cy="405899"/>
          </a:xfrm>
          <a:prstGeom prst="ellipse">
            <a:avLst/>
          </a:prstGeom>
          <a:solidFill>
            <a:srgbClr val="FFCD00"/>
          </a:solidFill>
          <a:ln>
            <a:noFill/>
          </a:ln>
        </p:spPr>
        <p:txBody>
          <a:bodyPr lIns="91425" tIns="91425" rIns="91425" bIns="91425" anchor="ctr" anchorCtr="0">
            <a:noAutofit/>
          </a:bodyPr>
          <a:lstStyle/>
          <a:p>
            <a:pPr lvl="0" rtl="0">
              <a:spcBef>
                <a:spcPts val="0"/>
              </a:spcBef>
              <a:buNone/>
            </a:pPr>
            <a:endParaRPr/>
          </a:p>
        </p:txBody>
      </p:sp>
      <p:cxnSp>
        <p:nvCxnSpPr>
          <p:cNvPr id="47" name="Shape 47"/>
          <p:cNvCxnSpPr>
            <a:stCxn id="44" idx="3"/>
          </p:cNvCxnSpPr>
          <p:nvPr/>
        </p:nvCxnSpPr>
        <p:spPr>
          <a:xfrm flipV="1">
            <a:off x="6372045" y="435854"/>
            <a:ext cx="2772004" cy="23200"/>
          </a:xfrm>
          <a:prstGeom prst="straightConnector1">
            <a:avLst/>
          </a:prstGeom>
          <a:noFill/>
          <a:ln w="9525" cap="flat" cmpd="sng">
            <a:solidFill>
              <a:srgbClr val="CCCCCC"/>
            </a:solidFill>
            <a:prstDash val="solid"/>
            <a:round/>
            <a:headEnd type="none" w="lg" len="lg"/>
            <a:tailEnd type="none" w="lg" len="lg"/>
          </a:ln>
        </p:spPr>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body" idx="1"/>
          </p:nvPr>
        </p:nvSpPr>
        <p:spPr>
          <a:xfrm>
            <a:off x="1381250" y="1616470"/>
            <a:ext cx="6809700" cy="3112200"/>
          </a:xfrm>
          <a:prstGeom prst="rect">
            <a:avLst/>
          </a:prstGeom>
          <a:noFill/>
          <a:ln>
            <a:noFill/>
          </a:ln>
        </p:spPr>
        <p:txBody>
          <a:bodyPr lIns="91425" tIns="91425" rIns="91425" bIns="91425" anchor="t" anchorCtr="0"/>
          <a:lstStyle>
            <a:lvl1pPr>
              <a:spcBef>
                <a:spcPts val="600"/>
              </a:spcBef>
              <a:buClr>
                <a:srgbClr val="FFCD00"/>
              </a:buClr>
              <a:buSzPct val="100000"/>
              <a:buFont typeface="Quattrocento Sans"/>
              <a:buChar char="◉"/>
              <a:defRPr sz="2400">
                <a:latin typeface="Quattrocento Sans"/>
                <a:ea typeface="Quattrocento Sans"/>
                <a:cs typeface="Quattrocento Sans"/>
                <a:sym typeface="Quattrocento Sans"/>
              </a:defRPr>
            </a:lvl1pPr>
            <a:lvl2pPr>
              <a:spcBef>
                <a:spcPts val="480"/>
              </a:spcBef>
              <a:buClr>
                <a:srgbClr val="FFCD00"/>
              </a:buClr>
              <a:buSzPct val="100000"/>
              <a:buFont typeface="Quattrocento Sans"/>
              <a:defRPr sz="2000">
                <a:latin typeface="Quattrocento Sans"/>
                <a:ea typeface="Quattrocento Sans"/>
                <a:cs typeface="Quattrocento Sans"/>
                <a:sym typeface="Quattrocento Sans"/>
              </a:defRPr>
            </a:lvl2pPr>
            <a:lvl3pPr>
              <a:spcBef>
                <a:spcPts val="480"/>
              </a:spcBef>
              <a:buClr>
                <a:srgbClr val="FFCD00"/>
              </a:buClr>
              <a:buSzPct val="100000"/>
              <a:buFont typeface="Quattrocento Sans"/>
              <a:defRPr sz="2000">
                <a:latin typeface="Quattrocento Sans"/>
                <a:ea typeface="Quattrocento Sans"/>
                <a:cs typeface="Quattrocento Sans"/>
                <a:sym typeface="Quattrocento Sans"/>
              </a:defRPr>
            </a:lvl3pPr>
            <a:lvl4pPr>
              <a:spcBef>
                <a:spcPts val="360"/>
              </a:spcBef>
              <a:buClr>
                <a:srgbClr val="FFCD00"/>
              </a:buClr>
              <a:buSzPct val="100000"/>
              <a:buFont typeface="Quattrocento Sans"/>
              <a:defRPr sz="1800">
                <a:latin typeface="Quattrocento Sans"/>
                <a:ea typeface="Quattrocento Sans"/>
                <a:cs typeface="Quattrocento Sans"/>
                <a:sym typeface="Quattrocento Sans"/>
              </a:defRPr>
            </a:lvl4pPr>
            <a:lvl5pPr>
              <a:spcBef>
                <a:spcPts val="360"/>
              </a:spcBef>
              <a:buClr>
                <a:srgbClr val="FFCD00"/>
              </a:buClr>
              <a:buSzPct val="100000"/>
              <a:buFont typeface="Quattrocento Sans"/>
              <a:defRPr sz="1800">
                <a:latin typeface="Quattrocento Sans"/>
                <a:ea typeface="Quattrocento Sans"/>
                <a:cs typeface="Quattrocento Sans"/>
                <a:sym typeface="Quattrocento Sans"/>
              </a:defRPr>
            </a:lvl5pPr>
            <a:lvl6pPr>
              <a:spcBef>
                <a:spcPts val="360"/>
              </a:spcBef>
              <a:buClr>
                <a:srgbClr val="FFCD00"/>
              </a:buClr>
              <a:buSzPct val="100000"/>
              <a:buFont typeface="Quattrocento Sans"/>
              <a:defRPr sz="1800">
                <a:latin typeface="Quattrocento Sans"/>
                <a:ea typeface="Quattrocento Sans"/>
                <a:cs typeface="Quattrocento Sans"/>
                <a:sym typeface="Quattrocento Sans"/>
              </a:defRPr>
            </a:lvl6pPr>
            <a:lvl7pPr>
              <a:spcBef>
                <a:spcPts val="360"/>
              </a:spcBef>
              <a:buClr>
                <a:srgbClr val="FFCD00"/>
              </a:buClr>
              <a:buSzPct val="100000"/>
              <a:buFont typeface="Quattrocento Sans"/>
              <a:defRPr sz="1800">
                <a:latin typeface="Quattrocento Sans"/>
                <a:ea typeface="Quattrocento Sans"/>
                <a:cs typeface="Quattrocento Sans"/>
                <a:sym typeface="Quattrocento Sans"/>
              </a:defRPr>
            </a:lvl7pPr>
            <a:lvl8pPr>
              <a:spcBef>
                <a:spcPts val="360"/>
              </a:spcBef>
              <a:buClr>
                <a:srgbClr val="FFCD00"/>
              </a:buClr>
              <a:buSzPct val="100000"/>
              <a:buFont typeface="Quattrocento Sans"/>
              <a:defRPr sz="1800">
                <a:latin typeface="Quattrocento Sans"/>
                <a:ea typeface="Quattrocento Sans"/>
                <a:cs typeface="Quattrocento Sans"/>
                <a:sym typeface="Quattrocento Sans"/>
              </a:defRPr>
            </a:lvl8pPr>
            <a:lvl9pPr>
              <a:spcBef>
                <a:spcPts val="360"/>
              </a:spcBef>
              <a:buClr>
                <a:srgbClr val="FFCD00"/>
              </a:buClr>
              <a:buSzPct val="100000"/>
              <a:buFont typeface="Quattrocento Sans"/>
              <a:defRPr sz="1800">
                <a:latin typeface="Quattrocento Sans"/>
                <a:ea typeface="Quattrocento Sans"/>
                <a:cs typeface="Quattrocento Sans"/>
                <a:sym typeface="Quattrocento Sans"/>
              </a:defRPr>
            </a:lvl9pPr>
          </a:lstStyle>
          <a:p>
            <a:endParaRPr/>
          </a:p>
        </p:txBody>
      </p:sp>
      <p:sp>
        <p:nvSpPr>
          <p:cNvPr id="6" name="Shape 6"/>
          <p:cNvSpPr txBox="1">
            <a:spLocks noGrp="1"/>
          </p:cNvSpPr>
          <p:nvPr>
            <p:ph type="title"/>
          </p:nvPr>
        </p:nvSpPr>
        <p:spPr>
          <a:xfrm>
            <a:off x="1381250" y="937116"/>
            <a:ext cx="6809700" cy="435599"/>
          </a:xfrm>
          <a:prstGeom prst="rect">
            <a:avLst/>
          </a:prstGeom>
          <a:noFill/>
          <a:ln>
            <a:noFill/>
          </a:ln>
        </p:spPr>
        <p:txBody>
          <a:bodyPr lIns="91425" tIns="91425" rIns="91425" bIns="91425" anchor="ctr" anchorCtr="0"/>
          <a:lstStyle>
            <a:lvl1pPr>
              <a:spcBef>
                <a:spcPts val="0"/>
              </a:spcBef>
              <a:buSzPct val="100000"/>
              <a:buFont typeface="Lora"/>
              <a:buNone/>
              <a:defRPr sz="2000" b="1">
                <a:latin typeface="Lora"/>
                <a:ea typeface="Lora"/>
                <a:cs typeface="Lora"/>
                <a:sym typeface="Lora"/>
              </a:defRPr>
            </a:lvl1pPr>
            <a:lvl2pPr>
              <a:spcBef>
                <a:spcPts val="0"/>
              </a:spcBef>
              <a:buSzPct val="100000"/>
              <a:buFont typeface="Lora"/>
              <a:buNone/>
              <a:defRPr sz="2000" b="1">
                <a:latin typeface="Lora"/>
                <a:ea typeface="Lora"/>
                <a:cs typeface="Lora"/>
                <a:sym typeface="Lora"/>
              </a:defRPr>
            </a:lvl2pPr>
            <a:lvl3pPr>
              <a:spcBef>
                <a:spcPts val="0"/>
              </a:spcBef>
              <a:buSzPct val="100000"/>
              <a:buFont typeface="Lora"/>
              <a:buNone/>
              <a:defRPr sz="2000" b="1">
                <a:latin typeface="Lora"/>
                <a:ea typeface="Lora"/>
                <a:cs typeface="Lora"/>
                <a:sym typeface="Lora"/>
              </a:defRPr>
            </a:lvl3pPr>
            <a:lvl4pPr>
              <a:spcBef>
                <a:spcPts val="0"/>
              </a:spcBef>
              <a:buSzPct val="100000"/>
              <a:buFont typeface="Lora"/>
              <a:buNone/>
              <a:defRPr sz="2000" b="1">
                <a:latin typeface="Lora"/>
                <a:ea typeface="Lora"/>
                <a:cs typeface="Lora"/>
                <a:sym typeface="Lora"/>
              </a:defRPr>
            </a:lvl4pPr>
            <a:lvl5pPr>
              <a:spcBef>
                <a:spcPts val="0"/>
              </a:spcBef>
              <a:buSzPct val="100000"/>
              <a:buFont typeface="Lora"/>
              <a:buNone/>
              <a:defRPr sz="2000" b="1">
                <a:latin typeface="Lora"/>
                <a:ea typeface="Lora"/>
                <a:cs typeface="Lora"/>
                <a:sym typeface="Lora"/>
              </a:defRPr>
            </a:lvl5pPr>
            <a:lvl6pPr>
              <a:spcBef>
                <a:spcPts val="0"/>
              </a:spcBef>
              <a:buSzPct val="100000"/>
              <a:buFont typeface="Lora"/>
              <a:buNone/>
              <a:defRPr sz="2000" b="1">
                <a:latin typeface="Lora"/>
                <a:ea typeface="Lora"/>
                <a:cs typeface="Lora"/>
                <a:sym typeface="Lora"/>
              </a:defRPr>
            </a:lvl6pPr>
            <a:lvl7pPr>
              <a:spcBef>
                <a:spcPts val="0"/>
              </a:spcBef>
              <a:buSzPct val="100000"/>
              <a:buFont typeface="Lora"/>
              <a:buNone/>
              <a:defRPr sz="2000" b="1">
                <a:latin typeface="Lora"/>
                <a:ea typeface="Lora"/>
                <a:cs typeface="Lora"/>
                <a:sym typeface="Lora"/>
              </a:defRPr>
            </a:lvl7pPr>
            <a:lvl8pPr>
              <a:spcBef>
                <a:spcPts val="0"/>
              </a:spcBef>
              <a:buSzPct val="100000"/>
              <a:buFont typeface="Lora"/>
              <a:buNone/>
              <a:defRPr sz="2000" b="1">
                <a:latin typeface="Lora"/>
                <a:ea typeface="Lora"/>
                <a:cs typeface="Lora"/>
                <a:sym typeface="Lora"/>
              </a:defRPr>
            </a:lvl8pPr>
            <a:lvl9pPr>
              <a:spcBef>
                <a:spcPts val="0"/>
              </a:spcBef>
              <a:buSzPct val="100000"/>
              <a:buFont typeface="Lora"/>
              <a:buNone/>
              <a:defRPr sz="2000" b="1">
                <a:latin typeface="Lora"/>
                <a:ea typeface="Lora"/>
                <a:cs typeface="Lora"/>
                <a:sym typeface="Lor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5.jpeg"/></Relationships>
</file>

<file path=ppt/slides/_rels/slide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5.jpeg"/></Relationships>
</file>

<file path=ppt/slides/_rels/slide4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4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5.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Shape 57"/>
          <p:cNvSpPr txBox="1">
            <a:spLocks noGrp="1"/>
          </p:cNvSpPr>
          <p:nvPr>
            <p:ph type="ctrTitle"/>
          </p:nvPr>
        </p:nvSpPr>
        <p:spPr>
          <a:xfrm>
            <a:off x="996630" y="2003888"/>
            <a:ext cx="6418097" cy="1159799"/>
          </a:xfrm>
          <a:prstGeom prst="rect">
            <a:avLst/>
          </a:prstGeom>
        </p:spPr>
        <p:txBody>
          <a:bodyPr lIns="91425" tIns="91425" rIns="91425" bIns="91425" anchor="b" anchorCtr="0">
            <a:noAutofit/>
          </a:bodyPr>
          <a:lstStyle/>
          <a:p>
            <a:pPr>
              <a:spcBef>
                <a:spcPts val="0"/>
              </a:spcBef>
              <a:buNone/>
            </a:pPr>
            <a:r>
              <a:rPr lang="en" b="0" dirty="0">
                <a:latin typeface="Berlin Sans FB" panose="020E0602020502020306" pitchFamily="34" charset="0"/>
                <a:cs typeface="Kartika" panose="02020503030404060203" pitchFamily="18" charset="0"/>
              </a:rPr>
              <a:t>Chapter 4</a:t>
            </a:r>
            <a:br>
              <a:rPr lang="en" b="0" dirty="0">
                <a:latin typeface="Berlin Sans FB" panose="020E0602020502020306" pitchFamily="34" charset="0"/>
                <a:cs typeface="Kartika" panose="02020503030404060203" pitchFamily="18" charset="0"/>
              </a:rPr>
            </a:br>
            <a:r>
              <a:rPr lang="en" b="0" dirty="0">
                <a:latin typeface="Berlin Sans FB" panose="020E0602020502020306" pitchFamily="34" charset="0"/>
                <a:cs typeface="Kartika" panose="02020503030404060203" pitchFamily="18" charset="0"/>
              </a:rPr>
              <a:t>System Requirements</a:t>
            </a:r>
          </a:p>
        </p:txBody>
      </p:sp>
      <p:grpSp>
        <p:nvGrpSpPr>
          <p:cNvPr id="58" name="Shape 58"/>
          <p:cNvGrpSpPr/>
          <p:nvPr/>
        </p:nvGrpSpPr>
        <p:grpSpPr>
          <a:xfrm>
            <a:off x="1299164" y="3511423"/>
            <a:ext cx="215966" cy="342398"/>
            <a:chOff x="6718575" y="2318625"/>
            <a:chExt cx="256950" cy="407375"/>
          </a:xfrm>
        </p:grpSpPr>
        <p:sp>
          <p:nvSpPr>
            <p:cNvPr id="59" name="Shape 59"/>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0" name="Shape 60"/>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1" name="Shape 61"/>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2" name="Shape 62"/>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3" name="Shape 63"/>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4" name="Shape 64"/>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5" name="Shape 65"/>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6" name="Shape 66"/>
            <p:cNvSpPr/>
            <p:nvPr/>
          </p:nvSpPr>
          <p:spPr>
            <a:xfrm>
              <a:off x="6795900" y="2628550"/>
              <a:ext cx="102300" cy="25"/>
            </a:xfrm>
            <a:custGeom>
              <a:avLst/>
              <a:gdLst/>
              <a:ahLst/>
              <a:cxnLst/>
              <a:rect l="0" t="0" r="0" b="0"/>
              <a:pathLst>
                <a:path w="4092" h="1" fill="none" extrusionOk="0">
                  <a:moveTo>
                    <a:pt x="0" y="1"/>
                  </a:moveTo>
                  <a:lnTo>
                    <a:pt x="4092"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1249" y="232549"/>
            <a:ext cx="6344768" cy="435599"/>
          </a:xfrm>
          <a:solidFill>
            <a:schemeClr val="bg1"/>
          </a:solidFill>
        </p:spPr>
        <p:txBody>
          <a:bodyPr/>
          <a:lstStyle/>
          <a:p>
            <a:r>
              <a:rPr lang="en-MY" dirty="0"/>
              <a:t>User Requirements vs. System Requirements</a:t>
            </a:r>
          </a:p>
        </p:txBody>
      </p:sp>
      <p:sp>
        <p:nvSpPr>
          <p:cNvPr id="3" name="Text Placeholder 2"/>
          <p:cNvSpPr>
            <a:spLocks noGrp="1"/>
          </p:cNvSpPr>
          <p:nvPr>
            <p:ph type="body" idx="1"/>
          </p:nvPr>
        </p:nvSpPr>
        <p:spPr>
          <a:xfrm>
            <a:off x="817475" y="937404"/>
            <a:ext cx="7373475" cy="526961"/>
          </a:xfrm>
        </p:spPr>
        <p:txBody>
          <a:bodyPr/>
          <a:lstStyle/>
          <a:p>
            <a:r>
              <a:rPr lang="en-MY" dirty="0"/>
              <a:t>Examples:</a:t>
            </a:r>
          </a:p>
        </p:txBody>
      </p:sp>
      <p:pic>
        <p:nvPicPr>
          <p:cNvPr id="4" name="Picture 2" descr="https://ittrader.com/packages/ittrader/ittrader/images/about/icon_requirem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410" y="106017"/>
            <a:ext cx="460651" cy="46820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947530" y="1484246"/>
            <a:ext cx="7798905" cy="1007163"/>
          </a:xfrm>
          <a:prstGeom prst="rect">
            <a:avLst/>
          </a:prstGeom>
          <a:solidFill>
            <a:schemeClr val="bg1"/>
          </a:solidFill>
          <a:ln w="6350"/>
          <a:effectLst>
            <a:outerShdw blurRad="50800" dist="38100" dir="2700000" algn="tl"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marL="357188" indent="-357188">
              <a:spcAft>
                <a:spcPts val="600"/>
              </a:spcAft>
            </a:pPr>
            <a:r>
              <a:rPr lang="en-MY" sz="1600" b="1" dirty="0">
                <a:effectLst>
                  <a:glow rad="101600">
                    <a:srgbClr val="FFFF00">
                      <a:alpha val="60000"/>
                    </a:srgbClr>
                  </a:glow>
                </a:effectLst>
              </a:rPr>
              <a:t>User Requirement</a:t>
            </a:r>
            <a:endParaRPr lang="en-MY" sz="1600" dirty="0">
              <a:effectLst>
                <a:glow rad="101600">
                  <a:srgbClr val="FFFF00">
                    <a:alpha val="60000"/>
                  </a:srgbClr>
                </a:glow>
              </a:effectLst>
            </a:endParaRPr>
          </a:p>
          <a:p>
            <a:pPr marL="357188" indent="-357188"/>
            <a:r>
              <a:rPr lang="en-MY" sz="1600" dirty="0"/>
              <a:t>1.	</a:t>
            </a:r>
            <a:r>
              <a:rPr lang="en-GB" sz="1600" dirty="0"/>
              <a:t>LIBSYS shall keep track of all data required by copyright licensing agencies in the UK and elsewhere</a:t>
            </a:r>
            <a:endParaRPr lang="en-MY" sz="1600" dirty="0"/>
          </a:p>
        </p:txBody>
      </p:sp>
      <p:sp>
        <p:nvSpPr>
          <p:cNvPr id="6" name="Rectangle 5"/>
          <p:cNvSpPr/>
          <p:nvPr/>
        </p:nvSpPr>
        <p:spPr>
          <a:xfrm>
            <a:off x="947530" y="2604052"/>
            <a:ext cx="7798905" cy="2451652"/>
          </a:xfrm>
          <a:prstGeom prst="rect">
            <a:avLst/>
          </a:prstGeom>
          <a:solidFill>
            <a:schemeClr val="bg1"/>
          </a:solidFill>
          <a:ln w="6350"/>
          <a:effectLst>
            <a:outerShdw blurRad="50800" dist="38100" dir="2700000" algn="tl"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marL="357188" indent="-357188">
              <a:spcAft>
                <a:spcPts val="600"/>
              </a:spcAft>
            </a:pPr>
            <a:r>
              <a:rPr lang="en-MY" sz="1600" b="1" dirty="0">
                <a:effectLst>
                  <a:glow rad="101600">
                    <a:srgbClr val="FFFF00">
                      <a:alpha val="60000"/>
                    </a:srgbClr>
                  </a:glow>
                </a:effectLst>
              </a:rPr>
              <a:t>System Requirement</a:t>
            </a:r>
          </a:p>
          <a:p>
            <a:pPr marL="357188" lvl="1" indent="-357188"/>
            <a:r>
              <a:rPr lang="en-MY" sz="1600" dirty="0"/>
              <a:t>1.1	</a:t>
            </a:r>
            <a:r>
              <a:rPr lang="en-GB" dirty="0"/>
              <a:t>On making a request for a document from LIBSYS, the requestor shall be presented with a form that records details of the user and the request made. </a:t>
            </a:r>
            <a:endParaRPr lang="en-MY" sz="1200" dirty="0"/>
          </a:p>
          <a:p>
            <a:pPr marL="357188" lvl="1" indent="-357188"/>
            <a:r>
              <a:rPr lang="en-MY" sz="1200" dirty="0"/>
              <a:t>1.2	</a:t>
            </a:r>
            <a:r>
              <a:rPr lang="en-GB" dirty="0"/>
              <a:t>LIBSYS request forms shall be stored on the system for five years from that data of the request.</a:t>
            </a:r>
            <a:endParaRPr lang="en-MY" sz="1200" dirty="0"/>
          </a:p>
          <a:p>
            <a:pPr marL="357188" lvl="1" indent="-357188"/>
            <a:r>
              <a:rPr lang="en-MY" sz="1200" dirty="0"/>
              <a:t>1.3	</a:t>
            </a:r>
            <a:r>
              <a:rPr lang="en-GB" dirty="0"/>
              <a:t>All LIBSYS request forms must be indexed by user, by name of the material requested and by the supplier of the request.</a:t>
            </a:r>
            <a:endParaRPr lang="en-MY" sz="1200" dirty="0"/>
          </a:p>
          <a:p>
            <a:pPr marL="357188" lvl="1" indent="-357188"/>
            <a:r>
              <a:rPr lang="en-MY" sz="1200" dirty="0"/>
              <a:t>1.4	</a:t>
            </a:r>
            <a:r>
              <a:rPr lang="en-GB" dirty="0"/>
              <a:t>LIBSYS shall maintain a log of all requests that have been made to the system.</a:t>
            </a:r>
            <a:endParaRPr lang="en-MY" sz="1200" dirty="0"/>
          </a:p>
          <a:p>
            <a:pPr marL="357188" lvl="1" indent="-357188"/>
            <a:r>
              <a:rPr lang="en-MY" sz="1200" dirty="0"/>
              <a:t>1.5	</a:t>
            </a:r>
            <a:r>
              <a:rPr lang="en-GB" dirty="0"/>
              <a:t>For material where authors’ lending rights apply, loan details shall be sent monthly to copyright licensing agencies that have registered with LIBSYS</a:t>
            </a:r>
            <a:endParaRPr lang="en-MY" dirty="0"/>
          </a:p>
        </p:txBody>
      </p:sp>
    </p:spTree>
    <p:extLst>
      <p:ext uri="{BB962C8B-B14F-4D97-AF65-F5344CB8AC3E}">
        <p14:creationId xmlns:p14="http://schemas.microsoft.com/office/powerpoint/2010/main" val="1119021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 presetClass="entr" presetSubtype="0" fill="hold"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1250" y="232549"/>
            <a:ext cx="6391150" cy="435599"/>
          </a:xfrm>
          <a:solidFill>
            <a:schemeClr val="bg1"/>
          </a:solidFill>
        </p:spPr>
        <p:txBody>
          <a:bodyPr/>
          <a:lstStyle/>
          <a:p>
            <a:r>
              <a:rPr lang="en-MY" dirty="0"/>
              <a:t>User Requirements vs. System Requirements</a:t>
            </a:r>
          </a:p>
        </p:txBody>
      </p:sp>
      <p:sp>
        <p:nvSpPr>
          <p:cNvPr id="3" name="Text Placeholder 2"/>
          <p:cNvSpPr>
            <a:spLocks noGrp="1"/>
          </p:cNvSpPr>
          <p:nvPr>
            <p:ph type="body" idx="1"/>
          </p:nvPr>
        </p:nvSpPr>
        <p:spPr>
          <a:xfrm>
            <a:off x="817475" y="937404"/>
            <a:ext cx="7373475" cy="864892"/>
          </a:xfrm>
        </p:spPr>
        <p:txBody>
          <a:bodyPr/>
          <a:lstStyle/>
          <a:p>
            <a:pPr marL="0" indent="0">
              <a:buNone/>
              <a:defRPr/>
            </a:pPr>
            <a:r>
              <a:rPr lang="en-GB" altLang="en-US" sz="2000" dirty="0">
                <a:solidFill>
                  <a:schemeClr val="tx1"/>
                </a:solidFill>
                <a:latin typeface="Times New Roman" pitchFamily="18" charset="0"/>
              </a:rPr>
              <a:t>What is the main difference between user requirement and system requirement?</a:t>
            </a:r>
            <a:endParaRPr lang="en-GB" altLang="en-US" sz="2000" dirty="0">
              <a:solidFill>
                <a:schemeClr val="tx1"/>
              </a:solidFill>
              <a:cs typeface="Times New Roman" pitchFamily="18" charset="0"/>
            </a:endParaRPr>
          </a:p>
        </p:txBody>
      </p:sp>
      <p:pic>
        <p:nvPicPr>
          <p:cNvPr id="4" name="Picture 2" descr="https://ittrader.com/packages/ittrader/ittrader/images/about/icon_requirem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410" y="106017"/>
            <a:ext cx="460651" cy="46820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txBox="1">
            <a:spLocks noChangeArrowheads="1"/>
          </p:cNvSpPr>
          <p:nvPr/>
        </p:nvSpPr>
        <p:spPr>
          <a:xfrm>
            <a:off x="817475" y="2252869"/>
            <a:ext cx="7086600" cy="1668523"/>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lIns="91425" tIns="91425" rIns="91425" bIns="91425" anchor="ctr" anchorCtr="0"/>
          <a:lstStyle>
            <a:defPPr marR="0" algn="l" rtl="0">
              <a:lnSpc>
                <a:spcPct val="100000"/>
              </a:lnSpc>
              <a:spcBef>
                <a:spcPts val="0"/>
              </a:spcBef>
              <a:spcAft>
                <a:spcPts val="0"/>
              </a:spcAft>
            </a:defPPr>
            <a:lvl1pPr marL="357188" marR="0" indent="-357188" algn="l" rtl="0">
              <a:lnSpc>
                <a:spcPct val="100000"/>
              </a:lnSpc>
              <a:spcBef>
                <a:spcPts val="600"/>
              </a:spcBef>
              <a:spcAft>
                <a:spcPts val="0"/>
              </a:spcAft>
              <a:buClr>
                <a:srgbClr val="FFCD00"/>
              </a:buClr>
              <a:buSzPct val="70000"/>
              <a:buFont typeface="Quattrocento Sans"/>
              <a:buChar char="◉"/>
              <a:defRPr sz="2400" b="0" i="0" u="none" strike="noStrike" cap="none" baseline="0">
                <a:solidFill>
                  <a:srgbClr val="000000"/>
                </a:solidFill>
                <a:latin typeface="Quattrocento Sans"/>
                <a:ea typeface="Quattrocento Sans"/>
                <a:cs typeface="Quattrocento Sans"/>
                <a:sym typeface="Quattrocento Sans"/>
                <a:rtl val="0"/>
              </a:defRPr>
            </a:lvl1pPr>
            <a:lvl2pPr marR="0" algn="l" rtl="0">
              <a:lnSpc>
                <a:spcPct val="100000"/>
              </a:lnSpc>
              <a:spcBef>
                <a:spcPts val="480"/>
              </a:spcBef>
              <a:spcAft>
                <a:spcPts val="0"/>
              </a:spcAft>
              <a:buClr>
                <a:srgbClr val="FFCD00"/>
              </a:buClr>
              <a:buSzPct val="100000"/>
              <a:buFont typeface="Quattrocento Sans"/>
              <a:buNone/>
              <a:defRPr sz="2000" b="0" i="0" u="none" strike="noStrike" cap="none" baseline="0">
                <a:solidFill>
                  <a:srgbClr val="000000"/>
                </a:solidFill>
                <a:latin typeface="Quattrocento Sans"/>
                <a:ea typeface="Quattrocento Sans"/>
                <a:cs typeface="Quattrocento Sans"/>
                <a:sym typeface="Quattrocento Sans"/>
                <a:rtl val="0"/>
              </a:defRPr>
            </a:lvl2pPr>
            <a:lvl3pPr marR="0" algn="l" rtl="0">
              <a:lnSpc>
                <a:spcPct val="100000"/>
              </a:lnSpc>
              <a:spcBef>
                <a:spcPts val="480"/>
              </a:spcBef>
              <a:spcAft>
                <a:spcPts val="0"/>
              </a:spcAft>
              <a:buClr>
                <a:srgbClr val="FFCD00"/>
              </a:buClr>
              <a:buSzPct val="100000"/>
              <a:buFont typeface="Quattrocento Sans"/>
              <a:buNone/>
              <a:defRPr sz="2000" b="0" i="0" u="none" strike="noStrike" cap="none" baseline="0">
                <a:solidFill>
                  <a:srgbClr val="000000"/>
                </a:solidFill>
                <a:latin typeface="Quattrocento Sans"/>
                <a:ea typeface="Quattrocento Sans"/>
                <a:cs typeface="Quattrocento Sans"/>
                <a:sym typeface="Quattrocento Sans"/>
                <a:rtl val="0"/>
              </a:defRPr>
            </a:lvl3pPr>
            <a:lvl4pPr marR="0" algn="l" rtl="0">
              <a:lnSpc>
                <a:spcPct val="100000"/>
              </a:lnSpc>
              <a:spcBef>
                <a:spcPts val="360"/>
              </a:spcBef>
              <a:spcAft>
                <a:spcPts val="0"/>
              </a:spcAft>
              <a:buClr>
                <a:srgbClr val="FFCD00"/>
              </a:buClr>
              <a:buSzPct val="100000"/>
              <a:buFont typeface="Quattrocento Sans"/>
              <a:buNone/>
              <a:defRPr sz="1800" b="0" i="0" u="none" strike="noStrike" cap="none" baseline="0">
                <a:solidFill>
                  <a:srgbClr val="000000"/>
                </a:solidFill>
                <a:latin typeface="Quattrocento Sans"/>
                <a:ea typeface="Quattrocento Sans"/>
                <a:cs typeface="Quattrocento Sans"/>
                <a:sym typeface="Quattrocento Sans"/>
                <a:rtl val="0"/>
              </a:defRPr>
            </a:lvl4pPr>
            <a:lvl5pPr marR="0" algn="l" rtl="0">
              <a:lnSpc>
                <a:spcPct val="100000"/>
              </a:lnSpc>
              <a:spcBef>
                <a:spcPts val="360"/>
              </a:spcBef>
              <a:spcAft>
                <a:spcPts val="0"/>
              </a:spcAft>
              <a:buClr>
                <a:srgbClr val="FFCD00"/>
              </a:buClr>
              <a:buSzPct val="100000"/>
              <a:buFont typeface="Quattrocento Sans"/>
              <a:buNone/>
              <a:defRPr sz="1800" b="0" i="0" u="none" strike="noStrike" cap="none" baseline="0">
                <a:solidFill>
                  <a:srgbClr val="000000"/>
                </a:solidFill>
                <a:latin typeface="Quattrocento Sans"/>
                <a:ea typeface="Quattrocento Sans"/>
                <a:cs typeface="Quattrocento Sans"/>
                <a:sym typeface="Quattrocento Sans"/>
                <a:rtl val="0"/>
              </a:defRPr>
            </a:lvl5pPr>
            <a:lvl6pPr marR="0" algn="l" rtl="0">
              <a:lnSpc>
                <a:spcPct val="100000"/>
              </a:lnSpc>
              <a:spcBef>
                <a:spcPts val="360"/>
              </a:spcBef>
              <a:spcAft>
                <a:spcPts val="0"/>
              </a:spcAft>
              <a:buClr>
                <a:srgbClr val="FFCD00"/>
              </a:buClr>
              <a:buSzPct val="100000"/>
              <a:buFont typeface="Quattrocento Sans"/>
              <a:buNone/>
              <a:defRPr sz="1800" b="0" i="0" u="none" strike="noStrike" cap="none" baseline="0">
                <a:solidFill>
                  <a:srgbClr val="000000"/>
                </a:solidFill>
                <a:latin typeface="Quattrocento Sans"/>
                <a:ea typeface="Quattrocento Sans"/>
                <a:cs typeface="Quattrocento Sans"/>
                <a:sym typeface="Quattrocento Sans"/>
                <a:rtl val="0"/>
              </a:defRPr>
            </a:lvl6pPr>
            <a:lvl7pPr marR="0" algn="l" rtl="0">
              <a:lnSpc>
                <a:spcPct val="100000"/>
              </a:lnSpc>
              <a:spcBef>
                <a:spcPts val="360"/>
              </a:spcBef>
              <a:spcAft>
                <a:spcPts val="0"/>
              </a:spcAft>
              <a:buClr>
                <a:srgbClr val="FFCD00"/>
              </a:buClr>
              <a:buSzPct val="100000"/>
              <a:buFont typeface="Quattrocento Sans"/>
              <a:buNone/>
              <a:defRPr sz="1800" b="0" i="0" u="none" strike="noStrike" cap="none" baseline="0">
                <a:solidFill>
                  <a:srgbClr val="000000"/>
                </a:solidFill>
                <a:latin typeface="Quattrocento Sans"/>
                <a:ea typeface="Quattrocento Sans"/>
                <a:cs typeface="Quattrocento Sans"/>
                <a:sym typeface="Quattrocento Sans"/>
                <a:rtl val="0"/>
              </a:defRPr>
            </a:lvl7pPr>
            <a:lvl8pPr marR="0" algn="l" rtl="0">
              <a:lnSpc>
                <a:spcPct val="100000"/>
              </a:lnSpc>
              <a:spcBef>
                <a:spcPts val="360"/>
              </a:spcBef>
              <a:spcAft>
                <a:spcPts val="0"/>
              </a:spcAft>
              <a:buClr>
                <a:srgbClr val="FFCD00"/>
              </a:buClr>
              <a:buSzPct val="100000"/>
              <a:buFont typeface="Quattrocento Sans"/>
              <a:buNone/>
              <a:defRPr sz="1800" b="0" i="0" u="none" strike="noStrike" cap="none" baseline="0">
                <a:solidFill>
                  <a:srgbClr val="000000"/>
                </a:solidFill>
                <a:latin typeface="Quattrocento Sans"/>
                <a:ea typeface="Quattrocento Sans"/>
                <a:cs typeface="Quattrocento Sans"/>
                <a:sym typeface="Quattrocento Sans"/>
                <a:rtl val="0"/>
              </a:defRPr>
            </a:lvl8pPr>
            <a:lvl9pPr marR="0" algn="l" rtl="0">
              <a:lnSpc>
                <a:spcPct val="100000"/>
              </a:lnSpc>
              <a:spcBef>
                <a:spcPts val="360"/>
              </a:spcBef>
              <a:spcAft>
                <a:spcPts val="0"/>
              </a:spcAft>
              <a:buClr>
                <a:srgbClr val="FFCD00"/>
              </a:buClr>
              <a:buSzPct val="100000"/>
              <a:buFont typeface="Quattrocento Sans"/>
              <a:buNone/>
              <a:defRPr sz="1800" b="0" i="0" u="none" strike="noStrike" cap="none" baseline="0">
                <a:solidFill>
                  <a:srgbClr val="000000"/>
                </a:solidFill>
                <a:latin typeface="Quattrocento Sans"/>
                <a:ea typeface="Quattrocento Sans"/>
                <a:cs typeface="Quattrocento Sans"/>
                <a:sym typeface="Quattrocento Sans"/>
                <a:rtl val="0"/>
              </a:defRPr>
            </a:lvl9pPr>
          </a:lstStyle>
          <a:p>
            <a:pPr indent="0">
              <a:lnSpc>
                <a:spcPct val="80000"/>
              </a:lnSpc>
              <a:buFont typeface="Wingdings" pitchFamily="2" charset="2"/>
              <a:buNone/>
            </a:pPr>
            <a:r>
              <a:rPr lang="en-GB" altLang="en-US" b="1" i="1"/>
              <a:t>System requirement is more precise and detail than user requirement as they are intended to communicate information about the system to different types of readers.</a:t>
            </a:r>
            <a:endParaRPr lang="en-US" altLang="en-US" b="1" i="1" dirty="0"/>
          </a:p>
        </p:txBody>
      </p:sp>
    </p:spTree>
    <p:extLst>
      <p:ext uri="{BB962C8B-B14F-4D97-AF65-F5344CB8AC3E}">
        <p14:creationId xmlns:p14="http://schemas.microsoft.com/office/powerpoint/2010/main" val="226305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dissolve">
                                      <p:cBhvr>
                                        <p:cTn id="7" dur="500"/>
                                        <p:tgtEl>
                                          <p:spTgt spid="5">
                                            <p:bg/>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dissolve">
                                      <p:cBhvr>
                                        <p:cTn id="12"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Exercise – Past Year Question</a:t>
            </a:r>
          </a:p>
        </p:txBody>
      </p:sp>
      <p:sp>
        <p:nvSpPr>
          <p:cNvPr id="3" name="Text Placeholder 2"/>
          <p:cNvSpPr>
            <a:spLocks noGrp="1"/>
          </p:cNvSpPr>
          <p:nvPr>
            <p:ph type="body" idx="1"/>
          </p:nvPr>
        </p:nvSpPr>
        <p:spPr/>
        <p:txBody>
          <a:bodyPr/>
          <a:lstStyle/>
          <a:p>
            <a:pPr marL="0" indent="0">
              <a:buNone/>
            </a:pPr>
            <a:r>
              <a:rPr lang="en-US" b="1" dirty="0"/>
              <a:t>Prepare the user requirement and system requirement for the Online Purchase Concert Ticket function for an online system which allows online users to check seat availability, concert details, purchase tickets etc.</a:t>
            </a:r>
            <a:endParaRPr lang="en-MY" dirty="0"/>
          </a:p>
        </p:txBody>
      </p:sp>
      <p:pic>
        <p:nvPicPr>
          <p:cNvPr id="4" name="Picture 2" descr="https://ittrader.com/packages/ittrader/ittrader/images/about/icon_requirem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410" y="106017"/>
            <a:ext cx="460651" cy="46820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p:cNvGraphicFramePr>
            <a:graphicFrameLocks noGrp="1"/>
          </p:cNvGraphicFramePr>
          <p:nvPr>
            <p:extLst>
              <p:ext uri="{D42A27DB-BD31-4B8C-83A1-F6EECF244321}">
                <p14:modId xmlns:p14="http://schemas.microsoft.com/office/powerpoint/2010/main" val="3422260341"/>
              </p:ext>
            </p:extLst>
          </p:nvPr>
        </p:nvGraphicFramePr>
        <p:xfrm>
          <a:off x="927712" y="2833037"/>
          <a:ext cx="3571460" cy="1112520"/>
        </p:xfrm>
        <a:graphic>
          <a:graphicData uri="http://schemas.openxmlformats.org/drawingml/2006/table">
            <a:tbl>
              <a:tblPr firstRow="1" bandRow="1">
                <a:tableStyleId>{EB4AD3C7-D698-48A1-957C-F47C7DEF9286}</a:tableStyleId>
              </a:tblPr>
              <a:tblGrid>
                <a:gridCol w="2032000">
                  <a:extLst>
                    <a:ext uri="{9D8B030D-6E8A-4147-A177-3AD203B41FA5}">
                      <a16:colId xmlns:a16="http://schemas.microsoft.com/office/drawing/2014/main" val="20000"/>
                    </a:ext>
                  </a:extLst>
                </a:gridCol>
                <a:gridCol w="1539460">
                  <a:extLst>
                    <a:ext uri="{9D8B030D-6E8A-4147-A177-3AD203B41FA5}">
                      <a16:colId xmlns:a16="http://schemas.microsoft.com/office/drawing/2014/main" val="20001"/>
                    </a:ext>
                  </a:extLst>
                </a:gridCol>
              </a:tblGrid>
              <a:tr h="370840">
                <a:tc>
                  <a:txBody>
                    <a:bodyPr/>
                    <a:lstStyle/>
                    <a:p>
                      <a:r>
                        <a:rPr lang="en-MY" dirty="0"/>
                        <a:t>Marking Criteria</a:t>
                      </a:r>
                    </a:p>
                  </a:txBody>
                  <a:tcPr/>
                </a:tc>
                <a:tc>
                  <a:txBody>
                    <a:bodyPr/>
                    <a:lstStyle/>
                    <a:p>
                      <a:r>
                        <a:rPr lang="en-MY" dirty="0"/>
                        <a:t>Marks Allocation</a:t>
                      </a:r>
                    </a:p>
                  </a:txBody>
                  <a:tcPr/>
                </a:tc>
                <a:extLst>
                  <a:ext uri="{0D108BD9-81ED-4DB2-BD59-A6C34878D82A}">
                    <a16:rowId xmlns:a16="http://schemas.microsoft.com/office/drawing/2014/main" val="10000"/>
                  </a:ext>
                </a:extLst>
              </a:tr>
              <a:tr h="370840">
                <a:tc>
                  <a:txBody>
                    <a:bodyPr/>
                    <a:lstStyle/>
                    <a:p>
                      <a:r>
                        <a:rPr lang="en-MY" dirty="0"/>
                        <a:t>User Requirement </a:t>
                      </a:r>
                    </a:p>
                  </a:txBody>
                  <a:tcPr/>
                </a:tc>
                <a:tc>
                  <a:txBody>
                    <a:bodyPr/>
                    <a:lstStyle/>
                    <a:p>
                      <a:r>
                        <a:rPr lang="en-MY" dirty="0"/>
                        <a:t>2</a:t>
                      </a:r>
                    </a:p>
                  </a:txBody>
                  <a:tcPr/>
                </a:tc>
                <a:extLst>
                  <a:ext uri="{0D108BD9-81ED-4DB2-BD59-A6C34878D82A}">
                    <a16:rowId xmlns:a16="http://schemas.microsoft.com/office/drawing/2014/main" val="10001"/>
                  </a:ext>
                </a:extLst>
              </a:tr>
              <a:tr h="370840">
                <a:tc>
                  <a:txBody>
                    <a:bodyPr/>
                    <a:lstStyle/>
                    <a:p>
                      <a:r>
                        <a:rPr lang="en-MY" dirty="0"/>
                        <a:t>System Requirement</a:t>
                      </a:r>
                    </a:p>
                  </a:txBody>
                  <a:tcPr/>
                </a:tc>
                <a:tc>
                  <a:txBody>
                    <a:bodyPr/>
                    <a:lstStyle/>
                    <a:p>
                      <a:r>
                        <a:rPr lang="en-MY" dirty="0"/>
                        <a:t>7</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554054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Exercise – Past Year Question</a:t>
            </a:r>
          </a:p>
        </p:txBody>
      </p:sp>
      <p:sp>
        <p:nvSpPr>
          <p:cNvPr id="3" name="Text Placeholder 2"/>
          <p:cNvSpPr>
            <a:spLocks noGrp="1"/>
          </p:cNvSpPr>
          <p:nvPr>
            <p:ph type="body" idx="1"/>
          </p:nvPr>
        </p:nvSpPr>
        <p:spPr>
          <a:xfrm>
            <a:off x="817475" y="937404"/>
            <a:ext cx="7373475" cy="652858"/>
          </a:xfrm>
        </p:spPr>
        <p:txBody>
          <a:bodyPr/>
          <a:lstStyle/>
          <a:p>
            <a:pPr marL="0" indent="0">
              <a:buNone/>
            </a:pPr>
            <a:r>
              <a:rPr lang="en-US" b="1" dirty="0"/>
              <a:t>Online Purchase Concert Ticket</a:t>
            </a:r>
            <a:endParaRPr lang="en-MY" dirty="0"/>
          </a:p>
        </p:txBody>
      </p:sp>
      <p:pic>
        <p:nvPicPr>
          <p:cNvPr id="4" name="Picture 2" descr="https://ittrader.com/packages/ittrader/ittrader/images/about/icon_requirem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410" y="106017"/>
            <a:ext cx="460651" cy="46820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947530" y="1484246"/>
            <a:ext cx="7798905" cy="1007163"/>
          </a:xfrm>
          <a:prstGeom prst="rect">
            <a:avLst/>
          </a:prstGeom>
          <a:solidFill>
            <a:schemeClr val="bg1"/>
          </a:solidFill>
          <a:ln w="6350"/>
          <a:effectLst>
            <a:outerShdw blurRad="50800" dist="38100" dir="2700000" algn="tl"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marL="357188" indent="-357188">
              <a:spcAft>
                <a:spcPts val="600"/>
              </a:spcAft>
            </a:pPr>
            <a:r>
              <a:rPr lang="en-MY" sz="1600" b="1" dirty="0">
                <a:effectLst>
                  <a:glow rad="101600">
                    <a:srgbClr val="FFFF00">
                      <a:alpha val="60000"/>
                    </a:srgbClr>
                  </a:glow>
                </a:effectLst>
              </a:rPr>
              <a:t>User Requirement</a:t>
            </a:r>
            <a:endParaRPr lang="en-MY" sz="1600" dirty="0">
              <a:effectLst>
                <a:glow rad="101600">
                  <a:srgbClr val="FFFF00">
                    <a:alpha val="60000"/>
                  </a:srgbClr>
                </a:glow>
              </a:effectLst>
            </a:endParaRPr>
          </a:p>
          <a:p>
            <a:pPr marL="357188" indent="-357188"/>
            <a:r>
              <a:rPr lang="en-MY" sz="1600" dirty="0"/>
              <a:t>1.	</a:t>
            </a:r>
            <a:r>
              <a:rPr lang="en-US" sz="1600" dirty="0"/>
              <a:t>The system must provide a facility which allows the online users to check on concert details, seat availability and purchase tickets</a:t>
            </a:r>
            <a:endParaRPr lang="en-MY" sz="1600" dirty="0"/>
          </a:p>
        </p:txBody>
      </p:sp>
    </p:spTree>
    <p:extLst>
      <p:ext uri="{BB962C8B-B14F-4D97-AF65-F5344CB8AC3E}">
        <p14:creationId xmlns:p14="http://schemas.microsoft.com/office/powerpoint/2010/main" val="2571896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Exercise – Past Year Question</a:t>
            </a:r>
          </a:p>
        </p:txBody>
      </p:sp>
      <p:sp>
        <p:nvSpPr>
          <p:cNvPr id="3" name="Text Placeholder 2"/>
          <p:cNvSpPr>
            <a:spLocks noGrp="1"/>
          </p:cNvSpPr>
          <p:nvPr>
            <p:ph type="body" idx="1"/>
          </p:nvPr>
        </p:nvSpPr>
        <p:spPr>
          <a:xfrm>
            <a:off x="817475" y="937404"/>
            <a:ext cx="7373475" cy="652858"/>
          </a:xfrm>
        </p:spPr>
        <p:txBody>
          <a:bodyPr/>
          <a:lstStyle/>
          <a:p>
            <a:pPr marL="0" indent="0">
              <a:buNone/>
            </a:pPr>
            <a:r>
              <a:rPr lang="en-US" b="1" dirty="0"/>
              <a:t>Online Purchase Concert Ticket</a:t>
            </a:r>
            <a:endParaRPr lang="en-MY" dirty="0"/>
          </a:p>
        </p:txBody>
      </p:sp>
      <p:pic>
        <p:nvPicPr>
          <p:cNvPr id="4" name="Picture 2" descr="https://ittrader.com/packages/ittrader/ittrader/images/about/icon_requirem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410" y="106017"/>
            <a:ext cx="460651" cy="46820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947530" y="1484246"/>
            <a:ext cx="7798905" cy="3233528"/>
          </a:xfrm>
          <a:prstGeom prst="rect">
            <a:avLst/>
          </a:prstGeom>
          <a:solidFill>
            <a:schemeClr val="bg1"/>
          </a:solidFill>
          <a:ln w="6350"/>
          <a:effectLst>
            <a:outerShdw blurRad="50800" dist="38100" dir="2700000" algn="tl"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marL="357188" indent="-357188">
              <a:spcAft>
                <a:spcPts val="600"/>
              </a:spcAft>
            </a:pPr>
            <a:r>
              <a:rPr lang="en-MY" sz="1600" b="1" dirty="0">
                <a:effectLst>
                  <a:glow rad="101600">
                    <a:srgbClr val="FFFF00">
                      <a:alpha val="60000"/>
                    </a:srgbClr>
                  </a:glow>
                </a:effectLst>
              </a:rPr>
              <a:t>System Requirement</a:t>
            </a:r>
            <a:endParaRPr lang="en-MY" sz="1600" dirty="0">
              <a:effectLst>
                <a:glow rad="101600">
                  <a:srgbClr val="FFFF00">
                    <a:alpha val="60000"/>
                  </a:srgbClr>
                </a:glow>
              </a:effectLst>
            </a:endParaRPr>
          </a:p>
          <a:p>
            <a:pPr lvl="0">
              <a:tabLst>
                <a:tab pos="447675" algn="l"/>
              </a:tabLst>
            </a:pPr>
            <a:r>
              <a:rPr lang="en-US" sz="1600" dirty="0"/>
              <a:t>1.1	The system allows the online users to view concert’s details  </a:t>
            </a:r>
            <a:endParaRPr lang="en-MY" sz="1600" dirty="0"/>
          </a:p>
          <a:p>
            <a:pPr lvl="0">
              <a:tabLst>
                <a:tab pos="447675" algn="l"/>
              </a:tabLst>
            </a:pPr>
            <a:r>
              <a:rPr lang="en-MY" sz="1600" dirty="0"/>
              <a:t>1.2	</a:t>
            </a:r>
            <a:r>
              <a:rPr lang="en-US" sz="1600" dirty="0"/>
              <a:t>The users can check the seat availability for the concert they are interested in</a:t>
            </a:r>
          </a:p>
          <a:p>
            <a:pPr marL="447675" lvl="0" indent="-447675">
              <a:tabLst>
                <a:tab pos="447675" algn="l"/>
              </a:tabLst>
            </a:pPr>
            <a:r>
              <a:rPr lang="en-US" sz="1600" dirty="0"/>
              <a:t>1.3	The users can select the seating position available and make a purchase for the ticket(s) </a:t>
            </a:r>
            <a:endParaRPr lang="en-MY" sz="1600" dirty="0"/>
          </a:p>
          <a:p>
            <a:pPr lvl="0">
              <a:tabLst>
                <a:tab pos="447675" algn="l"/>
              </a:tabLst>
            </a:pPr>
            <a:r>
              <a:rPr lang="en-MY" sz="1600" dirty="0"/>
              <a:t>1.4	</a:t>
            </a:r>
            <a:r>
              <a:rPr lang="en-US" sz="1600" dirty="0"/>
              <a:t>The system will calculate the charges once the user confirmed the transaction </a:t>
            </a:r>
            <a:endParaRPr lang="en-MY" sz="1600" dirty="0"/>
          </a:p>
          <a:p>
            <a:pPr marL="447675" lvl="0" indent="-447675">
              <a:tabLst>
                <a:tab pos="447675" algn="l"/>
              </a:tabLst>
            </a:pPr>
            <a:r>
              <a:rPr lang="en-MY" sz="1600" dirty="0"/>
              <a:t>1.5	</a:t>
            </a:r>
            <a:r>
              <a:rPr lang="en-US" sz="1600" dirty="0"/>
              <a:t>The system will also check on the payment details such credit card number and etc.</a:t>
            </a:r>
            <a:endParaRPr lang="en-MY" sz="1600" dirty="0"/>
          </a:p>
          <a:p>
            <a:pPr lvl="0">
              <a:tabLst>
                <a:tab pos="447675" algn="l"/>
              </a:tabLst>
            </a:pPr>
            <a:r>
              <a:rPr lang="en-MY" sz="1600" dirty="0"/>
              <a:t>1.6	</a:t>
            </a:r>
            <a:r>
              <a:rPr lang="en-US" sz="1600" dirty="0"/>
              <a:t>If invalid payment details, the system will show message </a:t>
            </a:r>
            <a:endParaRPr lang="en-MY" sz="1600" dirty="0"/>
          </a:p>
          <a:p>
            <a:pPr marL="447675" lvl="0" indent="-447675">
              <a:tabLst>
                <a:tab pos="447675" algn="l"/>
              </a:tabLst>
            </a:pPr>
            <a:r>
              <a:rPr lang="en-MY" sz="1600" dirty="0"/>
              <a:t>1.7	</a:t>
            </a:r>
            <a:r>
              <a:rPr lang="en-US" sz="1600" dirty="0"/>
              <a:t>If valid, the system will proceed transaction and update the seat(s) to not available  </a:t>
            </a:r>
            <a:endParaRPr lang="en-MY" sz="1600" dirty="0"/>
          </a:p>
          <a:p>
            <a:pPr lvl="0">
              <a:tabLst>
                <a:tab pos="447675" algn="l"/>
              </a:tabLst>
            </a:pPr>
            <a:r>
              <a:rPr lang="en-MY" sz="1600" dirty="0"/>
              <a:t>1.8	</a:t>
            </a:r>
            <a:r>
              <a:rPr lang="en-US" sz="1600" dirty="0"/>
              <a:t>The system will generate on-line receipt</a:t>
            </a:r>
            <a:endParaRPr lang="en-MY" sz="1600" dirty="0"/>
          </a:p>
        </p:txBody>
      </p:sp>
    </p:spTree>
    <p:extLst>
      <p:ext uri="{BB962C8B-B14F-4D97-AF65-F5344CB8AC3E}">
        <p14:creationId xmlns:p14="http://schemas.microsoft.com/office/powerpoint/2010/main" val="40402890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MY"/>
          </a:p>
        </p:txBody>
      </p:sp>
      <p:sp>
        <p:nvSpPr>
          <p:cNvPr id="3" name="Title 2"/>
          <p:cNvSpPr>
            <a:spLocks noGrp="1"/>
          </p:cNvSpPr>
          <p:nvPr>
            <p:ph type="ctrTitle"/>
          </p:nvPr>
        </p:nvSpPr>
        <p:spPr>
          <a:xfrm>
            <a:off x="2022225" y="1693523"/>
            <a:ext cx="5458627" cy="1159799"/>
          </a:xfrm>
          <a:solidFill>
            <a:schemeClr val="bg1"/>
          </a:solidFill>
        </p:spPr>
        <p:txBody>
          <a:bodyPr/>
          <a:lstStyle/>
          <a:p>
            <a:r>
              <a:rPr lang="en-MY" dirty="0"/>
              <a:t>Functional and Non-Functional Requirements </a:t>
            </a:r>
          </a:p>
        </p:txBody>
      </p:sp>
      <p:pic>
        <p:nvPicPr>
          <p:cNvPr id="4" name="Picture 13" descr="http://www.viprethailand.com/images/VIPRE-details.png"/>
          <p:cNvPicPr>
            <a:picLocks noChangeAspect="1" noChangeArrowheads="1"/>
          </p:cNvPicPr>
          <p:nvPr/>
        </p:nvPicPr>
        <p:blipFill>
          <a:blip r:embed="rId2"/>
          <a:srcRect/>
          <a:stretch>
            <a:fillRect/>
          </a:stretch>
        </p:blipFill>
        <p:spPr bwMode="auto">
          <a:xfrm>
            <a:off x="733220" y="2064027"/>
            <a:ext cx="793052" cy="864704"/>
          </a:xfrm>
          <a:prstGeom prst="rect">
            <a:avLst/>
          </a:prstGeom>
          <a:noFill/>
          <a:ln w="9525">
            <a:noFill/>
            <a:miter lim="800000"/>
            <a:headEnd/>
            <a:tailEnd/>
          </a:ln>
        </p:spPr>
      </p:pic>
    </p:spTree>
    <p:extLst>
      <p:ext uri="{BB962C8B-B14F-4D97-AF65-F5344CB8AC3E}">
        <p14:creationId xmlns:p14="http://schemas.microsoft.com/office/powerpoint/2010/main" val="289809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1250" y="241254"/>
            <a:ext cx="6232124" cy="435599"/>
          </a:xfrm>
          <a:solidFill>
            <a:schemeClr val="bg1"/>
          </a:solidFill>
        </p:spPr>
        <p:txBody>
          <a:bodyPr/>
          <a:lstStyle/>
          <a:p>
            <a:r>
              <a:rPr lang="en-MY" dirty="0"/>
              <a:t>Functional &amp; Non-Functional Requirements</a:t>
            </a:r>
          </a:p>
        </p:txBody>
      </p:sp>
      <p:pic>
        <p:nvPicPr>
          <p:cNvPr id="3" name="Picture 13" descr="http://www.viprethailand.com/images/VIPRE-details.png"/>
          <p:cNvPicPr>
            <a:picLocks noChangeAspect="1" noChangeArrowheads="1"/>
          </p:cNvPicPr>
          <p:nvPr/>
        </p:nvPicPr>
        <p:blipFill>
          <a:blip r:embed="rId2"/>
          <a:srcRect/>
          <a:stretch>
            <a:fillRect/>
          </a:stretch>
        </p:blipFill>
        <p:spPr bwMode="auto">
          <a:xfrm>
            <a:off x="580820" y="89168"/>
            <a:ext cx="538988" cy="587685"/>
          </a:xfrm>
          <a:prstGeom prst="rect">
            <a:avLst/>
          </a:prstGeom>
          <a:noFill/>
          <a:ln w="9525">
            <a:noFill/>
            <a:miter lim="800000"/>
            <a:headEnd/>
            <a:tailEnd/>
          </a:ln>
        </p:spPr>
      </p:pic>
      <p:sp>
        <p:nvSpPr>
          <p:cNvPr id="4" name="Text Box 1028"/>
          <p:cNvSpPr txBox="1">
            <a:spLocks noChangeArrowheads="1"/>
          </p:cNvSpPr>
          <p:nvPr/>
        </p:nvSpPr>
        <p:spPr bwMode="auto">
          <a:xfrm>
            <a:off x="2915479" y="1401413"/>
            <a:ext cx="2895600" cy="831850"/>
          </a:xfrm>
          <a:prstGeom prst="rect">
            <a:avLst/>
          </a:prstGeom>
          <a:ln>
            <a:noFill/>
            <a:headEnd/>
            <a:tailEnd/>
          </a:ln>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a:spAutoFit/>
          </a:bodyPr>
          <a:lstStyle/>
          <a:p>
            <a:pPr algn="ctr">
              <a:spcBef>
                <a:spcPct val="50000"/>
              </a:spcBef>
              <a:defRPr/>
            </a:pPr>
            <a:r>
              <a:rPr lang="en-US" altLang="en-US" sz="2400">
                <a:solidFill>
                  <a:schemeClr val="tx1"/>
                </a:solidFill>
                <a:latin typeface="Berlin Sans FB" panose="020E0602020502020306" pitchFamily="34" charset="0"/>
              </a:rPr>
              <a:t>Software System Requirements </a:t>
            </a:r>
          </a:p>
        </p:txBody>
      </p:sp>
      <p:sp>
        <p:nvSpPr>
          <p:cNvPr id="5" name="Text Box 1029"/>
          <p:cNvSpPr txBox="1">
            <a:spLocks noChangeArrowheads="1"/>
          </p:cNvSpPr>
          <p:nvPr/>
        </p:nvSpPr>
        <p:spPr bwMode="auto">
          <a:xfrm>
            <a:off x="5403573" y="2845900"/>
            <a:ext cx="2859157" cy="830997"/>
          </a:xfrm>
          <a:prstGeom prst="rect">
            <a:avLst/>
          </a:prstGeom>
          <a:ln>
            <a:noFill/>
            <a:headEnd/>
            <a:tailEnd/>
          </a:ln>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wrap="square">
            <a:spAutoFit/>
          </a:bodyPr>
          <a:lstStyle/>
          <a:p>
            <a:pPr algn="ctr">
              <a:spcBef>
                <a:spcPct val="50000"/>
              </a:spcBef>
              <a:defRPr/>
            </a:pPr>
            <a:r>
              <a:rPr lang="en-US" altLang="en-US" sz="2400" dirty="0">
                <a:solidFill>
                  <a:schemeClr val="tx1"/>
                </a:solidFill>
                <a:latin typeface="Berlin Sans FB" panose="020E0602020502020306" pitchFamily="34" charset="0"/>
              </a:rPr>
              <a:t>Non-Functional Requirements </a:t>
            </a:r>
          </a:p>
        </p:txBody>
      </p:sp>
      <p:sp>
        <p:nvSpPr>
          <p:cNvPr id="6" name="Text Box 1030"/>
          <p:cNvSpPr txBox="1">
            <a:spLocks noChangeArrowheads="1"/>
          </p:cNvSpPr>
          <p:nvPr/>
        </p:nvSpPr>
        <p:spPr bwMode="auto">
          <a:xfrm>
            <a:off x="934278" y="2845900"/>
            <a:ext cx="2564296" cy="830997"/>
          </a:xfrm>
          <a:prstGeom prst="rect">
            <a:avLst/>
          </a:prstGeom>
          <a:ln>
            <a:noFill/>
            <a:headEnd/>
            <a:tailEnd/>
          </a:ln>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wrap="square">
            <a:spAutoFit/>
          </a:bodyPr>
          <a:lstStyle/>
          <a:p>
            <a:pPr algn="ctr">
              <a:spcBef>
                <a:spcPct val="50000"/>
              </a:spcBef>
              <a:defRPr/>
            </a:pPr>
            <a:r>
              <a:rPr lang="en-US" altLang="en-US" sz="2400">
                <a:solidFill>
                  <a:schemeClr val="tx1"/>
                </a:solidFill>
                <a:latin typeface="Berlin Sans FB" panose="020E0602020502020306" pitchFamily="34" charset="0"/>
              </a:rPr>
              <a:t>Functional  Requirements </a:t>
            </a:r>
          </a:p>
        </p:txBody>
      </p:sp>
      <p:cxnSp>
        <p:nvCxnSpPr>
          <p:cNvPr id="8" name="Elbow Connector 7"/>
          <p:cNvCxnSpPr>
            <a:stCxn id="4" idx="2"/>
            <a:endCxn id="6" idx="0"/>
          </p:cNvCxnSpPr>
          <p:nvPr/>
        </p:nvCxnSpPr>
        <p:spPr>
          <a:xfrm rot="5400000">
            <a:off x="2983535" y="1466155"/>
            <a:ext cx="612637" cy="2146853"/>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4" idx="2"/>
            <a:endCxn id="5" idx="0"/>
          </p:cNvCxnSpPr>
          <p:nvPr/>
        </p:nvCxnSpPr>
        <p:spPr>
          <a:xfrm rot="16200000" flipH="1">
            <a:off x="5291897" y="1304644"/>
            <a:ext cx="612637" cy="2469873"/>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12601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lstStyle/>
          <a:p>
            <a:r>
              <a:rPr lang="en-MY" dirty="0"/>
              <a:t>Functional Requirements</a:t>
            </a:r>
          </a:p>
        </p:txBody>
      </p:sp>
      <p:sp>
        <p:nvSpPr>
          <p:cNvPr id="4" name="Text Placeholder 3"/>
          <p:cNvSpPr>
            <a:spLocks noGrp="1"/>
          </p:cNvSpPr>
          <p:nvPr>
            <p:ph type="body" idx="1"/>
          </p:nvPr>
        </p:nvSpPr>
        <p:spPr/>
        <p:txBody>
          <a:bodyPr/>
          <a:lstStyle/>
          <a:p>
            <a:pPr algn="just" eaLnBrk="1" hangingPunct="1"/>
            <a:r>
              <a:rPr lang="en-GB" altLang="en-US" dirty="0">
                <a:cs typeface="Times New Roman" pitchFamily="18" charset="0"/>
              </a:rPr>
              <a:t>These are statement of </a:t>
            </a:r>
            <a:r>
              <a:rPr lang="en-GB" altLang="en-US" dirty="0">
                <a:solidFill>
                  <a:srgbClr val="FF0000"/>
                </a:solidFill>
                <a:cs typeface="Times New Roman" pitchFamily="18" charset="0"/>
              </a:rPr>
              <a:t>services</a:t>
            </a:r>
            <a:r>
              <a:rPr lang="en-GB" altLang="en-US" dirty="0">
                <a:cs typeface="Times New Roman" pitchFamily="18" charset="0"/>
              </a:rPr>
              <a:t> the system should provide, how the system should </a:t>
            </a:r>
            <a:r>
              <a:rPr lang="en-GB" altLang="en-US" dirty="0">
                <a:solidFill>
                  <a:srgbClr val="FF3300"/>
                </a:solidFill>
                <a:cs typeface="Times New Roman" pitchFamily="18" charset="0"/>
              </a:rPr>
              <a:t>react</a:t>
            </a:r>
            <a:r>
              <a:rPr lang="en-GB" altLang="en-US" dirty="0">
                <a:cs typeface="Times New Roman" pitchFamily="18" charset="0"/>
              </a:rPr>
              <a:t> to particular inputs and how the system should </a:t>
            </a:r>
            <a:r>
              <a:rPr lang="en-GB" altLang="en-US" dirty="0">
                <a:solidFill>
                  <a:srgbClr val="FF3300"/>
                </a:solidFill>
                <a:cs typeface="Times New Roman" pitchFamily="18" charset="0"/>
              </a:rPr>
              <a:t>behave</a:t>
            </a:r>
            <a:r>
              <a:rPr lang="en-GB" altLang="en-US" dirty="0">
                <a:cs typeface="Times New Roman" pitchFamily="18" charset="0"/>
              </a:rPr>
              <a:t> in particular situation. In some cases, the functional requirements may also explicitly state </a:t>
            </a:r>
            <a:r>
              <a:rPr lang="en-GB" altLang="en-US" dirty="0">
                <a:solidFill>
                  <a:srgbClr val="FF3300"/>
                </a:solidFill>
                <a:cs typeface="Times New Roman" pitchFamily="18" charset="0"/>
              </a:rPr>
              <a:t>what</a:t>
            </a:r>
            <a:r>
              <a:rPr lang="en-GB" altLang="en-US" dirty="0">
                <a:cs typeface="Times New Roman" pitchFamily="18" charset="0"/>
              </a:rPr>
              <a:t> the system should not do.</a:t>
            </a:r>
          </a:p>
        </p:txBody>
      </p:sp>
      <p:pic>
        <p:nvPicPr>
          <p:cNvPr id="3" name="Picture 13" descr="http://www.viprethailand.com/images/VIPRE-details.png"/>
          <p:cNvPicPr>
            <a:picLocks noChangeAspect="1" noChangeArrowheads="1"/>
          </p:cNvPicPr>
          <p:nvPr/>
        </p:nvPicPr>
        <p:blipFill>
          <a:blip r:embed="rId2"/>
          <a:srcRect/>
          <a:stretch>
            <a:fillRect/>
          </a:stretch>
        </p:blipFill>
        <p:spPr bwMode="auto">
          <a:xfrm>
            <a:off x="580820" y="89168"/>
            <a:ext cx="538988" cy="587685"/>
          </a:xfrm>
          <a:prstGeom prst="rect">
            <a:avLst/>
          </a:prstGeom>
          <a:noFill/>
          <a:ln w="9525">
            <a:noFill/>
            <a:miter lim="800000"/>
            <a:headEnd/>
            <a:tailEnd/>
          </a:ln>
        </p:spPr>
      </p:pic>
      <p:pic>
        <p:nvPicPr>
          <p:cNvPr id="5" name="Picture 4" descr="http://www.overheaddoor-portland.com/Portals/148469/images/man_maintenance-resized-600.jpg"/>
          <p:cNvPicPr>
            <a:picLocks noChangeAspect="1" noChangeArrowheads="1"/>
          </p:cNvPicPr>
          <p:nvPr/>
        </p:nvPicPr>
        <p:blipFill>
          <a:blip r:embed="rId3"/>
          <a:srcRect/>
          <a:stretch>
            <a:fillRect/>
          </a:stretch>
        </p:blipFill>
        <p:spPr bwMode="auto">
          <a:xfrm>
            <a:off x="6672839" y="3127247"/>
            <a:ext cx="1518111" cy="1411577"/>
          </a:xfrm>
          <a:prstGeom prst="rect">
            <a:avLst/>
          </a:prstGeom>
          <a:noFill/>
          <a:ln w="9525">
            <a:noFill/>
            <a:miter lim="800000"/>
            <a:headEnd/>
            <a:tailEnd/>
          </a:ln>
        </p:spPr>
      </p:pic>
    </p:spTree>
    <p:extLst>
      <p:ext uri="{BB962C8B-B14F-4D97-AF65-F5344CB8AC3E}">
        <p14:creationId xmlns:p14="http://schemas.microsoft.com/office/powerpoint/2010/main" val="868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lstStyle/>
          <a:p>
            <a:r>
              <a:rPr lang="en-MY" dirty="0"/>
              <a:t>Functional Requirements</a:t>
            </a:r>
          </a:p>
        </p:txBody>
      </p:sp>
      <p:sp>
        <p:nvSpPr>
          <p:cNvPr id="4" name="Text Placeholder 3"/>
          <p:cNvSpPr>
            <a:spLocks noGrp="1"/>
          </p:cNvSpPr>
          <p:nvPr>
            <p:ph type="body" idx="1"/>
          </p:nvPr>
        </p:nvSpPr>
        <p:spPr>
          <a:xfrm>
            <a:off x="817475" y="937404"/>
            <a:ext cx="7373475" cy="944405"/>
          </a:xfrm>
        </p:spPr>
        <p:txBody>
          <a:bodyPr/>
          <a:lstStyle/>
          <a:p>
            <a:pPr algn="just" eaLnBrk="1" hangingPunct="1"/>
            <a:r>
              <a:rPr lang="en-GB" altLang="en-US" dirty="0">
                <a:cs typeface="Times New Roman" pitchFamily="18" charset="0"/>
              </a:rPr>
              <a:t>Examples of functional requirements of a university library system called LIBSYS:</a:t>
            </a:r>
          </a:p>
        </p:txBody>
      </p:sp>
      <p:pic>
        <p:nvPicPr>
          <p:cNvPr id="3" name="Picture 13" descr="http://www.viprethailand.com/images/VIPRE-details.png"/>
          <p:cNvPicPr>
            <a:picLocks noChangeAspect="1" noChangeArrowheads="1"/>
          </p:cNvPicPr>
          <p:nvPr/>
        </p:nvPicPr>
        <p:blipFill>
          <a:blip r:embed="rId2"/>
          <a:srcRect/>
          <a:stretch>
            <a:fillRect/>
          </a:stretch>
        </p:blipFill>
        <p:spPr bwMode="auto">
          <a:xfrm>
            <a:off x="580820" y="89168"/>
            <a:ext cx="538988" cy="587685"/>
          </a:xfrm>
          <a:prstGeom prst="rect">
            <a:avLst/>
          </a:prstGeom>
          <a:noFill/>
          <a:ln w="9525">
            <a:noFill/>
            <a:miter lim="800000"/>
            <a:headEnd/>
            <a:tailEnd/>
          </a:ln>
        </p:spPr>
      </p:pic>
      <p:sp>
        <p:nvSpPr>
          <p:cNvPr id="5" name="Text Box 5"/>
          <p:cNvSpPr txBox="1">
            <a:spLocks noChangeArrowheads="1"/>
          </p:cNvSpPr>
          <p:nvPr/>
        </p:nvSpPr>
        <p:spPr bwMode="auto">
          <a:xfrm>
            <a:off x="914399" y="2282687"/>
            <a:ext cx="7827875" cy="1785104"/>
          </a:xfrm>
          <a:prstGeom prst="rect">
            <a:avLst/>
          </a:prstGeom>
          <a:solidFill>
            <a:schemeClr val="bg1"/>
          </a:solidFill>
          <a:ln w="3175">
            <a:solidFill>
              <a:schemeClr val="tx1"/>
            </a:solidFill>
            <a:headEnd/>
            <a:tailEnd/>
          </a:ln>
        </p:spPr>
        <p:style>
          <a:lnRef idx="0">
            <a:schemeClr val="accent1"/>
          </a:lnRef>
          <a:fillRef idx="3">
            <a:schemeClr val="accent1"/>
          </a:fillRef>
          <a:effectRef idx="3">
            <a:schemeClr val="accent1"/>
          </a:effectRef>
          <a:fontRef idx="minor">
            <a:schemeClr val="lt1"/>
          </a:fontRef>
        </p:style>
        <p:txBody>
          <a:bodyPr wrap="square">
            <a:spAutoFit/>
          </a:bodyPr>
          <a:lstStyle/>
          <a:p>
            <a:pPr marL="450850" lvl="1" indent="-268288">
              <a:buFontTx/>
              <a:buChar char="•"/>
              <a:defRPr/>
            </a:pPr>
            <a:r>
              <a:rPr lang="en-GB" altLang="en-US" sz="2200" dirty="0">
                <a:solidFill>
                  <a:schemeClr val="tx1"/>
                </a:solidFill>
                <a:latin typeface="Times New Roman" pitchFamily="18" charset="0"/>
              </a:rPr>
              <a:t>The user shall be able to search either all of the initial set of databases or select a subset from it.</a:t>
            </a:r>
          </a:p>
          <a:p>
            <a:pPr marL="450850" lvl="1" indent="-268288">
              <a:buFontTx/>
              <a:buChar char="•"/>
              <a:defRPr/>
            </a:pPr>
            <a:endParaRPr lang="en-GB" altLang="en-US" sz="2200" dirty="0">
              <a:solidFill>
                <a:schemeClr val="tx1"/>
              </a:solidFill>
              <a:latin typeface="Times New Roman" pitchFamily="18" charset="0"/>
            </a:endParaRPr>
          </a:p>
          <a:p>
            <a:pPr marL="450850" lvl="1" indent="-268288">
              <a:buFontTx/>
              <a:buChar char="•"/>
              <a:defRPr/>
            </a:pPr>
            <a:r>
              <a:rPr lang="en-GB" altLang="en-US" sz="2200" dirty="0">
                <a:solidFill>
                  <a:schemeClr val="tx1"/>
                </a:solidFill>
                <a:latin typeface="Times New Roman" pitchFamily="18" charset="0"/>
              </a:rPr>
              <a:t>The system shall provide appropriate viewers for the user to read documents in the document store.  </a:t>
            </a:r>
            <a:endParaRPr lang="en-US" altLang="en-US" sz="2200" dirty="0">
              <a:solidFill>
                <a:schemeClr val="tx1"/>
              </a:solidFill>
              <a:latin typeface="Times New Roman" pitchFamily="18" charset="0"/>
            </a:endParaRPr>
          </a:p>
        </p:txBody>
      </p:sp>
    </p:spTree>
    <p:extLst>
      <p:ext uri="{BB962C8B-B14F-4D97-AF65-F5344CB8AC3E}">
        <p14:creationId xmlns:p14="http://schemas.microsoft.com/office/powerpoint/2010/main" val="60245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5">
                                            <p:txEl>
                                              <p:pRg st="0" end="0"/>
                                            </p:txEl>
                                          </p:spTgt>
                                        </p:tgtEl>
                                        <p:attrNameLst>
                                          <p:attrName>style.visibility</p:attrName>
                                        </p:attrNameLst>
                                      </p:cBhvr>
                                      <p:to>
                                        <p:strVal val="visible"/>
                                      </p:to>
                                    </p:set>
                                    <p:anim calcmode="discrete" valueType="clr">
                                      <p:cBhvr override="childStyle">
                                        <p:cTn id="7" dur="80"/>
                                        <p:tgtEl>
                                          <p:spTgt spid="5">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5">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5">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5">
                                            <p:txEl>
                                              <p:pRg st="2" end="2"/>
                                            </p:txEl>
                                          </p:spTgt>
                                        </p:tgtEl>
                                        <p:attrNameLst>
                                          <p:attrName>style.visibility</p:attrName>
                                        </p:attrNameLst>
                                      </p:cBhvr>
                                      <p:to>
                                        <p:strVal val="visible"/>
                                      </p:to>
                                    </p:set>
                                    <p:anim calcmode="discrete" valueType="clr">
                                      <p:cBhvr override="childStyle">
                                        <p:cTn id="14" dur="80"/>
                                        <p:tgtEl>
                                          <p:spTgt spid="5">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5">
                                            <p:txEl>
                                              <p:pRg st="2" end="2"/>
                                            </p:txEl>
                                          </p:spTgt>
                                        </p:tgtEl>
                                        <p:attrNameLst>
                                          <p:attrName>fillcolor</p:attrName>
                                        </p:attrNameLst>
                                      </p:cBhvr>
                                      <p:tavLst>
                                        <p:tav tm="0">
                                          <p:val>
                                            <p:clrVal>
                                              <a:schemeClr val="accent2"/>
                                            </p:clrVal>
                                          </p:val>
                                        </p:tav>
                                        <p:tav tm="50000">
                                          <p:val>
                                            <p:clrVal>
                                              <a:schemeClr val="hlink"/>
                                            </p:clrVal>
                                          </p:val>
                                        </p:tav>
                                      </p:tavLst>
                                    </p:anim>
                                    <p:set>
                                      <p:cBhvr>
                                        <p:cTn id="16" dur="80"/>
                                        <p:tgtEl>
                                          <p:spTgt spid="5">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lstStyle/>
          <a:p>
            <a:r>
              <a:rPr lang="en-MY" dirty="0"/>
              <a:t>Functional Requirements</a:t>
            </a:r>
          </a:p>
        </p:txBody>
      </p:sp>
      <p:sp>
        <p:nvSpPr>
          <p:cNvPr id="4" name="Text Placeholder 3"/>
          <p:cNvSpPr>
            <a:spLocks noGrp="1"/>
          </p:cNvSpPr>
          <p:nvPr>
            <p:ph type="body" idx="1"/>
          </p:nvPr>
        </p:nvSpPr>
        <p:spPr>
          <a:xfrm>
            <a:off x="817475" y="937405"/>
            <a:ext cx="7373475" cy="560092"/>
          </a:xfrm>
        </p:spPr>
        <p:txBody>
          <a:bodyPr/>
          <a:lstStyle/>
          <a:p>
            <a:pPr algn="just" eaLnBrk="1" hangingPunct="1"/>
            <a:r>
              <a:rPr lang="en-US" b="1" dirty="0"/>
              <a:t>HR System – Employee Self Service Sub-system</a:t>
            </a:r>
            <a:r>
              <a:rPr lang="en-GB" altLang="en-US" dirty="0">
                <a:cs typeface="Times New Roman" pitchFamily="18" charset="0"/>
              </a:rPr>
              <a:t>:</a:t>
            </a:r>
          </a:p>
        </p:txBody>
      </p:sp>
      <p:pic>
        <p:nvPicPr>
          <p:cNvPr id="3" name="Picture 13" descr="http://www.viprethailand.com/images/VIPRE-details.png"/>
          <p:cNvPicPr>
            <a:picLocks noChangeAspect="1" noChangeArrowheads="1"/>
          </p:cNvPicPr>
          <p:nvPr/>
        </p:nvPicPr>
        <p:blipFill>
          <a:blip r:embed="rId2"/>
          <a:srcRect/>
          <a:stretch>
            <a:fillRect/>
          </a:stretch>
        </p:blipFill>
        <p:spPr bwMode="auto">
          <a:xfrm>
            <a:off x="580820" y="89168"/>
            <a:ext cx="538988" cy="587685"/>
          </a:xfrm>
          <a:prstGeom prst="rect">
            <a:avLst/>
          </a:prstGeom>
          <a:noFill/>
          <a:ln w="9525">
            <a:noFill/>
            <a:miter lim="800000"/>
            <a:headEnd/>
            <a:tailEnd/>
          </a:ln>
        </p:spPr>
      </p:pic>
      <p:sp>
        <p:nvSpPr>
          <p:cNvPr id="5" name="Text Box 5"/>
          <p:cNvSpPr txBox="1">
            <a:spLocks noChangeArrowheads="1"/>
          </p:cNvSpPr>
          <p:nvPr/>
        </p:nvSpPr>
        <p:spPr bwMode="auto">
          <a:xfrm>
            <a:off x="817475" y="1858618"/>
            <a:ext cx="7827875" cy="2554545"/>
          </a:xfrm>
          <a:prstGeom prst="rect">
            <a:avLst/>
          </a:prstGeom>
          <a:solidFill>
            <a:schemeClr val="bg1"/>
          </a:solidFill>
          <a:ln w="3175">
            <a:solidFill>
              <a:schemeClr val="tx1"/>
            </a:solidFill>
            <a:headEnd/>
            <a:tailEnd/>
          </a:ln>
        </p:spPr>
        <p:style>
          <a:lnRef idx="0">
            <a:schemeClr val="accent1"/>
          </a:lnRef>
          <a:fillRef idx="3">
            <a:schemeClr val="accent1"/>
          </a:fillRef>
          <a:effectRef idx="3">
            <a:schemeClr val="accent1"/>
          </a:effectRef>
          <a:fontRef idx="minor">
            <a:schemeClr val="lt1"/>
          </a:fontRef>
        </p:style>
        <p:txBody>
          <a:bodyPr wrap="square">
            <a:spAutoFit/>
          </a:bodyPr>
          <a:lstStyle/>
          <a:p>
            <a:pPr marL="357188" indent="-357188"/>
            <a:r>
              <a:rPr lang="en-US" sz="1600" dirty="0">
                <a:solidFill>
                  <a:schemeClr val="tx1"/>
                </a:solidFill>
              </a:rPr>
              <a:t>1.0 	Basic Personal Tasks</a:t>
            </a:r>
            <a:endParaRPr lang="en-MY" dirty="0">
              <a:solidFill>
                <a:schemeClr val="tx1"/>
              </a:solidFill>
            </a:endParaRPr>
          </a:p>
          <a:p>
            <a:pPr marL="715963" lvl="1" indent="-358775"/>
            <a:r>
              <a:rPr lang="en-US" sz="1600" dirty="0">
                <a:solidFill>
                  <a:schemeClr val="tx1"/>
                </a:solidFill>
              </a:rPr>
              <a:t>1.1 	Employees can perform routine HR administration tasks such as changing name, address, home / work telephone numbers, emergency contacts, next of kin, marriage, births or adoption details</a:t>
            </a:r>
            <a:endParaRPr lang="en-MY" sz="1600" dirty="0">
              <a:solidFill>
                <a:schemeClr val="tx1"/>
              </a:solidFill>
            </a:endParaRPr>
          </a:p>
          <a:p>
            <a:pPr marL="715963" lvl="1" indent="-358775"/>
            <a:r>
              <a:rPr lang="en-US" sz="1600" dirty="0">
                <a:solidFill>
                  <a:schemeClr val="tx1"/>
                </a:solidFill>
              </a:rPr>
              <a:t>1.2 	Employees can upload common information to existing databases </a:t>
            </a:r>
            <a:r>
              <a:rPr lang="en-US" sz="1600" dirty="0" err="1">
                <a:solidFill>
                  <a:schemeClr val="tx1"/>
                </a:solidFill>
              </a:rPr>
              <a:t>eg</a:t>
            </a:r>
            <a:r>
              <a:rPr lang="en-US" sz="1600" dirty="0">
                <a:solidFill>
                  <a:schemeClr val="tx1"/>
                </a:solidFill>
              </a:rPr>
              <a:t> telephone directories and </a:t>
            </a:r>
            <a:r>
              <a:rPr lang="en-US" sz="1600" dirty="0" err="1">
                <a:solidFill>
                  <a:schemeClr val="tx1"/>
                </a:solidFill>
              </a:rPr>
              <a:t>organisation</a:t>
            </a:r>
            <a:r>
              <a:rPr lang="en-US" sz="1600" dirty="0">
                <a:solidFill>
                  <a:schemeClr val="tx1"/>
                </a:solidFill>
              </a:rPr>
              <a:t> charts</a:t>
            </a:r>
            <a:endParaRPr lang="en-MY" sz="1600" dirty="0">
              <a:solidFill>
                <a:schemeClr val="tx1"/>
              </a:solidFill>
            </a:endParaRPr>
          </a:p>
          <a:p>
            <a:pPr marL="715963" lvl="1" indent="-358775"/>
            <a:r>
              <a:rPr lang="en-US" sz="1600" dirty="0">
                <a:solidFill>
                  <a:schemeClr val="tx1"/>
                </a:solidFill>
              </a:rPr>
              <a:t>1.3 	Employees can view employees own employment history </a:t>
            </a:r>
            <a:r>
              <a:rPr lang="en-US" sz="1600" dirty="0" err="1">
                <a:solidFill>
                  <a:schemeClr val="tx1"/>
                </a:solidFill>
              </a:rPr>
              <a:t>ie</a:t>
            </a:r>
            <a:r>
              <a:rPr lang="en-US" sz="1600" dirty="0">
                <a:solidFill>
                  <a:schemeClr val="tx1"/>
                </a:solidFill>
              </a:rPr>
              <a:t> promotions, dates, appraisal reviews, training records </a:t>
            </a:r>
            <a:endParaRPr lang="en-MY" sz="1600" dirty="0">
              <a:solidFill>
                <a:schemeClr val="tx1"/>
              </a:solidFill>
            </a:endParaRPr>
          </a:p>
          <a:p>
            <a:pPr marL="715963" lvl="1" indent="-358775"/>
            <a:r>
              <a:rPr lang="en-US" sz="1600" dirty="0">
                <a:solidFill>
                  <a:schemeClr val="tx1"/>
                </a:solidFill>
              </a:rPr>
              <a:t>1.4 	Employees can view conditions of employment, HR policies, procedures, information packs, benefits details</a:t>
            </a:r>
            <a:endParaRPr lang="en-MY" sz="1600" dirty="0">
              <a:solidFill>
                <a:schemeClr val="tx1"/>
              </a:solidFill>
            </a:endParaRPr>
          </a:p>
        </p:txBody>
      </p:sp>
    </p:spTree>
    <p:extLst>
      <p:ext uri="{BB962C8B-B14F-4D97-AF65-F5344CB8AC3E}">
        <p14:creationId xmlns:p14="http://schemas.microsoft.com/office/powerpoint/2010/main" val="2455027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5">
                                            <p:txEl>
                                              <p:pRg st="0" end="0"/>
                                            </p:txEl>
                                          </p:spTgt>
                                        </p:tgtEl>
                                        <p:attrNameLst>
                                          <p:attrName>style.visibility</p:attrName>
                                        </p:attrNameLst>
                                      </p:cBhvr>
                                      <p:to>
                                        <p:strVal val="visible"/>
                                      </p:to>
                                    </p:set>
                                    <p:anim calcmode="discrete" valueType="clr">
                                      <p:cBhvr override="childStyle">
                                        <p:cTn id="7" dur="80"/>
                                        <p:tgtEl>
                                          <p:spTgt spid="5">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5">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5">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5">
                                            <p:txEl>
                                              <p:pRg st="1" end="1"/>
                                            </p:txEl>
                                          </p:spTgt>
                                        </p:tgtEl>
                                        <p:attrNameLst>
                                          <p:attrName>style.visibility</p:attrName>
                                        </p:attrNameLst>
                                      </p:cBhvr>
                                      <p:to>
                                        <p:strVal val="visible"/>
                                      </p:to>
                                    </p:set>
                                    <p:anim calcmode="discrete" valueType="clr">
                                      <p:cBhvr override="childStyle">
                                        <p:cTn id="14" dur="80"/>
                                        <p:tgtEl>
                                          <p:spTgt spid="5">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5">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5">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5">
                                            <p:txEl>
                                              <p:pRg st="2" end="2"/>
                                            </p:txEl>
                                          </p:spTgt>
                                        </p:tgtEl>
                                        <p:attrNameLst>
                                          <p:attrName>style.visibility</p:attrName>
                                        </p:attrNameLst>
                                      </p:cBhvr>
                                      <p:to>
                                        <p:strVal val="visible"/>
                                      </p:to>
                                    </p:set>
                                    <p:anim calcmode="discrete" valueType="clr">
                                      <p:cBhvr override="childStyle">
                                        <p:cTn id="21" dur="80"/>
                                        <p:tgtEl>
                                          <p:spTgt spid="5">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5">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5">
                                            <p:txEl>
                                              <p:pRg st="2" end="2"/>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5">
                                            <p:txEl>
                                              <p:pRg st="3" end="3"/>
                                            </p:txEl>
                                          </p:spTgt>
                                        </p:tgtEl>
                                        <p:attrNameLst>
                                          <p:attrName>style.visibility</p:attrName>
                                        </p:attrNameLst>
                                      </p:cBhvr>
                                      <p:to>
                                        <p:strVal val="visible"/>
                                      </p:to>
                                    </p:set>
                                    <p:anim calcmode="discrete" valueType="clr">
                                      <p:cBhvr override="childStyle">
                                        <p:cTn id="28" dur="80"/>
                                        <p:tgtEl>
                                          <p:spTgt spid="5">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5">
                                            <p:txEl>
                                              <p:pRg st="3" end="3"/>
                                            </p:txEl>
                                          </p:spTgt>
                                        </p:tgtEl>
                                        <p:attrNameLst>
                                          <p:attrName>fillcolor</p:attrName>
                                        </p:attrNameLst>
                                      </p:cBhvr>
                                      <p:tavLst>
                                        <p:tav tm="0">
                                          <p:val>
                                            <p:clrVal>
                                              <a:schemeClr val="accent2"/>
                                            </p:clrVal>
                                          </p:val>
                                        </p:tav>
                                        <p:tav tm="50000">
                                          <p:val>
                                            <p:clrVal>
                                              <a:schemeClr val="hlink"/>
                                            </p:clrVal>
                                          </p:val>
                                        </p:tav>
                                      </p:tavLst>
                                    </p:anim>
                                    <p:set>
                                      <p:cBhvr>
                                        <p:cTn id="30" dur="80"/>
                                        <p:tgtEl>
                                          <p:spTgt spid="5">
                                            <p:txEl>
                                              <p:pRg st="3" end="3"/>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7" presetClass="entr" presetSubtype="0" fill="hold" nodeType="clickEffect">
                                  <p:stCondLst>
                                    <p:cond delay="0"/>
                                  </p:stCondLst>
                                  <p:iterate type="lt">
                                    <p:tmPct val="50000"/>
                                  </p:iterate>
                                  <p:childTnLst>
                                    <p:set>
                                      <p:cBhvr>
                                        <p:cTn id="34" dur="1" fill="hold">
                                          <p:stCondLst>
                                            <p:cond delay="0"/>
                                          </p:stCondLst>
                                        </p:cTn>
                                        <p:tgtEl>
                                          <p:spTgt spid="5">
                                            <p:txEl>
                                              <p:pRg st="4" end="4"/>
                                            </p:txEl>
                                          </p:spTgt>
                                        </p:tgtEl>
                                        <p:attrNameLst>
                                          <p:attrName>style.visibility</p:attrName>
                                        </p:attrNameLst>
                                      </p:cBhvr>
                                      <p:to>
                                        <p:strVal val="visible"/>
                                      </p:to>
                                    </p:set>
                                    <p:anim calcmode="discrete" valueType="clr">
                                      <p:cBhvr override="childStyle">
                                        <p:cTn id="35" dur="80"/>
                                        <p:tgtEl>
                                          <p:spTgt spid="5">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5">
                                            <p:txEl>
                                              <p:pRg st="4" end="4"/>
                                            </p:txEl>
                                          </p:spTgt>
                                        </p:tgtEl>
                                        <p:attrNameLst>
                                          <p:attrName>fillcolor</p:attrName>
                                        </p:attrNameLst>
                                      </p:cBhvr>
                                      <p:tavLst>
                                        <p:tav tm="0">
                                          <p:val>
                                            <p:clrVal>
                                              <a:schemeClr val="accent2"/>
                                            </p:clrVal>
                                          </p:val>
                                        </p:tav>
                                        <p:tav tm="50000">
                                          <p:val>
                                            <p:clrVal>
                                              <a:schemeClr val="hlink"/>
                                            </p:clrVal>
                                          </p:val>
                                        </p:tav>
                                      </p:tavLst>
                                    </p:anim>
                                    <p:set>
                                      <p:cBhvr>
                                        <p:cTn id="37" dur="80"/>
                                        <p:tgtEl>
                                          <p:spTgt spid="5">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Lesson Objectives</a:t>
            </a:r>
          </a:p>
        </p:txBody>
      </p:sp>
      <p:sp>
        <p:nvSpPr>
          <p:cNvPr id="3" name="Text Placeholder 2"/>
          <p:cNvSpPr>
            <a:spLocks noGrp="1"/>
          </p:cNvSpPr>
          <p:nvPr>
            <p:ph type="body" idx="1"/>
          </p:nvPr>
        </p:nvSpPr>
        <p:spPr/>
        <p:txBody>
          <a:bodyPr/>
          <a:lstStyle/>
          <a:p>
            <a:pPr marL="447675" indent="-447675" eaLnBrk="1" hangingPunct="1">
              <a:lnSpc>
                <a:spcPct val="90000"/>
              </a:lnSpc>
            </a:pPr>
            <a:r>
              <a:rPr lang="en-GB" altLang="en-US" dirty="0">
                <a:solidFill>
                  <a:schemeClr val="tx1"/>
                </a:solidFill>
              </a:rPr>
              <a:t>Differentiate between </a:t>
            </a:r>
            <a:r>
              <a:rPr lang="en-GB" altLang="en-US" dirty="0">
                <a:solidFill>
                  <a:srgbClr val="FF0000"/>
                </a:solidFill>
              </a:rPr>
              <a:t>User requirements </a:t>
            </a:r>
            <a:r>
              <a:rPr lang="en-GB" altLang="en-US" dirty="0">
                <a:solidFill>
                  <a:schemeClr val="tx1"/>
                </a:solidFill>
              </a:rPr>
              <a:t>and </a:t>
            </a:r>
            <a:r>
              <a:rPr lang="en-GB" altLang="en-US" dirty="0">
                <a:solidFill>
                  <a:srgbClr val="FF0000"/>
                </a:solidFill>
              </a:rPr>
              <a:t>System requirements </a:t>
            </a:r>
          </a:p>
          <a:p>
            <a:pPr marL="447675" indent="-447675" eaLnBrk="1" hangingPunct="1">
              <a:lnSpc>
                <a:spcPct val="90000"/>
              </a:lnSpc>
            </a:pPr>
            <a:r>
              <a:rPr lang="en-GB" altLang="en-US" dirty="0">
                <a:solidFill>
                  <a:schemeClr val="tx1"/>
                </a:solidFill>
              </a:rPr>
              <a:t>Differentiate between </a:t>
            </a:r>
            <a:r>
              <a:rPr lang="en-GB" altLang="en-US" dirty="0">
                <a:solidFill>
                  <a:srgbClr val="FF0000"/>
                </a:solidFill>
              </a:rPr>
              <a:t>Functional</a:t>
            </a:r>
            <a:r>
              <a:rPr lang="en-GB" altLang="en-US" dirty="0">
                <a:solidFill>
                  <a:schemeClr val="tx1"/>
                </a:solidFill>
              </a:rPr>
              <a:t> and </a:t>
            </a:r>
            <a:r>
              <a:rPr lang="en-GB" altLang="en-US" dirty="0">
                <a:solidFill>
                  <a:srgbClr val="FF0000"/>
                </a:solidFill>
              </a:rPr>
              <a:t>Non-functional Requirement</a:t>
            </a:r>
          </a:p>
          <a:p>
            <a:pPr marL="447675" indent="-447675" eaLnBrk="1" hangingPunct="1">
              <a:lnSpc>
                <a:spcPct val="90000"/>
              </a:lnSpc>
            </a:pPr>
            <a:r>
              <a:rPr lang="en-GB" altLang="en-US" dirty="0">
                <a:solidFill>
                  <a:schemeClr val="tx1"/>
                </a:solidFill>
                <a:cs typeface="Times New Roman" pitchFamily="18" charset="0"/>
              </a:rPr>
              <a:t>Explain why </a:t>
            </a:r>
            <a:r>
              <a:rPr lang="en-GB" altLang="en-US" dirty="0">
                <a:solidFill>
                  <a:srgbClr val="FF0000"/>
                </a:solidFill>
                <a:cs typeface="Times New Roman" pitchFamily="18" charset="0"/>
              </a:rPr>
              <a:t>natural language </a:t>
            </a:r>
            <a:r>
              <a:rPr lang="en-GB" altLang="en-US" dirty="0">
                <a:solidFill>
                  <a:schemeClr val="tx1"/>
                </a:solidFill>
                <a:cs typeface="Times New Roman" pitchFamily="18" charset="0"/>
              </a:rPr>
              <a:t>specification is not desirable</a:t>
            </a:r>
          </a:p>
          <a:p>
            <a:pPr marL="447675" indent="-447675" eaLnBrk="1" hangingPunct="1">
              <a:lnSpc>
                <a:spcPct val="90000"/>
              </a:lnSpc>
            </a:pPr>
            <a:r>
              <a:rPr lang="en-GB" altLang="en-US" dirty="0">
                <a:solidFill>
                  <a:schemeClr val="tx1"/>
                </a:solidFill>
                <a:cs typeface="Times New Roman" pitchFamily="18" charset="0"/>
              </a:rPr>
              <a:t>Understand how requirements may be organised in a software requirements document (SRS)</a:t>
            </a:r>
          </a:p>
        </p:txBody>
      </p:sp>
      <p:grpSp>
        <p:nvGrpSpPr>
          <p:cNvPr id="4" name="Shape 73"/>
          <p:cNvGrpSpPr/>
          <p:nvPr/>
        </p:nvGrpSpPr>
        <p:grpSpPr>
          <a:xfrm>
            <a:off x="909831" y="343036"/>
            <a:ext cx="214624" cy="214624"/>
            <a:chOff x="2594050" y="1631825"/>
            <a:chExt cx="439625" cy="439625"/>
          </a:xfrm>
        </p:grpSpPr>
        <p:sp>
          <p:nvSpPr>
            <p:cNvPr id="5" name="Shape 74"/>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 name="Shape 75"/>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 name="Shape 76"/>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8" name="Shape 77"/>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Tree>
    <p:extLst>
      <p:ext uri="{BB962C8B-B14F-4D97-AF65-F5344CB8AC3E}">
        <p14:creationId xmlns:p14="http://schemas.microsoft.com/office/powerpoint/2010/main" val="34468748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lstStyle/>
          <a:p>
            <a:r>
              <a:rPr lang="en-MY" dirty="0"/>
              <a:t>Functional Requirements</a:t>
            </a:r>
          </a:p>
        </p:txBody>
      </p:sp>
      <p:sp>
        <p:nvSpPr>
          <p:cNvPr id="4" name="Text Placeholder 3"/>
          <p:cNvSpPr>
            <a:spLocks noGrp="1"/>
          </p:cNvSpPr>
          <p:nvPr>
            <p:ph type="body" idx="1"/>
          </p:nvPr>
        </p:nvSpPr>
        <p:spPr>
          <a:xfrm>
            <a:off x="817475" y="937405"/>
            <a:ext cx="7373475" cy="560092"/>
          </a:xfrm>
        </p:spPr>
        <p:txBody>
          <a:bodyPr/>
          <a:lstStyle/>
          <a:p>
            <a:pPr algn="just" eaLnBrk="1" hangingPunct="1"/>
            <a:r>
              <a:rPr lang="en-US" b="1" dirty="0"/>
              <a:t>HR System – Employee Self Service Sub-system</a:t>
            </a:r>
            <a:r>
              <a:rPr lang="en-GB" altLang="en-US" dirty="0">
                <a:cs typeface="Times New Roman" pitchFamily="18" charset="0"/>
              </a:rPr>
              <a:t>:</a:t>
            </a:r>
          </a:p>
        </p:txBody>
      </p:sp>
      <p:pic>
        <p:nvPicPr>
          <p:cNvPr id="3" name="Picture 13" descr="http://www.viprethailand.com/images/VIPRE-details.png"/>
          <p:cNvPicPr>
            <a:picLocks noChangeAspect="1" noChangeArrowheads="1"/>
          </p:cNvPicPr>
          <p:nvPr/>
        </p:nvPicPr>
        <p:blipFill>
          <a:blip r:embed="rId2"/>
          <a:srcRect/>
          <a:stretch>
            <a:fillRect/>
          </a:stretch>
        </p:blipFill>
        <p:spPr bwMode="auto">
          <a:xfrm>
            <a:off x="580820" y="89168"/>
            <a:ext cx="538988" cy="587685"/>
          </a:xfrm>
          <a:prstGeom prst="rect">
            <a:avLst/>
          </a:prstGeom>
          <a:noFill/>
          <a:ln w="9525">
            <a:noFill/>
            <a:miter lim="800000"/>
            <a:headEnd/>
            <a:tailEnd/>
          </a:ln>
        </p:spPr>
      </p:pic>
      <p:sp>
        <p:nvSpPr>
          <p:cNvPr id="5" name="Text Box 5"/>
          <p:cNvSpPr txBox="1">
            <a:spLocks noChangeArrowheads="1"/>
          </p:cNvSpPr>
          <p:nvPr/>
        </p:nvSpPr>
        <p:spPr bwMode="auto">
          <a:xfrm>
            <a:off x="817475" y="1858618"/>
            <a:ext cx="7827875" cy="1323439"/>
          </a:xfrm>
          <a:prstGeom prst="rect">
            <a:avLst/>
          </a:prstGeom>
          <a:solidFill>
            <a:schemeClr val="bg1"/>
          </a:solidFill>
          <a:ln w="3175">
            <a:solidFill>
              <a:schemeClr val="tx1"/>
            </a:solidFill>
            <a:headEnd/>
            <a:tailEnd/>
          </a:ln>
        </p:spPr>
        <p:style>
          <a:lnRef idx="0">
            <a:schemeClr val="accent1"/>
          </a:lnRef>
          <a:fillRef idx="3">
            <a:schemeClr val="accent1"/>
          </a:fillRef>
          <a:effectRef idx="3">
            <a:schemeClr val="accent1"/>
          </a:effectRef>
          <a:fontRef idx="minor">
            <a:schemeClr val="lt1"/>
          </a:fontRef>
        </p:style>
        <p:txBody>
          <a:bodyPr wrap="square">
            <a:spAutoFit/>
          </a:bodyPr>
          <a:lstStyle/>
          <a:p>
            <a:r>
              <a:rPr lang="en-US" sz="1600" dirty="0">
                <a:solidFill>
                  <a:schemeClr val="tx1"/>
                </a:solidFill>
              </a:rPr>
              <a:t>2.0 Time and Attendance Tasks</a:t>
            </a:r>
            <a:endParaRPr lang="en-MY" dirty="0">
              <a:solidFill>
                <a:schemeClr val="tx1"/>
              </a:solidFill>
            </a:endParaRPr>
          </a:p>
          <a:p>
            <a:pPr marL="715963" lvl="1" indent="-358775"/>
            <a:r>
              <a:rPr lang="en-US" sz="1600" dirty="0">
                <a:solidFill>
                  <a:schemeClr val="tx1"/>
                </a:solidFill>
              </a:rPr>
              <a:t>2.1 Employees can enter time sheets, plus with workflow, automatically submit request to manager for approval and once approved, automatically posted to payroll.</a:t>
            </a:r>
            <a:endParaRPr lang="en-MY" sz="1600" dirty="0">
              <a:solidFill>
                <a:schemeClr val="tx1"/>
              </a:solidFill>
            </a:endParaRPr>
          </a:p>
          <a:p>
            <a:pPr marL="715963" lvl="1" indent="-358775"/>
            <a:r>
              <a:rPr lang="en-US" sz="1600" dirty="0">
                <a:solidFill>
                  <a:schemeClr val="tx1"/>
                </a:solidFill>
              </a:rPr>
              <a:t>2.2 Employees can manage absences from work.  Enter absence details.</a:t>
            </a:r>
            <a:endParaRPr lang="en-MY" sz="1600" dirty="0">
              <a:solidFill>
                <a:schemeClr val="tx1"/>
              </a:solidFill>
            </a:endParaRPr>
          </a:p>
        </p:txBody>
      </p:sp>
    </p:spTree>
    <p:extLst>
      <p:ext uri="{BB962C8B-B14F-4D97-AF65-F5344CB8AC3E}">
        <p14:creationId xmlns:p14="http://schemas.microsoft.com/office/powerpoint/2010/main" val="1351761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5">
                                            <p:txEl>
                                              <p:pRg st="0" end="0"/>
                                            </p:txEl>
                                          </p:spTgt>
                                        </p:tgtEl>
                                        <p:attrNameLst>
                                          <p:attrName>style.visibility</p:attrName>
                                        </p:attrNameLst>
                                      </p:cBhvr>
                                      <p:to>
                                        <p:strVal val="visible"/>
                                      </p:to>
                                    </p:set>
                                    <p:anim calcmode="discrete" valueType="clr">
                                      <p:cBhvr override="childStyle">
                                        <p:cTn id="7" dur="80"/>
                                        <p:tgtEl>
                                          <p:spTgt spid="5">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5">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5">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5">
                                            <p:txEl>
                                              <p:pRg st="1" end="1"/>
                                            </p:txEl>
                                          </p:spTgt>
                                        </p:tgtEl>
                                        <p:attrNameLst>
                                          <p:attrName>style.visibility</p:attrName>
                                        </p:attrNameLst>
                                      </p:cBhvr>
                                      <p:to>
                                        <p:strVal val="visible"/>
                                      </p:to>
                                    </p:set>
                                    <p:anim calcmode="discrete" valueType="clr">
                                      <p:cBhvr override="childStyle">
                                        <p:cTn id="14" dur="80"/>
                                        <p:tgtEl>
                                          <p:spTgt spid="5">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5">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5">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5">
                                            <p:txEl>
                                              <p:pRg st="2" end="2"/>
                                            </p:txEl>
                                          </p:spTgt>
                                        </p:tgtEl>
                                        <p:attrNameLst>
                                          <p:attrName>style.visibility</p:attrName>
                                        </p:attrNameLst>
                                      </p:cBhvr>
                                      <p:to>
                                        <p:strVal val="visible"/>
                                      </p:to>
                                    </p:set>
                                    <p:anim calcmode="discrete" valueType="clr">
                                      <p:cBhvr override="childStyle">
                                        <p:cTn id="21" dur="80"/>
                                        <p:tgtEl>
                                          <p:spTgt spid="5">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5">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5">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MY" dirty="0"/>
              <a:t>Non Functional Requirements</a:t>
            </a:r>
          </a:p>
        </p:txBody>
      </p:sp>
      <p:sp>
        <p:nvSpPr>
          <p:cNvPr id="2" name="Text Placeholder 1"/>
          <p:cNvSpPr>
            <a:spLocks noGrp="1"/>
          </p:cNvSpPr>
          <p:nvPr>
            <p:ph type="body" idx="1"/>
          </p:nvPr>
        </p:nvSpPr>
        <p:spPr/>
        <p:txBody>
          <a:bodyPr/>
          <a:lstStyle/>
          <a:p>
            <a:pPr eaLnBrk="1" hangingPunct="1">
              <a:lnSpc>
                <a:spcPct val="90000"/>
              </a:lnSpc>
            </a:pPr>
            <a:r>
              <a:rPr lang="en-US" altLang="en-US" sz="2000" b="1" dirty="0">
                <a:solidFill>
                  <a:srgbClr val="FF3300"/>
                </a:solidFill>
              </a:rPr>
              <a:t>Product Requirements</a:t>
            </a:r>
          </a:p>
          <a:p>
            <a:pPr lvl="1" eaLnBrk="1" hangingPunct="1">
              <a:lnSpc>
                <a:spcPct val="90000"/>
              </a:lnSpc>
            </a:pPr>
            <a:r>
              <a:rPr lang="en-US" altLang="en-US" b="1" dirty="0"/>
              <a:t>These are requirements which result from the need for the delivered product to behave in a particular way.</a:t>
            </a:r>
          </a:p>
          <a:p>
            <a:pPr lvl="1">
              <a:lnSpc>
                <a:spcPct val="90000"/>
              </a:lnSpc>
            </a:pPr>
            <a:endParaRPr lang="en-US" altLang="en-US" sz="1400" b="1" dirty="0"/>
          </a:p>
          <a:p>
            <a:pPr eaLnBrk="1" hangingPunct="1">
              <a:lnSpc>
                <a:spcPct val="90000"/>
              </a:lnSpc>
            </a:pPr>
            <a:r>
              <a:rPr lang="en-US" altLang="en-US" sz="2000" b="1" dirty="0">
                <a:solidFill>
                  <a:srgbClr val="FF3300"/>
                </a:solidFill>
              </a:rPr>
              <a:t>Organizational Requirements</a:t>
            </a:r>
          </a:p>
          <a:p>
            <a:pPr lvl="1" eaLnBrk="1" hangingPunct="1">
              <a:lnSpc>
                <a:spcPct val="90000"/>
              </a:lnSpc>
            </a:pPr>
            <a:r>
              <a:rPr lang="en-US" altLang="en-US" b="1" dirty="0"/>
              <a:t>These are requirements which are a consequence of organizational </a:t>
            </a:r>
            <a:r>
              <a:rPr lang="en-US" altLang="en-US" b="1" i="1" dirty="0"/>
              <a:t>policies</a:t>
            </a:r>
            <a:r>
              <a:rPr lang="en-US" altLang="en-US" b="1" dirty="0"/>
              <a:t> and </a:t>
            </a:r>
            <a:r>
              <a:rPr lang="en-US" altLang="en-US" b="1" i="1" dirty="0"/>
              <a:t>procedures</a:t>
            </a:r>
            <a:r>
              <a:rPr lang="en-US" altLang="en-US" b="1" dirty="0"/>
              <a:t>.</a:t>
            </a:r>
          </a:p>
          <a:p>
            <a:pPr lvl="1">
              <a:lnSpc>
                <a:spcPct val="90000"/>
              </a:lnSpc>
            </a:pPr>
            <a:endParaRPr lang="en-US" altLang="en-US" sz="1400" b="1" dirty="0"/>
          </a:p>
          <a:p>
            <a:pPr eaLnBrk="1" hangingPunct="1">
              <a:lnSpc>
                <a:spcPct val="90000"/>
              </a:lnSpc>
            </a:pPr>
            <a:r>
              <a:rPr lang="en-US" altLang="en-US" sz="2000" b="1" dirty="0">
                <a:solidFill>
                  <a:srgbClr val="FF3300"/>
                </a:solidFill>
              </a:rPr>
              <a:t>External Requirements</a:t>
            </a:r>
          </a:p>
          <a:p>
            <a:pPr lvl="1" eaLnBrk="1" hangingPunct="1">
              <a:lnSpc>
                <a:spcPct val="90000"/>
              </a:lnSpc>
            </a:pPr>
            <a:r>
              <a:rPr lang="en-US" altLang="en-US" b="1" dirty="0"/>
              <a:t>This broad heading covers all requirements which arise from factors external to the system and its development process.</a:t>
            </a:r>
            <a:endParaRPr lang="en-MY" sz="1800" dirty="0"/>
          </a:p>
        </p:txBody>
      </p:sp>
      <p:sp>
        <p:nvSpPr>
          <p:cNvPr id="33795" name="Slide Number Placeholder 2"/>
          <p:cNvSpPr>
            <a:spLocks noGrp="1"/>
          </p:cNvSpPr>
          <p:nvPr>
            <p:ph type="sldNum" sz="quarter" idx="4294967295"/>
          </p:nvPr>
        </p:nvSpPr>
        <p:spPr bwMode="auto">
          <a:xfrm>
            <a:off x="8572500" y="4767263"/>
            <a:ext cx="571500" cy="274637"/>
          </a:xfrm>
          <a:prstGeom prst="rect">
            <a:avLst/>
          </a:prstGeom>
          <a:noFill/>
          <a:ln>
            <a:miter lim="800000"/>
            <a:headEnd/>
            <a:tailEnd/>
          </a:ln>
        </p:spPr>
        <p:txBody>
          <a:bodyPr/>
          <a:lstStyle/>
          <a:p>
            <a:fld id="{63C7C9E8-8003-471E-816A-11F6E7EF0B67}" type="slidenum">
              <a:rPr lang="en-US" smtClean="0"/>
              <a:pPr/>
              <a:t>21</a:t>
            </a:fld>
            <a:endParaRPr lang="en-US"/>
          </a:p>
        </p:txBody>
      </p:sp>
      <p:pic>
        <p:nvPicPr>
          <p:cNvPr id="40" name="Picture 13" descr="http://www.viprethailand.com/images/VIPRE-details.png"/>
          <p:cNvPicPr>
            <a:picLocks noChangeAspect="1" noChangeArrowheads="1"/>
          </p:cNvPicPr>
          <p:nvPr/>
        </p:nvPicPr>
        <p:blipFill>
          <a:blip r:embed="rId3"/>
          <a:srcRect/>
          <a:stretch>
            <a:fillRect/>
          </a:stretch>
        </p:blipFill>
        <p:spPr bwMode="auto">
          <a:xfrm>
            <a:off x="580820" y="89168"/>
            <a:ext cx="538988" cy="587685"/>
          </a:xfrm>
          <a:prstGeom prst="rect">
            <a:avLst/>
          </a:prstGeom>
          <a:noFill/>
          <a:ln w="9525">
            <a:noFill/>
            <a:miter lim="800000"/>
            <a:headEnd/>
            <a:tailEnd/>
          </a:ln>
        </p:spPr>
      </p:pic>
    </p:spTree>
    <p:extLst>
      <p:ext uri="{BB962C8B-B14F-4D97-AF65-F5344CB8AC3E}">
        <p14:creationId xmlns:p14="http://schemas.microsoft.com/office/powerpoint/2010/main" val="3153319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29050" y="800100"/>
            <a:ext cx="1600200" cy="5715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50" dirty="0"/>
              <a:t>Non-Functional Requirements</a:t>
            </a:r>
            <a:endParaRPr lang="en-MY" sz="1050" dirty="0"/>
          </a:p>
        </p:txBody>
      </p:sp>
      <p:sp>
        <p:nvSpPr>
          <p:cNvPr id="6" name="Rectangle 5"/>
          <p:cNvSpPr/>
          <p:nvPr/>
        </p:nvSpPr>
        <p:spPr>
          <a:xfrm>
            <a:off x="1200150" y="1543050"/>
            <a:ext cx="1600200" cy="5715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50" dirty="0"/>
              <a:t>Product Requirements</a:t>
            </a:r>
            <a:endParaRPr lang="en-MY" sz="1050" dirty="0"/>
          </a:p>
        </p:txBody>
      </p:sp>
      <p:sp>
        <p:nvSpPr>
          <p:cNvPr id="9" name="Rectangle 8"/>
          <p:cNvSpPr/>
          <p:nvPr/>
        </p:nvSpPr>
        <p:spPr>
          <a:xfrm>
            <a:off x="2171700" y="2335050"/>
            <a:ext cx="1600200" cy="3510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50" dirty="0"/>
              <a:t>Usability</a:t>
            </a:r>
            <a:endParaRPr lang="en-MY" sz="1050" dirty="0"/>
          </a:p>
        </p:txBody>
      </p:sp>
      <p:sp>
        <p:nvSpPr>
          <p:cNvPr id="11" name="Rectangle 10"/>
          <p:cNvSpPr/>
          <p:nvPr/>
        </p:nvSpPr>
        <p:spPr>
          <a:xfrm>
            <a:off x="2171700" y="2906550"/>
            <a:ext cx="1600200" cy="3510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50" dirty="0"/>
              <a:t>Performance </a:t>
            </a:r>
            <a:endParaRPr lang="en-MY" sz="1050" dirty="0"/>
          </a:p>
        </p:txBody>
      </p:sp>
      <p:sp>
        <p:nvSpPr>
          <p:cNvPr id="12" name="Rectangle 11"/>
          <p:cNvSpPr/>
          <p:nvPr/>
        </p:nvSpPr>
        <p:spPr>
          <a:xfrm>
            <a:off x="2171700" y="3478050"/>
            <a:ext cx="1600200" cy="3510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50" dirty="0"/>
              <a:t>Space</a:t>
            </a:r>
            <a:endParaRPr lang="en-MY" sz="1050" dirty="0"/>
          </a:p>
        </p:txBody>
      </p:sp>
      <p:sp>
        <p:nvSpPr>
          <p:cNvPr id="13" name="Rectangle 12"/>
          <p:cNvSpPr/>
          <p:nvPr/>
        </p:nvSpPr>
        <p:spPr>
          <a:xfrm>
            <a:off x="2171700" y="4049550"/>
            <a:ext cx="1600200" cy="3510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50" dirty="0"/>
              <a:t>Reliability</a:t>
            </a:r>
            <a:endParaRPr lang="en-MY" sz="1050" dirty="0"/>
          </a:p>
        </p:txBody>
      </p:sp>
      <p:sp>
        <p:nvSpPr>
          <p:cNvPr id="14" name="Rectangle 13"/>
          <p:cNvSpPr/>
          <p:nvPr/>
        </p:nvSpPr>
        <p:spPr>
          <a:xfrm>
            <a:off x="2171700" y="4621050"/>
            <a:ext cx="1600200" cy="3510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50" dirty="0"/>
              <a:t>Portability</a:t>
            </a:r>
            <a:endParaRPr lang="en-MY" sz="1050" dirty="0"/>
          </a:p>
        </p:txBody>
      </p:sp>
      <p:cxnSp>
        <p:nvCxnSpPr>
          <p:cNvPr id="25" name="Shape 24"/>
          <p:cNvCxnSpPr/>
          <p:nvPr/>
        </p:nvCxnSpPr>
        <p:spPr>
          <a:xfrm rot="10800000" flipV="1">
            <a:off x="2000250" y="1085850"/>
            <a:ext cx="1828800" cy="45720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7" name="Shape 26"/>
          <p:cNvCxnSpPr/>
          <p:nvPr/>
        </p:nvCxnSpPr>
        <p:spPr>
          <a:xfrm rot="16200000" flipH="1">
            <a:off x="1887736" y="2227064"/>
            <a:ext cx="396479" cy="17145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3" name="Shape 32"/>
          <p:cNvCxnSpPr>
            <a:endCxn id="11" idx="1"/>
          </p:cNvCxnSpPr>
          <p:nvPr/>
        </p:nvCxnSpPr>
        <p:spPr>
          <a:xfrm rot="16200000" flipH="1">
            <a:off x="1602225" y="2512574"/>
            <a:ext cx="967501" cy="171449"/>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5" name="Shape 34"/>
          <p:cNvCxnSpPr>
            <a:endCxn id="12" idx="1"/>
          </p:cNvCxnSpPr>
          <p:nvPr/>
        </p:nvCxnSpPr>
        <p:spPr>
          <a:xfrm rot="16200000" flipH="1">
            <a:off x="1316475" y="2798324"/>
            <a:ext cx="1539001" cy="171449"/>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7" name="Shape 36"/>
          <p:cNvCxnSpPr>
            <a:endCxn id="13" idx="1"/>
          </p:cNvCxnSpPr>
          <p:nvPr/>
        </p:nvCxnSpPr>
        <p:spPr>
          <a:xfrm rot="16200000" flipH="1">
            <a:off x="1030725" y="3084074"/>
            <a:ext cx="2110501" cy="171449"/>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9" name="Shape 38"/>
          <p:cNvCxnSpPr/>
          <p:nvPr/>
        </p:nvCxnSpPr>
        <p:spPr>
          <a:xfrm rot="16200000" flipH="1">
            <a:off x="744736" y="3370064"/>
            <a:ext cx="2682479" cy="171450"/>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MY" dirty="0"/>
              <a:t>Non Functional Requirements</a:t>
            </a:r>
          </a:p>
        </p:txBody>
      </p:sp>
      <p:pic>
        <p:nvPicPr>
          <p:cNvPr id="20" name="Picture 13" descr="http://www.viprethailand.com/images/VIPRE-details.png"/>
          <p:cNvPicPr>
            <a:picLocks noChangeAspect="1" noChangeArrowheads="1"/>
          </p:cNvPicPr>
          <p:nvPr/>
        </p:nvPicPr>
        <p:blipFill>
          <a:blip r:embed="rId3"/>
          <a:srcRect/>
          <a:stretch>
            <a:fillRect/>
          </a:stretch>
        </p:blipFill>
        <p:spPr bwMode="auto">
          <a:xfrm>
            <a:off x="580820" y="89168"/>
            <a:ext cx="538988" cy="587685"/>
          </a:xfrm>
          <a:prstGeom prst="rect">
            <a:avLst/>
          </a:prstGeom>
          <a:noFill/>
          <a:ln w="9525">
            <a:noFill/>
            <a:miter lim="800000"/>
            <a:headEnd/>
            <a:tailEnd/>
          </a:ln>
        </p:spPr>
      </p:pic>
    </p:spTree>
    <p:extLst>
      <p:ext uri="{BB962C8B-B14F-4D97-AF65-F5344CB8AC3E}">
        <p14:creationId xmlns:p14="http://schemas.microsoft.com/office/powerpoint/2010/main" val="1270315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20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37"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900" decel="100000" fill="hold"/>
                                        <p:tgtEl>
                                          <p:spTgt spid="6"/>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2000"/>
                                        <p:tgtEl>
                                          <p:spTgt spid="27"/>
                                        </p:tgtEl>
                                      </p:cBhvr>
                                    </p:animEffect>
                                  </p:childTnLst>
                                </p:cTn>
                              </p:par>
                              <p:par>
                                <p:cTn id="21" presetID="10"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20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2000"/>
                                        <p:tgtEl>
                                          <p:spTgt spid="33"/>
                                        </p:tgtEl>
                                      </p:cBhvr>
                                    </p:animEffect>
                                  </p:childTnLst>
                                </p:cTn>
                              </p:par>
                              <p:par>
                                <p:cTn id="29" presetID="10"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20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fade">
                                      <p:cBhvr>
                                        <p:cTn id="36" dur="2000"/>
                                        <p:tgtEl>
                                          <p:spTgt spid="35"/>
                                        </p:tgtEl>
                                      </p:cBhvr>
                                    </p:animEffect>
                                  </p:childTnLst>
                                </p:cTn>
                              </p:par>
                              <p:par>
                                <p:cTn id="37" presetID="10"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2000"/>
                                        <p:tgtEl>
                                          <p:spTgt spid="12"/>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7"/>
                                        </p:tgtEl>
                                        <p:attrNameLst>
                                          <p:attrName>style.visibility</p:attrName>
                                        </p:attrNameLst>
                                      </p:cBhvr>
                                      <p:to>
                                        <p:strVal val="visible"/>
                                      </p:to>
                                    </p:set>
                                    <p:animEffect transition="in" filter="fade">
                                      <p:cBhvr>
                                        <p:cTn id="44" dur="2000"/>
                                        <p:tgtEl>
                                          <p:spTgt spid="37"/>
                                        </p:tgtEl>
                                      </p:cBhvr>
                                    </p:animEffect>
                                  </p:childTnLst>
                                </p:cTn>
                              </p:par>
                              <p:par>
                                <p:cTn id="45" presetID="10" presetClass="entr" presetSubtype="0" fill="hold"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20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9"/>
                                        </p:tgtEl>
                                        <p:attrNameLst>
                                          <p:attrName>style.visibility</p:attrName>
                                        </p:attrNameLst>
                                      </p:cBhvr>
                                      <p:to>
                                        <p:strVal val="visible"/>
                                      </p:to>
                                    </p:set>
                                    <p:animEffect transition="in" filter="fade">
                                      <p:cBhvr>
                                        <p:cTn id="52" dur="2000"/>
                                        <p:tgtEl>
                                          <p:spTgt spid="39"/>
                                        </p:tgtEl>
                                      </p:cBhvr>
                                    </p:animEffect>
                                  </p:childTnLst>
                                </p:cTn>
                              </p:par>
                              <p:par>
                                <p:cTn id="53" presetID="10" presetClass="entr" presetSubtype="0" fill="hold" nodeType="with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fade">
                                      <p:cBhvr>
                                        <p:cTn id="55"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29050" y="800100"/>
            <a:ext cx="1600200" cy="5715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50" dirty="0"/>
              <a:t>Non-Functional Requirements</a:t>
            </a:r>
            <a:endParaRPr lang="en-MY" sz="1050" dirty="0"/>
          </a:p>
        </p:txBody>
      </p:sp>
      <p:sp>
        <p:nvSpPr>
          <p:cNvPr id="6" name="Rectangle 5"/>
          <p:cNvSpPr/>
          <p:nvPr/>
        </p:nvSpPr>
        <p:spPr>
          <a:xfrm>
            <a:off x="1200150" y="1543050"/>
            <a:ext cx="1600200" cy="571500"/>
          </a:xfrm>
          <a:prstGeom prst="rect">
            <a:avLst/>
          </a:prstGeom>
          <a:ln>
            <a:solidFill>
              <a:schemeClr val="bg1">
                <a:lumMod val="95000"/>
              </a:schemeClr>
            </a:solidFill>
          </a:ln>
        </p:spPr>
        <p:style>
          <a:lnRef idx="1">
            <a:schemeClr val="dk1"/>
          </a:lnRef>
          <a:fillRef idx="2">
            <a:schemeClr val="dk1"/>
          </a:fillRef>
          <a:effectRef idx="1">
            <a:schemeClr val="dk1"/>
          </a:effectRef>
          <a:fontRef idx="minor">
            <a:schemeClr val="dk1"/>
          </a:fontRef>
        </p:style>
        <p:txBody>
          <a:bodyPr anchor="ctr"/>
          <a:lstStyle/>
          <a:p>
            <a:pPr algn="ctr">
              <a:defRPr/>
            </a:pPr>
            <a:r>
              <a:rPr lang="en-US" sz="1050" dirty="0">
                <a:solidFill>
                  <a:schemeClr val="bg1">
                    <a:lumMod val="95000"/>
                  </a:schemeClr>
                </a:solidFill>
              </a:rPr>
              <a:t>Product Requirements</a:t>
            </a:r>
            <a:endParaRPr lang="en-MY" sz="1050" dirty="0">
              <a:solidFill>
                <a:schemeClr val="bg1">
                  <a:lumMod val="95000"/>
                </a:schemeClr>
              </a:solidFill>
            </a:endParaRPr>
          </a:p>
        </p:txBody>
      </p:sp>
      <p:sp>
        <p:nvSpPr>
          <p:cNvPr id="7" name="Rectangle 6"/>
          <p:cNvSpPr/>
          <p:nvPr/>
        </p:nvSpPr>
        <p:spPr>
          <a:xfrm>
            <a:off x="3086100" y="1543050"/>
            <a:ext cx="1943100" cy="5715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50" dirty="0"/>
              <a:t>Process/Organizational Requirements</a:t>
            </a:r>
            <a:endParaRPr lang="en-MY" sz="1050" dirty="0"/>
          </a:p>
        </p:txBody>
      </p:sp>
      <p:sp>
        <p:nvSpPr>
          <p:cNvPr id="9" name="Rectangle 8"/>
          <p:cNvSpPr/>
          <p:nvPr/>
        </p:nvSpPr>
        <p:spPr>
          <a:xfrm>
            <a:off x="2171700" y="2335050"/>
            <a:ext cx="1600200" cy="351000"/>
          </a:xfrm>
          <a:prstGeom prst="rect">
            <a:avLst/>
          </a:prstGeom>
          <a:ln>
            <a:solidFill>
              <a:schemeClr val="bg1">
                <a:lumMod val="95000"/>
              </a:schemeClr>
            </a:solidFill>
          </a:ln>
        </p:spPr>
        <p:style>
          <a:lnRef idx="1">
            <a:schemeClr val="dk1"/>
          </a:lnRef>
          <a:fillRef idx="2">
            <a:schemeClr val="dk1"/>
          </a:fillRef>
          <a:effectRef idx="1">
            <a:schemeClr val="dk1"/>
          </a:effectRef>
          <a:fontRef idx="minor">
            <a:schemeClr val="dk1"/>
          </a:fontRef>
        </p:style>
        <p:txBody>
          <a:bodyPr anchor="ctr"/>
          <a:lstStyle/>
          <a:p>
            <a:pPr algn="ctr">
              <a:defRPr/>
            </a:pPr>
            <a:r>
              <a:rPr lang="en-US" sz="1050" dirty="0">
                <a:solidFill>
                  <a:schemeClr val="bg1">
                    <a:lumMod val="95000"/>
                  </a:schemeClr>
                </a:solidFill>
              </a:rPr>
              <a:t>Usability</a:t>
            </a:r>
            <a:endParaRPr lang="en-MY" sz="1050" dirty="0">
              <a:solidFill>
                <a:schemeClr val="bg1">
                  <a:lumMod val="95000"/>
                </a:schemeClr>
              </a:solidFill>
            </a:endParaRPr>
          </a:p>
        </p:txBody>
      </p:sp>
      <p:sp>
        <p:nvSpPr>
          <p:cNvPr id="10" name="Rectangle 9"/>
          <p:cNvSpPr/>
          <p:nvPr/>
        </p:nvSpPr>
        <p:spPr>
          <a:xfrm>
            <a:off x="2171700" y="2792250"/>
            <a:ext cx="1600200" cy="351000"/>
          </a:xfrm>
          <a:prstGeom prst="rect">
            <a:avLst/>
          </a:prstGeom>
          <a:ln>
            <a:solidFill>
              <a:schemeClr val="bg1">
                <a:lumMod val="95000"/>
              </a:schemeClr>
            </a:solidFill>
          </a:ln>
        </p:spPr>
        <p:style>
          <a:lnRef idx="1">
            <a:schemeClr val="dk1"/>
          </a:lnRef>
          <a:fillRef idx="2">
            <a:schemeClr val="dk1"/>
          </a:fillRef>
          <a:effectRef idx="1">
            <a:schemeClr val="dk1"/>
          </a:effectRef>
          <a:fontRef idx="minor">
            <a:schemeClr val="dk1"/>
          </a:fontRef>
        </p:style>
        <p:txBody>
          <a:bodyPr anchor="ctr"/>
          <a:lstStyle/>
          <a:p>
            <a:pPr algn="ctr">
              <a:defRPr/>
            </a:pPr>
            <a:r>
              <a:rPr lang="en-US" sz="1050" dirty="0">
                <a:solidFill>
                  <a:schemeClr val="bg1">
                    <a:lumMod val="95000"/>
                  </a:schemeClr>
                </a:solidFill>
              </a:rPr>
              <a:t>Efficiency</a:t>
            </a:r>
            <a:endParaRPr lang="en-MY" sz="1050" dirty="0">
              <a:solidFill>
                <a:schemeClr val="bg1">
                  <a:lumMod val="95000"/>
                </a:schemeClr>
              </a:solidFill>
            </a:endParaRPr>
          </a:p>
        </p:txBody>
      </p:sp>
      <p:sp>
        <p:nvSpPr>
          <p:cNvPr id="11" name="Rectangle 10"/>
          <p:cNvSpPr/>
          <p:nvPr/>
        </p:nvSpPr>
        <p:spPr>
          <a:xfrm>
            <a:off x="2171700" y="3249450"/>
            <a:ext cx="1600200" cy="351000"/>
          </a:xfrm>
          <a:prstGeom prst="rect">
            <a:avLst/>
          </a:prstGeom>
          <a:ln>
            <a:solidFill>
              <a:schemeClr val="bg1">
                <a:lumMod val="95000"/>
              </a:schemeClr>
            </a:solidFill>
          </a:ln>
        </p:spPr>
        <p:style>
          <a:lnRef idx="1">
            <a:schemeClr val="dk1"/>
          </a:lnRef>
          <a:fillRef idx="2">
            <a:schemeClr val="dk1"/>
          </a:fillRef>
          <a:effectRef idx="1">
            <a:schemeClr val="dk1"/>
          </a:effectRef>
          <a:fontRef idx="minor">
            <a:schemeClr val="dk1"/>
          </a:fontRef>
        </p:style>
        <p:txBody>
          <a:bodyPr anchor="ctr"/>
          <a:lstStyle/>
          <a:p>
            <a:pPr algn="ctr">
              <a:defRPr/>
            </a:pPr>
            <a:r>
              <a:rPr lang="en-US" sz="1050" dirty="0">
                <a:solidFill>
                  <a:schemeClr val="bg1">
                    <a:lumMod val="95000"/>
                  </a:schemeClr>
                </a:solidFill>
              </a:rPr>
              <a:t>Performance </a:t>
            </a:r>
            <a:endParaRPr lang="en-MY" sz="1050" dirty="0">
              <a:solidFill>
                <a:schemeClr val="bg1">
                  <a:lumMod val="95000"/>
                </a:schemeClr>
              </a:solidFill>
            </a:endParaRPr>
          </a:p>
        </p:txBody>
      </p:sp>
      <p:sp>
        <p:nvSpPr>
          <p:cNvPr id="12" name="Rectangle 11"/>
          <p:cNvSpPr/>
          <p:nvPr/>
        </p:nvSpPr>
        <p:spPr>
          <a:xfrm>
            <a:off x="2171700" y="3706650"/>
            <a:ext cx="1600200" cy="351000"/>
          </a:xfrm>
          <a:prstGeom prst="rect">
            <a:avLst/>
          </a:prstGeom>
          <a:ln>
            <a:solidFill>
              <a:schemeClr val="bg1">
                <a:lumMod val="95000"/>
              </a:schemeClr>
            </a:solidFill>
          </a:ln>
        </p:spPr>
        <p:style>
          <a:lnRef idx="1">
            <a:schemeClr val="dk1"/>
          </a:lnRef>
          <a:fillRef idx="2">
            <a:schemeClr val="dk1"/>
          </a:fillRef>
          <a:effectRef idx="1">
            <a:schemeClr val="dk1"/>
          </a:effectRef>
          <a:fontRef idx="minor">
            <a:schemeClr val="dk1"/>
          </a:fontRef>
        </p:style>
        <p:txBody>
          <a:bodyPr anchor="ctr"/>
          <a:lstStyle/>
          <a:p>
            <a:pPr algn="ctr">
              <a:defRPr/>
            </a:pPr>
            <a:r>
              <a:rPr lang="en-US" sz="1050" dirty="0">
                <a:solidFill>
                  <a:schemeClr val="bg1">
                    <a:lumMod val="95000"/>
                  </a:schemeClr>
                </a:solidFill>
              </a:rPr>
              <a:t>Space</a:t>
            </a:r>
            <a:endParaRPr lang="en-MY" sz="1050" dirty="0">
              <a:solidFill>
                <a:schemeClr val="bg1">
                  <a:lumMod val="95000"/>
                </a:schemeClr>
              </a:solidFill>
            </a:endParaRPr>
          </a:p>
        </p:txBody>
      </p:sp>
      <p:sp>
        <p:nvSpPr>
          <p:cNvPr id="13" name="Rectangle 12"/>
          <p:cNvSpPr/>
          <p:nvPr/>
        </p:nvSpPr>
        <p:spPr>
          <a:xfrm>
            <a:off x="2171700" y="4163850"/>
            <a:ext cx="1600200" cy="351000"/>
          </a:xfrm>
          <a:prstGeom prst="rect">
            <a:avLst/>
          </a:prstGeom>
          <a:ln>
            <a:solidFill>
              <a:schemeClr val="bg1">
                <a:lumMod val="95000"/>
              </a:schemeClr>
            </a:solidFill>
          </a:ln>
        </p:spPr>
        <p:style>
          <a:lnRef idx="1">
            <a:schemeClr val="dk1"/>
          </a:lnRef>
          <a:fillRef idx="2">
            <a:schemeClr val="dk1"/>
          </a:fillRef>
          <a:effectRef idx="1">
            <a:schemeClr val="dk1"/>
          </a:effectRef>
          <a:fontRef idx="minor">
            <a:schemeClr val="dk1"/>
          </a:fontRef>
        </p:style>
        <p:txBody>
          <a:bodyPr anchor="ctr"/>
          <a:lstStyle/>
          <a:p>
            <a:pPr algn="ctr">
              <a:defRPr/>
            </a:pPr>
            <a:r>
              <a:rPr lang="en-US" sz="1050" dirty="0">
                <a:solidFill>
                  <a:schemeClr val="bg1">
                    <a:lumMod val="95000"/>
                  </a:schemeClr>
                </a:solidFill>
              </a:rPr>
              <a:t>Reliability</a:t>
            </a:r>
            <a:endParaRPr lang="en-MY" sz="1050" dirty="0">
              <a:solidFill>
                <a:schemeClr val="bg1">
                  <a:lumMod val="95000"/>
                </a:schemeClr>
              </a:solidFill>
            </a:endParaRPr>
          </a:p>
        </p:txBody>
      </p:sp>
      <p:sp>
        <p:nvSpPr>
          <p:cNvPr id="14" name="Rectangle 13"/>
          <p:cNvSpPr/>
          <p:nvPr/>
        </p:nvSpPr>
        <p:spPr>
          <a:xfrm>
            <a:off x="2171700" y="4621050"/>
            <a:ext cx="1600200" cy="351000"/>
          </a:xfrm>
          <a:prstGeom prst="rect">
            <a:avLst/>
          </a:prstGeom>
          <a:ln>
            <a:solidFill>
              <a:schemeClr val="bg1">
                <a:lumMod val="95000"/>
              </a:schemeClr>
            </a:solidFill>
          </a:ln>
        </p:spPr>
        <p:style>
          <a:lnRef idx="1">
            <a:schemeClr val="dk1"/>
          </a:lnRef>
          <a:fillRef idx="2">
            <a:schemeClr val="dk1"/>
          </a:fillRef>
          <a:effectRef idx="1">
            <a:schemeClr val="dk1"/>
          </a:effectRef>
          <a:fontRef idx="minor">
            <a:schemeClr val="dk1"/>
          </a:fontRef>
        </p:style>
        <p:txBody>
          <a:bodyPr anchor="ctr"/>
          <a:lstStyle/>
          <a:p>
            <a:pPr algn="ctr">
              <a:defRPr/>
            </a:pPr>
            <a:r>
              <a:rPr lang="en-US" sz="1050" dirty="0">
                <a:solidFill>
                  <a:schemeClr val="bg1">
                    <a:lumMod val="95000"/>
                  </a:schemeClr>
                </a:solidFill>
              </a:rPr>
              <a:t>Portability</a:t>
            </a:r>
            <a:endParaRPr lang="en-MY" sz="1050" dirty="0">
              <a:solidFill>
                <a:schemeClr val="bg1">
                  <a:lumMod val="95000"/>
                </a:schemeClr>
              </a:solidFill>
            </a:endParaRPr>
          </a:p>
        </p:txBody>
      </p:sp>
      <p:sp>
        <p:nvSpPr>
          <p:cNvPr id="15" name="Rectangle 14"/>
          <p:cNvSpPr/>
          <p:nvPr/>
        </p:nvSpPr>
        <p:spPr>
          <a:xfrm>
            <a:off x="4171950" y="2335050"/>
            <a:ext cx="1600200" cy="3510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50" dirty="0"/>
              <a:t>Delivery</a:t>
            </a:r>
            <a:endParaRPr lang="en-MY" sz="1050" dirty="0"/>
          </a:p>
        </p:txBody>
      </p:sp>
      <p:sp>
        <p:nvSpPr>
          <p:cNvPr id="16" name="Rectangle 15"/>
          <p:cNvSpPr/>
          <p:nvPr/>
        </p:nvSpPr>
        <p:spPr>
          <a:xfrm>
            <a:off x="4171950" y="2792250"/>
            <a:ext cx="1600200" cy="3510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50" dirty="0"/>
              <a:t>Implementation</a:t>
            </a:r>
            <a:endParaRPr lang="en-MY" sz="1050" dirty="0"/>
          </a:p>
        </p:txBody>
      </p:sp>
      <p:sp>
        <p:nvSpPr>
          <p:cNvPr id="17" name="Rectangle 16"/>
          <p:cNvSpPr/>
          <p:nvPr/>
        </p:nvSpPr>
        <p:spPr>
          <a:xfrm>
            <a:off x="4171950" y="3249450"/>
            <a:ext cx="1600200" cy="3510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50" dirty="0"/>
              <a:t>Standards</a:t>
            </a:r>
            <a:endParaRPr lang="en-MY" sz="1050" dirty="0"/>
          </a:p>
        </p:txBody>
      </p:sp>
      <p:cxnSp>
        <p:nvCxnSpPr>
          <p:cNvPr id="25" name="Shape 24"/>
          <p:cNvCxnSpPr/>
          <p:nvPr/>
        </p:nvCxnSpPr>
        <p:spPr>
          <a:xfrm rot="10800000" flipV="1">
            <a:off x="2000250" y="1085850"/>
            <a:ext cx="1828800" cy="45720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7" name="Shape 26"/>
          <p:cNvCxnSpPr/>
          <p:nvPr/>
        </p:nvCxnSpPr>
        <p:spPr>
          <a:xfrm rot="16200000" flipH="1">
            <a:off x="1887736" y="2227064"/>
            <a:ext cx="396479" cy="17145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1" name="Shape 30"/>
          <p:cNvCxnSpPr/>
          <p:nvPr/>
        </p:nvCxnSpPr>
        <p:spPr>
          <a:xfrm rot="16200000" flipH="1">
            <a:off x="1659136" y="2455664"/>
            <a:ext cx="853679" cy="17145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3" name="Shape 32"/>
          <p:cNvCxnSpPr/>
          <p:nvPr/>
        </p:nvCxnSpPr>
        <p:spPr>
          <a:xfrm rot="16200000" flipH="1">
            <a:off x="1430536" y="2684264"/>
            <a:ext cx="1310879" cy="17145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5" name="Shape 34"/>
          <p:cNvCxnSpPr/>
          <p:nvPr/>
        </p:nvCxnSpPr>
        <p:spPr>
          <a:xfrm rot="16200000" flipH="1">
            <a:off x="1201936" y="2912864"/>
            <a:ext cx="1768079" cy="17145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7" name="Shape 36"/>
          <p:cNvCxnSpPr/>
          <p:nvPr/>
        </p:nvCxnSpPr>
        <p:spPr>
          <a:xfrm rot="16200000" flipH="1">
            <a:off x="973336" y="3141464"/>
            <a:ext cx="2225279" cy="17145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9" name="Shape 38"/>
          <p:cNvCxnSpPr/>
          <p:nvPr/>
        </p:nvCxnSpPr>
        <p:spPr>
          <a:xfrm rot="16200000" flipH="1">
            <a:off x="744736" y="3370064"/>
            <a:ext cx="2682479" cy="17145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1" name="Shape 40"/>
          <p:cNvCxnSpPr/>
          <p:nvPr/>
        </p:nvCxnSpPr>
        <p:spPr>
          <a:xfrm rot="16200000" flipH="1">
            <a:off x="3916561" y="2255639"/>
            <a:ext cx="396479" cy="11430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3" name="Shape 42"/>
          <p:cNvCxnSpPr/>
          <p:nvPr/>
        </p:nvCxnSpPr>
        <p:spPr>
          <a:xfrm rot="16200000" flipH="1">
            <a:off x="3687961" y="2484239"/>
            <a:ext cx="853679" cy="11430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rot="16200000" flipH="1">
            <a:off x="3459361" y="2712839"/>
            <a:ext cx="1310879" cy="11430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8" name="Elbow Connector 47"/>
          <p:cNvCxnSpPr/>
          <p:nvPr/>
        </p:nvCxnSpPr>
        <p:spPr>
          <a:xfrm rot="5400000">
            <a:off x="4257675" y="1171575"/>
            <a:ext cx="171450" cy="5715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pic>
        <p:nvPicPr>
          <p:cNvPr id="28" name="Picture 13" descr="http://www.viprethailand.com/images/VIPRE-details.png"/>
          <p:cNvPicPr>
            <a:picLocks noChangeAspect="1" noChangeArrowheads="1"/>
          </p:cNvPicPr>
          <p:nvPr/>
        </p:nvPicPr>
        <p:blipFill>
          <a:blip r:embed="rId3"/>
          <a:srcRect/>
          <a:stretch>
            <a:fillRect/>
          </a:stretch>
        </p:blipFill>
        <p:spPr bwMode="auto">
          <a:xfrm>
            <a:off x="580820" y="89168"/>
            <a:ext cx="538988" cy="587685"/>
          </a:xfrm>
          <a:prstGeom prst="rect">
            <a:avLst/>
          </a:prstGeom>
          <a:noFill/>
          <a:ln w="9525">
            <a:noFill/>
            <a:miter lim="800000"/>
            <a:headEnd/>
            <a:tailEnd/>
          </a:ln>
        </p:spPr>
      </p:pic>
      <p:sp>
        <p:nvSpPr>
          <p:cNvPr id="3" name="Title 2"/>
          <p:cNvSpPr>
            <a:spLocks noGrp="1"/>
          </p:cNvSpPr>
          <p:nvPr>
            <p:ph type="title"/>
          </p:nvPr>
        </p:nvSpPr>
        <p:spPr/>
        <p:txBody>
          <a:bodyPr/>
          <a:lstStyle/>
          <a:p>
            <a:r>
              <a:rPr lang="en-MY" dirty="0"/>
              <a:t>Non Functional Requirements</a:t>
            </a:r>
          </a:p>
        </p:txBody>
      </p:sp>
    </p:spTree>
    <p:extLst>
      <p:ext uri="{BB962C8B-B14F-4D97-AF65-F5344CB8AC3E}">
        <p14:creationId xmlns:p14="http://schemas.microsoft.com/office/powerpoint/2010/main" val="2012177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2000"/>
                                        <p:tgtEl>
                                          <p:spTgt spid="48"/>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2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fade">
                                      <p:cBhvr>
                                        <p:cTn id="15" dur="2000"/>
                                        <p:tgtEl>
                                          <p:spTgt spid="41"/>
                                        </p:tgtEl>
                                      </p:cBhvr>
                                    </p:animEffect>
                                  </p:childTnLst>
                                </p:cTn>
                              </p:par>
                              <p:par>
                                <p:cTn id="16" presetID="10" presetClass="entr" presetSubtype="0" fill="hold"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20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fade">
                                      <p:cBhvr>
                                        <p:cTn id="23" dur="2000"/>
                                        <p:tgtEl>
                                          <p:spTgt spid="43"/>
                                        </p:tgtEl>
                                      </p:cBhvr>
                                    </p:animEffect>
                                  </p:childTnLst>
                                </p:cTn>
                              </p:par>
                              <p:par>
                                <p:cTn id="24" presetID="10" presetClass="entr" presetSubtype="0" fill="hold"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20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fade">
                                      <p:cBhvr>
                                        <p:cTn id="31" dur="2000"/>
                                        <p:tgtEl>
                                          <p:spTgt spid="45"/>
                                        </p:tgtEl>
                                      </p:cBhvr>
                                    </p:animEffect>
                                  </p:childTnLst>
                                </p:cTn>
                              </p:par>
                              <p:par>
                                <p:cTn id="32" presetID="10" presetClass="entr" presetSubtype="0" fill="hold"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29050" y="800100"/>
            <a:ext cx="1600200" cy="5715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50" dirty="0"/>
              <a:t>Non-Functional Requirements</a:t>
            </a:r>
            <a:endParaRPr lang="en-MY" sz="1050" dirty="0"/>
          </a:p>
        </p:txBody>
      </p:sp>
      <p:sp>
        <p:nvSpPr>
          <p:cNvPr id="6" name="Rectangle 5"/>
          <p:cNvSpPr/>
          <p:nvPr/>
        </p:nvSpPr>
        <p:spPr>
          <a:xfrm>
            <a:off x="1200150" y="1543050"/>
            <a:ext cx="1600200" cy="571500"/>
          </a:xfrm>
          <a:prstGeom prst="rect">
            <a:avLst/>
          </a:prstGeom>
          <a:ln>
            <a:solidFill>
              <a:schemeClr val="bg1">
                <a:lumMod val="95000"/>
              </a:schemeClr>
            </a:solidFill>
          </a:ln>
        </p:spPr>
        <p:style>
          <a:lnRef idx="1">
            <a:schemeClr val="dk1"/>
          </a:lnRef>
          <a:fillRef idx="2">
            <a:schemeClr val="dk1"/>
          </a:fillRef>
          <a:effectRef idx="1">
            <a:schemeClr val="dk1"/>
          </a:effectRef>
          <a:fontRef idx="minor">
            <a:schemeClr val="dk1"/>
          </a:fontRef>
        </p:style>
        <p:txBody>
          <a:bodyPr anchor="ctr"/>
          <a:lstStyle/>
          <a:p>
            <a:pPr algn="ctr">
              <a:defRPr/>
            </a:pPr>
            <a:r>
              <a:rPr lang="en-US" sz="1050" dirty="0">
                <a:solidFill>
                  <a:schemeClr val="bg1">
                    <a:lumMod val="95000"/>
                  </a:schemeClr>
                </a:solidFill>
              </a:rPr>
              <a:t>Product Requirements</a:t>
            </a:r>
            <a:endParaRPr lang="en-MY" sz="1050" dirty="0">
              <a:solidFill>
                <a:schemeClr val="bg1">
                  <a:lumMod val="95000"/>
                </a:schemeClr>
              </a:solidFill>
            </a:endParaRPr>
          </a:p>
        </p:txBody>
      </p:sp>
      <p:sp>
        <p:nvSpPr>
          <p:cNvPr id="7" name="Rectangle 6"/>
          <p:cNvSpPr/>
          <p:nvPr/>
        </p:nvSpPr>
        <p:spPr>
          <a:xfrm>
            <a:off x="3086100" y="1543050"/>
            <a:ext cx="1943100" cy="571500"/>
          </a:xfrm>
          <a:prstGeom prst="rect">
            <a:avLst/>
          </a:prstGeom>
          <a:ln>
            <a:solidFill>
              <a:schemeClr val="bg1">
                <a:lumMod val="95000"/>
              </a:schemeClr>
            </a:solidFill>
          </a:ln>
        </p:spPr>
        <p:style>
          <a:lnRef idx="1">
            <a:schemeClr val="dk1"/>
          </a:lnRef>
          <a:fillRef idx="2">
            <a:schemeClr val="dk1"/>
          </a:fillRef>
          <a:effectRef idx="1">
            <a:schemeClr val="dk1"/>
          </a:effectRef>
          <a:fontRef idx="minor">
            <a:schemeClr val="dk1"/>
          </a:fontRef>
        </p:style>
        <p:txBody>
          <a:bodyPr anchor="ctr"/>
          <a:lstStyle/>
          <a:p>
            <a:pPr algn="ctr">
              <a:defRPr/>
            </a:pPr>
            <a:r>
              <a:rPr lang="en-US" sz="1050" dirty="0">
                <a:solidFill>
                  <a:schemeClr val="bg1">
                    <a:lumMod val="95000"/>
                  </a:schemeClr>
                </a:solidFill>
              </a:rPr>
              <a:t>Process/Organizational Requirements</a:t>
            </a:r>
            <a:endParaRPr lang="en-MY" sz="1050" dirty="0">
              <a:solidFill>
                <a:schemeClr val="bg1">
                  <a:lumMod val="95000"/>
                </a:schemeClr>
              </a:solidFill>
            </a:endParaRPr>
          </a:p>
        </p:txBody>
      </p:sp>
      <p:sp>
        <p:nvSpPr>
          <p:cNvPr id="8" name="Rectangle 7"/>
          <p:cNvSpPr/>
          <p:nvPr/>
        </p:nvSpPr>
        <p:spPr>
          <a:xfrm>
            <a:off x="5257800" y="1543050"/>
            <a:ext cx="1600200" cy="5715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50" dirty="0"/>
              <a:t>External Requirements</a:t>
            </a:r>
            <a:endParaRPr lang="en-MY" sz="1050" dirty="0"/>
          </a:p>
        </p:txBody>
      </p:sp>
      <p:sp>
        <p:nvSpPr>
          <p:cNvPr id="9" name="Rectangle 8"/>
          <p:cNvSpPr/>
          <p:nvPr/>
        </p:nvSpPr>
        <p:spPr>
          <a:xfrm>
            <a:off x="2171700" y="2335050"/>
            <a:ext cx="1600200" cy="351000"/>
          </a:xfrm>
          <a:prstGeom prst="rect">
            <a:avLst/>
          </a:prstGeom>
          <a:ln>
            <a:solidFill>
              <a:schemeClr val="bg1">
                <a:lumMod val="95000"/>
              </a:schemeClr>
            </a:solidFill>
          </a:ln>
        </p:spPr>
        <p:style>
          <a:lnRef idx="1">
            <a:schemeClr val="dk1"/>
          </a:lnRef>
          <a:fillRef idx="2">
            <a:schemeClr val="dk1"/>
          </a:fillRef>
          <a:effectRef idx="1">
            <a:schemeClr val="dk1"/>
          </a:effectRef>
          <a:fontRef idx="minor">
            <a:schemeClr val="dk1"/>
          </a:fontRef>
        </p:style>
        <p:txBody>
          <a:bodyPr anchor="ctr"/>
          <a:lstStyle/>
          <a:p>
            <a:pPr algn="ctr">
              <a:defRPr/>
            </a:pPr>
            <a:r>
              <a:rPr lang="en-US" sz="1050" dirty="0">
                <a:solidFill>
                  <a:schemeClr val="bg1">
                    <a:lumMod val="95000"/>
                  </a:schemeClr>
                </a:solidFill>
              </a:rPr>
              <a:t>Usability</a:t>
            </a:r>
            <a:endParaRPr lang="en-MY" sz="1050" dirty="0">
              <a:solidFill>
                <a:schemeClr val="bg1">
                  <a:lumMod val="95000"/>
                </a:schemeClr>
              </a:solidFill>
            </a:endParaRPr>
          </a:p>
        </p:txBody>
      </p:sp>
      <p:sp>
        <p:nvSpPr>
          <p:cNvPr id="10" name="Rectangle 9"/>
          <p:cNvSpPr/>
          <p:nvPr/>
        </p:nvSpPr>
        <p:spPr>
          <a:xfrm>
            <a:off x="2171700" y="2792250"/>
            <a:ext cx="1600200" cy="351000"/>
          </a:xfrm>
          <a:prstGeom prst="rect">
            <a:avLst/>
          </a:prstGeom>
          <a:ln>
            <a:solidFill>
              <a:schemeClr val="bg1">
                <a:lumMod val="95000"/>
              </a:schemeClr>
            </a:solidFill>
          </a:ln>
        </p:spPr>
        <p:style>
          <a:lnRef idx="1">
            <a:schemeClr val="dk1"/>
          </a:lnRef>
          <a:fillRef idx="2">
            <a:schemeClr val="dk1"/>
          </a:fillRef>
          <a:effectRef idx="1">
            <a:schemeClr val="dk1"/>
          </a:effectRef>
          <a:fontRef idx="minor">
            <a:schemeClr val="dk1"/>
          </a:fontRef>
        </p:style>
        <p:txBody>
          <a:bodyPr anchor="ctr"/>
          <a:lstStyle/>
          <a:p>
            <a:pPr algn="ctr">
              <a:defRPr/>
            </a:pPr>
            <a:r>
              <a:rPr lang="en-US" sz="1050" dirty="0">
                <a:solidFill>
                  <a:schemeClr val="bg1">
                    <a:lumMod val="95000"/>
                  </a:schemeClr>
                </a:solidFill>
              </a:rPr>
              <a:t>Efficiency</a:t>
            </a:r>
            <a:endParaRPr lang="en-MY" sz="1050" dirty="0">
              <a:solidFill>
                <a:schemeClr val="bg1">
                  <a:lumMod val="95000"/>
                </a:schemeClr>
              </a:solidFill>
            </a:endParaRPr>
          </a:p>
        </p:txBody>
      </p:sp>
      <p:sp>
        <p:nvSpPr>
          <p:cNvPr id="11" name="Rectangle 10"/>
          <p:cNvSpPr/>
          <p:nvPr/>
        </p:nvSpPr>
        <p:spPr>
          <a:xfrm>
            <a:off x="2171700" y="3249450"/>
            <a:ext cx="1600200" cy="351000"/>
          </a:xfrm>
          <a:prstGeom prst="rect">
            <a:avLst/>
          </a:prstGeom>
          <a:ln>
            <a:solidFill>
              <a:schemeClr val="bg1">
                <a:lumMod val="95000"/>
              </a:schemeClr>
            </a:solidFill>
          </a:ln>
        </p:spPr>
        <p:style>
          <a:lnRef idx="1">
            <a:schemeClr val="dk1"/>
          </a:lnRef>
          <a:fillRef idx="2">
            <a:schemeClr val="dk1"/>
          </a:fillRef>
          <a:effectRef idx="1">
            <a:schemeClr val="dk1"/>
          </a:effectRef>
          <a:fontRef idx="minor">
            <a:schemeClr val="dk1"/>
          </a:fontRef>
        </p:style>
        <p:txBody>
          <a:bodyPr anchor="ctr"/>
          <a:lstStyle/>
          <a:p>
            <a:pPr algn="ctr">
              <a:defRPr/>
            </a:pPr>
            <a:r>
              <a:rPr lang="en-US" sz="1050" dirty="0">
                <a:solidFill>
                  <a:schemeClr val="bg1">
                    <a:lumMod val="95000"/>
                  </a:schemeClr>
                </a:solidFill>
              </a:rPr>
              <a:t>Performance </a:t>
            </a:r>
            <a:endParaRPr lang="en-MY" sz="1050" dirty="0">
              <a:solidFill>
                <a:schemeClr val="bg1">
                  <a:lumMod val="95000"/>
                </a:schemeClr>
              </a:solidFill>
            </a:endParaRPr>
          </a:p>
        </p:txBody>
      </p:sp>
      <p:sp>
        <p:nvSpPr>
          <p:cNvPr id="12" name="Rectangle 11"/>
          <p:cNvSpPr/>
          <p:nvPr/>
        </p:nvSpPr>
        <p:spPr>
          <a:xfrm>
            <a:off x="2171700" y="3706650"/>
            <a:ext cx="1600200" cy="351000"/>
          </a:xfrm>
          <a:prstGeom prst="rect">
            <a:avLst/>
          </a:prstGeom>
          <a:ln>
            <a:solidFill>
              <a:schemeClr val="bg1">
                <a:lumMod val="95000"/>
              </a:schemeClr>
            </a:solidFill>
          </a:ln>
        </p:spPr>
        <p:style>
          <a:lnRef idx="1">
            <a:schemeClr val="dk1"/>
          </a:lnRef>
          <a:fillRef idx="2">
            <a:schemeClr val="dk1"/>
          </a:fillRef>
          <a:effectRef idx="1">
            <a:schemeClr val="dk1"/>
          </a:effectRef>
          <a:fontRef idx="minor">
            <a:schemeClr val="dk1"/>
          </a:fontRef>
        </p:style>
        <p:txBody>
          <a:bodyPr anchor="ctr"/>
          <a:lstStyle/>
          <a:p>
            <a:pPr algn="ctr">
              <a:defRPr/>
            </a:pPr>
            <a:r>
              <a:rPr lang="en-US" sz="1050" dirty="0">
                <a:solidFill>
                  <a:schemeClr val="bg1">
                    <a:lumMod val="95000"/>
                  </a:schemeClr>
                </a:solidFill>
              </a:rPr>
              <a:t>Space</a:t>
            </a:r>
            <a:endParaRPr lang="en-MY" sz="1050" dirty="0">
              <a:solidFill>
                <a:schemeClr val="bg1">
                  <a:lumMod val="95000"/>
                </a:schemeClr>
              </a:solidFill>
            </a:endParaRPr>
          </a:p>
        </p:txBody>
      </p:sp>
      <p:sp>
        <p:nvSpPr>
          <p:cNvPr id="13" name="Rectangle 12"/>
          <p:cNvSpPr/>
          <p:nvPr/>
        </p:nvSpPr>
        <p:spPr>
          <a:xfrm>
            <a:off x="2171700" y="4163850"/>
            <a:ext cx="1600200" cy="351000"/>
          </a:xfrm>
          <a:prstGeom prst="rect">
            <a:avLst/>
          </a:prstGeom>
          <a:ln>
            <a:solidFill>
              <a:schemeClr val="bg1">
                <a:lumMod val="95000"/>
              </a:schemeClr>
            </a:solidFill>
          </a:ln>
        </p:spPr>
        <p:style>
          <a:lnRef idx="1">
            <a:schemeClr val="dk1"/>
          </a:lnRef>
          <a:fillRef idx="2">
            <a:schemeClr val="dk1"/>
          </a:fillRef>
          <a:effectRef idx="1">
            <a:schemeClr val="dk1"/>
          </a:effectRef>
          <a:fontRef idx="minor">
            <a:schemeClr val="dk1"/>
          </a:fontRef>
        </p:style>
        <p:txBody>
          <a:bodyPr anchor="ctr"/>
          <a:lstStyle/>
          <a:p>
            <a:pPr algn="ctr">
              <a:defRPr/>
            </a:pPr>
            <a:r>
              <a:rPr lang="en-US" sz="1050" dirty="0">
                <a:solidFill>
                  <a:schemeClr val="bg1">
                    <a:lumMod val="95000"/>
                  </a:schemeClr>
                </a:solidFill>
              </a:rPr>
              <a:t>Reliability</a:t>
            </a:r>
            <a:endParaRPr lang="en-MY" sz="1050" dirty="0">
              <a:solidFill>
                <a:schemeClr val="bg1">
                  <a:lumMod val="95000"/>
                </a:schemeClr>
              </a:solidFill>
            </a:endParaRPr>
          </a:p>
        </p:txBody>
      </p:sp>
      <p:sp>
        <p:nvSpPr>
          <p:cNvPr id="14" name="Rectangle 13"/>
          <p:cNvSpPr/>
          <p:nvPr/>
        </p:nvSpPr>
        <p:spPr>
          <a:xfrm>
            <a:off x="2171700" y="4621050"/>
            <a:ext cx="1600200" cy="351000"/>
          </a:xfrm>
          <a:prstGeom prst="rect">
            <a:avLst/>
          </a:prstGeom>
          <a:ln>
            <a:solidFill>
              <a:schemeClr val="bg1">
                <a:lumMod val="95000"/>
              </a:schemeClr>
            </a:solidFill>
          </a:ln>
        </p:spPr>
        <p:style>
          <a:lnRef idx="1">
            <a:schemeClr val="dk1"/>
          </a:lnRef>
          <a:fillRef idx="2">
            <a:schemeClr val="dk1"/>
          </a:fillRef>
          <a:effectRef idx="1">
            <a:schemeClr val="dk1"/>
          </a:effectRef>
          <a:fontRef idx="minor">
            <a:schemeClr val="dk1"/>
          </a:fontRef>
        </p:style>
        <p:txBody>
          <a:bodyPr anchor="ctr"/>
          <a:lstStyle/>
          <a:p>
            <a:pPr algn="ctr">
              <a:defRPr/>
            </a:pPr>
            <a:r>
              <a:rPr lang="en-US" sz="1050" dirty="0">
                <a:solidFill>
                  <a:schemeClr val="bg1">
                    <a:lumMod val="95000"/>
                  </a:schemeClr>
                </a:solidFill>
              </a:rPr>
              <a:t>Portability</a:t>
            </a:r>
            <a:endParaRPr lang="en-MY" sz="1050" dirty="0">
              <a:solidFill>
                <a:schemeClr val="bg1">
                  <a:lumMod val="95000"/>
                </a:schemeClr>
              </a:solidFill>
            </a:endParaRPr>
          </a:p>
        </p:txBody>
      </p:sp>
      <p:sp>
        <p:nvSpPr>
          <p:cNvPr id="15" name="Rectangle 14"/>
          <p:cNvSpPr/>
          <p:nvPr/>
        </p:nvSpPr>
        <p:spPr>
          <a:xfrm>
            <a:off x="4171950" y="2335050"/>
            <a:ext cx="1600200" cy="351000"/>
          </a:xfrm>
          <a:prstGeom prst="rect">
            <a:avLst/>
          </a:prstGeom>
          <a:ln>
            <a:solidFill>
              <a:schemeClr val="bg1">
                <a:lumMod val="95000"/>
              </a:schemeClr>
            </a:solidFill>
          </a:ln>
        </p:spPr>
        <p:style>
          <a:lnRef idx="1">
            <a:schemeClr val="dk1"/>
          </a:lnRef>
          <a:fillRef idx="2">
            <a:schemeClr val="dk1"/>
          </a:fillRef>
          <a:effectRef idx="1">
            <a:schemeClr val="dk1"/>
          </a:effectRef>
          <a:fontRef idx="minor">
            <a:schemeClr val="dk1"/>
          </a:fontRef>
        </p:style>
        <p:txBody>
          <a:bodyPr anchor="ctr"/>
          <a:lstStyle/>
          <a:p>
            <a:pPr algn="ctr">
              <a:defRPr/>
            </a:pPr>
            <a:r>
              <a:rPr lang="en-US" sz="1050" dirty="0">
                <a:solidFill>
                  <a:schemeClr val="bg1">
                    <a:lumMod val="95000"/>
                  </a:schemeClr>
                </a:solidFill>
              </a:rPr>
              <a:t>Delivery</a:t>
            </a:r>
            <a:endParaRPr lang="en-MY" sz="1050" dirty="0">
              <a:solidFill>
                <a:schemeClr val="bg1">
                  <a:lumMod val="95000"/>
                </a:schemeClr>
              </a:solidFill>
            </a:endParaRPr>
          </a:p>
        </p:txBody>
      </p:sp>
      <p:sp>
        <p:nvSpPr>
          <p:cNvPr id="16" name="Rectangle 15"/>
          <p:cNvSpPr/>
          <p:nvPr/>
        </p:nvSpPr>
        <p:spPr>
          <a:xfrm>
            <a:off x="4171950" y="2792250"/>
            <a:ext cx="1600200" cy="351000"/>
          </a:xfrm>
          <a:prstGeom prst="rect">
            <a:avLst/>
          </a:prstGeom>
          <a:ln>
            <a:solidFill>
              <a:schemeClr val="bg1">
                <a:lumMod val="95000"/>
              </a:schemeClr>
            </a:solidFill>
          </a:ln>
        </p:spPr>
        <p:style>
          <a:lnRef idx="1">
            <a:schemeClr val="dk1"/>
          </a:lnRef>
          <a:fillRef idx="2">
            <a:schemeClr val="dk1"/>
          </a:fillRef>
          <a:effectRef idx="1">
            <a:schemeClr val="dk1"/>
          </a:effectRef>
          <a:fontRef idx="minor">
            <a:schemeClr val="dk1"/>
          </a:fontRef>
        </p:style>
        <p:txBody>
          <a:bodyPr anchor="ctr"/>
          <a:lstStyle/>
          <a:p>
            <a:pPr algn="ctr">
              <a:defRPr/>
            </a:pPr>
            <a:r>
              <a:rPr lang="en-US" sz="1050" dirty="0">
                <a:solidFill>
                  <a:schemeClr val="bg1">
                    <a:lumMod val="95000"/>
                  </a:schemeClr>
                </a:solidFill>
              </a:rPr>
              <a:t>Implementation</a:t>
            </a:r>
            <a:endParaRPr lang="en-MY" sz="1050" dirty="0">
              <a:solidFill>
                <a:schemeClr val="bg1">
                  <a:lumMod val="95000"/>
                </a:schemeClr>
              </a:solidFill>
            </a:endParaRPr>
          </a:p>
        </p:txBody>
      </p:sp>
      <p:sp>
        <p:nvSpPr>
          <p:cNvPr id="17" name="Rectangle 16"/>
          <p:cNvSpPr/>
          <p:nvPr/>
        </p:nvSpPr>
        <p:spPr>
          <a:xfrm>
            <a:off x="4171950" y="3249450"/>
            <a:ext cx="1600200" cy="351000"/>
          </a:xfrm>
          <a:prstGeom prst="rect">
            <a:avLst/>
          </a:prstGeom>
          <a:ln>
            <a:solidFill>
              <a:schemeClr val="bg1">
                <a:lumMod val="95000"/>
              </a:schemeClr>
            </a:solidFill>
          </a:ln>
        </p:spPr>
        <p:style>
          <a:lnRef idx="1">
            <a:schemeClr val="dk1"/>
          </a:lnRef>
          <a:fillRef idx="2">
            <a:schemeClr val="dk1"/>
          </a:fillRef>
          <a:effectRef idx="1">
            <a:schemeClr val="dk1"/>
          </a:effectRef>
          <a:fontRef idx="minor">
            <a:schemeClr val="dk1"/>
          </a:fontRef>
        </p:style>
        <p:txBody>
          <a:bodyPr anchor="ctr"/>
          <a:lstStyle/>
          <a:p>
            <a:pPr algn="ctr">
              <a:defRPr/>
            </a:pPr>
            <a:r>
              <a:rPr lang="en-US" sz="1050" dirty="0">
                <a:solidFill>
                  <a:schemeClr val="bg1">
                    <a:lumMod val="95000"/>
                  </a:schemeClr>
                </a:solidFill>
              </a:rPr>
              <a:t>Standards</a:t>
            </a:r>
            <a:endParaRPr lang="en-MY" sz="1050" dirty="0">
              <a:solidFill>
                <a:schemeClr val="bg1">
                  <a:lumMod val="95000"/>
                </a:schemeClr>
              </a:solidFill>
            </a:endParaRPr>
          </a:p>
        </p:txBody>
      </p:sp>
      <p:sp>
        <p:nvSpPr>
          <p:cNvPr id="19" name="Rectangle 18"/>
          <p:cNvSpPr/>
          <p:nvPr/>
        </p:nvSpPr>
        <p:spPr>
          <a:xfrm>
            <a:off x="6229350" y="2457450"/>
            <a:ext cx="1600200" cy="3510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50" dirty="0"/>
              <a:t>Interoperability</a:t>
            </a:r>
            <a:endParaRPr lang="en-MY" sz="1050" dirty="0"/>
          </a:p>
        </p:txBody>
      </p:sp>
      <p:sp>
        <p:nvSpPr>
          <p:cNvPr id="20" name="Rectangle 19"/>
          <p:cNvSpPr/>
          <p:nvPr/>
        </p:nvSpPr>
        <p:spPr>
          <a:xfrm>
            <a:off x="6229350" y="2914650"/>
            <a:ext cx="1600200" cy="3510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50" dirty="0"/>
              <a:t>Ethical</a:t>
            </a:r>
            <a:endParaRPr lang="en-MY" sz="1050" dirty="0"/>
          </a:p>
        </p:txBody>
      </p:sp>
      <p:sp>
        <p:nvSpPr>
          <p:cNvPr id="21" name="Rectangle 20"/>
          <p:cNvSpPr/>
          <p:nvPr/>
        </p:nvSpPr>
        <p:spPr>
          <a:xfrm>
            <a:off x="6229350" y="3371850"/>
            <a:ext cx="1600200" cy="3510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50" dirty="0"/>
              <a:t>Legislative</a:t>
            </a:r>
            <a:endParaRPr lang="en-MY" sz="1050" dirty="0"/>
          </a:p>
        </p:txBody>
      </p:sp>
      <p:sp>
        <p:nvSpPr>
          <p:cNvPr id="22" name="Rectangle 21"/>
          <p:cNvSpPr/>
          <p:nvPr/>
        </p:nvSpPr>
        <p:spPr>
          <a:xfrm>
            <a:off x="6229350" y="3829050"/>
            <a:ext cx="1600200" cy="3510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50" dirty="0"/>
              <a:t>Privacy</a:t>
            </a:r>
            <a:endParaRPr lang="en-MY" sz="1050" dirty="0"/>
          </a:p>
        </p:txBody>
      </p:sp>
      <p:sp>
        <p:nvSpPr>
          <p:cNvPr id="23" name="Rectangle 22"/>
          <p:cNvSpPr/>
          <p:nvPr/>
        </p:nvSpPr>
        <p:spPr>
          <a:xfrm>
            <a:off x="6229350" y="4286250"/>
            <a:ext cx="1600200" cy="3510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50" dirty="0"/>
              <a:t>Safety</a:t>
            </a:r>
            <a:endParaRPr lang="en-MY" sz="1050" dirty="0"/>
          </a:p>
        </p:txBody>
      </p:sp>
      <p:cxnSp>
        <p:nvCxnSpPr>
          <p:cNvPr id="25" name="Shape 24"/>
          <p:cNvCxnSpPr/>
          <p:nvPr/>
        </p:nvCxnSpPr>
        <p:spPr>
          <a:xfrm rot="10800000" flipV="1">
            <a:off x="2000250" y="1085850"/>
            <a:ext cx="1828800" cy="457200"/>
          </a:xfrm>
          <a:prstGeom prst="bentConnector2">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hape 26"/>
          <p:cNvCxnSpPr/>
          <p:nvPr/>
        </p:nvCxnSpPr>
        <p:spPr>
          <a:xfrm rot="16200000" flipH="1">
            <a:off x="1887736" y="2227064"/>
            <a:ext cx="396479" cy="171450"/>
          </a:xfrm>
          <a:prstGeom prst="bentConnector2">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hape 30"/>
          <p:cNvCxnSpPr/>
          <p:nvPr/>
        </p:nvCxnSpPr>
        <p:spPr>
          <a:xfrm rot="16200000" flipH="1">
            <a:off x="1659136" y="2455664"/>
            <a:ext cx="853679" cy="171450"/>
          </a:xfrm>
          <a:prstGeom prst="bentConnector2">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hape 32"/>
          <p:cNvCxnSpPr/>
          <p:nvPr/>
        </p:nvCxnSpPr>
        <p:spPr>
          <a:xfrm rot="16200000" flipH="1">
            <a:off x="1430536" y="2684264"/>
            <a:ext cx="1310879" cy="171450"/>
          </a:xfrm>
          <a:prstGeom prst="bentConnector2">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hape 34"/>
          <p:cNvCxnSpPr/>
          <p:nvPr/>
        </p:nvCxnSpPr>
        <p:spPr>
          <a:xfrm rot="16200000" flipH="1">
            <a:off x="1201936" y="2912864"/>
            <a:ext cx="1768079" cy="171450"/>
          </a:xfrm>
          <a:prstGeom prst="bentConnector2">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hape 36"/>
          <p:cNvCxnSpPr/>
          <p:nvPr/>
        </p:nvCxnSpPr>
        <p:spPr>
          <a:xfrm rot="16200000" flipH="1">
            <a:off x="973336" y="3141464"/>
            <a:ext cx="2225279" cy="171450"/>
          </a:xfrm>
          <a:prstGeom prst="bentConnector2">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hape 38"/>
          <p:cNvCxnSpPr/>
          <p:nvPr/>
        </p:nvCxnSpPr>
        <p:spPr>
          <a:xfrm rot="16200000" flipH="1">
            <a:off x="744736" y="3370064"/>
            <a:ext cx="2682479" cy="171450"/>
          </a:xfrm>
          <a:prstGeom prst="bentConnector2">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hape 40"/>
          <p:cNvCxnSpPr/>
          <p:nvPr/>
        </p:nvCxnSpPr>
        <p:spPr>
          <a:xfrm rot="16200000" flipH="1">
            <a:off x="3916561" y="2255639"/>
            <a:ext cx="396479" cy="114300"/>
          </a:xfrm>
          <a:prstGeom prst="bentConnector2">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hape 42"/>
          <p:cNvCxnSpPr/>
          <p:nvPr/>
        </p:nvCxnSpPr>
        <p:spPr>
          <a:xfrm rot="16200000" flipH="1">
            <a:off x="3687961" y="2484239"/>
            <a:ext cx="853679" cy="114300"/>
          </a:xfrm>
          <a:prstGeom prst="bentConnector2">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rot="16200000" flipH="1">
            <a:off x="3459361" y="2712839"/>
            <a:ext cx="1310879" cy="114300"/>
          </a:xfrm>
          <a:prstGeom prst="bentConnector2">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Elbow Connector 47"/>
          <p:cNvCxnSpPr/>
          <p:nvPr/>
        </p:nvCxnSpPr>
        <p:spPr>
          <a:xfrm rot="5400000">
            <a:off x="4257675" y="1171575"/>
            <a:ext cx="171450" cy="571500"/>
          </a:xfrm>
          <a:prstGeom prst="bentConnector3">
            <a:avLst>
              <a:gd name="adj1" fmla="val 50000"/>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hape 49"/>
          <p:cNvCxnSpPr/>
          <p:nvPr/>
        </p:nvCxnSpPr>
        <p:spPr>
          <a:xfrm>
            <a:off x="5429250" y="1085850"/>
            <a:ext cx="628650" cy="45720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52" name="Shape 51"/>
          <p:cNvCxnSpPr/>
          <p:nvPr/>
        </p:nvCxnSpPr>
        <p:spPr>
          <a:xfrm rot="16200000" flipH="1">
            <a:off x="5884664" y="2287787"/>
            <a:ext cx="517922" cy="17145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54" name="Shape 53"/>
          <p:cNvCxnSpPr/>
          <p:nvPr/>
        </p:nvCxnSpPr>
        <p:spPr>
          <a:xfrm rot="16200000" flipH="1">
            <a:off x="5656064" y="2516387"/>
            <a:ext cx="975122" cy="17145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56" name="Shape 55"/>
          <p:cNvCxnSpPr/>
          <p:nvPr/>
        </p:nvCxnSpPr>
        <p:spPr>
          <a:xfrm rot="16200000" flipH="1">
            <a:off x="5427464" y="2744987"/>
            <a:ext cx="1432322" cy="17145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58" name="Shape 57"/>
          <p:cNvCxnSpPr/>
          <p:nvPr/>
        </p:nvCxnSpPr>
        <p:spPr>
          <a:xfrm rot="16200000" flipH="1">
            <a:off x="5198864" y="2973587"/>
            <a:ext cx="1889522" cy="17145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60" name="Shape 59"/>
          <p:cNvCxnSpPr/>
          <p:nvPr/>
        </p:nvCxnSpPr>
        <p:spPr>
          <a:xfrm rot="16200000" flipH="1">
            <a:off x="4970264" y="3202187"/>
            <a:ext cx="2346722" cy="171450"/>
          </a:xfrm>
          <a:prstGeom prst="bentConnector2">
            <a:avLst/>
          </a:prstGeom>
        </p:spPr>
        <p:style>
          <a:lnRef idx="1">
            <a:schemeClr val="accent1"/>
          </a:lnRef>
          <a:fillRef idx="0">
            <a:schemeClr val="accent1"/>
          </a:fillRef>
          <a:effectRef idx="0">
            <a:schemeClr val="accent1"/>
          </a:effectRef>
          <a:fontRef idx="minor">
            <a:schemeClr val="tx1"/>
          </a:fontRef>
        </p:style>
      </p:cxnSp>
      <p:pic>
        <p:nvPicPr>
          <p:cNvPr id="40" name="Picture 13" descr="http://www.viprethailand.com/images/VIPRE-details.png"/>
          <p:cNvPicPr>
            <a:picLocks noChangeAspect="1" noChangeArrowheads="1"/>
          </p:cNvPicPr>
          <p:nvPr/>
        </p:nvPicPr>
        <p:blipFill>
          <a:blip r:embed="rId3"/>
          <a:srcRect/>
          <a:stretch>
            <a:fillRect/>
          </a:stretch>
        </p:blipFill>
        <p:spPr bwMode="auto">
          <a:xfrm>
            <a:off x="580820" y="89168"/>
            <a:ext cx="538988" cy="587685"/>
          </a:xfrm>
          <a:prstGeom prst="rect">
            <a:avLst/>
          </a:prstGeom>
          <a:noFill/>
          <a:ln w="9525">
            <a:noFill/>
            <a:miter lim="800000"/>
            <a:headEnd/>
            <a:tailEnd/>
          </a:ln>
        </p:spPr>
      </p:pic>
      <p:sp>
        <p:nvSpPr>
          <p:cNvPr id="3" name="Title 2"/>
          <p:cNvSpPr>
            <a:spLocks noGrp="1"/>
          </p:cNvSpPr>
          <p:nvPr>
            <p:ph type="title"/>
          </p:nvPr>
        </p:nvSpPr>
        <p:spPr/>
        <p:txBody>
          <a:bodyPr/>
          <a:lstStyle/>
          <a:p>
            <a:r>
              <a:rPr lang="en-MY" dirty="0"/>
              <a:t>Non Functional Requirements</a:t>
            </a:r>
          </a:p>
        </p:txBody>
      </p:sp>
    </p:spTree>
    <p:extLst>
      <p:ext uri="{BB962C8B-B14F-4D97-AF65-F5344CB8AC3E}">
        <p14:creationId xmlns:p14="http://schemas.microsoft.com/office/powerpoint/2010/main" val="2727070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2000"/>
                                        <p:tgtEl>
                                          <p:spTgt spid="50"/>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20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fade">
                                      <p:cBhvr>
                                        <p:cTn id="15" dur="2000"/>
                                        <p:tgtEl>
                                          <p:spTgt spid="52"/>
                                        </p:tgtEl>
                                      </p:cBhvr>
                                    </p:animEffect>
                                  </p:childTnLst>
                                </p:cTn>
                              </p:par>
                              <p:par>
                                <p:cTn id="16" presetID="10" presetClass="entr" presetSubtype="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20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4"/>
                                        </p:tgtEl>
                                        <p:attrNameLst>
                                          <p:attrName>style.visibility</p:attrName>
                                        </p:attrNameLst>
                                      </p:cBhvr>
                                      <p:to>
                                        <p:strVal val="visible"/>
                                      </p:to>
                                    </p:set>
                                    <p:animEffect transition="in" filter="fade">
                                      <p:cBhvr>
                                        <p:cTn id="23" dur="2000"/>
                                        <p:tgtEl>
                                          <p:spTgt spid="54"/>
                                        </p:tgtEl>
                                      </p:cBhvr>
                                    </p:animEffect>
                                  </p:childTnLst>
                                </p:cTn>
                              </p:par>
                              <p:par>
                                <p:cTn id="24" presetID="10" presetClass="entr" presetSubtype="0"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2000"/>
                                        <p:tgtEl>
                                          <p:spTgt spid="2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fade">
                                      <p:cBhvr>
                                        <p:cTn id="31" dur="2000"/>
                                        <p:tgtEl>
                                          <p:spTgt spid="56"/>
                                        </p:tgtEl>
                                      </p:cBhvr>
                                    </p:animEffect>
                                  </p:childTnLst>
                                </p:cTn>
                              </p:par>
                              <p:par>
                                <p:cTn id="32" presetID="10" presetClass="entr" presetSubtype="0" fill="hold"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2000"/>
                                        <p:tgtEl>
                                          <p:spTgt spid="2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58"/>
                                        </p:tgtEl>
                                        <p:attrNameLst>
                                          <p:attrName>style.visibility</p:attrName>
                                        </p:attrNameLst>
                                      </p:cBhvr>
                                      <p:to>
                                        <p:strVal val="visible"/>
                                      </p:to>
                                    </p:set>
                                    <p:animEffect transition="in" filter="fade">
                                      <p:cBhvr>
                                        <p:cTn id="39" dur="2000"/>
                                        <p:tgtEl>
                                          <p:spTgt spid="58"/>
                                        </p:tgtEl>
                                      </p:cBhvr>
                                    </p:animEffect>
                                  </p:childTnLst>
                                </p:cTn>
                              </p:par>
                              <p:par>
                                <p:cTn id="40" presetID="10" presetClass="entr" presetSubtype="0" fill="hold"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2000"/>
                                        <p:tgtEl>
                                          <p:spTgt spid="2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0"/>
                                        </p:tgtEl>
                                        <p:attrNameLst>
                                          <p:attrName>style.visibility</p:attrName>
                                        </p:attrNameLst>
                                      </p:cBhvr>
                                      <p:to>
                                        <p:strVal val="visible"/>
                                      </p:to>
                                    </p:set>
                                    <p:animEffect transition="in" filter="fade">
                                      <p:cBhvr>
                                        <p:cTn id="47" dur="2000"/>
                                        <p:tgtEl>
                                          <p:spTgt spid="60"/>
                                        </p:tgtEl>
                                      </p:cBhvr>
                                    </p:animEffect>
                                  </p:childTnLst>
                                </p:cTn>
                              </p:par>
                              <p:par>
                                <p:cTn id="48" presetID="10" presetClass="entr" presetSubtype="0" fill="hold" nodeType="with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fade">
                                      <p:cBhvr>
                                        <p:cTn id="50"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MY" dirty="0"/>
              <a:t>Non Functional Requirements</a:t>
            </a:r>
          </a:p>
        </p:txBody>
      </p:sp>
      <p:sp>
        <p:nvSpPr>
          <p:cNvPr id="2" name="Text Placeholder 1"/>
          <p:cNvSpPr>
            <a:spLocks noGrp="1"/>
          </p:cNvSpPr>
          <p:nvPr>
            <p:ph type="body" idx="1"/>
          </p:nvPr>
        </p:nvSpPr>
        <p:spPr>
          <a:xfrm>
            <a:off x="817475" y="937404"/>
            <a:ext cx="7373475" cy="455967"/>
          </a:xfrm>
        </p:spPr>
        <p:txBody>
          <a:bodyPr/>
          <a:lstStyle/>
          <a:p>
            <a:pPr eaLnBrk="1" hangingPunct="1">
              <a:lnSpc>
                <a:spcPct val="90000"/>
              </a:lnSpc>
            </a:pPr>
            <a:r>
              <a:rPr lang="en-US" altLang="en-US" sz="2000" b="1" dirty="0">
                <a:solidFill>
                  <a:schemeClr val="tx1"/>
                </a:solidFill>
              </a:rPr>
              <a:t>Example</a:t>
            </a:r>
            <a:endParaRPr lang="en-MY" sz="1800" dirty="0">
              <a:solidFill>
                <a:schemeClr val="tx1"/>
              </a:solidFill>
            </a:endParaRPr>
          </a:p>
        </p:txBody>
      </p:sp>
      <p:sp>
        <p:nvSpPr>
          <p:cNvPr id="33795" name="Slide Number Placeholder 2"/>
          <p:cNvSpPr>
            <a:spLocks noGrp="1"/>
          </p:cNvSpPr>
          <p:nvPr>
            <p:ph type="sldNum" sz="quarter" idx="4294967295"/>
          </p:nvPr>
        </p:nvSpPr>
        <p:spPr bwMode="auto">
          <a:xfrm>
            <a:off x="8572500" y="4767263"/>
            <a:ext cx="571500" cy="274637"/>
          </a:xfrm>
          <a:prstGeom prst="rect">
            <a:avLst/>
          </a:prstGeom>
          <a:noFill/>
          <a:ln>
            <a:miter lim="800000"/>
            <a:headEnd/>
            <a:tailEnd/>
          </a:ln>
        </p:spPr>
        <p:txBody>
          <a:bodyPr/>
          <a:lstStyle/>
          <a:p>
            <a:fld id="{63C7C9E8-8003-471E-816A-11F6E7EF0B67}" type="slidenum">
              <a:rPr lang="en-US" smtClean="0"/>
              <a:pPr/>
              <a:t>25</a:t>
            </a:fld>
            <a:endParaRPr lang="en-US"/>
          </a:p>
        </p:txBody>
      </p:sp>
      <p:pic>
        <p:nvPicPr>
          <p:cNvPr id="40" name="Picture 13" descr="http://www.viprethailand.com/images/VIPRE-details.png"/>
          <p:cNvPicPr>
            <a:picLocks noChangeAspect="1" noChangeArrowheads="1"/>
          </p:cNvPicPr>
          <p:nvPr/>
        </p:nvPicPr>
        <p:blipFill>
          <a:blip r:embed="rId3"/>
          <a:srcRect/>
          <a:stretch>
            <a:fillRect/>
          </a:stretch>
        </p:blipFill>
        <p:spPr bwMode="auto">
          <a:xfrm>
            <a:off x="580820" y="89168"/>
            <a:ext cx="538988" cy="587685"/>
          </a:xfrm>
          <a:prstGeom prst="rect">
            <a:avLst/>
          </a:prstGeom>
          <a:noFill/>
          <a:ln w="9525">
            <a:noFill/>
            <a:miter lim="800000"/>
            <a:headEnd/>
            <a:tailEnd/>
          </a:ln>
        </p:spPr>
      </p:pic>
      <p:sp>
        <p:nvSpPr>
          <p:cNvPr id="6" name="Folded Corner 5"/>
          <p:cNvSpPr/>
          <p:nvPr/>
        </p:nvSpPr>
        <p:spPr>
          <a:xfrm>
            <a:off x="360784" y="1525555"/>
            <a:ext cx="8441094" cy="1565988"/>
          </a:xfrm>
          <a:prstGeom prst="foldedCorner">
            <a:avLst/>
          </a:prstGeom>
          <a:solidFill>
            <a:schemeClr val="bg1"/>
          </a:solidFill>
        </p:spPr>
        <p:style>
          <a:lnRef idx="1">
            <a:schemeClr val="accent1"/>
          </a:lnRef>
          <a:fillRef idx="2">
            <a:schemeClr val="accent1"/>
          </a:fillRef>
          <a:effectRef idx="1">
            <a:schemeClr val="accent1"/>
          </a:effectRef>
          <a:fontRef idx="minor">
            <a:schemeClr val="dk1"/>
          </a:fontRef>
        </p:style>
        <p:txBody>
          <a:bodyPr rtlCol="0" anchor="ctr"/>
          <a:lstStyle/>
          <a:p>
            <a:pPr algn="just" eaLnBrk="1" hangingPunct="1">
              <a:buFont typeface="Wingdings" pitchFamily="2" charset="2"/>
              <a:buNone/>
              <a:defRPr/>
            </a:pPr>
            <a:r>
              <a:rPr lang="en-US" sz="2400" b="1" dirty="0">
                <a:solidFill>
                  <a:srgbClr val="C00000"/>
                </a:solidFill>
                <a:cs typeface="Times New Roman" pitchFamily="18" charset="0"/>
              </a:rPr>
              <a:t>Product requirement</a:t>
            </a:r>
          </a:p>
          <a:p>
            <a:pPr algn="just" eaLnBrk="1" hangingPunct="1">
              <a:buFont typeface="Wingdings" pitchFamily="2" charset="2"/>
              <a:buNone/>
              <a:defRPr/>
            </a:pPr>
            <a:endParaRPr lang="en-US" sz="2000" b="1" i="1" dirty="0">
              <a:solidFill>
                <a:srgbClr val="C00000"/>
              </a:solidFill>
              <a:effectLst>
                <a:outerShdw blurRad="38100" dist="38100" dir="2700000" algn="tl">
                  <a:srgbClr val="000000"/>
                </a:outerShdw>
              </a:effectLst>
              <a:cs typeface="Times New Roman" pitchFamily="18" charset="0"/>
            </a:endParaRPr>
          </a:p>
          <a:p>
            <a:pPr algn="just" eaLnBrk="1" hangingPunct="1">
              <a:buFont typeface="Wingdings" pitchFamily="2" charset="2"/>
              <a:buNone/>
              <a:defRPr/>
            </a:pPr>
            <a:r>
              <a:rPr lang="en-US" sz="2000" i="1" dirty="0">
                <a:solidFill>
                  <a:schemeClr val="tx1"/>
                </a:solidFill>
                <a:cs typeface="Times New Roman" pitchFamily="18" charset="0"/>
              </a:rPr>
              <a:t>8.1 The </a:t>
            </a:r>
            <a:r>
              <a:rPr lang="en-US" sz="2000" b="1" i="1" dirty="0">
                <a:solidFill>
                  <a:schemeClr val="tx1"/>
                </a:solidFill>
                <a:cs typeface="Times New Roman" pitchFamily="18" charset="0"/>
              </a:rPr>
              <a:t>user interface </a:t>
            </a:r>
            <a:r>
              <a:rPr lang="en-US" sz="2000" i="1" dirty="0">
                <a:solidFill>
                  <a:schemeClr val="tx1"/>
                </a:solidFill>
                <a:cs typeface="Times New Roman" pitchFamily="18" charset="0"/>
              </a:rPr>
              <a:t>for LIBSYS shall be implemented as simple </a:t>
            </a:r>
            <a:r>
              <a:rPr lang="en-US" sz="2000" b="1" i="1" dirty="0">
                <a:solidFill>
                  <a:schemeClr val="tx1"/>
                </a:solidFill>
                <a:cs typeface="Times New Roman" pitchFamily="18" charset="0"/>
              </a:rPr>
              <a:t>HTML</a:t>
            </a:r>
            <a:r>
              <a:rPr lang="en-US" sz="2000" i="1" dirty="0">
                <a:solidFill>
                  <a:schemeClr val="tx1"/>
                </a:solidFill>
                <a:cs typeface="Times New Roman" pitchFamily="18" charset="0"/>
              </a:rPr>
              <a:t> without frames or Java applets.</a:t>
            </a:r>
            <a:endParaRPr lang="en-MY" sz="2000" dirty="0">
              <a:solidFill>
                <a:schemeClr val="tx1"/>
              </a:solidFill>
            </a:endParaRPr>
          </a:p>
        </p:txBody>
      </p:sp>
      <p:sp>
        <p:nvSpPr>
          <p:cNvPr id="7" name="Folded Corner 6"/>
          <p:cNvSpPr/>
          <p:nvPr/>
        </p:nvSpPr>
        <p:spPr>
          <a:xfrm>
            <a:off x="360784" y="3178630"/>
            <a:ext cx="8441094" cy="1725952"/>
          </a:xfrm>
          <a:prstGeom prst="foldedCorner">
            <a:avLst/>
          </a:prstGeom>
          <a:solidFill>
            <a:schemeClr val="bg1"/>
          </a:solidFill>
        </p:spPr>
        <p:style>
          <a:lnRef idx="1">
            <a:schemeClr val="accent1"/>
          </a:lnRef>
          <a:fillRef idx="2">
            <a:schemeClr val="accent1"/>
          </a:fillRef>
          <a:effectRef idx="1">
            <a:schemeClr val="accent1"/>
          </a:effectRef>
          <a:fontRef idx="minor">
            <a:schemeClr val="dk1"/>
          </a:fontRef>
        </p:style>
        <p:txBody>
          <a:bodyPr rtlCol="0" anchor="ctr"/>
          <a:lstStyle/>
          <a:p>
            <a:pPr algn="just" eaLnBrk="1" hangingPunct="1">
              <a:lnSpc>
                <a:spcPct val="80000"/>
              </a:lnSpc>
              <a:buFont typeface="Wingdings" pitchFamily="2" charset="2"/>
              <a:buNone/>
              <a:defRPr/>
            </a:pPr>
            <a:r>
              <a:rPr lang="en-US" sz="2400" b="1" dirty="0">
                <a:solidFill>
                  <a:srgbClr val="C00000"/>
                </a:solidFill>
                <a:cs typeface="Times New Roman" pitchFamily="18" charset="0"/>
              </a:rPr>
              <a:t>Organizational requirement</a:t>
            </a:r>
          </a:p>
          <a:p>
            <a:pPr algn="just" eaLnBrk="1" hangingPunct="1">
              <a:lnSpc>
                <a:spcPct val="80000"/>
              </a:lnSpc>
              <a:buFont typeface="Wingdings" pitchFamily="2" charset="2"/>
              <a:buNone/>
              <a:defRPr/>
            </a:pPr>
            <a:endParaRPr lang="en-US" sz="2000" b="1" i="1" dirty="0">
              <a:solidFill>
                <a:srgbClr val="C00000"/>
              </a:solidFill>
              <a:effectLst>
                <a:outerShdw blurRad="38100" dist="38100" dir="2700000" algn="tl">
                  <a:srgbClr val="000000"/>
                </a:outerShdw>
              </a:effectLst>
              <a:cs typeface="Times New Roman" pitchFamily="18" charset="0"/>
            </a:endParaRPr>
          </a:p>
          <a:p>
            <a:pPr algn="just" eaLnBrk="1" hangingPunct="1">
              <a:buFont typeface="Wingdings" pitchFamily="2" charset="2"/>
              <a:buNone/>
              <a:defRPr/>
            </a:pPr>
            <a:r>
              <a:rPr lang="en-US" sz="2000" i="1" dirty="0">
                <a:cs typeface="Times New Roman" pitchFamily="18" charset="0"/>
              </a:rPr>
              <a:t>9.3.2 The system development process and deliverable documents shall </a:t>
            </a:r>
            <a:r>
              <a:rPr lang="en-US" sz="2000" b="1" i="1" dirty="0">
                <a:cs typeface="Times New Roman" pitchFamily="18" charset="0"/>
              </a:rPr>
              <a:t>conform</a:t>
            </a:r>
            <a:r>
              <a:rPr lang="en-US" sz="2000" i="1" dirty="0">
                <a:cs typeface="Times New Roman" pitchFamily="18" charset="0"/>
              </a:rPr>
              <a:t> to the process and deliverables defined in XYZ-ST95.</a:t>
            </a:r>
            <a:endParaRPr lang="en-MY" sz="2000" dirty="0">
              <a:solidFill>
                <a:schemeClr val="tx1"/>
              </a:solidFill>
            </a:endParaRPr>
          </a:p>
        </p:txBody>
      </p:sp>
    </p:spTree>
    <p:extLst>
      <p:ext uri="{BB962C8B-B14F-4D97-AF65-F5344CB8AC3E}">
        <p14:creationId xmlns:p14="http://schemas.microsoft.com/office/powerpoint/2010/main" val="150131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6">
                                            <p:txEl>
                                              <p:pRg st="2" end="2"/>
                                            </p:txEl>
                                          </p:spTgt>
                                        </p:tgtEl>
                                        <p:attrNameLst>
                                          <p:attrName>style.visibility</p:attrName>
                                        </p:attrNameLst>
                                      </p:cBhvr>
                                      <p:to>
                                        <p:strVal val="visible"/>
                                      </p:to>
                                    </p:set>
                                    <p:anim calcmode="discrete" valueType="clr">
                                      <p:cBhvr override="childStyle">
                                        <p:cTn id="7" dur="80"/>
                                        <p:tgtEl>
                                          <p:spTgt spid="6">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
                                            <p:txEl>
                                              <p:pRg st="2" end="2"/>
                                            </p:txEl>
                                          </p:spTgt>
                                        </p:tgtEl>
                                        <p:attrNameLst>
                                          <p:attrName>fillcolor</p:attrName>
                                        </p:attrNameLst>
                                      </p:cBhvr>
                                      <p:tavLst>
                                        <p:tav tm="0">
                                          <p:val>
                                            <p:clrVal>
                                              <a:schemeClr val="accent2"/>
                                            </p:clrVal>
                                          </p:val>
                                        </p:tav>
                                        <p:tav tm="50000">
                                          <p:val>
                                            <p:clrVal>
                                              <a:schemeClr val="hlink"/>
                                            </p:clrVal>
                                          </p:val>
                                        </p:tav>
                                      </p:tavLst>
                                    </p:anim>
                                    <p:set>
                                      <p:cBhvr>
                                        <p:cTn id="9" dur="80"/>
                                        <p:tgtEl>
                                          <p:spTgt spid="6">
                                            <p:txEl>
                                              <p:pRg st="2" end="2"/>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7">
                                            <p:txEl>
                                              <p:pRg st="2" end="2"/>
                                            </p:txEl>
                                          </p:spTgt>
                                        </p:tgtEl>
                                        <p:attrNameLst>
                                          <p:attrName>style.visibility</p:attrName>
                                        </p:attrNameLst>
                                      </p:cBhvr>
                                      <p:to>
                                        <p:strVal val="visible"/>
                                      </p:to>
                                    </p:set>
                                    <p:anim calcmode="discrete" valueType="clr">
                                      <p:cBhvr override="childStyle">
                                        <p:cTn id="14" dur="80"/>
                                        <p:tgtEl>
                                          <p:spTgt spid="7">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7">
                                            <p:txEl>
                                              <p:pRg st="2" end="2"/>
                                            </p:txEl>
                                          </p:spTgt>
                                        </p:tgtEl>
                                        <p:attrNameLst>
                                          <p:attrName>fillcolor</p:attrName>
                                        </p:attrNameLst>
                                      </p:cBhvr>
                                      <p:tavLst>
                                        <p:tav tm="0">
                                          <p:val>
                                            <p:clrVal>
                                              <a:schemeClr val="accent2"/>
                                            </p:clrVal>
                                          </p:val>
                                        </p:tav>
                                        <p:tav tm="50000">
                                          <p:val>
                                            <p:clrVal>
                                              <a:schemeClr val="hlink"/>
                                            </p:clrVal>
                                          </p:val>
                                        </p:tav>
                                      </p:tavLst>
                                    </p:anim>
                                    <p:set>
                                      <p:cBhvr>
                                        <p:cTn id="16" dur="80"/>
                                        <p:tgtEl>
                                          <p:spTgt spid="7">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MY" dirty="0"/>
              <a:t>Non Functional Requirements</a:t>
            </a:r>
          </a:p>
        </p:txBody>
      </p:sp>
      <p:sp>
        <p:nvSpPr>
          <p:cNvPr id="2" name="Text Placeholder 1"/>
          <p:cNvSpPr>
            <a:spLocks noGrp="1"/>
          </p:cNvSpPr>
          <p:nvPr>
            <p:ph type="body" idx="1"/>
          </p:nvPr>
        </p:nvSpPr>
        <p:spPr>
          <a:xfrm>
            <a:off x="817475" y="937404"/>
            <a:ext cx="7373475" cy="455967"/>
          </a:xfrm>
        </p:spPr>
        <p:txBody>
          <a:bodyPr/>
          <a:lstStyle/>
          <a:p>
            <a:pPr eaLnBrk="1" hangingPunct="1">
              <a:lnSpc>
                <a:spcPct val="90000"/>
              </a:lnSpc>
            </a:pPr>
            <a:r>
              <a:rPr lang="en-US" altLang="en-US" sz="2000" b="1" dirty="0">
                <a:solidFill>
                  <a:schemeClr val="tx1"/>
                </a:solidFill>
              </a:rPr>
              <a:t>Example</a:t>
            </a:r>
            <a:endParaRPr lang="en-MY" sz="1800" dirty="0">
              <a:solidFill>
                <a:schemeClr val="tx1"/>
              </a:solidFill>
            </a:endParaRPr>
          </a:p>
        </p:txBody>
      </p:sp>
      <p:sp>
        <p:nvSpPr>
          <p:cNvPr id="33795" name="Slide Number Placeholder 2"/>
          <p:cNvSpPr>
            <a:spLocks noGrp="1"/>
          </p:cNvSpPr>
          <p:nvPr>
            <p:ph type="sldNum" sz="quarter" idx="4294967295"/>
          </p:nvPr>
        </p:nvSpPr>
        <p:spPr bwMode="auto">
          <a:xfrm>
            <a:off x="8572500" y="4767263"/>
            <a:ext cx="571500" cy="274637"/>
          </a:xfrm>
          <a:prstGeom prst="rect">
            <a:avLst/>
          </a:prstGeom>
          <a:noFill/>
          <a:ln>
            <a:miter lim="800000"/>
            <a:headEnd/>
            <a:tailEnd/>
          </a:ln>
        </p:spPr>
        <p:txBody>
          <a:bodyPr/>
          <a:lstStyle/>
          <a:p>
            <a:fld id="{63C7C9E8-8003-471E-816A-11F6E7EF0B67}" type="slidenum">
              <a:rPr lang="en-US" smtClean="0"/>
              <a:pPr/>
              <a:t>26</a:t>
            </a:fld>
            <a:endParaRPr lang="en-US"/>
          </a:p>
        </p:txBody>
      </p:sp>
      <p:pic>
        <p:nvPicPr>
          <p:cNvPr id="40" name="Picture 13" descr="http://www.viprethailand.com/images/VIPRE-details.png"/>
          <p:cNvPicPr>
            <a:picLocks noChangeAspect="1" noChangeArrowheads="1"/>
          </p:cNvPicPr>
          <p:nvPr/>
        </p:nvPicPr>
        <p:blipFill>
          <a:blip r:embed="rId3"/>
          <a:srcRect/>
          <a:stretch>
            <a:fillRect/>
          </a:stretch>
        </p:blipFill>
        <p:spPr bwMode="auto">
          <a:xfrm>
            <a:off x="580820" y="89168"/>
            <a:ext cx="538988" cy="587685"/>
          </a:xfrm>
          <a:prstGeom prst="rect">
            <a:avLst/>
          </a:prstGeom>
          <a:noFill/>
          <a:ln w="9525">
            <a:noFill/>
            <a:miter lim="800000"/>
            <a:headEnd/>
            <a:tailEnd/>
          </a:ln>
        </p:spPr>
      </p:pic>
      <p:sp>
        <p:nvSpPr>
          <p:cNvPr id="6" name="Folded Corner 5"/>
          <p:cNvSpPr/>
          <p:nvPr/>
        </p:nvSpPr>
        <p:spPr>
          <a:xfrm>
            <a:off x="360784" y="1525554"/>
            <a:ext cx="8441094" cy="2063621"/>
          </a:xfrm>
          <a:prstGeom prst="foldedCorner">
            <a:avLst/>
          </a:prstGeom>
          <a:solidFill>
            <a:schemeClr val="bg1"/>
          </a:solidFill>
        </p:spPr>
        <p:style>
          <a:lnRef idx="1">
            <a:schemeClr val="accent1"/>
          </a:lnRef>
          <a:fillRef idx="2">
            <a:schemeClr val="accent1"/>
          </a:fillRef>
          <a:effectRef idx="1">
            <a:schemeClr val="accent1"/>
          </a:effectRef>
          <a:fontRef idx="minor">
            <a:schemeClr val="dk1"/>
          </a:fontRef>
        </p:style>
        <p:txBody>
          <a:bodyPr rtlCol="0" anchor="ctr"/>
          <a:lstStyle/>
          <a:p>
            <a:pPr algn="just">
              <a:lnSpc>
                <a:spcPct val="80000"/>
              </a:lnSpc>
              <a:defRPr/>
            </a:pPr>
            <a:r>
              <a:rPr lang="en-US" sz="2400" b="1" dirty="0">
                <a:solidFill>
                  <a:srgbClr val="C00000"/>
                </a:solidFill>
                <a:cs typeface="Times New Roman" pitchFamily="18" charset="0"/>
              </a:rPr>
              <a:t>External requirement</a:t>
            </a:r>
          </a:p>
          <a:p>
            <a:pPr algn="just">
              <a:lnSpc>
                <a:spcPct val="80000"/>
              </a:lnSpc>
              <a:defRPr/>
            </a:pPr>
            <a:endParaRPr lang="en-US" sz="2000" i="1" dirty="0">
              <a:cs typeface="Times New Roman" pitchFamily="18" charset="0"/>
            </a:endParaRPr>
          </a:p>
          <a:p>
            <a:pPr algn="just">
              <a:defRPr/>
            </a:pPr>
            <a:r>
              <a:rPr lang="en-US" sz="2000" i="1" dirty="0">
                <a:cs typeface="Times New Roman" pitchFamily="18" charset="0"/>
              </a:rPr>
              <a:t>10.6 The system </a:t>
            </a:r>
            <a:r>
              <a:rPr lang="en-US" sz="2000" b="1" i="1" dirty="0">
                <a:cs typeface="Times New Roman" pitchFamily="18" charset="0"/>
              </a:rPr>
              <a:t>shall not disclose any personal information</a:t>
            </a:r>
            <a:r>
              <a:rPr lang="en-US" sz="2000" i="1" dirty="0">
                <a:cs typeface="Times New Roman" pitchFamily="18" charset="0"/>
              </a:rPr>
              <a:t> about system users apart from their name and library reference number to library staff who use the system.</a:t>
            </a:r>
          </a:p>
        </p:txBody>
      </p:sp>
    </p:spTree>
    <p:extLst>
      <p:ext uri="{BB962C8B-B14F-4D97-AF65-F5344CB8AC3E}">
        <p14:creationId xmlns:p14="http://schemas.microsoft.com/office/powerpoint/2010/main" val="25654000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MY" dirty="0"/>
              <a:t>Exercise – Past Year Question</a:t>
            </a:r>
          </a:p>
        </p:txBody>
      </p:sp>
      <p:sp>
        <p:nvSpPr>
          <p:cNvPr id="2" name="Text Placeholder 1"/>
          <p:cNvSpPr>
            <a:spLocks noGrp="1"/>
          </p:cNvSpPr>
          <p:nvPr>
            <p:ph type="body" idx="1"/>
          </p:nvPr>
        </p:nvSpPr>
        <p:spPr>
          <a:xfrm>
            <a:off x="817475" y="937404"/>
            <a:ext cx="7373475" cy="3889633"/>
          </a:xfrm>
        </p:spPr>
        <p:txBody>
          <a:bodyPr/>
          <a:lstStyle/>
          <a:p>
            <a:pPr marL="0" indent="0" eaLnBrk="1" hangingPunct="1">
              <a:lnSpc>
                <a:spcPct val="90000"/>
              </a:lnSpc>
              <a:buNone/>
            </a:pPr>
            <a:r>
              <a:rPr lang="en-US" sz="2000" dirty="0">
                <a:latin typeface="Berlin Sans FB" panose="020E0602020502020306" pitchFamily="34" charset="0"/>
              </a:rPr>
              <a:t>Q1: Prepare the user requirement and system requirement for the Online Purchase Concert Ticket function for an online system which allows online users to check seat availability, concert details, purchase tickets etc.</a:t>
            </a:r>
            <a:endParaRPr lang="en-MY" sz="2000" dirty="0">
              <a:latin typeface="Berlin Sans FB" panose="020E0602020502020306" pitchFamily="34" charset="0"/>
            </a:endParaRPr>
          </a:p>
          <a:p>
            <a:pPr marL="0" indent="0" eaLnBrk="1" hangingPunct="1">
              <a:lnSpc>
                <a:spcPct val="90000"/>
              </a:lnSpc>
              <a:buNone/>
            </a:pPr>
            <a:endParaRPr lang="en-MY" sz="2000" dirty="0">
              <a:solidFill>
                <a:schemeClr val="tx1"/>
              </a:solidFill>
              <a:latin typeface="Berlin Sans FB" panose="020E0602020502020306" pitchFamily="34" charset="0"/>
            </a:endParaRPr>
          </a:p>
          <a:p>
            <a:pPr marL="0" indent="0" eaLnBrk="1" hangingPunct="1">
              <a:lnSpc>
                <a:spcPct val="90000"/>
              </a:lnSpc>
              <a:buNone/>
            </a:pPr>
            <a:r>
              <a:rPr lang="en-US" sz="2000" dirty="0">
                <a:latin typeface="Berlin Sans FB" panose="020E0602020502020306" pitchFamily="34" charset="0"/>
              </a:rPr>
              <a:t>Q2: Give 2 Functional and 2 Non-Functional Requirement for the above online system</a:t>
            </a:r>
            <a:endParaRPr lang="en-MY" sz="2000" dirty="0">
              <a:solidFill>
                <a:schemeClr val="tx1"/>
              </a:solidFill>
              <a:latin typeface="Berlin Sans FB" panose="020E0602020502020306" pitchFamily="34" charset="0"/>
            </a:endParaRPr>
          </a:p>
        </p:txBody>
      </p:sp>
      <p:sp>
        <p:nvSpPr>
          <p:cNvPr id="33795" name="Slide Number Placeholder 2"/>
          <p:cNvSpPr>
            <a:spLocks noGrp="1"/>
          </p:cNvSpPr>
          <p:nvPr>
            <p:ph type="sldNum" sz="quarter" idx="4294967295"/>
          </p:nvPr>
        </p:nvSpPr>
        <p:spPr bwMode="auto">
          <a:xfrm>
            <a:off x="8572500" y="4767263"/>
            <a:ext cx="571500" cy="274637"/>
          </a:xfrm>
          <a:prstGeom prst="rect">
            <a:avLst/>
          </a:prstGeom>
          <a:noFill/>
          <a:ln>
            <a:miter lim="800000"/>
            <a:headEnd/>
            <a:tailEnd/>
          </a:ln>
        </p:spPr>
        <p:txBody>
          <a:bodyPr/>
          <a:lstStyle/>
          <a:p>
            <a:fld id="{63C7C9E8-8003-471E-816A-11F6E7EF0B67}" type="slidenum">
              <a:rPr lang="en-US" smtClean="0"/>
              <a:pPr/>
              <a:t>27</a:t>
            </a:fld>
            <a:endParaRPr lang="en-US"/>
          </a:p>
        </p:txBody>
      </p:sp>
      <p:pic>
        <p:nvPicPr>
          <p:cNvPr id="40" name="Picture 13" descr="http://www.viprethailand.com/images/VIPRE-details.png"/>
          <p:cNvPicPr>
            <a:picLocks noChangeAspect="1" noChangeArrowheads="1"/>
          </p:cNvPicPr>
          <p:nvPr/>
        </p:nvPicPr>
        <p:blipFill>
          <a:blip r:embed="rId3"/>
          <a:srcRect/>
          <a:stretch>
            <a:fillRect/>
          </a:stretch>
        </p:blipFill>
        <p:spPr bwMode="auto">
          <a:xfrm>
            <a:off x="580820" y="89168"/>
            <a:ext cx="538988" cy="587685"/>
          </a:xfrm>
          <a:prstGeom prst="rect">
            <a:avLst/>
          </a:prstGeom>
          <a:noFill/>
          <a:ln w="9525">
            <a:noFill/>
            <a:miter lim="800000"/>
            <a:headEnd/>
            <a:tailEnd/>
          </a:ln>
        </p:spPr>
      </p:pic>
    </p:spTree>
    <p:extLst>
      <p:ext uri="{BB962C8B-B14F-4D97-AF65-F5344CB8AC3E}">
        <p14:creationId xmlns:p14="http://schemas.microsoft.com/office/powerpoint/2010/main" val="26377791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MY"/>
          </a:p>
        </p:txBody>
      </p:sp>
      <p:sp>
        <p:nvSpPr>
          <p:cNvPr id="4" name="Title 3"/>
          <p:cNvSpPr>
            <a:spLocks noGrp="1"/>
          </p:cNvSpPr>
          <p:nvPr>
            <p:ph type="ctrTitle"/>
          </p:nvPr>
        </p:nvSpPr>
        <p:spPr>
          <a:xfrm>
            <a:off x="2022225" y="1693523"/>
            <a:ext cx="6288240" cy="1159799"/>
          </a:xfrm>
          <a:solidFill>
            <a:schemeClr val="bg1"/>
          </a:solidFill>
        </p:spPr>
        <p:txBody>
          <a:bodyPr/>
          <a:lstStyle/>
          <a:p>
            <a:r>
              <a:rPr lang="en-MY" dirty="0"/>
              <a:t>Problems with Natural Language</a:t>
            </a:r>
          </a:p>
        </p:txBody>
      </p:sp>
      <p:pic>
        <p:nvPicPr>
          <p:cNvPr id="6" name="Picture 2" descr="http://www.channeltraderpro.com/img/ques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497" y="2104563"/>
            <a:ext cx="711360" cy="711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99777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C33CBE2D-F121-409F-92CD-F035D46E66CB}"/>
              </a:ext>
            </a:extLst>
          </p:cNvPr>
          <p:cNvSpPr>
            <a:spLocks noGrp="1"/>
          </p:cNvSpPr>
          <p:nvPr>
            <p:ph type="subTitle" idx="1"/>
          </p:nvPr>
        </p:nvSpPr>
        <p:spPr/>
        <p:txBody>
          <a:bodyPr/>
          <a:lstStyle/>
          <a:p>
            <a:endParaRPr lang="en-MY"/>
          </a:p>
        </p:txBody>
      </p:sp>
      <p:sp>
        <p:nvSpPr>
          <p:cNvPr id="3" name="Title 2">
            <a:extLst>
              <a:ext uri="{FF2B5EF4-FFF2-40B4-BE49-F238E27FC236}">
                <a16:creationId xmlns:a16="http://schemas.microsoft.com/office/drawing/2014/main" id="{89EA675D-E807-45A8-A48B-F697C1DE355F}"/>
              </a:ext>
            </a:extLst>
          </p:cNvPr>
          <p:cNvSpPr>
            <a:spLocks noGrp="1"/>
          </p:cNvSpPr>
          <p:nvPr>
            <p:ph type="ctrTitle"/>
          </p:nvPr>
        </p:nvSpPr>
        <p:spPr/>
        <p:txBody>
          <a:bodyPr/>
          <a:lstStyle/>
          <a:p>
            <a:endParaRPr lang="en-MY"/>
          </a:p>
        </p:txBody>
      </p:sp>
      <p:pic>
        <p:nvPicPr>
          <p:cNvPr id="4" name="Picture 3">
            <a:extLst>
              <a:ext uri="{FF2B5EF4-FFF2-40B4-BE49-F238E27FC236}">
                <a16:creationId xmlns:a16="http://schemas.microsoft.com/office/drawing/2014/main" id="{D85ACC22-ADB7-4B3F-BFC4-73E886208ED1}"/>
              </a:ext>
            </a:extLst>
          </p:cNvPr>
          <p:cNvPicPr>
            <a:picLocks noChangeAspect="1"/>
          </p:cNvPicPr>
          <p:nvPr/>
        </p:nvPicPr>
        <p:blipFill>
          <a:blip r:embed="rId2"/>
          <a:stretch>
            <a:fillRect/>
          </a:stretch>
        </p:blipFill>
        <p:spPr>
          <a:xfrm>
            <a:off x="0" y="191260"/>
            <a:ext cx="9144000" cy="4760980"/>
          </a:xfrm>
          <a:prstGeom prst="rect">
            <a:avLst/>
          </a:prstGeom>
        </p:spPr>
      </p:pic>
    </p:spTree>
    <p:extLst>
      <p:ext uri="{BB962C8B-B14F-4D97-AF65-F5344CB8AC3E}">
        <p14:creationId xmlns:p14="http://schemas.microsoft.com/office/powerpoint/2010/main" val="1456902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ctrTitle"/>
          </p:nvPr>
        </p:nvSpPr>
        <p:spPr>
          <a:xfrm>
            <a:off x="2022225" y="1693523"/>
            <a:ext cx="4623740" cy="1159799"/>
          </a:xfrm>
          <a:prstGeom prst="rect">
            <a:avLst/>
          </a:prstGeom>
          <a:solidFill>
            <a:schemeClr val="bg1"/>
          </a:solidFill>
        </p:spPr>
        <p:txBody>
          <a:bodyPr lIns="91425" tIns="91425" rIns="91425" bIns="91425" anchor="b" anchorCtr="0">
            <a:noAutofit/>
          </a:bodyPr>
          <a:lstStyle/>
          <a:p>
            <a:pPr lvl="0" rtl="0">
              <a:spcBef>
                <a:spcPts val="0"/>
              </a:spcBef>
              <a:buNone/>
            </a:pPr>
            <a:r>
              <a:rPr lang="en" dirty="0"/>
              <a:t>User Requirements vs. System Requirements</a:t>
            </a:r>
          </a:p>
        </p:txBody>
      </p:sp>
      <p:sp>
        <p:nvSpPr>
          <p:cNvPr id="2" name="Subtitle 1"/>
          <p:cNvSpPr>
            <a:spLocks noGrp="1"/>
          </p:cNvSpPr>
          <p:nvPr>
            <p:ph type="subTitle" idx="1"/>
          </p:nvPr>
        </p:nvSpPr>
        <p:spPr/>
        <p:txBody>
          <a:bodyPr/>
          <a:lstStyle/>
          <a:p>
            <a:endParaRPr lang="en-MY"/>
          </a:p>
        </p:txBody>
      </p:sp>
      <p:pic>
        <p:nvPicPr>
          <p:cNvPr id="1026" name="Picture 2" descr="https://ittrader.com/packages/ittrader/ittrader/images/about/icon_requirem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419" y="1623391"/>
            <a:ext cx="1103518" cy="11216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FAC00704-12AB-4D41-831D-8BCC8F4B6235}"/>
              </a:ext>
            </a:extLst>
          </p:cNvPr>
          <p:cNvSpPr>
            <a:spLocks noGrp="1"/>
          </p:cNvSpPr>
          <p:nvPr>
            <p:ph type="subTitle" idx="1"/>
          </p:nvPr>
        </p:nvSpPr>
        <p:spPr/>
        <p:txBody>
          <a:bodyPr/>
          <a:lstStyle/>
          <a:p>
            <a:endParaRPr lang="en-MY"/>
          </a:p>
        </p:txBody>
      </p:sp>
      <p:sp>
        <p:nvSpPr>
          <p:cNvPr id="3" name="Title 2">
            <a:extLst>
              <a:ext uri="{FF2B5EF4-FFF2-40B4-BE49-F238E27FC236}">
                <a16:creationId xmlns:a16="http://schemas.microsoft.com/office/drawing/2014/main" id="{A0157B8A-E449-4F6B-99F5-F49857C33BEF}"/>
              </a:ext>
            </a:extLst>
          </p:cNvPr>
          <p:cNvSpPr>
            <a:spLocks noGrp="1"/>
          </p:cNvSpPr>
          <p:nvPr>
            <p:ph type="ctrTitle"/>
          </p:nvPr>
        </p:nvSpPr>
        <p:spPr/>
        <p:txBody>
          <a:bodyPr/>
          <a:lstStyle/>
          <a:p>
            <a:endParaRPr lang="en-MY"/>
          </a:p>
        </p:txBody>
      </p:sp>
      <p:pic>
        <p:nvPicPr>
          <p:cNvPr id="5" name="Picture 4">
            <a:extLst>
              <a:ext uri="{FF2B5EF4-FFF2-40B4-BE49-F238E27FC236}">
                <a16:creationId xmlns:a16="http://schemas.microsoft.com/office/drawing/2014/main" id="{5BF5A59F-4702-4733-A914-237103C42D3A}"/>
              </a:ext>
            </a:extLst>
          </p:cNvPr>
          <p:cNvPicPr>
            <a:picLocks noChangeAspect="1"/>
          </p:cNvPicPr>
          <p:nvPr/>
        </p:nvPicPr>
        <p:blipFill>
          <a:blip r:embed="rId2"/>
          <a:stretch>
            <a:fillRect/>
          </a:stretch>
        </p:blipFill>
        <p:spPr>
          <a:xfrm>
            <a:off x="0" y="14317"/>
            <a:ext cx="9144000" cy="5114866"/>
          </a:xfrm>
          <a:prstGeom prst="rect">
            <a:avLst/>
          </a:prstGeom>
        </p:spPr>
      </p:pic>
      <p:pic>
        <p:nvPicPr>
          <p:cNvPr id="6" name="Picture 5">
            <a:extLst>
              <a:ext uri="{FF2B5EF4-FFF2-40B4-BE49-F238E27FC236}">
                <a16:creationId xmlns:a16="http://schemas.microsoft.com/office/drawing/2014/main" id="{5A66C622-D149-4E21-B0F4-7D4CBDB447C2}"/>
              </a:ext>
            </a:extLst>
          </p:cNvPr>
          <p:cNvPicPr>
            <a:picLocks noChangeAspect="1"/>
          </p:cNvPicPr>
          <p:nvPr/>
        </p:nvPicPr>
        <p:blipFill>
          <a:blip r:embed="rId3"/>
          <a:stretch>
            <a:fillRect/>
          </a:stretch>
        </p:blipFill>
        <p:spPr>
          <a:xfrm>
            <a:off x="5565121" y="3013544"/>
            <a:ext cx="3486898" cy="1518984"/>
          </a:xfrm>
          <a:prstGeom prst="rect">
            <a:avLst/>
          </a:prstGeom>
        </p:spPr>
      </p:pic>
    </p:spTree>
    <p:extLst>
      <p:ext uri="{BB962C8B-B14F-4D97-AF65-F5344CB8AC3E}">
        <p14:creationId xmlns:p14="http://schemas.microsoft.com/office/powerpoint/2010/main" val="998844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MY" dirty="0"/>
              <a:t>Natural Language Problems</a:t>
            </a:r>
          </a:p>
        </p:txBody>
      </p:sp>
      <p:sp>
        <p:nvSpPr>
          <p:cNvPr id="4" name="Text Placeholder 3"/>
          <p:cNvSpPr>
            <a:spLocks noGrp="1"/>
          </p:cNvSpPr>
          <p:nvPr>
            <p:ph type="body" idx="1"/>
          </p:nvPr>
        </p:nvSpPr>
        <p:spPr/>
        <p:txBody>
          <a:bodyPr/>
          <a:lstStyle/>
          <a:p>
            <a:pPr algn="just" eaLnBrk="1" hangingPunct="1">
              <a:lnSpc>
                <a:spcPct val="80000"/>
              </a:lnSpc>
              <a:defRPr/>
            </a:pPr>
            <a:r>
              <a:rPr lang="en-GB" altLang="en-US" sz="2000" dirty="0">
                <a:solidFill>
                  <a:schemeClr val="tx1"/>
                </a:solidFill>
                <a:cs typeface="Times New Roman" pitchFamily="18" charset="0"/>
              </a:rPr>
              <a:t>3 types of major problem with user requirements written in natural language: -</a:t>
            </a:r>
          </a:p>
          <a:p>
            <a:pPr algn="just" eaLnBrk="1" hangingPunct="1">
              <a:lnSpc>
                <a:spcPct val="80000"/>
              </a:lnSpc>
              <a:buFont typeface="Wingdings" pitchFamily="2" charset="2"/>
              <a:buNone/>
              <a:defRPr/>
            </a:pPr>
            <a:endParaRPr lang="en-GB" altLang="en-US" sz="900" dirty="0">
              <a:solidFill>
                <a:schemeClr val="tx1"/>
              </a:solidFill>
              <a:cs typeface="Times New Roman" pitchFamily="18" charset="0"/>
            </a:endParaRPr>
          </a:p>
          <a:p>
            <a:pPr marL="965200" lvl="1" indent="-571500" eaLnBrk="1" hangingPunct="1">
              <a:lnSpc>
                <a:spcPct val="80000"/>
              </a:lnSpc>
              <a:buFont typeface="+mj-lt"/>
              <a:buAutoNum type="romanLcPeriod"/>
              <a:defRPr/>
            </a:pPr>
            <a:r>
              <a:rPr lang="en-US" altLang="en-US" b="1" dirty="0">
                <a:solidFill>
                  <a:schemeClr val="tx1"/>
                </a:solidFill>
              </a:rPr>
              <a:t>Lack of clarity</a:t>
            </a:r>
            <a:r>
              <a:rPr lang="en-US" altLang="en-US" dirty="0">
                <a:solidFill>
                  <a:schemeClr val="tx1"/>
                </a:solidFill>
              </a:rPr>
              <a:t>  : difficult to use language in a precise &amp; unambiguous way without making the document wordy &amp; difficult to read</a:t>
            </a:r>
          </a:p>
          <a:p>
            <a:pPr marL="679450" lvl="1" indent="-285750" eaLnBrk="1" hangingPunct="1">
              <a:lnSpc>
                <a:spcPct val="80000"/>
              </a:lnSpc>
              <a:buFont typeface="+mj-lt"/>
              <a:buAutoNum type="romanLcPeriod"/>
              <a:defRPr/>
            </a:pPr>
            <a:endParaRPr lang="en-US" altLang="en-US" dirty="0">
              <a:solidFill>
                <a:schemeClr val="tx1"/>
              </a:solidFill>
            </a:endParaRPr>
          </a:p>
          <a:p>
            <a:pPr marL="965200" lvl="1" indent="-571500" eaLnBrk="1" hangingPunct="1">
              <a:lnSpc>
                <a:spcPct val="80000"/>
              </a:lnSpc>
              <a:buFont typeface="+mj-lt"/>
              <a:buAutoNum type="romanLcPeriod"/>
              <a:defRPr/>
            </a:pPr>
            <a:r>
              <a:rPr lang="en-US" altLang="en-US" b="1" dirty="0">
                <a:solidFill>
                  <a:schemeClr val="tx1"/>
                </a:solidFill>
              </a:rPr>
              <a:t>Requirements confusion</a:t>
            </a:r>
            <a:r>
              <a:rPr lang="en-US" altLang="en-US" dirty="0">
                <a:solidFill>
                  <a:schemeClr val="tx1"/>
                </a:solidFill>
              </a:rPr>
              <a:t> : functional, non-functional requirements, system goals, design info may not be clearly distinguished</a:t>
            </a:r>
          </a:p>
          <a:p>
            <a:pPr marL="679450" lvl="1" indent="-285750" eaLnBrk="1" hangingPunct="1">
              <a:lnSpc>
                <a:spcPct val="80000"/>
              </a:lnSpc>
              <a:buFont typeface="+mj-lt"/>
              <a:buAutoNum type="romanLcPeriod"/>
              <a:defRPr/>
            </a:pPr>
            <a:endParaRPr lang="en-US" altLang="en-US" dirty="0">
              <a:solidFill>
                <a:schemeClr val="tx1"/>
              </a:solidFill>
            </a:endParaRPr>
          </a:p>
          <a:p>
            <a:pPr marL="965200" lvl="1" indent="-571500" eaLnBrk="1" hangingPunct="1">
              <a:lnSpc>
                <a:spcPct val="80000"/>
              </a:lnSpc>
              <a:buFont typeface="+mj-lt"/>
              <a:buAutoNum type="romanLcPeriod"/>
              <a:defRPr/>
            </a:pPr>
            <a:r>
              <a:rPr lang="en-US" altLang="en-US" b="1" dirty="0">
                <a:solidFill>
                  <a:schemeClr val="tx1"/>
                </a:solidFill>
              </a:rPr>
              <a:t>Requirements amalgamation</a:t>
            </a:r>
            <a:r>
              <a:rPr lang="en-US" altLang="en-US" dirty="0">
                <a:solidFill>
                  <a:schemeClr val="tx1"/>
                </a:solidFill>
              </a:rPr>
              <a:t> : several requirements expressed as a single requirement  </a:t>
            </a:r>
          </a:p>
        </p:txBody>
      </p:sp>
      <p:pic>
        <p:nvPicPr>
          <p:cNvPr id="5" name="Picture 2" descr="http://www.channeltraderpro.com/img/ques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65" y="122175"/>
            <a:ext cx="522449" cy="522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48412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381250" y="241254"/>
            <a:ext cx="6108121" cy="435599"/>
          </a:xfrm>
          <a:solidFill>
            <a:schemeClr val="bg1"/>
          </a:solidFill>
        </p:spPr>
        <p:txBody>
          <a:bodyPr/>
          <a:lstStyle/>
          <a:p>
            <a:r>
              <a:rPr lang="en-MY" dirty="0"/>
              <a:t>Natural Language Problems - Example</a:t>
            </a:r>
          </a:p>
        </p:txBody>
      </p:sp>
      <p:sp>
        <p:nvSpPr>
          <p:cNvPr id="10" name="Text Box 4"/>
          <p:cNvSpPr txBox="1">
            <a:spLocks noChangeArrowheads="1"/>
          </p:cNvSpPr>
          <p:nvPr/>
        </p:nvSpPr>
        <p:spPr bwMode="auto">
          <a:xfrm>
            <a:off x="248816" y="1625079"/>
            <a:ext cx="8640147" cy="1323439"/>
          </a:xfrm>
          <a:prstGeom prst="rect">
            <a:avLst/>
          </a:prstGeom>
          <a:solidFill>
            <a:schemeClr val="bg1"/>
          </a:solidFill>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a:spcBef>
                <a:spcPct val="50000"/>
              </a:spcBef>
              <a:defRPr/>
            </a:pPr>
            <a:r>
              <a:rPr lang="en-GB" altLang="en-US" sz="2000" b="1" dirty="0"/>
              <a:t>4.5 LIBSYS shall provide a financial accounting system that maintains records of all payments made by users of the system. System managers may configure this system so that regular users may receive discounted rates.</a:t>
            </a:r>
            <a:endParaRPr lang="en-GB" altLang="en-US" sz="2000" dirty="0"/>
          </a:p>
        </p:txBody>
      </p:sp>
      <p:sp>
        <p:nvSpPr>
          <p:cNvPr id="11" name="Rectangular Callout 10"/>
          <p:cNvSpPr/>
          <p:nvPr/>
        </p:nvSpPr>
        <p:spPr>
          <a:xfrm>
            <a:off x="5408646" y="3259493"/>
            <a:ext cx="2895600" cy="1295400"/>
          </a:xfrm>
          <a:prstGeom prst="wedgeRectCallout">
            <a:avLst>
              <a:gd name="adj1" fmla="val 48644"/>
              <a:gd name="adj2" fmla="val -1435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Payment Record Maintenance:</a:t>
            </a:r>
          </a:p>
          <a:p>
            <a:pPr algn="ctr"/>
            <a:r>
              <a:rPr lang="en-US" sz="2000" dirty="0"/>
              <a:t>Add, Edit, Delete</a:t>
            </a:r>
            <a:endParaRPr lang="en-MY" sz="2000" dirty="0"/>
          </a:p>
        </p:txBody>
      </p:sp>
      <p:sp>
        <p:nvSpPr>
          <p:cNvPr id="12" name="Rectangular Callout 11"/>
          <p:cNvSpPr/>
          <p:nvPr/>
        </p:nvSpPr>
        <p:spPr>
          <a:xfrm>
            <a:off x="1077687" y="3309256"/>
            <a:ext cx="2895600" cy="1295400"/>
          </a:xfrm>
          <a:prstGeom prst="wedgeRectCallout">
            <a:avLst>
              <a:gd name="adj1" fmla="val -21706"/>
              <a:gd name="adj2" fmla="val -845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Discount rate configuration</a:t>
            </a:r>
            <a:endParaRPr lang="en-MY" sz="2000" dirty="0"/>
          </a:p>
        </p:txBody>
      </p:sp>
      <p:sp>
        <p:nvSpPr>
          <p:cNvPr id="13" name="Text Box 5"/>
          <p:cNvSpPr txBox="1">
            <a:spLocks noChangeArrowheads="1"/>
          </p:cNvSpPr>
          <p:nvPr/>
        </p:nvSpPr>
        <p:spPr bwMode="auto">
          <a:xfrm>
            <a:off x="248816" y="1044600"/>
            <a:ext cx="8077200" cy="400110"/>
          </a:xfrm>
          <a:prstGeom prst="rect">
            <a:avLst/>
          </a:prstGeom>
          <a:noFill/>
          <a:ln w="9525">
            <a:noFill/>
            <a:miter lim="800000"/>
            <a:headEnd/>
            <a:tailEnd/>
          </a:ln>
        </p:spPr>
        <p:txBody>
          <a:bodyPr>
            <a:spAutoFit/>
          </a:bodyPr>
          <a:lstStyle/>
          <a:p>
            <a:pPr>
              <a:spcBef>
                <a:spcPct val="50000"/>
              </a:spcBef>
            </a:pPr>
            <a:r>
              <a:rPr lang="en-GB" altLang="en-US" sz="2000" dirty="0"/>
              <a:t>A user requirement for accounting system in LIBSYS. </a:t>
            </a:r>
          </a:p>
        </p:txBody>
      </p:sp>
      <p:pic>
        <p:nvPicPr>
          <p:cNvPr id="16" name="Picture 2" descr="http://www.channeltraderpro.com/img/ques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65" y="122175"/>
            <a:ext cx="522449" cy="522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2239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solidFill>
            <a:schemeClr val="bg1"/>
          </a:solidFill>
        </p:spPr>
        <p:txBody>
          <a:bodyPr/>
          <a:lstStyle/>
          <a:p>
            <a:r>
              <a:rPr lang="en-MY" dirty="0"/>
              <a:t>Natural Language Problems</a:t>
            </a:r>
          </a:p>
        </p:txBody>
      </p:sp>
      <p:sp>
        <p:nvSpPr>
          <p:cNvPr id="3" name="Text Placeholder 2"/>
          <p:cNvSpPr>
            <a:spLocks noGrp="1"/>
          </p:cNvSpPr>
          <p:nvPr>
            <p:ph type="body" idx="1"/>
          </p:nvPr>
        </p:nvSpPr>
        <p:spPr/>
        <p:txBody>
          <a:bodyPr/>
          <a:lstStyle/>
          <a:p>
            <a:pPr marL="0" indent="0" eaLnBrk="1" hangingPunct="1">
              <a:lnSpc>
                <a:spcPct val="90000"/>
              </a:lnSpc>
              <a:buNone/>
              <a:defRPr/>
            </a:pPr>
            <a:r>
              <a:rPr lang="en-GB" sz="2000" b="1" dirty="0">
                <a:solidFill>
                  <a:schemeClr val="tx1"/>
                </a:solidFill>
                <a:cs typeface="Times New Roman" pitchFamily="18" charset="0"/>
              </a:rPr>
              <a:t>Reasons why natural language system requirements specification is not good:</a:t>
            </a:r>
          </a:p>
          <a:p>
            <a:pPr eaLnBrk="1" hangingPunct="1">
              <a:lnSpc>
                <a:spcPct val="90000"/>
              </a:lnSpc>
              <a:buFont typeface="Wingdings" pitchFamily="2" charset="2"/>
              <a:buNone/>
              <a:defRPr/>
            </a:pPr>
            <a:endParaRPr lang="en-GB" sz="2000" b="1" dirty="0">
              <a:solidFill>
                <a:schemeClr val="tx1"/>
              </a:solidFill>
              <a:cs typeface="Times New Roman" pitchFamily="18" charset="0"/>
            </a:endParaRPr>
          </a:p>
          <a:p>
            <a:pPr marL="360363" lvl="1" indent="-360363" algn="just" eaLnBrk="1" hangingPunct="1">
              <a:lnSpc>
                <a:spcPct val="90000"/>
              </a:lnSpc>
              <a:buFont typeface="Wingdings" pitchFamily="2" charset="2"/>
              <a:buChar char="Ø"/>
              <a:defRPr/>
            </a:pPr>
            <a:r>
              <a:rPr lang="en-GB" dirty="0">
                <a:solidFill>
                  <a:schemeClr val="tx1"/>
                </a:solidFill>
                <a:cs typeface="Times New Roman" pitchFamily="18" charset="0"/>
              </a:rPr>
              <a:t>Natural language understanding relies on the specification readers and writers using the </a:t>
            </a:r>
            <a:r>
              <a:rPr lang="en-GB" b="1" dirty="0">
                <a:solidFill>
                  <a:schemeClr val="tx1"/>
                </a:solidFill>
                <a:effectLst>
                  <a:outerShdw blurRad="38100" dist="38100" dir="2700000" algn="tl">
                    <a:srgbClr val="C0C0C0"/>
                  </a:outerShdw>
                </a:effectLst>
                <a:cs typeface="Times New Roman" pitchFamily="18" charset="0"/>
              </a:rPr>
              <a:t>same words for the same concept</a:t>
            </a:r>
            <a:r>
              <a:rPr lang="en-GB" dirty="0">
                <a:solidFill>
                  <a:schemeClr val="tx1"/>
                </a:solidFill>
                <a:cs typeface="Times New Roman" pitchFamily="18" charset="0"/>
              </a:rPr>
              <a:t>. </a:t>
            </a:r>
          </a:p>
          <a:p>
            <a:pPr marL="360363" lvl="1" indent="-360363" algn="just">
              <a:lnSpc>
                <a:spcPct val="90000"/>
              </a:lnSpc>
              <a:buFont typeface="Wingdings" pitchFamily="2" charset="2"/>
              <a:buChar char="Ø"/>
              <a:defRPr/>
            </a:pPr>
            <a:r>
              <a:rPr lang="en-GB" dirty="0">
                <a:solidFill>
                  <a:schemeClr val="tx1"/>
                </a:solidFill>
                <a:cs typeface="Times New Roman" pitchFamily="18" charset="0"/>
              </a:rPr>
              <a:t>A natural language requirements specification is </a:t>
            </a:r>
            <a:r>
              <a:rPr lang="en-GB" b="1" dirty="0">
                <a:solidFill>
                  <a:schemeClr val="tx1"/>
                </a:solidFill>
                <a:effectLst>
                  <a:outerShdw blurRad="38100" dist="38100" dir="2700000" algn="tl">
                    <a:srgbClr val="C0C0C0"/>
                  </a:outerShdw>
                </a:effectLst>
                <a:cs typeface="Times New Roman" pitchFamily="18" charset="0"/>
              </a:rPr>
              <a:t>over-flexible</a:t>
            </a:r>
            <a:endParaRPr lang="en-GB" dirty="0">
              <a:solidFill>
                <a:schemeClr val="tx1"/>
              </a:solidFill>
              <a:cs typeface="Times New Roman" pitchFamily="18" charset="0"/>
            </a:endParaRPr>
          </a:p>
          <a:p>
            <a:pPr marL="360363" lvl="1" indent="-360363" algn="just">
              <a:lnSpc>
                <a:spcPct val="90000"/>
              </a:lnSpc>
              <a:buFont typeface="Wingdings" pitchFamily="2" charset="2"/>
              <a:buChar char="Ø"/>
              <a:defRPr/>
            </a:pPr>
            <a:r>
              <a:rPr lang="en-GB" dirty="0">
                <a:solidFill>
                  <a:schemeClr val="tx1"/>
                </a:solidFill>
                <a:cs typeface="Times New Roman" pitchFamily="18" charset="0"/>
              </a:rPr>
              <a:t>Requirements are </a:t>
            </a:r>
            <a:r>
              <a:rPr lang="en-GB" b="1" dirty="0">
                <a:solidFill>
                  <a:schemeClr val="tx1"/>
                </a:solidFill>
                <a:effectLst>
                  <a:outerShdw blurRad="38100" dist="38100" dir="2700000" algn="tl">
                    <a:srgbClr val="C0C0C0"/>
                  </a:outerShdw>
                </a:effectLst>
                <a:cs typeface="Times New Roman" pitchFamily="18" charset="0"/>
              </a:rPr>
              <a:t>not partitioned effectively</a:t>
            </a:r>
            <a:r>
              <a:rPr lang="en-GB" dirty="0">
                <a:solidFill>
                  <a:schemeClr val="tx1"/>
                </a:solidFill>
                <a:cs typeface="Times New Roman" pitchFamily="18" charset="0"/>
              </a:rPr>
              <a:t> by the language itself</a:t>
            </a:r>
          </a:p>
        </p:txBody>
      </p:sp>
      <p:pic>
        <p:nvPicPr>
          <p:cNvPr id="1026" name="Picture 2" descr="http://www.channeltraderpro.com/img/ques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65" y="122175"/>
            <a:ext cx="522449" cy="52244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E443C24C-1D8B-40D5-8C0D-6F840E245DA5}"/>
              </a:ext>
            </a:extLst>
          </p:cNvPr>
          <p:cNvPicPr>
            <a:picLocks noChangeAspect="1"/>
          </p:cNvPicPr>
          <p:nvPr/>
        </p:nvPicPr>
        <p:blipFill>
          <a:blip r:embed="rId3"/>
          <a:stretch>
            <a:fillRect/>
          </a:stretch>
        </p:blipFill>
        <p:spPr>
          <a:xfrm>
            <a:off x="6086982" y="3454078"/>
            <a:ext cx="2900788" cy="1689422"/>
          </a:xfrm>
          <a:prstGeom prst="rect">
            <a:avLst/>
          </a:prstGeom>
        </p:spPr>
      </p:pic>
      <p:pic>
        <p:nvPicPr>
          <p:cNvPr id="4" name="Picture 3">
            <a:extLst>
              <a:ext uri="{FF2B5EF4-FFF2-40B4-BE49-F238E27FC236}">
                <a16:creationId xmlns:a16="http://schemas.microsoft.com/office/drawing/2014/main" id="{4DB06B6C-331E-4663-B69A-90D3BC96326A}"/>
              </a:ext>
            </a:extLst>
          </p:cNvPr>
          <p:cNvPicPr>
            <a:picLocks noChangeAspect="1"/>
          </p:cNvPicPr>
          <p:nvPr/>
        </p:nvPicPr>
        <p:blipFill>
          <a:blip r:embed="rId4"/>
          <a:stretch>
            <a:fillRect/>
          </a:stretch>
        </p:blipFill>
        <p:spPr>
          <a:xfrm>
            <a:off x="7380128" y="59517"/>
            <a:ext cx="1701558" cy="985636"/>
          </a:xfrm>
          <a:prstGeom prst="rect">
            <a:avLst/>
          </a:prstGeom>
        </p:spPr>
      </p:pic>
    </p:spTree>
    <p:extLst>
      <p:ext uri="{BB962C8B-B14F-4D97-AF65-F5344CB8AC3E}">
        <p14:creationId xmlns:p14="http://schemas.microsoft.com/office/powerpoint/2010/main" val="1463138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solidFill>
            <a:schemeClr val="bg1"/>
          </a:solidFill>
        </p:spPr>
        <p:txBody>
          <a:bodyPr/>
          <a:lstStyle/>
          <a:p>
            <a:r>
              <a:rPr lang="en-MY" dirty="0"/>
              <a:t>Notations for System Requirements Specification (SRS)</a:t>
            </a:r>
          </a:p>
        </p:txBody>
      </p:sp>
      <p:sp>
        <p:nvSpPr>
          <p:cNvPr id="3" name="Text Placeholder 2"/>
          <p:cNvSpPr>
            <a:spLocks noGrp="1"/>
          </p:cNvSpPr>
          <p:nvPr>
            <p:ph type="body" idx="1"/>
          </p:nvPr>
        </p:nvSpPr>
        <p:spPr/>
        <p:txBody>
          <a:bodyPr/>
          <a:lstStyle/>
          <a:p>
            <a:pPr marL="0" indent="0" eaLnBrk="1" hangingPunct="1">
              <a:lnSpc>
                <a:spcPct val="90000"/>
              </a:lnSpc>
              <a:buNone/>
              <a:defRPr/>
            </a:pPr>
            <a:r>
              <a:rPr lang="en-GB" sz="2000" b="1" dirty="0">
                <a:solidFill>
                  <a:schemeClr val="tx1"/>
                </a:solidFill>
                <a:cs typeface="Times New Roman" pitchFamily="18" charset="0"/>
              </a:rPr>
              <a:t>Solution?</a:t>
            </a:r>
          </a:p>
          <a:p>
            <a:pPr marL="357188" lvl="1" indent="-357188">
              <a:lnSpc>
                <a:spcPct val="90000"/>
              </a:lnSpc>
              <a:spcBef>
                <a:spcPts val="600"/>
              </a:spcBef>
              <a:buSzPct val="70000"/>
              <a:buFont typeface="Quattrocento Sans"/>
              <a:buChar char="◉"/>
              <a:defRPr/>
            </a:pPr>
            <a:r>
              <a:rPr lang="en-GB" altLang="en-US" b="1" dirty="0">
                <a:solidFill>
                  <a:schemeClr val="tx1"/>
                </a:solidFill>
                <a:cs typeface="Times New Roman" pitchFamily="18" charset="0"/>
              </a:rPr>
              <a:t>Structured natural language</a:t>
            </a:r>
            <a:r>
              <a:rPr lang="en-GB" altLang="en-US" dirty="0">
                <a:solidFill>
                  <a:schemeClr val="tx1"/>
                </a:solidFill>
                <a:cs typeface="Times New Roman" pitchFamily="18" charset="0"/>
              </a:rPr>
              <a:t> – Decision tables, template/ table to specify system input, process, output, etc. (like a data dictionary) </a:t>
            </a:r>
            <a:endParaRPr lang="en-GB" sz="1600" b="1" dirty="0">
              <a:solidFill>
                <a:schemeClr val="tx1"/>
              </a:solidFill>
              <a:cs typeface="Times New Roman" pitchFamily="18" charset="0"/>
            </a:endParaRPr>
          </a:p>
          <a:p>
            <a:pPr>
              <a:lnSpc>
                <a:spcPct val="90000"/>
              </a:lnSpc>
              <a:defRPr/>
            </a:pPr>
            <a:r>
              <a:rPr lang="en-GB" altLang="en-US" sz="2000" b="1" dirty="0">
                <a:solidFill>
                  <a:schemeClr val="tx1"/>
                </a:solidFill>
                <a:cs typeface="Times New Roman" pitchFamily="18" charset="0"/>
              </a:rPr>
              <a:t>Design description language</a:t>
            </a:r>
            <a:r>
              <a:rPr lang="en-GB" altLang="en-US" sz="2000" dirty="0">
                <a:solidFill>
                  <a:schemeClr val="tx1"/>
                </a:solidFill>
                <a:cs typeface="Times New Roman" pitchFamily="18" charset="0"/>
              </a:rPr>
              <a:t> – uses a language like programming language E.g. PSL/PSA, RSL with special terminologies like programming language </a:t>
            </a:r>
          </a:p>
          <a:p>
            <a:pPr>
              <a:lnSpc>
                <a:spcPct val="90000"/>
              </a:lnSpc>
              <a:defRPr/>
            </a:pPr>
            <a:r>
              <a:rPr lang="en-GB" altLang="en-US" sz="2000" b="1" dirty="0">
                <a:solidFill>
                  <a:schemeClr val="tx1"/>
                </a:solidFill>
                <a:cs typeface="Times New Roman" pitchFamily="18" charset="0"/>
              </a:rPr>
              <a:t>Graphical notations</a:t>
            </a:r>
            <a:r>
              <a:rPr lang="en-GB" altLang="en-US" sz="2000" dirty="0">
                <a:solidFill>
                  <a:schemeClr val="tx1"/>
                </a:solidFill>
                <a:cs typeface="Times New Roman" pitchFamily="18" charset="0"/>
              </a:rPr>
              <a:t> – DFD, flowchart, use-case diagrams, sequence diagrams, activity diagrams etc.</a:t>
            </a:r>
          </a:p>
          <a:p>
            <a:pPr>
              <a:lnSpc>
                <a:spcPct val="90000"/>
              </a:lnSpc>
              <a:defRPr/>
            </a:pPr>
            <a:r>
              <a:rPr lang="en-GB" altLang="en-US" sz="2000" b="1" dirty="0">
                <a:solidFill>
                  <a:schemeClr val="tx1"/>
                </a:solidFill>
                <a:cs typeface="Times New Roman" pitchFamily="18" charset="0"/>
              </a:rPr>
              <a:t>Mathematical specifications</a:t>
            </a:r>
            <a:r>
              <a:rPr lang="en-GB" altLang="en-US" sz="2000" dirty="0">
                <a:solidFill>
                  <a:schemeClr val="tx1"/>
                </a:solidFill>
                <a:cs typeface="Times New Roman" pitchFamily="18" charset="0"/>
              </a:rPr>
              <a:t> – based on mathematical concepts such as finite-state machines or sets. Formal specification like Z-specification</a:t>
            </a:r>
            <a:endParaRPr lang="en-GB" dirty="0">
              <a:solidFill>
                <a:schemeClr val="tx1"/>
              </a:solidFill>
              <a:cs typeface="Times New Roman" pitchFamily="18" charset="0"/>
            </a:endParaRPr>
          </a:p>
        </p:txBody>
      </p:sp>
      <p:pic>
        <p:nvPicPr>
          <p:cNvPr id="1026" name="Picture 2" descr="http://www.channeltraderpro.com/img/ques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65" y="122175"/>
            <a:ext cx="522449" cy="522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83642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MY"/>
          </a:p>
        </p:txBody>
      </p:sp>
      <p:sp>
        <p:nvSpPr>
          <p:cNvPr id="3" name="Title 2"/>
          <p:cNvSpPr>
            <a:spLocks noGrp="1"/>
          </p:cNvSpPr>
          <p:nvPr>
            <p:ph type="ctrTitle"/>
          </p:nvPr>
        </p:nvSpPr>
        <p:spPr>
          <a:xfrm>
            <a:off x="2022225" y="1693523"/>
            <a:ext cx="6792093" cy="1159799"/>
          </a:xfrm>
          <a:solidFill>
            <a:schemeClr val="bg1"/>
          </a:solidFill>
        </p:spPr>
        <p:txBody>
          <a:bodyPr/>
          <a:lstStyle/>
          <a:p>
            <a:r>
              <a:rPr lang="en-MY" dirty="0"/>
              <a:t>Software Requirements Document</a:t>
            </a:r>
          </a:p>
        </p:txBody>
      </p:sp>
      <p:pic>
        <p:nvPicPr>
          <p:cNvPr id="11266" name="Picture 2" descr="http://www.clker.com/cliparts/G/o/P/W/U/D/file-folders-m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106" y="1965487"/>
            <a:ext cx="926776" cy="78109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402CCC74-9D92-480A-8DA8-7E3217BBF728}"/>
              </a:ext>
            </a:extLst>
          </p:cNvPr>
          <p:cNvPicPr>
            <a:picLocks noChangeAspect="1"/>
          </p:cNvPicPr>
          <p:nvPr/>
        </p:nvPicPr>
        <p:blipFill>
          <a:blip r:embed="rId3"/>
          <a:stretch>
            <a:fillRect/>
          </a:stretch>
        </p:blipFill>
        <p:spPr>
          <a:xfrm>
            <a:off x="236885" y="181743"/>
            <a:ext cx="3570679" cy="2030186"/>
          </a:xfrm>
          <a:prstGeom prst="rect">
            <a:avLst/>
          </a:prstGeom>
        </p:spPr>
      </p:pic>
    </p:spTree>
    <p:extLst>
      <p:ext uri="{BB962C8B-B14F-4D97-AF65-F5344CB8AC3E}">
        <p14:creationId xmlns:p14="http://schemas.microsoft.com/office/powerpoint/2010/main" val="22362165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MY" dirty="0"/>
              <a:t>Software Requirements Document</a:t>
            </a:r>
          </a:p>
        </p:txBody>
      </p:sp>
      <p:sp>
        <p:nvSpPr>
          <p:cNvPr id="5" name="Text Placeholder 4"/>
          <p:cNvSpPr>
            <a:spLocks noGrp="1"/>
          </p:cNvSpPr>
          <p:nvPr>
            <p:ph type="body" idx="1"/>
          </p:nvPr>
        </p:nvSpPr>
        <p:spPr/>
        <p:txBody>
          <a:bodyPr/>
          <a:lstStyle/>
          <a:p>
            <a:pPr eaLnBrk="1" hangingPunct="1"/>
            <a:r>
              <a:rPr lang="en-US" altLang="en-US" sz="2000" dirty="0">
                <a:solidFill>
                  <a:schemeClr val="tx1"/>
                </a:solidFill>
              </a:rPr>
              <a:t>System requirements are expressed in a software requirements document. </a:t>
            </a:r>
          </a:p>
          <a:p>
            <a:pPr eaLnBrk="1" hangingPunct="1"/>
            <a:r>
              <a:rPr lang="en-US" altLang="en-US" sz="2000" dirty="0">
                <a:solidFill>
                  <a:schemeClr val="tx1"/>
                </a:solidFill>
              </a:rPr>
              <a:t>The software requirements document (sometimes known as </a:t>
            </a:r>
            <a:r>
              <a:rPr lang="en-US" altLang="en-US" sz="2000" b="1" dirty="0">
                <a:solidFill>
                  <a:schemeClr val="tx1"/>
                </a:solidFill>
              </a:rPr>
              <a:t>SRS -</a:t>
            </a:r>
            <a:r>
              <a:rPr lang="en-US" altLang="en-US" sz="2000" dirty="0">
                <a:solidFill>
                  <a:schemeClr val="tx1"/>
                </a:solidFill>
              </a:rPr>
              <a:t> </a:t>
            </a:r>
            <a:r>
              <a:rPr lang="en-US" altLang="en-US" sz="2000" b="1" dirty="0">
                <a:solidFill>
                  <a:schemeClr val="tx1"/>
                </a:solidFill>
              </a:rPr>
              <a:t>software requirements specification</a:t>
            </a:r>
            <a:r>
              <a:rPr lang="en-US" altLang="en-US" sz="2000" dirty="0">
                <a:solidFill>
                  <a:schemeClr val="tx1"/>
                </a:solidFill>
              </a:rPr>
              <a:t>) is the official statement of what is required of the system developer.</a:t>
            </a:r>
          </a:p>
          <a:p>
            <a:pPr eaLnBrk="1" hangingPunct="1"/>
            <a:r>
              <a:rPr lang="en-US" altLang="en-US" sz="2000" dirty="0">
                <a:solidFill>
                  <a:schemeClr val="tx1"/>
                </a:solidFill>
              </a:rPr>
              <a:t>It should include both: </a:t>
            </a:r>
          </a:p>
          <a:p>
            <a:pPr marL="800100" lvl="1" indent="-342900">
              <a:spcBef>
                <a:spcPct val="20000"/>
              </a:spcBef>
              <a:buClr>
                <a:schemeClr val="accent1"/>
              </a:buClr>
              <a:buSzPct val="75000"/>
              <a:buFont typeface="Wingdings" panose="05000000000000000000" pitchFamily="2" charset="2"/>
              <a:buChar char="Ø"/>
            </a:pPr>
            <a:r>
              <a:rPr lang="en-US" altLang="en-US" dirty="0">
                <a:solidFill>
                  <a:schemeClr val="tx1"/>
                </a:solidFill>
              </a:rPr>
              <a:t>the user requirements for a system and</a:t>
            </a:r>
          </a:p>
          <a:p>
            <a:pPr marL="800100" lvl="1" indent="-342900">
              <a:spcBef>
                <a:spcPct val="20000"/>
              </a:spcBef>
              <a:buClr>
                <a:schemeClr val="accent1"/>
              </a:buClr>
              <a:buSzPct val="75000"/>
              <a:buFont typeface="Wingdings" panose="05000000000000000000" pitchFamily="2" charset="2"/>
              <a:buChar char="Ø"/>
            </a:pPr>
            <a:r>
              <a:rPr lang="en-US" altLang="en-US" dirty="0">
                <a:solidFill>
                  <a:schemeClr val="tx1"/>
                </a:solidFill>
              </a:rPr>
              <a:t>a detailed specification of the system requirements</a:t>
            </a:r>
          </a:p>
          <a:p>
            <a:pPr eaLnBrk="1" hangingPunct="1"/>
            <a:endParaRPr lang="en-US" altLang="en-US" sz="2000" dirty="0">
              <a:solidFill>
                <a:schemeClr val="tx1"/>
              </a:solidFill>
            </a:endParaRPr>
          </a:p>
        </p:txBody>
      </p:sp>
      <p:pic>
        <p:nvPicPr>
          <p:cNvPr id="18434" name="Picture 2" descr="http://www.clker.com/cliparts/G/o/P/W/U/D/file-folders-m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928" y="82096"/>
            <a:ext cx="584654" cy="49275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www.isetn.rnu.tn/fr/images/15.jpg"/>
          <p:cNvPicPr>
            <a:picLocks noChangeAspect="1" noChangeArrowheads="1"/>
          </p:cNvPicPr>
          <p:nvPr/>
        </p:nvPicPr>
        <p:blipFill>
          <a:blip r:embed="rId3"/>
          <a:srcRect/>
          <a:stretch>
            <a:fillRect/>
          </a:stretch>
        </p:blipFill>
        <p:spPr bwMode="auto">
          <a:xfrm>
            <a:off x="6552112" y="3843275"/>
            <a:ext cx="1214644" cy="1214644"/>
          </a:xfrm>
          <a:prstGeom prst="rect">
            <a:avLst/>
          </a:prstGeom>
          <a:noFill/>
        </p:spPr>
      </p:pic>
    </p:spTree>
    <p:extLst>
      <p:ext uri="{BB962C8B-B14F-4D97-AF65-F5344CB8AC3E}">
        <p14:creationId xmlns:p14="http://schemas.microsoft.com/office/powerpoint/2010/main" val="23083508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MY" dirty="0"/>
              <a:t>Software Requirements Document</a:t>
            </a:r>
          </a:p>
        </p:txBody>
      </p:sp>
      <p:sp>
        <p:nvSpPr>
          <p:cNvPr id="5" name="Text Placeholder 4"/>
          <p:cNvSpPr>
            <a:spLocks noGrp="1"/>
          </p:cNvSpPr>
          <p:nvPr>
            <p:ph type="body" idx="1"/>
          </p:nvPr>
        </p:nvSpPr>
        <p:spPr/>
        <p:txBody>
          <a:bodyPr/>
          <a:lstStyle/>
          <a:p>
            <a:pPr eaLnBrk="1" hangingPunct="1"/>
            <a:r>
              <a:rPr lang="en-US" altLang="en-US" sz="2000" dirty="0">
                <a:solidFill>
                  <a:schemeClr val="tx1"/>
                </a:solidFill>
              </a:rPr>
              <a:t>This document is not a design document. It should set out </a:t>
            </a:r>
            <a:r>
              <a:rPr lang="en-US" altLang="en-US" sz="2000" b="1" dirty="0">
                <a:solidFill>
                  <a:schemeClr val="tx1"/>
                </a:solidFill>
              </a:rPr>
              <a:t>what</a:t>
            </a:r>
            <a:r>
              <a:rPr lang="en-US" altLang="en-US" sz="2000" dirty="0">
                <a:solidFill>
                  <a:schemeClr val="tx1"/>
                </a:solidFill>
              </a:rPr>
              <a:t> the system should do </a:t>
            </a:r>
            <a:r>
              <a:rPr lang="en-US" altLang="en-US" sz="2000" b="1" dirty="0">
                <a:solidFill>
                  <a:schemeClr val="tx1"/>
                </a:solidFill>
              </a:rPr>
              <a:t>without specifying how</a:t>
            </a:r>
            <a:r>
              <a:rPr lang="en-US" altLang="en-US" sz="2000" dirty="0">
                <a:solidFill>
                  <a:schemeClr val="tx1"/>
                </a:solidFill>
              </a:rPr>
              <a:t> it should be done. </a:t>
            </a:r>
          </a:p>
          <a:p>
            <a:pPr eaLnBrk="1" hangingPunct="1">
              <a:buFont typeface="Wingdings" pitchFamily="2" charset="2"/>
              <a:buNone/>
            </a:pPr>
            <a:endParaRPr lang="en-US" altLang="en-US" sz="1200" dirty="0">
              <a:solidFill>
                <a:schemeClr val="tx1"/>
              </a:solidFill>
            </a:endParaRPr>
          </a:p>
          <a:p>
            <a:pPr eaLnBrk="1" hangingPunct="1"/>
            <a:r>
              <a:rPr lang="en-US" altLang="en-US" sz="2000" dirty="0">
                <a:solidFill>
                  <a:schemeClr val="tx1"/>
                </a:solidFill>
              </a:rPr>
              <a:t>In principle, the requirements set out in this document ought to be complete and consistent. </a:t>
            </a:r>
          </a:p>
          <a:p>
            <a:pPr eaLnBrk="1" hangingPunct="1">
              <a:buFont typeface="Wingdings" pitchFamily="2" charset="2"/>
              <a:buNone/>
            </a:pPr>
            <a:endParaRPr lang="en-US" altLang="en-US" sz="1200" dirty="0">
              <a:solidFill>
                <a:schemeClr val="tx1"/>
              </a:solidFill>
            </a:endParaRPr>
          </a:p>
          <a:p>
            <a:pPr eaLnBrk="1" hangingPunct="1"/>
            <a:r>
              <a:rPr lang="en-US" altLang="en-US" sz="2000" dirty="0">
                <a:solidFill>
                  <a:schemeClr val="tx1"/>
                </a:solidFill>
              </a:rPr>
              <a:t>All system functions should be specified and requirements should not conflict.</a:t>
            </a:r>
          </a:p>
        </p:txBody>
      </p:sp>
      <p:pic>
        <p:nvPicPr>
          <p:cNvPr id="18434" name="Picture 2" descr="http://www.clker.com/cliparts/G/o/P/W/U/D/file-folders-m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928" y="82096"/>
            <a:ext cx="584654" cy="49275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www.isetn.rnu.tn/fr/images/15.jpg"/>
          <p:cNvPicPr>
            <a:picLocks noChangeAspect="1" noChangeArrowheads="1"/>
          </p:cNvPicPr>
          <p:nvPr/>
        </p:nvPicPr>
        <p:blipFill>
          <a:blip r:embed="rId3"/>
          <a:srcRect/>
          <a:stretch>
            <a:fillRect/>
          </a:stretch>
        </p:blipFill>
        <p:spPr bwMode="auto">
          <a:xfrm>
            <a:off x="6552112" y="3843275"/>
            <a:ext cx="1214644" cy="1214644"/>
          </a:xfrm>
          <a:prstGeom prst="rect">
            <a:avLst/>
          </a:prstGeom>
          <a:noFill/>
        </p:spPr>
      </p:pic>
    </p:spTree>
    <p:extLst>
      <p:ext uri="{BB962C8B-B14F-4D97-AF65-F5344CB8AC3E}">
        <p14:creationId xmlns:p14="http://schemas.microsoft.com/office/powerpoint/2010/main" val="42916610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MY" dirty="0"/>
              <a:t>Software Requirements Document</a:t>
            </a:r>
          </a:p>
        </p:txBody>
      </p:sp>
      <p:sp>
        <p:nvSpPr>
          <p:cNvPr id="5" name="Text Placeholder 4"/>
          <p:cNvSpPr>
            <a:spLocks noGrp="1"/>
          </p:cNvSpPr>
          <p:nvPr>
            <p:ph type="body" idx="1"/>
          </p:nvPr>
        </p:nvSpPr>
        <p:spPr/>
        <p:txBody>
          <a:bodyPr/>
          <a:lstStyle/>
          <a:p>
            <a:pPr marL="0" indent="0" eaLnBrk="1" hangingPunct="1">
              <a:lnSpc>
                <a:spcPct val="90000"/>
              </a:lnSpc>
              <a:buNone/>
            </a:pPr>
            <a:r>
              <a:rPr lang="en-US" altLang="en-US" sz="2000" dirty="0">
                <a:solidFill>
                  <a:schemeClr val="tx1"/>
                </a:solidFill>
              </a:rPr>
              <a:t>The requirements document has a diverse set of users:</a:t>
            </a:r>
          </a:p>
          <a:p>
            <a:pPr eaLnBrk="1" hangingPunct="1">
              <a:lnSpc>
                <a:spcPct val="90000"/>
              </a:lnSpc>
              <a:buFont typeface="Wingdings" pitchFamily="2" charset="2"/>
              <a:buNone/>
            </a:pPr>
            <a:endParaRPr lang="en-US" altLang="en-US" sz="1050" dirty="0">
              <a:solidFill>
                <a:schemeClr val="tx1"/>
              </a:solidFill>
            </a:endParaRPr>
          </a:p>
          <a:p>
            <a:pPr marL="0" indent="0" eaLnBrk="1" hangingPunct="1">
              <a:lnSpc>
                <a:spcPct val="90000"/>
              </a:lnSpc>
              <a:buNone/>
            </a:pPr>
            <a:r>
              <a:rPr lang="en-US" altLang="en-US" sz="2000" b="1" dirty="0" err="1">
                <a:solidFill>
                  <a:schemeClr val="tx1"/>
                </a:solidFill>
              </a:rPr>
              <a:t>i</a:t>
            </a:r>
            <a:r>
              <a:rPr lang="en-US" altLang="en-US" sz="2000" b="1" dirty="0">
                <a:solidFill>
                  <a:schemeClr val="tx1"/>
                </a:solidFill>
              </a:rPr>
              <a:t>) System customers</a:t>
            </a:r>
          </a:p>
          <a:p>
            <a:pPr marL="0" indent="0" eaLnBrk="1" hangingPunct="1">
              <a:lnSpc>
                <a:spcPct val="90000"/>
              </a:lnSpc>
              <a:buFont typeface="Wingdings" pitchFamily="2" charset="2"/>
              <a:buNone/>
            </a:pPr>
            <a:r>
              <a:rPr lang="en-US" altLang="en-US" sz="2000" dirty="0">
                <a:solidFill>
                  <a:schemeClr val="tx1"/>
                </a:solidFill>
              </a:rPr>
              <a:t>Specify the requirements and read them to check that they meet their needs. They specify changes to the requirements</a:t>
            </a:r>
          </a:p>
          <a:p>
            <a:pPr eaLnBrk="1" hangingPunct="1">
              <a:lnSpc>
                <a:spcPct val="90000"/>
              </a:lnSpc>
              <a:buFont typeface="Wingdings" pitchFamily="2" charset="2"/>
              <a:buNone/>
            </a:pPr>
            <a:endParaRPr lang="en-US" altLang="en-US" sz="1050" dirty="0">
              <a:solidFill>
                <a:schemeClr val="tx1"/>
              </a:solidFill>
            </a:endParaRPr>
          </a:p>
          <a:p>
            <a:pPr marL="0" indent="0" eaLnBrk="1" hangingPunct="1">
              <a:lnSpc>
                <a:spcPct val="90000"/>
              </a:lnSpc>
              <a:buNone/>
            </a:pPr>
            <a:r>
              <a:rPr lang="en-US" altLang="en-US" sz="2000" b="1" dirty="0">
                <a:solidFill>
                  <a:schemeClr val="tx1"/>
                </a:solidFill>
              </a:rPr>
              <a:t>ii) (Project) Managers</a:t>
            </a:r>
          </a:p>
          <a:p>
            <a:pPr marL="0" indent="0" eaLnBrk="1" hangingPunct="1">
              <a:lnSpc>
                <a:spcPct val="90000"/>
              </a:lnSpc>
              <a:buFont typeface="Wingdings" pitchFamily="2" charset="2"/>
              <a:buNone/>
            </a:pPr>
            <a:r>
              <a:rPr lang="en-US" altLang="en-US" sz="2000" dirty="0">
                <a:solidFill>
                  <a:schemeClr val="tx1"/>
                </a:solidFill>
              </a:rPr>
              <a:t>Use the requirements document to plan a bid for the system and to plan the system development process</a:t>
            </a:r>
          </a:p>
        </p:txBody>
      </p:sp>
      <p:pic>
        <p:nvPicPr>
          <p:cNvPr id="18434" name="Picture 2" descr="http://www.clker.com/cliparts/G/o/P/W/U/D/file-folders-m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928" y="82096"/>
            <a:ext cx="584654" cy="49275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www.isetn.rnu.tn/fr/images/15.jpg"/>
          <p:cNvPicPr>
            <a:picLocks noChangeAspect="1" noChangeArrowheads="1"/>
          </p:cNvPicPr>
          <p:nvPr/>
        </p:nvPicPr>
        <p:blipFill>
          <a:blip r:embed="rId3"/>
          <a:srcRect/>
          <a:stretch>
            <a:fillRect/>
          </a:stretch>
        </p:blipFill>
        <p:spPr bwMode="auto">
          <a:xfrm>
            <a:off x="6552112" y="3843275"/>
            <a:ext cx="1214644" cy="1214644"/>
          </a:xfrm>
          <a:prstGeom prst="rect">
            <a:avLst/>
          </a:prstGeom>
          <a:noFill/>
        </p:spPr>
      </p:pic>
    </p:spTree>
    <p:extLst>
      <p:ext uri="{BB962C8B-B14F-4D97-AF65-F5344CB8AC3E}">
        <p14:creationId xmlns:p14="http://schemas.microsoft.com/office/powerpoint/2010/main" val="41739380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www.isetn.rnu.tn/fr/images/15.jpg"/>
          <p:cNvPicPr>
            <a:picLocks noChangeAspect="1" noChangeArrowheads="1"/>
          </p:cNvPicPr>
          <p:nvPr/>
        </p:nvPicPr>
        <p:blipFill>
          <a:blip r:embed="rId2"/>
          <a:srcRect/>
          <a:stretch>
            <a:fillRect/>
          </a:stretch>
        </p:blipFill>
        <p:spPr bwMode="auto">
          <a:xfrm>
            <a:off x="6552112" y="3843275"/>
            <a:ext cx="1214644" cy="1214644"/>
          </a:xfrm>
          <a:prstGeom prst="rect">
            <a:avLst/>
          </a:prstGeom>
          <a:noFill/>
        </p:spPr>
      </p:pic>
      <p:sp>
        <p:nvSpPr>
          <p:cNvPr id="4" name="Title 3"/>
          <p:cNvSpPr>
            <a:spLocks noGrp="1"/>
          </p:cNvSpPr>
          <p:nvPr>
            <p:ph type="title"/>
          </p:nvPr>
        </p:nvSpPr>
        <p:spPr/>
        <p:txBody>
          <a:bodyPr/>
          <a:lstStyle/>
          <a:p>
            <a:r>
              <a:rPr lang="en-MY" dirty="0"/>
              <a:t>Software Requirements Document</a:t>
            </a:r>
          </a:p>
        </p:txBody>
      </p:sp>
      <p:sp>
        <p:nvSpPr>
          <p:cNvPr id="5" name="Text Placeholder 4"/>
          <p:cNvSpPr>
            <a:spLocks noGrp="1"/>
          </p:cNvSpPr>
          <p:nvPr>
            <p:ph type="body" idx="1"/>
          </p:nvPr>
        </p:nvSpPr>
        <p:spPr/>
        <p:txBody>
          <a:bodyPr/>
          <a:lstStyle/>
          <a:p>
            <a:pPr marL="0" indent="0" eaLnBrk="1" hangingPunct="1">
              <a:lnSpc>
                <a:spcPct val="90000"/>
              </a:lnSpc>
              <a:buNone/>
            </a:pPr>
            <a:r>
              <a:rPr lang="en-US" altLang="en-US" sz="2000" dirty="0">
                <a:solidFill>
                  <a:schemeClr val="tx1"/>
                </a:solidFill>
              </a:rPr>
              <a:t>The requirements document has a diverse set of users:</a:t>
            </a:r>
          </a:p>
          <a:p>
            <a:pPr eaLnBrk="1" hangingPunct="1">
              <a:lnSpc>
                <a:spcPct val="90000"/>
              </a:lnSpc>
              <a:buFont typeface="Wingdings" pitchFamily="2" charset="2"/>
              <a:buNone/>
            </a:pPr>
            <a:endParaRPr lang="en-US" altLang="en-US" sz="1050" dirty="0">
              <a:solidFill>
                <a:schemeClr val="tx1"/>
              </a:solidFill>
            </a:endParaRPr>
          </a:p>
          <a:p>
            <a:pPr marL="0" indent="0" eaLnBrk="1" hangingPunct="1">
              <a:lnSpc>
                <a:spcPct val="90000"/>
              </a:lnSpc>
              <a:buNone/>
            </a:pPr>
            <a:r>
              <a:rPr lang="en-US" altLang="en-US" sz="2000" b="1" i="1" dirty="0">
                <a:solidFill>
                  <a:schemeClr val="tx1"/>
                </a:solidFill>
              </a:rPr>
              <a:t>iii) System engineers</a:t>
            </a:r>
            <a:endParaRPr lang="en-US" altLang="en-US" sz="2000" b="1" dirty="0">
              <a:solidFill>
                <a:schemeClr val="tx1"/>
              </a:solidFill>
            </a:endParaRPr>
          </a:p>
          <a:p>
            <a:pPr marL="0" indent="0">
              <a:lnSpc>
                <a:spcPct val="90000"/>
              </a:lnSpc>
              <a:buNone/>
            </a:pPr>
            <a:r>
              <a:rPr lang="en-US" altLang="en-US" sz="2000" dirty="0">
                <a:solidFill>
                  <a:schemeClr val="tx1"/>
                </a:solidFill>
              </a:rPr>
              <a:t>Use the requirements to understand what system is to be developed</a:t>
            </a:r>
          </a:p>
          <a:p>
            <a:pPr marL="0" indent="0">
              <a:lnSpc>
                <a:spcPct val="90000"/>
              </a:lnSpc>
              <a:buNone/>
            </a:pPr>
            <a:endParaRPr lang="en-US" altLang="en-US" sz="2000" i="1" dirty="0">
              <a:solidFill>
                <a:schemeClr val="tx1"/>
              </a:solidFill>
            </a:endParaRPr>
          </a:p>
          <a:p>
            <a:pPr marL="0" indent="0" eaLnBrk="1" hangingPunct="1">
              <a:lnSpc>
                <a:spcPct val="90000"/>
              </a:lnSpc>
              <a:buNone/>
            </a:pPr>
            <a:r>
              <a:rPr lang="en-US" altLang="en-US" sz="2000" b="1" i="1" dirty="0">
                <a:solidFill>
                  <a:schemeClr val="tx1"/>
                </a:solidFill>
              </a:rPr>
              <a:t>iv) System test engineers</a:t>
            </a:r>
            <a:endParaRPr lang="en-US" altLang="en-US" sz="2000" b="1" dirty="0">
              <a:solidFill>
                <a:schemeClr val="tx1"/>
              </a:solidFill>
            </a:endParaRPr>
          </a:p>
          <a:p>
            <a:pPr marL="0" indent="0">
              <a:lnSpc>
                <a:spcPct val="90000"/>
              </a:lnSpc>
              <a:buNone/>
            </a:pPr>
            <a:r>
              <a:rPr lang="en-US" altLang="en-US" sz="2000" dirty="0">
                <a:solidFill>
                  <a:schemeClr val="tx1"/>
                </a:solidFill>
              </a:rPr>
              <a:t>Use the requirements to develop validation tests for the system</a:t>
            </a:r>
          </a:p>
          <a:p>
            <a:pPr marL="0" indent="0">
              <a:lnSpc>
                <a:spcPct val="90000"/>
              </a:lnSpc>
              <a:buNone/>
            </a:pPr>
            <a:endParaRPr lang="en-US" altLang="en-US" sz="2000" i="1" dirty="0">
              <a:solidFill>
                <a:schemeClr val="tx1"/>
              </a:solidFill>
            </a:endParaRPr>
          </a:p>
          <a:p>
            <a:pPr marL="0" indent="0" eaLnBrk="1" hangingPunct="1">
              <a:lnSpc>
                <a:spcPct val="90000"/>
              </a:lnSpc>
              <a:buNone/>
            </a:pPr>
            <a:r>
              <a:rPr lang="en-US" altLang="en-US" sz="2000" b="1" i="1" dirty="0">
                <a:solidFill>
                  <a:schemeClr val="tx1"/>
                </a:solidFill>
              </a:rPr>
              <a:t>v) System maintenance engineers</a:t>
            </a:r>
            <a:endParaRPr lang="en-US" altLang="en-US" sz="2000" b="1" dirty="0">
              <a:solidFill>
                <a:schemeClr val="tx1"/>
              </a:solidFill>
            </a:endParaRPr>
          </a:p>
          <a:p>
            <a:pPr marL="0" indent="0">
              <a:lnSpc>
                <a:spcPct val="90000"/>
              </a:lnSpc>
              <a:buNone/>
            </a:pPr>
            <a:r>
              <a:rPr lang="en-US" altLang="en-US" sz="2000" dirty="0">
                <a:solidFill>
                  <a:schemeClr val="tx1"/>
                </a:solidFill>
              </a:rPr>
              <a:t>Use the requirements to help understand the system and the relationships between its parts</a:t>
            </a:r>
          </a:p>
        </p:txBody>
      </p:sp>
      <p:pic>
        <p:nvPicPr>
          <p:cNvPr id="18434" name="Picture 2" descr="http://www.clker.com/cliparts/G/o/P/W/U/D/file-folders-m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928" y="82096"/>
            <a:ext cx="584654" cy="492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767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1250" y="241254"/>
            <a:ext cx="6404402" cy="435599"/>
          </a:xfrm>
          <a:solidFill>
            <a:schemeClr val="bg1"/>
          </a:solidFill>
        </p:spPr>
        <p:txBody>
          <a:bodyPr/>
          <a:lstStyle/>
          <a:p>
            <a:r>
              <a:rPr lang="en" dirty="0"/>
              <a:t>User Requirements vs. System Requirements</a:t>
            </a:r>
            <a:endParaRPr lang="en-MY" dirty="0"/>
          </a:p>
        </p:txBody>
      </p:sp>
      <p:pic>
        <p:nvPicPr>
          <p:cNvPr id="4" name="Picture 2" descr="https://ittrader.com/packages/ittrader/ittrader/images/about/icon_requirement.png"/>
          <p:cNvPicPr>
            <a:picLocks noChangeAspect="1" noChangeArrowheads="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725419" y="1623391"/>
            <a:ext cx="1103518" cy="112160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193235" y="1269653"/>
            <a:ext cx="6559826" cy="3416320"/>
          </a:xfrm>
          <a:prstGeom prst="rect">
            <a:avLst/>
          </a:prstGeom>
        </p:spPr>
        <p:txBody>
          <a:bodyPr wrap="square">
            <a:spAutoFit/>
          </a:bodyPr>
          <a:lstStyle/>
          <a:p>
            <a:pPr eaLnBrk="1" hangingPunct="1"/>
            <a:r>
              <a:rPr lang="en-US" altLang="en-US" sz="2400" dirty="0"/>
              <a:t>Requirements for a software system set out </a:t>
            </a:r>
            <a:r>
              <a:rPr lang="en-US" altLang="en-US" sz="2400" dirty="0">
                <a:solidFill>
                  <a:srgbClr val="C00000"/>
                </a:solidFill>
              </a:rPr>
              <a:t>what the system should do </a:t>
            </a:r>
            <a:r>
              <a:rPr lang="en-US" altLang="en-US" sz="2400" dirty="0"/>
              <a:t>and define </a:t>
            </a:r>
            <a:r>
              <a:rPr lang="en-US" altLang="en-US" sz="2400" dirty="0">
                <a:solidFill>
                  <a:srgbClr val="C00000"/>
                </a:solidFill>
              </a:rPr>
              <a:t>constraints</a:t>
            </a:r>
            <a:r>
              <a:rPr lang="en-US" altLang="en-US" sz="2400" dirty="0"/>
              <a:t> on it</a:t>
            </a:r>
            <a:r>
              <a:rPr lang="en-MY" altLang="en-US" sz="2400" dirty="0"/>
              <a:t>s</a:t>
            </a:r>
            <a:r>
              <a:rPr lang="en-US" altLang="en-US" sz="2400" dirty="0"/>
              <a:t> operation and implementation. </a:t>
            </a:r>
          </a:p>
          <a:p>
            <a:pPr eaLnBrk="1" hangingPunct="1"/>
            <a:endParaRPr lang="en-US" altLang="en-US" sz="2400" dirty="0"/>
          </a:p>
          <a:p>
            <a:pPr eaLnBrk="1" hangingPunct="1"/>
            <a:endParaRPr lang="en-US" altLang="en-US" sz="2400" dirty="0"/>
          </a:p>
          <a:p>
            <a:pPr eaLnBrk="1" hangingPunct="1"/>
            <a:r>
              <a:rPr lang="en-US" altLang="en-US" sz="2400" dirty="0"/>
              <a:t>Two different types of requirements: </a:t>
            </a:r>
          </a:p>
          <a:p>
            <a:pPr marL="285750" lvl="1" indent="-285750" eaLnBrk="1" hangingPunct="1">
              <a:buFont typeface="Arial" panose="020B0604020202020204" pitchFamily="34" charset="0"/>
              <a:buChar char="•"/>
            </a:pPr>
            <a:r>
              <a:rPr lang="en-US" altLang="en-US" sz="2400" dirty="0"/>
              <a:t>User requirements</a:t>
            </a:r>
          </a:p>
          <a:p>
            <a:pPr marL="285750" lvl="1" indent="-285750" eaLnBrk="1" hangingPunct="1">
              <a:buFont typeface="Arial" panose="020B0604020202020204" pitchFamily="34" charset="0"/>
              <a:buChar char="•"/>
            </a:pPr>
            <a:r>
              <a:rPr lang="en-US" altLang="en-US" sz="2400" dirty="0"/>
              <a:t>System requirements </a:t>
            </a:r>
          </a:p>
        </p:txBody>
      </p:sp>
      <p:pic>
        <p:nvPicPr>
          <p:cNvPr id="6" name="Picture 2" descr="https://ittrader.com/packages/ittrader/ittrader/images/about/icon_requirem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410" y="106017"/>
            <a:ext cx="460651" cy="4682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8937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fade">
                                      <p:cBhvr>
                                        <p:cTn id="7" dur="500"/>
                                        <p:tgtEl>
                                          <p:spTgt spid="5">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4" end="4"/>
                                            </p:txEl>
                                          </p:spTgt>
                                        </p:tgtEl>
                                        <p:attrNameLst>
                                          <p:attrName>style.visibility</p:attrName>
                                        </p:attrNameLst>
                                      </p:cBhvr>
                                      <p:to>
                                        <p:strVal val="visible"/>
                                      </p:to>
                                    </p:set>
                                    <p:animEffect transition="in" filter="fade">
                                      <p:cBhvr>
                                        <p:cTn id="10" dur="500"/>
                                        <p:tgtEl>
                                          <p:spTgt spid="5">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animEffect transition="in" filter="fade">
                                      <p:cBhvr>
                                        <p:cTn id="13"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MY" dirty="0"/>
              <a:t>Software Requirements Document</a:t>
            </a:r>
          </a:p>
        </p:txBody>
      </p:sp>
      <p:sp>
        <p:nvSpPr>
          <p:cNvPr id="5" name="Text Placeholder 4"/>
          <p:cNvSpPr>
            <a:spLocks noGrp="1"/>
          </p:cNvSpPr>
          <p:nvPr>
            <p:ph type="body" idx="1"/>
          </p:nvPr>
        </p:nvSpPr>
        <p:spPr/>
        <p:txBody>
          <a:bodyPr/>
          <a:lstStyle/>
          <a:p>
            <a:pPr marL="0" indent="0" eaLnBrk="1" hangingPunct="1">
              <a:lnSpc>
                <a:spcPct val="90000"/>
              </a:lnSpc>
              <a:buNone/>
            </a:pPr>
            <a:r>
              <a:rPr lang="en-US" altLang="en-US" dirty="0"/>
              <a:t>The structure of SRS:</a:t>
            </a:r>
          </a:p>
          <a:p>
            <a:pPr marL="0" indent="0" eaLnBrk="1" hangingPunct="1">
              <a:lnSpc>
                <a:spcPct val="90000"/>
              </a:lnSpc>
              <a:buNone/>
            </a:pPr>
            <a:endParaRPr lang="en-US" altLang="en-US" sz="1200" dirty="0"/>
          </a:p>
          <a:p>
            <a:pPr lvl="1" eaLnBrk="1" hangingPunct="1">
              <a:lnSpc>
                <a:spcPct val="90000"/>
              </a:lnSpc>
            </a:pPr>
            <a:r>
              <a:rPr lang="en-US" altLang="en-US" b="1" i="1" dirty="0">
                <a:solidFill>
                  <a:schemeClr val="bg2"/>
                </a:solidFill>
              </a:rPr>
              <a:t>Preface</a:t>
            </a:r>
          </a:p>
          <a:p>
            <a:pPr lvl="1" eaLnBrk="1" hangingPunct="1">
              <a:lnSpc>
                <a:spcPct val="90000"/>
              </a:lnSpc>
            </a:pPr>
            <a:r>
              <a:rPr lang="en-US" altLang="en-US" b="1" i="1" dirty="0">
                <a:solidFill>
                  <a:srgbClr val="3333FF"/>
                </a:solidFill>
              </a:rPr>
              <a:t>Introduction</a:t>
            </a:r>
          </a:p>
        </p:txBody>
      </p:sp>
      <p:pic>
        <p:nvPicPr>
          <p:cNvPr id="18434" name="Picture 2" descr="http://www.clker.com/cliparts/G/o/P/W/U/D/file-folders-m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928" y="82096"/>
            <a:ext cx="584654" cy="49275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ular Callout 5"/>
          <p:cNvSpPr/>
          <p:nvPr/>
        </p:nvSpPr>
        <p:spPr>
          <a:xfrm>
            <a:off x="4457150" y="1136780"/>
            <a:ext cx="3733800" cy="1730828"/>
          </a:xfrm>
          <a:prstGeom prst="wedgeRectCallout">
            <a:avLst>
              <a:gd name="adj1" fmla="val -107531"/>
              <a:gd name="adj2" fmla="val 81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Wingdings" pitchFamily="2" charset="2"/>
              <a:buChar char="ü"/>
            </a:pPr>
            <a:r>
              <a:rPr lang="en-US" sz="2500" dirty="0">
                <a:latin typeface="Calibri Light" panose="020F0302020204030204" pitchFamily="34" charset="0"/>
              </a:rPr>
              <a:t>Purpose</a:t>
            </a:r>
          </a:p>
          <a:p>
            <a:pPr>
              <a:buFont typeface="Wingdings" pitchFamily="2" charset="2"/>
              <a:buChar char="ü"/>
            </a:pPr>
            <a:r>
              <a:rPr lang="en-US" sz="2500" dirty="0">
                <a:latin typeface="Calibri Light" panose="020F0302020204030204" pitchFamily="34" charset="0"/>
              </a:rPr>
              <a:t>Scope</a:t>
            </a:r>
          </a:p>
          <a:p>
            <a:pPr>
              <a:buFont typeface="Wingdings" pitchFamily="2" charset="2"/>
              <a:buChar char="ü"/>
            </a:pPr>
            <a:r>
              <a:rPr lang="en-US" sz="2500" dirty="0">
                <a:latin typeface="Calibri Light" panose="020F0302020204030204" pitchFamily="34" charset="0"/>
              </a:rPr>
              <a:t>Overview</a:t>
            </a:r>
          </a:p>
          <a:p>
            <a:pPr>
              <a:buFont typeface="Wingdings" pitchFamily="2" charset="2"/>
              <a:buChar char="ü"/>
            </a:pPr>
            <a:r>
              <a:rPr lang="en-US" sz="2500" dirty="0">
                <a:latin typeface="Calibri Light" panose="020F0302020204030204" pitchFamily="34" charset="0"/>
              </a:rPr>
              <a:t>Business Context</a:t>
            </a:r>
            <a:endParaRPr lang="en-MY" sz="2500" dirty="0">
              <a:latin typeface="Calibri Light" panose="020F0302020204030204" pitchFamily="34" charset="0"/>
            </a:endParaRPr>
          </a:p>
        </p:txBody>
      </p:sp>
      <p:pic>
        <p:nvPicPr>
          <p:cNvPr id="7" name="Picture 6" descr="http://www.blogviagem.com.br/wp-content/uploads/2014/04/checklist.jpg"/>
          <p:cNvPicPr>
            <a:picLocks noChangeAspect="1" noChangeArrowheads="1"/>
          </p:cNvPicPr>
          <p:nvPr/>
        </p:nvPicPr>
        <p:blipFill>
          <a:blip r:embed="rId3" cstate="screen"/>
          <a:srcRect/>
          <a:stretch>
            <a:fillRect/>
          </a:stretch>
        </p:blipFill>
        <p:spPr bwMode="auto">
          <a:xfrm>
            <a:off x="7269946" y="3259494"/>
            <a:ext cx="1735213" cy="1738432"/>
          </a:xfrm>
          <a:prstGeom prst="rect">
            <a:avLst/>
          </a:prstGeom>
          <a:ln>
            <a:noFill/>
          </a:ln>
          <a:effectLst>
            <a:softEdge rad="112500"/>
          </a:effectLst>
        </p:spPr>
      </p:pic>
    </p:spTree>
    <p:extLst>
      <p:ext uri="{BB962C8B-B14F-4D97-AF65-F5344CB8AC3E}">
        <p14:creationId xmlns:p14="http://schemas.microsoft.com/office/powerpoint/2010/main" val="4221052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MY" dirty="0"/>
              <a:t>Software Requirements Document</a:t>
            </a:r>
          </a:p>
        </p:txBody>
      </p:sp>
      <p:sp>
        <p:nvSpPr>
          <p:cNvPr id="5" name="Text Placeholder 4"/>
          <p:cNvSpPr>
            <a:spLocks noGrp="1"/>
          </p:cNvSpPr>
          <p:nvPr>
            <p:ph type="body" idx="1"/>
          </p:nvPr>
        </p:nvSpPr>
        <p:spPr/>
        <p:txBody>
          <a:bodyPr/>
          <a:lstStyle/>
          <a:p>
            <a:pPr marL="0" indent="0" eaLnBrk="1" hangingPunct="1">
              <a:lnSpc>
                <a:spcPct val="90000"/>
              </a:lnSpc>
              <a:buNone/>
            </a:pPr>
            <a:r>
              <a:rPr lang="en-US" altLang="en-US" dirty="0"/>
              <a:t>The structure of SRS:</a:t>
            </a:r>
          </a:p>
          <a:p>
            <a:pPr marL="0" indent="0" eaLnBrk="1" hangingPunct="1">
              <a:lnSpc>
                <a:spcPct val="90000"/>
              </a:lnSpc>
              <a:buNone/>
            </a:pPr>
            <a:endParaRPr lang="en-US" altLang="en-US" sz="1200" dirty="0"/>
          </a:p>
          <a:p>
            <a:pPr lvl="1" eaLnBrk="1" hangingPunct="1">
              <a:lnSpc>
                <a:spcPct val="90000"/>
              </a:lnSpc>
            </a:pPr>
            <a:r>
              <a:rPr lang="en-US" altLang="en-US" b="1" i="1" dirty="0">
                <a:solidFill>
                  <a:schemeClr val="bg2"/>
                </a:solidFill>
              </a:rPr>
              <a:t>Preface</a:t>
            </a:r>
          </a:p>
          <a:p>
            <a:pPr lvl="1" eaLnBrk="1" hangingPunct="1">
              <a:lnSpc>
                <a:spcPct val="90000"/>
              </a:lnSpc>
            </a:pPr>
            <a:r>
              <a:rPr lang="en-US" altLang="en-US" b="1" i="1" dirty="0">
                <a:solidFill>
                  <a:schemeClr val="bg2"/>
                </a:solidFill>
              </a:rPr>
              <a:t>Introduction</a:t>
            </a:r>
          </a:p>
          <a:p>
            <a:pPr lvl="1" eaLnBrk="1" hangingPunct="1">
              <a:lnSpc>
                <a:spcPct val="90000"/>
              </a:lnSpc>
            </a:pPr>
            <a:r>
              <a:rPr lang="en-US" altLang="en-US" b="1" i="1" dirty="0">
                <a:solidFill>
                  <a:srgbClr val="3333FF"/>
                </a:solidFill>
              </a:rPr>
              <a:t>Glossary</a:t>
            </a:r>
          </a:p>
        </p:txBody>
      </p:sp>
      <p:pic>
        <p:nvPicPr>
          <p:cNvPr id="18434" name="Picture 2" descr="http://www.clker.com/cliparts/G/o/P/W/U/D/file-folders-m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928" y="82096"/>
            <a:ext cx="584654" cy="49275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ular Callout 5"/>
          <p:cNvSpPr/>
          <p:nvPr/>
        </p:nvSpPr>
        <p:spPr>
          <a:xfrm>
            <a:off x="4121248" y="1949212"/>
            <a:ext cx="3733800" cy="727788"/>
          </a:xfrm>
          <a:prstGeom prst="wedgeRectCallout">
            <a:avLst>
              <a:gd name="adj1" fmla="val -107531"/>
              <a:gd name="adj2" fmla="val 189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Wingdings" pitchFamily="2" charset="2"/>
              <a:buChar char="ü"/>
            </a:pPr>
            <a:r>
              <a:rPr lang="en-US" sz="2500" dirty="0">
                <a:latin typeface="Calibri Light" panose="020F0302020204030204" pitchFamily="34" charset="0"/>
              </a:rPr>
              <a:t>Definition of terms</a:t>
            </a:r>
            <a:endParaRPr lang="en-MY" sz="2500" dirty="0">
              <a:latin typeface="Calibri Light" panose="020F0302020204030204" pitchFamily="34" charset="0"/>
            </a:endParaRPr>
          </a:p>
        </p:txBody>
      </p:sp>
      <p:pic>
        <p:nvPicPr>
          <p:cNvPr id="7" name="Picture 6" descr="http://www.blogviagem.com.br/wp-content/uploads/2014/04/checklist.jpg"/>
          <p:cNvPicPr>
            <a:picLocks noChangeAspect="1" noChangeArrowheads="1"/>
          </p:cNvPicPr>
          <p:nvPr/>
        </p:nvPicPr>
        <p:blipFill>
          <a:blip r:embed="rId3" cstate="screen"/>
          <a:srcRect/>
          <a:stretch>
            <a:fillRect/>
          </a:stretch>
        </p:blipFill>
        <p:spPr bwMode="auto">
          <a:xfrm>
            <a:off x="7269946" y="3259494"/>
            <a:ext cx="1735213" cy="1738432"/>
          </a:xfrm>
          <a:prstGeom prst="rect">
            <a:avLst/>
          </a:prstGeom>
          <a:ln>
            <a:noFill/>
          </a:ln>
          <a:effectLst>
            <a:softEdge rad="112500"/>
          </a:effectLst>
        </p:spPr>
      </p:pic>
    </p:spTree>
    <p:extLst>
      <p:ext uri="{BB962C8B-B14F-4D97-AF65-F5344CB8AC3E}">
        <p14:creationId xmlns:p14="http://schemas.microsoft.com/office/powerpoint/2010/main" val="3451950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MY" dirty="0"/>
              <a:t>Software Requirements Document</a:t>
            </a:r>
          </a:p>
        </p:txBody>
      </p:sp>
      <p:sp>
        <p:nvSpPr>
          <p:cNvPr id="5" name="Text Placeholder 4"/>
          <p:cNvSpPr>
            <a:spLocks noGrp="1"/>
          </p:cNvSpPr>
          <p:nvPr>
            <p:ph type="body" idx="1"/>
          </p:nvPr>
        </p:nvSpPr>
        <p:spPr/>
        <p:txBody>
          <a:bodyPr/>
          <a:lstStyle/>
          <a:p>
            <a:pPr marL="0" indent="0" eaLnBrk="1" hangingPunct="1">
              <a:lnSpc>
                <a:spcPct val="90000"/>
              </a:lnSpc>
              <a:buNone/>
            </a:pPr>
            <a:r>
              <a:rPr lang="en-US" altLang="en-US" dirty="0"/>
              <a:t>The structure of SRS:</a:t>
            </a:r>
          </a:p>
          <a:p>
            <a:pPr marL="0" indent="0" eaLnBrk="1" hangingPunct="1">
              <a:lnSpc>
                <a:spcPct val="90000"/>
              </a:lnSpc>
              <a:buNone/>
            </a:pPr>
            <a:endParaRPr lang="en-US" altLang="en-US" sz="1200" dirty="0"/>
          </a:p>
          <a:p>
            <a:pPr lvl="1" eaLnBrk="1" hangingPunct="1">
              <a:lnSpc>
                <a:spcPct val="90000"/>
              </a:lnSpc>
            </a:pPr>
            <a:r>
              <a:rPr lang="en-US" altLang="en-US" b="1" i="1" dirty="0">
                <a:solidFill>
                  <a:schemeClr val="bg2"/>
                </a:solidFill>
              </a:rPr>
              <a:t>Preface</a:t>
            </a:r>
          </a:p>
          <a:p>
            <a:pPr lvl="1" eaLnBrk="1" hangingPunct="1">
              <a:lnSpc>
                <a:spcPct val="90000"/>
              </a:lnSpc>
            </a:pPr>
            <a:r>
              <a:rPr lang="en-US" altLang="en-US" b="1" i="1" dirty="0">
                <a:solidFill>
                  <a:schemeClr val="bg2"/>
                </a:solidFill>
              </a:rPr>
              <a:t>Introduction</a:t>
            </a:r>
          </a:p>
          <a:p>
            <a:pPr lvl="1" eaLnBrk="1" hangingPunct="1">
              <a:lnSpc>
                <a:spcPct val="90000"/>
              </a:lnSpc>
            </a:pPr>
            <a:r>
              <a:rPr lang="en-US" altLang="en-US" b="1" i="1" dirty="0">
                <a:solidFill>
                  <a:schemeClr val="bg2"/>
                </a:solidFill>
              </a:rPr>
              <a:t>Glossary</a:t>
            </a:r>
          </a:p>
          <a:p>
            <a:pPr lvl="1" eaLnBrk="1" hangingPunct="1">
              <a:lnSpc>
                <a:spcPct val="90000"/>
              </a:lnSpc>
            </a:pPr>
            <a:r>
              <a:rPr lang="en-US" altLang="en-US" b="1" i="1" dirty="0">
                <a:solidFill>
                  <a:srgbClr val="3333FF"/>
                </a:solidFill>
              </a:rPr>
              <a:t>User requirements definition</a:t>
            </a:r>
          </a:p>
        </p:txBody>
      </p:sp>
      <p:pic>
        <p:nvPicPr>
          <p:cNvPr id="18434" name="Picture 2" descr="http://www.clker.com/cliparts/G/o/P/W/U/D/file-folders-m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928" y="82096"/>
            <a:ext cx="584654" cy="49275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ular Callout 5"/>
          <p:cNvSpPr/>
          <p:nvPr/>
        </p:nvSpPr>
        <p:spPr>
          <a:xfrm>
            <a:off x="3711572" y="1461795"/>
            <a:ext cx="1787269" cy="727788"/>
          </a:xfrm>
          <a:prstGeom prst="wedgeRectCallout">
            <a:avLst>
              <a:gd name="adj1" fmla="val -37112"/>
              <a:gd name="adj2" fmla="val 12494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Wingdings" pitchFamily="2" charset="2"/>
              <a:buChar char="ü"/>
            </a:pPr>
            <a:r>
              <a:rPr lang="en-US" sz="2500" dirty="0">
                <a:latin typeface="Calibri Light" panose="020F0302020204030204" pitchFamily="34" charset="0"/>
              </a:rPr>
              <a:t>General</a:t>
            </a:r>
            <a:endParaRPr lang="en-MY" sz="2500" dirty="0">
              <a:latin typeface="Calibri Light" panose="020F0302020204030204" pitchFamily="34" charset="0"/>
            </a:endParaRPr>
          </a:p>
        </p:txBody>
      </p:sp>
      <p:pic>
        <p:nvPicPr>
          <p:cNvPr id="7" name="Picture 6" descr="http://www.blogviagem.com.br/wp-content/uploads/2014/04/checklist.jpg"/>
          <p:cNvPicPr>
            <a:picLocks noChangeAspect="1" noChangeArrowheads="1"/>
          </p:cNvPicPr>
          <p:nvPr/>
        </p:nvPicPr>
        <p:blipFill>
          <a:blip r:embed="rId3" cstate="screen"/>
          <a:srcRect/>
          <a:stretch>
            <a:fillRect/>
          </a:stretch>
        </p:blipFill>
        <p:spPr bwMode="auto">
          <a:xfrm>
            <a:off x="7269946" y="3259494"/>
            <a:ext cx="1735213" cy="1738432"/>
          </a:xfrm>
          <a:prstGeom prst="rect">
            <a:avLst/>
          </a:prstGeom>
          <a:ln>
            <a:noFill/>
          </a:ln>
          <a:effectLst>
            <a:softEdge rad="112500"/>
          </a:effectLst>
        </p:spPr>
      </p:pic>
    </p:spTree>
    <p:extLst>
      <p:ext uri="{BB962C8B-B14F-4D97-AF65-F5344CB8AC3E}">
        <p14:creationId xmlns:p14="http://schemas.microsoft.com/office/powerpoint/2010/main" val="1911859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MY" dirty="0"/>
              <a:t>Software Requirements Document</a:t>
            </a:r>
          </a:p>
        </p:txBody>
      </p:sp>
      <p:sp>
        <p:nvSpPr>
          <p:cNvPr id="5" name="Text Placeholder 4"/>
          <p:cNvSpPr>
            <a:spLocks noGrp="1"/>
          </p:cNvSpPr>
          <p:nvPr>
            <p:ph type="body" idx="1"/>
          </p:nvPr>
        </p:nvSpPr>
        <p:spPr/>
        <p:txBody>
          <a:bodyPr/>
          <a:lstStyle/>
          <a:p>
            <a:pPr marL="0" indent="0" eaLnBrk="1" hangingPunct="1">
              <a:lnSpc>
                <a:spcPct val="90000"/>
              </a:lnSpc>
              <a:buNone/>
            </a:pPr>
            <a:r>
              <a:rPr lang="en-US" altLang="en-US" dirty="0"/>
              <a:t>The structure of SRS:</a:t>
            </a:r>
          </a:p>
          <a:p>
            <a:pPr marL="0" indent="0" eaLnBrk="1" hangingPunct="1">
              <a:lnSpc>
                <a:spcPct val="90000"/>
              </a:lnSpc>
              <a:buNone/>
            </a:pPr>
            <a:endParaRPr lang="en-US" altLang="en-US" sz="1200" dirty="0"/>
          </a:p>
          <a:p>
            <a:pPr lvl="1" eaLnBrk="1" hangingPunct="1">
              <a:lnSpc>
                <a:spcPct val="90000"/>
              </a:lnSpc>
            </a:pPr>
            <a:r>
              <a:rPr lang="en-US" altLang="en-US" b="1" i="1" dirty="0">
                <a:solidFill>
                  <a:schemeClr val="bg2"/>
                </a:solidFill>
              </a:rPr>
              <a:t>Preface</a:t>
            </a:r>
          </a:p>
          <a:p>
            <a:pPr lvl="1" eaLnBrk="1" hangingPunct="1">
              <a:lnSpc>
                <a:spcPct val="90000"/>
              </a:lnSpc>
            </a:pPr>
            <a:r>
              <a:rPr lang="en-US" altLang="en-US" b="1" i="1" dirty="0">
                <a:solidFill>
                  <a:schemeClr val="bg2"/>
                </a:solidFill>
              </a:rPr>
              <a:t>Introduction</a:t>
            </a:r>
          </a:p>
          <a:p>
            <a:pPr lvl="1" eaLnBrk="1" hangingPunct="1">
              <a:lnSpc>
                <a:spcPct val="90000"/>
              </a:lnSpc>
            </a:pPr>
            <a:r>
              <a:rPr lang="en-US" altLang="en-US" b="1" i="1" dirty="0">
                <a:solidFill>
                  <a:schemeClr val="bg2"/>
                </a:solidFill>
              </a:rPr>
              <a:t>Glossary</a:t>
            </a:r>
          </a:p>
          <a:p>
            <a:pPr lvl="1" eaLnBrk="1" hangingPunct="1">
              <a:lnSpc>
                <a:spcPct val="90000"/>
              </a:lnSpc>
            </a:pPr>
            <a:r>
              <a:rPr lang="en-US" altLang="en-US" b="1" i="1" dirty="0">
                <a:solidFill>
                  <a:schemeClr val="bg2"/>
                </a:solidFill>
              </a:rPr>
              <a:t>User requirements definition</a:t>
            </a:r>
          </a:p>
          <a:p>
            <a:pPr lvl="1" eaLnBrk="1" hangingPunct="1">
              <a:lnSpc>
                <a:spcPct val="90000"/>
              </a:lnSpc>
            </a:pPr>
            <a:r>
              <a:rPr lang="en-US" altLang="en-US" b="1" i="1" dirty="0">
                <a:solidFill>
                  <a:srgbClr val="3333FF"/>
                </a:solidFill>
              </a:rPr>
              <a:t>System architecture</a:t>
            </a:r>
          </a:p>
        </p:txBody>
      </p:sp>
      <p:pic>
        <p:nvPicPr>
          <p:cNvPr id="18434" name="Picture 2" descr="http://www.clker.com/cliparts/G/o/P/W/U/D/file-folders-m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928" y="82096"/>
            <a:ext cx="584654" cy="49275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www.upc.edu/learn-sql/system-architecture/imatges/architecture"/>
          <p:cNvPicPr>
            <a:picLocks noChangeAspect="1" noChangeArrowheads="1"/>
          </p:cNvPicPr>
          <p:nvPr/>
        </p:nvPicPr>
        <p:blipFill>
          <a:blip r:embed="rId3"/>
          <a:srcRect/>
          <a:stretch>
            <a:fillRect/>
          </a:stretch>
        </p:blipFill>
        <p:spPr bwMode="auto">
          <a:xfrm>
            <a:off x="4504212" y="1329612"/>
            <a:ext cx="4457150" cy="3237105"/>
          </a:xfrm>
          <a:prstGeom prst="rect">
            <a:avLst/>
          </a:prstGeom>
          <a:noFill/>
        </p:spPr>
      </p:pic>
    </p:spTree>
    <p:extLst>
      <p:ext uri="{BB962C8B-B14F-4D97-AF65-F5344CB8AC3E}">
        <p14:creationId xmlns:p14="http://schemas.microsoft.com/office/powerpoint/2010/main" val="5897659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MY" dirty="0"/>
              <a:t>Software Requirements Document</a:t>
            </a:r>
          </a:p>
        </p:txBody>
      </p:sp>
      <p:sp>
        <p:nvSpPr>
          <p:cNvPr id="5" name="Text Placeholder 4"/>
          <p:cNvSpPr>
            <a:spLocks noGrp="1"/>
          </p:cNvSpPr>
          <p:nvPr>
            <p:ph type="body" idx="1"/>
          </p:nvPr>
        </p:nvSpPr>
        <p:spPr/>
        <p:txBody>
          <a:bodyPr/>
          <a:lstStyle/>
          <a:p>
            <a:pPr marL="0" indent="0" eaLnBrk="1" hangingPunct="1">
              <a:lnSpc>
                <a:spcPct val="90000"/>
              </a:lnSpc>
              <a:buNone/>
            </a:pPr>
            <a:r>
              <a:rPr lang="en-US" altLang="en-US" dirty="0"/>
              <a:t>The structure of SRS:</a:t>
            </a:r>
          </a:p>
          <a:p>
            <a:pPr marL="0" indent="0" eaLnBrk="1" hangingPunct="1">
              <a:lnSpc>
                <a:spcPct val="90000"/>
              </a:lnSpc>
              <a:buNone/>
            </a:pPr>
            <a:endParaRPr lang="en-US" altLang="en-US" sz="1200" dirty="0"/>
          </a:p>
          <a:p>
            <a:pPr lvl="1" eaLnBrk="1" hangingPunct="1">
              <a:lnSpc>
                <a:spcPct val="90000"/>
              </a:lnSpc>
            </a:pPr>
            <a:r>
              <a:rPr lang="en-US" altLang="en-US" b="1" i="1" dirty="0">
                <a:solidFill>
                  <a:schemeClr val="bg2"/>
                </a:solidFill>
              </a:rPr>
              <a:t>Preface</a:t>
            </a:r>
          </a:p>
          <a:p>
            <a:pPr lvl="1" eaLnBrk="1" hangingPunct="1">
              <a:lnSpc>
                <a:spcPct val="90000"/>
              </a:lnSpc>
            </a:pPr>
            <a:r>
              <a:rPr lang="en-US" altLang="en-US" b="1" i="1" dirty="0">
                <a:solidFill>
                  <a:schemeClr val="bg2"/>
                </a:solidFill>
              </a:rPr>
              <a:t>Introduction</a:t>
            </a:r>
          </a:p>
          <a:p>
            <a:pPr lvl="1" eaLnBrk="1" hangingPunct="1">
              <a:lnSpc>
                <a:spcPct val="90000"/>
              </a:lnSpc>
            </a:pPr>
            <a:r>
              <a:rPr lang="en-US" altLang="en-US" b="1" i="1" dirty="0">
                <a:solidFill>
                  <a:schemeClr val="bg2"/>
                </a:solidFill>
              </a:rPr>
              <a:t>Glossary</a:t>
            </a:r>
          </a:p>
          <a:p>
            <a:pPr lvl="1" eaLnBrk="1" hangingPunct="1">
              <a:lnSpc>
                <a:spcPct val="90000"/>
              </a:lnSpc>
            </a:pPr>
            <a:r>
              <a:rPr lang="en-US" altLang="en-US" b="1" i="1" dirty="0">
                <a:solidFill>
                  <a:schemeClr val="bg2"/>
                </a:solidFill>
              </a:rPr>
              <a:t>User requirements definition</a:t>
            </a:r>
          </a:p>
          <a:p>
            <a:pPr lvl="1" eaLnBrk="1" hangingPunct="1">
              <a:lnSpc>
                <a:spcPct val="90000"/>
              </a:lnSpc>
            </a:pPr>
            <a:r>
              <a:rPr lang="en-US" altLang="en-US" b="1" i="1" dirty="0">
                <a:solidFill>
                  <a:schemeClr val="bg2"/>
                </a:solidFill>
              </a:rPr>
              <a:t>System architecture</a:t>
            </a:r>
          </a:p>
          <a:p>
            <a:pPr lvl="1" eaLnBrk="1" hangingPunct="1">
              <a:lnSpc>
                <a:spcPct val="90000"/>
              </a:lnSpc>
            </a:pPr>
            <a:r>
              <a:rPr lang="en-US" altLang="en-US" b="1" i="1" dirty="0">
                <a:solidFill>
                  <a:srgbClr val="3333FF"/>
                </a:solidFill>
              </a:rPr>
              <a:t>System requirements specification</a:t>
            </a:r>
          </a:p>
        </p:txBody>
      </p:sp>
      <p:pic>
        <p:nvPicPr>
          <p:cNvPr id="18434" name="Picture 2" descr="http://www.clker.com/cliparts/G/o/P/W/U/D/file-folders-m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928" y="82096"/>
            <a:ext cx="584654" cy="49275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ular Callout 5"/>
          <p:cNvSpPr/>
          <p:nvPr/>
        </p:nvSpPr>
        <p:spPr>
          <a:xfrm>
            <a:off x="4178103" y="1231641"/>
            <a:ext cx="2558599" cy="1667069"/>
          </a:xfrm>
          <a:prstGeom prst="wedgeRectCallout">
            <a:avLst>
              <a:gd name="adj1" fmla="val -36477"/>
              <a:gd name="adj2" fmla="val 7694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Wingdings" pitchFamily="2" charset="2"/>
              <a:buChar char="ü"/>
            </a:pPr>
            <a:r>
              <a:rPr lang="en-US" sz="2400" dirty="0">
                <a:latin typeface="Calibri Light" panose="020F0302020204030204" pitchFamily="34" charset="0"/>
              </a:rPr>
              <a:t>Functional</a:t>
            </a:r>
          </a:p>
          <a:p>
            <a:pPr>
              <a:buFont typeface="Wingdings" pitchFamily="2" charset="2"/>
              <a:buChar char="ü"/>
            </a:pPr>
            <a:r>
              <a:rPr lang="en-US" sz="2400" dirty="0">
                <a:latin typeface="Calibri Light" panose="020F0302020204030204" pitchFamily="34" charset="0"/>
              </a:rPr>
              <a:t>Non-Functional</a:t>
            </a:r>
          </a:p>
          <a:p>
            <a:pPr>
              <a:buFont typeface="Wingdings" pitchFamily="2" charset="2"/>
              <a:buChar char="ü"/>
            </a:pPr>
            <a:r>
              <a:rPr lang="en-US" sz="2400" dirty="0">
                <a:latin typeface="Calibri Light" panose="020F0302020204030204" pitchFamily="34" charset="0"/>
              </a:rPr>
              <a:t>Interface</a:t>
            </a:r>
          </a:p>
          <a:p>
            <a:pPr>
              <a:buFont typeface="Wingdings" pitchFamily="2" charset="2"/>
              <a:buChar char="ü"/>
            </a:pPr>
            <a:r>
              <a:rPr lang="en-US" sz="2400" dirty="0">
                <a:latin typeface="Calibri Light" panose="020F0302020204030204" pitchFamily="34" charset="0"/>
              </a:rPr>
              <a:t>Performance</a:t>
            </a:r>
            <a:endParaRPr lang="en-MY" sz="2400" dirty="0">
              <a:latin typeface="Calibri Light" panose="020F0302020204030204" pitchFamily="34" charset="0"/>
            </a:endParaRPr>
          </a:p>
        </p:txBody>
      </p:sp>
      <p:pic>
        <p:nvPicPr>
          <p:cNvPr id="7" name="Picture 6" descr="http://www.blogviagem.com.br/wp-content/uploads/2014/04/checklist.jpg"/>
          <p:cNvPicPr>
            <a:picLocks noChangeAspect="1" noChangeArrowheads="1"/>
          </p:cNvPicPr>
          <p:nvPr/>
        </p:nvPicPr>
        <p:blipFill>
          <a:blip r:embed="rId3" cstate="screen"/>
          <a:srcRect/>
          <a:stretch>
            <a:fillRect/>
          </a:stretch>
        </p:blipFill>
        <p:spPr bwMode="auto">
          <a:xfrm>
            <a:off x="7269946" y="3259494"/>
            <a:ext cx="1735213" cy="1738432"/>
          </a:xfrm>
          <a:prstGeom prst="rect">
            <a:avLst/>
          </a:prstGeom>
          <a:ln>
            <a:noFill/>
          </a:ln>
          <a:effectLst>
            <a:softEdge rad="112500"/>
          </a:effectLst>
        </p:spPr>
      </p:pic>
    </p:spTree>
    <p:extLst>
      <p:ext uri="{BB962C8B-B14F-4D97-AF65-F5344CB8AC3E}">
        <p14:creationId xmlns:p14="http://schemas.microsoft.com/office/powerpoint/2010/main" val="527974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MY" dirty="0"/>
              <a:t>Software Requirements Document</a:t>
            </a:r>
          </a:p>
        </p:txBody>
      </p:sp>
      <p:sp>
        <p:nvSpPr>
          <p:cNvPr id="5" name="Text Placeholder 4"/>
          <p:cNvSpPr>
            <a:spLocks noGrp="1"/>
          </p:cNvSpPr>
          <p:nvPr>
            <p:ph type="body" idx="1"/>
          </p:nvPr>
        </p:nvSpPr>
        <p:spPr/>
        <p:txBody>
          <a:bodyPr/>
          <a:lstStyle/>
          <a:p>
            <a:pPr marL="0" indent="0" eaLnBrk="1" hangingPunct="1">
              <a:lnSpc>
                <a:spcPct val="90000"/>
              </a:lnSpc>
              <a:buNone/>
            </a:pPr>
            <a:r>
              <a:rPr lang="en-US" altLang="en-US" dirty="0"/>
              <a:t>The structure of SRS:</a:t>
            </a:r>
          </a:p>
          <a:p>
            <a:pPr marL="0" indent="0" eaLnBrk="1" hangingPunct="1">
              <a:lnSpc>
                <a:spcPct val="90000"/>
              </a:lnSpc>
              <a:buNone/>
            </a:pPr>
            <a:endParaRPr lang="en-US" altLang="en-US" sz="1200" dirty="0"/>
          </a:p>
          <a:p>
            <a:pPr lvl="1" eaLnBrk="1" hangingPunct="1">
              <a:lnSpc>
                <a:spcPct val="90000"/>
              </a:lnSpc>
            </a:pPr>
            <a:r>
              <a:rPr lang="en-US" altLang="en-US" b="1" i="1" dirty="0">
                <a:solidFill>
                  <a:schemeClr val="bg2"/>
                </a:solidFill>
              </a:rPr>
              <a:t>Preface</a:t>
            </a:r>
          </a:p>
          <a:p>
            <a:pPr lvl="1" eaLnBrk="1" hangingPunct="1">
              <a:lnSpc>
                <a:spcPct val="90000"/>
              </a:lnSpc>
            </a:pPr>
            <a:r>
              <a:rPr lang="en-US" altLang="en-US" b="1" i="1" dirty="0">
                <a:solidFill>
                  <a:schemeClr val="bg2"/>
                </a:solidFill>
              </a:rPr>
              <a:t>Introduction</a:t>
            </a:r>
          </a:p>
          <a:p>
            <a:pPr lvl="1" eaLnBrk="1" hangingPunct="1">
              <a:lnSpc>
                <a:spcPct val="90000"/>
              </a:lnSpc>
            </a:pPr>
            <a:r>
              <a:rPr lang="en-US" altLang="en-US" b="1" i="1" dirty="0">
                <a:solidFill>
                  <a:schemeClr val="bg2"/>
                </a:solidFill>
              </a:rPr>
              <a:t>Glossary</a:t>
            </a:r>
          </a:p>
          <a:p>
            <a:pPr lvl="1" eaLnBrk="1" hangingPunct="1">
              <a:lnSpc>
                <a:spcPct val="90000"/>
              </a:lnSpc>
            </a:pPr>
            <a:r>
              <a:rPr lang="en-US" altLang="en-US" b="1" i="1" dirty="0">
                <a:solidFill>
                  <a:schemeClr val="bg2"/>
                </a:solidFill>
              </a:rPr>
              <a:t>User requirements definition</a:t>
            </a:r>
          </a:p>
          <a:p>
            <a:pPr lvl="1" eaLnBrk="1" hangingPunct="1">
              <a:lnSpc>
                <a:spcPct val="90000"/>
              </a:lnSpc>
            </a:pPr>
            <a:r>
              <a:rPr lang="en-US" altLang="en-US" b="1" i="1" dirty="0">
                <a:solidFill>
                  <a:schemeClr val="bg2"/>
                </a:solidFill>
              </a:rPr>
              <a:t>System architecture</a:t>
            </a:r>
          </a:p>
          <a:p>
            <a:pPr lvl="1" eaLnBrk="1" hangingPunct="1">
              <a:lnSpc>
                <a:spcPct val="90000"/>
              </a:lnSpc>
            </a:pPr>
            <a:r>
              <a:rPr lang="en-US" altLang="en-US" b="1" i="1" dirty="0">
                <a:solidFill>
                  <a:schemeClr val="bg2"/>
                </a:solidFill>
              </a:rPr>
              <a:t>System requirements specification</a:t>
            </a:r>
          </a:p>
          <a:p>
            <a:pPr lvl="1" eaLnBrk="1" hangingPunct="1">
              <a:lnSpc>
                <a:spcPct val="90000"/>
              </a:lnSpc>
            </a:pPr>
            <a:r>
              <a:rPr lang="en-US" altLang="en-US" b="1" i="1" dirty="0">
                <a:solidFill>
                  <a:srgbClr val="3333FF"/>
                </a:solidFill>
              </a:rPr>
              <a:t>System models</a:t>
            </a:r>
          </a:p>
        </p:txBody>
      </p:sp>
      <p:pic>
        <p:nvPicPr>
          <p:cNvPr id="18434" name="Picture 2" descr="http://www.clker.com/cliparts/G/o/P/W/U/D/file-folders-m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928" y="82096"/>
            <a:ext cx="584654" cy="49275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ular Callout 5"/>
          <p:cNvSpPr/>
          <p:nvPr/>
        </p:nvSpPr>
        <p:spPr>
          <a:xfrm>
            <a:off x="2841352" y="4051536"/>
            <a:ext cx="1662860" cy="541175"/>
          </a:xfrm>
          <a:prstGeom prst="wedgeRectCallout">
            <a:avLst>
              <a:gd name="adj1" fmla="val -60194"/>
              <a:gd name="adj2" fmla="val -849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Wingdings" pitchFamily="2" charset="2"/>
              <a:buChar char="ü"/>
            </a:pPr>
            <a:r>
              <a:rPr lang="en-US" sz="2400" dirty="0">
                <a:latin typeface="Calibri Light" panose="020F0302020204030204" pitchFamily="34" charset="0"/>
              </a:rPr>
              <a:t>Chapter 6</a:t>
            </a:r>
            <a:endParaRPr lang="en-MY" sz="2400" dirty="0">
              <a:latin typeface="Calibri Light" panose="020F0302020204030204" pitchFamily="34" charset="0"/>
            </a:endParaRPr>
          </a:p>
        </p:txBody>
      </p:sp>
      <p:pic>
        <p:nvPicPr>
          <p:cNvPr id="7" name="Picture 6" descr="http://www.blogviagem.com.br/wp-content/uploads/2014/04/checklist.jpg"/>
          <p:cNvPicPr>
            <a:picLocks noChangeAspect="1" noChangeArrowheads="1"/>
          </p:cNvPicPr>
          <p:nvPr/>
        </p:nvPicPr>
        <p:blipFill>
          <a:blip r:embed="rId3" cstate="screen"/>
          <a:srcRect/>
          <a:stretch>
            <a:fillRect/>
          </a:stretch>
        </p:blipFill>
        <p:spPr bwMode="auto">
          <a:xfrm>
            <a:off x="7269946" y="3259494"/>
            <a:ext cx="1735213" cy="1738432"/>
          </a:xfrm>
          <a:prstGeom prst="rect">
            <a:avLst/>
          </a:prstGeom>
          <a:ln>
            <a:noFill/>
          </a:ln>
          <a:effectLst>
            <a:softEdge rad="112500"/>
          </a:effectLst>
        </p:spPr>
      </p:pic>
    </p:spTree>
    <p:extLst>
      <p:ext uri="{BB962C8B-B14F-4D97-AF65-F5344CB8AC3E}">
        <p14:creationId xmlns:p14="http://schemas.microsoft.com/office/powerpoint/2010/main" val="3026428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MY" dirty="0"/>
              <a:t>Software Requirements Document</a:t>
            </a:r>
          </a:p>
        </p:txBody>
      </p:sp>
      <p:sp>
        <p:nvSpPr>
          <p:cNvPr id="5" name="Text Placeholder 4"/>
          <p:cNvSpPr>
            <a:spLocks noGrp="1"/>
          </p:cNvSpPr>
          <p:nvPr>
            <p:ph type="body" idx="1"/>
          </p:nvPr>
        </p:nvSpPr>
        <p:spPr/>
        <p:txBody>
          <a:bodyPr/>
          <a:lstStyle/>
          <a:p>
            <a:pPr marL="0" indent="0" eaLnBrk="1" hangingPunct="1">
              <a:lnSpc>
                <a:spcPct val="90000"/>
              </a:lnSpc>
              <a:buNone/>
            </a:pPr>
            <a:r>
              <a:rPr lang="en-US" altLang="en-US" dirty="0"/>
              <a:t>The structure of SRS:</a:t>
            </a:r>
          </a:p>
          <a:p>
            <a:pPr marL="0" indent="0" eaLnBrk="1" hangingPunct="1">
              <a:lnSpc>
                <a:spcPct val="90000"/>
              </a:lnSpc>
              <a:buNone/>
            </a:pPr>
            <a:endParaRPr lang="en-US" altLang="en-US" sz="1200" dirty="0"/>
          </a:p>
          <a:p>
            <a:pPr lvl="1" eaLnBrk="1" hangingPunct="1">
              <a:lnSpc>
                <a:spcPct val="90000"/>
              </a:lnSpc>
            </a:pPr>
            <a:r>
              <a:rPr lang="en-US" altLang="en-US" b="1" i="1" dirty="0">
                <a:solidFill>
                  <a:schemeClr val="bg2"/>
                </a:solidFill>
              </a:rPr>
              <a:t>Preface</a:t>
            </a:r>
          </a:p>
          <a:p>
            <a:pPr lvl="1" eaLnBrk="1" hangingPunct="1">
              <a:lnSpc>
                <a:spcPct val="90000"/>
              </a:lnSpc>
            </a:pPr>
            <a:r>
              <a:rPr lang="en-US" altLang="en-US" b="1" i="1" dirty="0">
                <a:solidFill>
                  <a:schemeClr val="bg2"/>
                </a:solidFill>
              </a:rPr>
              <a:t>Introduction</a:t>
            </a:r>
          </a:p>
          <a:p>
            <a:pPr lvl="1" eaLnBrk="1" hangingPunct="1">
              <a:lnSpc>
                <a:spcPct val="90000"/>
              </a:lnSpc>
            </a:pPr>
            <a:r>
              <a:rPr lang="en-US" altLang="en-US" b="1" i="1" dirty="0">
                <a:solidFill>
                  <a:schemeClr val="bg2"/>
                </a:solidFill>
              </a:rPr>
              <a:t>Glossary</a:t>
            </a:r>
          </a:p>
          <a:p>
            <a:pPr lvl="1" eaLnBrk="1" hangingPunct="1">
              <a:lnSpc>
                <a:spcPct val="90000"/>
              </a:lnSpc>
            </a:pPr>
            <a:r>
              <a:rPr lang="en-US" altLang="en-US" b="1" i="1" dirty="0">
                <a:solidFill>
                  <a:schemeClr val="bg2"/>
                </a:solidFill>
              </a:rPr>
              <a:t>User requirements definition</a:t>
            </a:r>
          </a:p>
          <a:p>
            <a:pPr lvl="1" eaLnBrk="1" hangingPunct="1">
              <a:lnSpc>
                <a:spcPct val="90000"/>
              </a:lnSpc>
            </a:pPr>
            <a:r>
              <a:rPr lang="en-US" altLang="en-US" b="1" i="1" dirty="0">
                <a:solidFill>
                  <a:schemeClr val="bg2"/>
                </a:solidFill>
              </a:rPr>
              <a:t>System architecture</a:t>
            </a:r>
          </a:p>
          <a:p>
            <a:pPr lvl="1" eaLnBrk="1" hangingPunct="1">
              <a:lnSpc>
                <a:spcPct val="90000"/>
              </a:lnSpc>
            </a:pPr>
            <a:r>
              <a:rPr lang="en-US" altLang="en-US" b="1" i="1" dirty="0">
                <a:solidFill>
                  <a:schemeClr val="bg2"/>
                </a:solidFill>
              </a:rPr>
              <a:t>System requirements specification</a:t>
            </a:r>
          </a:p>
          <a:p>
            <a:pPr lvl="1" eaLnBrk="1" hangingPunct="1">
              <a:lnSpc>
                <a:spcPct val="90000"/>
              </a:lnSpc>
            </a:pPr>
            <a:r>
              <a:rPr lang="en-US" altLang="en-US" b="1" i="1" dirty="0">
                <a:solidFill>
                  <a:schemeClr val="bg2"/>
                </a:solidFill>
              </a:rPr>
              <a:t>System models</a:t>
            </a:r>
          </a:p>
          <a:p>
            <a:pPr lvl="1" eaLnBrk="1" hangingPunct="1">
              <a:lnSpc>
                <a:spcPct val="90000"/>
              </a:lnSpc>
            </a:pPr>
            <a:r>
              <a:rPr lang="en-US" altLang="en-US" b="1" i="1" dirty="0">
                <a:solidFill>
                  <a:srgbClr val="3333FF"/>
                </a:solidFill>
              </a:rPr>
              <a:t>System evolution</a:t>
            </a:r>
          </a:p>
        </p:txBody>
      </p:sp>
      <p:pic>
        <p:nvPicPr>
          <p:cNvPr id="18434" name="Picture 2" descr="http://www.clker.com/cliparts/G/o/P/W/U/D/file-folders-m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928" y="82096"/>
            <a:ext cx="584654" cy="49275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ular Callout 5"/>
          <p:cNvSpPr/>
          <p:nvPr/>
        </p:nvSpPr>
        <p:spPr>
          <a:xfrm>
            <a:off x="3581581" y="3958500"/>
            <a:ext cx="1662860" cy="541175"/>
          </a:xfrm>
          <a:prstGeom prst="wedgeRectCallout">
            <a:avLst>
              <a:gd name="adj1" fmla="val -92365"/>
              <a:gd name="adj2" fmla="val -159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Wingdings" pitchFamily="2" charset="2"/>
              <a:buChar char="ü"/>
            </a:pPr>
            <a:r>
              <a:rPr lang="en-MY" sz="2400" dirty="0">
                <a:latin typeface="Calibri Light" panose="020F0302020204030204" pitchFamily="34" charset="0"/>
              </a:rPr>
              <a:t>Version </a:t>
            </a:r>
          </a:p>
        </p:txBody>
      </p:sp>
      <p:pic>
        <p:nvPicPr>
          <p:cNvPr id="7" name="Picture 6" descr="http://www.blogviagem.com.br/wp-content/uploads/2014/04/checklist.jpg"/>
          <p:cNvPicPr>
            <a:picLocks noChangeAspect="1" noChangeArrowheads="1"/>
          </p:cNvPicPr>
          <p:nvPr/>
        </p:nvPicPr>
        <p:blipFill>
          <a:blip r:embed="rId4" cstate="screen"/>
          <a:srcRect/>
          <a:stretch>
            <a:fillRect/>
          </a:stretch>
        </p:blipFill>
        <p:spPr bwMode="auto">
          <a:xfrm>
            <a:off x="7269946" y="3259494"/>
            <a:ext cx="1735213" cy="1738432"/>
          </a:xfrm>
          <a:prstGeom prst="rect">
            <a:avLst/>
          </a:prstGeom>
          <a:ln>
            <a:noFill/>
          </a:ln>
          <a:effectLst>
            <a:softEdge rad="112500"/>
          </a:effectLst>
        </p:spPr>
      </p:pic>
    </p:spTree>
    <p:extLst>
      <p:ext uri="{BB962C8B-B14F-4D97-AF65-F5344CB8AC3E}">
        <p14:creationId xmlns:p14="http://schemas.microsoft.com/office/powerpoint/2010/main" val="2087365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MY" dirty="0"/>
              <a:t>Software Requirements Document</a:t>
            </a:r>
          </a:p>
        </p:txBody>
      </p:sp>
      <p:sp>
        <p:nvSpPr>
          <p:cNvPr id="5" name="Text Placeholder 4"/>
          <p:cNvSpPr>
            <a:spLocks noGrp="1"/>
          </p:cNvSpPr>
          <p:nvPr>
            <p:ph type="body" idx="1"/>
          </p:nvPr>
        </p:nvSpPr>
        <p:spPr/>
        <p:txBody>
          <a:bodyPr/>
          <a:lstStyle/>
          <a:p>
            <a:pPr marL="0" indent="0" eaLnBrk="1" hangingPunct="1">
              <a:lnSpc>
                <a:spcPct val="90000"/>
              </a:lnSpc>
              <a:buNone/>
            </a:pPr>
            <a:r>
              <a:rPr lang="en-US" altLang="en-US" dirty="0"/>
              <a:t>The structure of SRS:</a:t>
            </a:r>
          </a:p>
          <a:p>
            <a:pPr marL="0" indent="0" eaLnBrk="1" hangingPunct="1">
              <a:lnSpc>
                <a:spcPct val="90000"/>
              </a:lnSpc>
              <a:buNone/>
            </a:pPr>
            <a:endParaRPr lang="en-US" altLang="en-US" sz="1200" dirty="0"/>
          </a:p>
          <a:p>
            <a:pPr lvl="1" eaLnBrk="1" hangingPunct="1">
              <a:lnSpc>
                <a:spcPct val="90000"/>
              </a:lnSpc>
            </a:pPr>
            <a:r>
              <a:rPr lang="en-US" altLang="en-US" b="1" i="1" dirty="0">
                <a:solidFill>
                  <a:schemeClr val="bg2"/>
                </a:solidFill>
              </a:rPr>
              <a:t>Preface</a:t>
            </a:r>
          </a:p>
          <a:p>
            <a:pPr lvl="1" eaLnBrk="1" hangingPunct="1">
              <a:lnSpc>
                <a:spcPct val="90000"/>
              </a:lnSpc>
            </a:pPr>
            <a:r>
              <a:rPr lang="en-US" altLang="en-US" b="1" i="1" dirty="0">
                <a:solidFill>
                  <a:schemeClr val="bg2"/>
                </a:solidFill>
              </a:rPr>
              <a:t>Introduction</a:t>
            </a:r>
          </a:p>
          <a:p>
            <a:pPr lvl="1" eaLnBrk="1" hangingPunct="1">
              <a:lnSpc>
                <a:spcPct val="90000"/>
              </a:lnSpc>
            </a:pPr>
            <a:r>
              <a:rPr lang="en-US" altLang="en-US" b="1" i="1" dirty="0">
                <a:solidFill>
                  <a:schemeClr val="bg2"/>
                </a:solidFill>
              </a:rPr>
              <a:t>Glossary</a:t>
            </a:r>
          </a:p>
          <a:p>
            <a:pPr lvl="1" eaLnBrk="1" hangingPunct="1">
              <a:lnSpc>
                <a:spcPct val="90000"/>
              </a:lnSpc>
            </a:pPr>
            <a:r>
              <a:rPr lang="en-US" altLang="en-US" b="1" i="1" dirty="0">
                <a:solidFill>
                  <a:schemeClr val="bg2"/>
                </a:solidFill>
              </a:rPr>
              <a:t>User requirements definition</a:t>
            </a:r>
          </a:p>
          <a:p>
            <a:pPr lvl="1" eaLnBrk="1" hangingPunct="1">
              <a:lnSpc>
                <a:spcPct val="90000"/>
              </a:lnSpc>
            </a:pPr>
            <a:r>
              <a:rPr lang="en-US" altLang="en-US" b="1" i="1" dirty="0">
                <a:solidFill>
                  <a:schemeClr val="bg2"/>
                </a:solidFill>
              </a:rPr>
              <a:t>System architecture</a:t>
            </a:r>
          </a:p>
          <a:p>
            <a:pPr lvl="1" eaLnBrk="1" hangingPunct="1">
              <a:lnSpc>
                <a:spcPct val="90000"/>
              </a:lnSpc>
            </a:pPr>
            <a:r>
              <a:rPr lang="en-US" altLang="en-US" b="1" i="1" dirty="0">
                <a:solidFill>
                  <a:schemeClr val="bg2"/>
                </a:solidFill>
              </a:rPr>
              <a:t>System requirements specification</a:t>
            </a:r>
          </a:p>
          <a:p>
            <a:pPr lvl="1" eaLnBrk="1" hangingPunct="1">
              <a:lnSpc>
                <a:spcPct val="90000"/>
              </a:lnSpc>
            </a:pPr>
            <a:r>
              <a:rPr lang="en-US" altLang="en-US" b="1" i="1" dirty="0">
                <a:solidFill>
                  <a:schemeClr val="bg2"/>
                </a:solidFill>
              </a:rPr>
              <a:t>System models</a:t>
            </a:r>
          </a:p>
          <a:p>
            <a:pPr lvl="1" eaLnBrk="1" hangingPunct="1">
              <a:lnSpc>
                <a:spcPct val="90000"/>
              </a:lnSpc>
            </a:pPr>
            <a:r>
              <a:rPr lang="en-US" altLang="en-US" b="1" i="1" dirty="0">
                <a:solidFill>
                  <a:schemeClr val="bg2"/>
                </a:solidFill>
              </a:rPr>
              <a:t>System evolution</a:t>
            </a:r>
          </a:p>
          <a:p>
            <a:pPr lvl="1" eaLnBrk="1" hangingPunct="1">
              <a:lnSpc>
                <a:spcPct val="90000"/>
              </a:lnSpc>
            </a:pPr>
            <a:r>
              <a:rPr lang="en-US" altLang="en-US" b="1" i="1" dirty="0">
                <a:solidFill>
                  <a:srgbClr val="3333FF"/>
                </a:solidFill>
              </a:rPr>
              <a:t>Appendices</a:t>
            </a:r>
          </a:p>
        </p:txBody>
      </p:sp>
      <p:pic>
        <p:nvPicPr>
          <p:cNvPr id="18434" name="Picture 2" descr="http://www.clker.com/cliparts/G/o/P/W/U/D/file-folders-m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928" y="82096"/>
            <a:ext cx="584654" cy="49275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ular Callout 5"/>
          <p:cNvSpPr/>
          <p:nvPr/>
        </p:nvSpPr>
        <p:spPr>
          <a:xfrm>
            <a:off x="3600241" y="3999724"/>
            <a:ext cx="2962290" cy="640702"/>
          </a:xfrm>
          <a:prstGeom prst="wedgeRectCallout">
            <a:avLst>
              <a:gd name="adj1" fmla="val -93835"/>
              <a:gd name="adj2" fmla="val 287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Wingdings" pitchFamily="2" charset="2"/>
              <a:buChar char="ü"/>
            </a:pPr>
            <a:r>
              <a:rPr lang="en-US" sz="2000" dirty="0">
                <a:latin typeface="Calibri Light" panose="020F0302020204030204" pitchFamily="34" charset="0"/>
              </a:rPr>
              <a:t>References (supporting documents)</a:t>
            </a:r>
            <a:endParaRPr lang="en-MY" sz="2000" dirty="0">
              <a:latin typeface="Calibri Light" panose="020F0302020204030204" pitchFamily="34" charset="0"/>
            </a:endParaRPr>
          </a:p>
        </p:txBody>
      </p:sp>
      <p:pic>
        <p:nvPicPr>
          <p:cNvPr id="7" name="Picture 6" descr="http://www.blogviagem.com.br/wp-content/uploads/2014/04/checklist.jpg"/>
          <p:cNvPicPr>
            <a:picLocks noChangeAspect="1" noChangeArrowheads="1"/>
          </p:cNvPicPr>
          <p:nvPr/>
        </p:nvPicPr>
        <p:blipFill>
          <a:blip r:embed="rId4" cstate="screen"/>
          <a:srcRect/>
          <a:stretch>
            <a:fillRect/>
          </a:stretch>
        </p:blipFill>
        <p:spPr bwMode="auto">
          <a:xfrm>
            <a:off x="7269946" y="3259494"/>
            <a:ext cx="1735213" cy="1738432"/>
          </a:xfrm>
          <a:prstGeom prst="rect">
            <a:avLst/>
          </a:prstGeom>
          <a:ln>
            <a:noFill/>
          </a:ln>
          <a:effectLst>
            <a:softEdge rad="112500"/>
          </a:effectLst>
        </p:spPr>
      </p:pic>
    </p:spTree>
    <p:extLst>
      <p:ext uri="{BB962C8B-B14F-4D97-AF65-F5344CB8AC3E}">
        <p14:creationId xmlns:p14="http://schemas.microsoft.com/office/powerpoint/2010/main" val="2439276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MY" dirty="0"/>
              <a:t>Software Requirements Document</a:t>
            </a:r>
          </a:p>
        </p:txBody>
      </p:sp>
      <p:sp>
        <p:nvSpPr>
          <p:cNvPr id="5" name="Text Placeholder 4"/>
          <p:cNvSpPr>
            <a:spLocks noGrp="1"/>
          </p:cNvSpPr>
          <p:nvPr>
            <p:ph type="body" idx="1"/>
          </p:nvPr>
        </p:nvSpPr>
        <p:spPr/>
        <p:txBody>
          <a:bodyPr/>
          <a:lstStyle/>
          <a:p>
            <a:pPr marL="0" indent="0" eaLnBrk="1" hangingPunct="1">
              <a:lnSpc>
                <a:spcPct val="90000"/>
              </a:lnSpc>
              <a:buNone/>
            </a:pPr>
            <a:r>
              <a:rPr lang="en-US" altLang="en-US" dirty="0"/>
              <a:t>The structure of SRS:</a:t>
            </a:r>
          </a:p>
          <a:p>
            <a:pPr marL="0" indent="0" eaLnBrk="1" hangingPunct="1">
              <a:lnSpc>
                <a:spcPct val="90000"/>
              </a:lnSpc>
              <a:buNone/>
            </a:pPr>
            <a:endParaRPr lang="en-US" altLang="en-US" sz="1200" dirty="0"/>
          </a:p>
          <a:p>
            <a:pPr lvl="1" eaLnBrk="1" hangingPunct="1">
              <a:lnSpc>
                <a:spcPct val="90000"/>
              </a:lnSpc>
            </a:pPr>
            <a:r>
              <a:rPr lang="en-US" altLang="en-US" b="1" i="1" dirty="0">
                <a:solidFill>
                  <a:schemeClr val="bg2"/>
                </a:solidFill>
              </a:rPr>
              <a:t>Preface</a:t>
            </a:r>
          </a:p>
          <a:p>
            <a:pPr lvl="1" eaLnBrk="1" hangingPunct="1">
              <a:lnSpc>
                <a:spcPct val="90000"/>
              </a:lnSpc>
            </a:pPr>
            <a:r>
              <a:rPr lang="en-US" altLang="en-US" b="1" i="1" dirty="0">
                <a:solidFill>
                  <a:schemeClr val="bg2"/>
                </a:solidFill>
              </a:rPr>
              <a:t>Introduction</a:t>
            </a:r>
          </a:p>
          <a:p>
            <a:pPr lvl="1" eaLnBrk="1" hangingPunct="1">
              <a:lnSpc>
                <a:spcPct val="90000"/>
              </a:lnSpc>
            </a:pPr>
            <a:r>
              <a:rPr lang="en-US" altLang="en-US" b="1" i="1" dirty="0">
                <a:solidFill>
                  <a:schemeClr val="bg2"/>
                </a:solidFill>
              </a:rPr>
              <a:t>Glossary</a:t>
            </a:r>
          </a:p>
          <a:p>
            <a:pPr lvl="1" eaLnBrk="1" hangingPunct="1">
              <a:lnSpc>
                <a:spcPct val="90000"/>
              </a:lnSpc>
            </a:pPr>
            <a:r>
              <a:rPr lang="en-US" altLang="en-US" b="1" i="1" dirty="0">
                <a:solidFill>
                  <a:schemeClr val="bg2"/>
                </a:solidFill>
              </a:rPr>
              <a:t>User requirements definition</a:t>
            </a:r>
          </a:p>
          <a:p>
            <a:pPr lvl="1" eaLnBrk="1" hangingPunct="1">
              <a:lnSpc>
                <a:spcPct val="90000"/>
              </a:lnSpc>
            </a:pPr>
            <a:r>
              <a:rPr lang="en-US" altLang="en-US" b="1" i="1" dirty="0">
                <a:solidFill>
                  <a:schemeClr val="bg2"/>
                </a:solidFill>
              </a:rPr>
              <a:t>System architecture</a:t>
            </a:r>
          </a:p>
          <a:p>
            <a:pPr lvl="1" eaLnBrk="1" hangingPunct="1">
              <a:lnSpc>
                <a:spcPct val="90000"/>
              </a:lnSpc>
            </a:pPr>
            <a:r>
              <a:rPr lang="en-US" altLang="en-US" b="1" i="1" dirty="0">
                <a:solidFill>
                  <a:schemeClr val="bg2"/>
                </a:solidFill>
              </a:rPr>
              <a:t>System requirements specification</a:t>
            </a:r>
          </a:p>
          <a:p>
            <a:pPr lvl="1" eaLnBrk="1" hangingPunct="1">
              <a:lnSpc>
                <a:spcPct val="90000"/>
              </a:lnSpc>
            </a:pPr>
            <a:r>
              <a:rPr lang="en-US" altLang="en-US" b="1" i="1" dirty="0">
                <a:solidFill>
                  <a:schemeClr val="bg2"/>
                </a:solidFill>
              </a:rPr>
              <a:t>System models</a:t>
            </a:r>
          </a:p>
          <a:p>
            <a:pPr lvl="1" eaLnBrk="1" hangingPunct="1">
              <a:lnSpc>
                <a:spcPct val="90000"/>
              </a:lnSpc>
            </a:pPr>
            <a:r>
              <a:rPr lang="en-US" altLang="en-US" b="1" i="1" dirty="0">
                <a:solidFill>
                  <a:schemeClr val="bg2"/>
                </a:solidFill>
              </a:rPr>
              <a:t>System evolution</a:t>
            </a:r>
          </a:p>
          <a:p>
            <a:pPr lvl="1" eaLnBrk="1" hangingPunct="1">
              <a:lnSpc>
                <a:spcPct val="90000"/>
              </a:lnSpc>
            </a:pPr>
            <a:r>
              <a:rPr lang="en-US" altLang="en-US" b="1" i="1" dirty="0">
                <a:solidFill>
                  <a:schemeClr val="bg2"/>
                </a:solidFill>
              </a:rPr>
              <a:t>Appendices</a:t>
            </a:r>
          </a:p>
          <a:p>
            <a:pPr lvl="1" eaLnBrk="1" hangingPunct="1">
              <a:lnSpc>
                <a:spcPct val="90000"/>
              </a:lnSpc>
            </a:pPr>
            <a:r>
              <a:rPr lang="en-US" altLang="en-US" b="1" i="1" dirty="0">
                <a:solidFill>
                  <a:srgbClr val="3333FF"/>
                </a:solidFill>
              </a:rPr>
              <a:t>Index</a:t>
            </a:r>
          </a:p>
        </p:txBody>
      </p:sp>
      <p:pic>
        <p:nvPicPr>
          <p:cNvPr id="18434" name="Picture 2" descr="http://www.clker.com/cliparts/G/o/P/W/U/D/file-folders-m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928" y="82096"/>
            <a:ext cx="584654" cy="49275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p:cNvPicPr>
            <a:picLocks noChangeAspect="1" noChangeArrowheads="1"/>
          </p:cNvPicPr>
          <p:nvPr/>
        </p:nvPicPr>
        <p:blipFill>
          <a:blip r:embed="rId4"/>
          <a:srcRect/>
          <a:stretch>
            <a:fillRect/>
          </a:stretch>
        </p:blipFill>
        <p:spPr bwMode="auto">
          <a:xfrm>
            <a:off x="3122645" y="1030704"/>
            <a:ext cx="5943600" cy="39624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41631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MY" dirty="0"/>
              <a:t>Software Requirements Document</a:t>
            </a:r>
          </a:p>
        </p:txBody>
      </p:sp>
      <p:sp>
        <p:nvSpPr>
          <p:cNvPr id="5" name="Text Placeholder 4"/>
          <p:cNvSpPr>
            <a:spLocks noGrp="1"/>
          </p:cNvSpPr>
          <p:nvPr>
            <p:ph type="body" idx="1"/>
          </p:nvPr>
        </p:nvSpPr>
        <p:spPr/>
        <p:txBody>
          <a:bodyPr/>
          <a:lstStyle/>
          <a:p>
            <a:pPr marL="0" indent="0" eaLnBrk="1" hangingPunct="1">
              <a:lnSpc>
                <a:spcPct val="90000"/>
              </a:lnSpc>
              <a:buNone/>
            </a:pPr>
            <a:r>
              <a:rPr lang="en-US" altLang="en-US" dirty="0">
                <a:solidFill>
                  <a:schemeClr val="tx1"/>
                </a:solidFill>
              </a:rPr>
              <a:t>The structure of SRS:</a:t>
            </a:r>
          </a:p>
          <a:p>
            <a:pPr marL="0" indent="0" eaLnBrk="1" hangingPunct="1">
              <a:lnSpc>
                <a:spcPct val="90000"/>
              </a:lnSpc>
              <a:buNone/>
            </a:pPr>
            <a:endParaRPr lang="en-US" altLang="en-US" sz="1200" dirty="0">
              <a:solidFill>
                <a:schemeClr val="tx1"/>
              </a:solidFill>
            </a:endParaRPr>
          </a:p>
          <a:p>
            <a:pPr marL="0" indent="0" eaLnBrk="1" hangingPunct="1">
              <a:buNone/>
            </a:pPr>
            <a:r>
              <a:rPr lang="en-US" altLang="en-US" dirty="0">
                <a:solidFill>
                  <a:schemeClr val="tx1"/>
                </a:solidFill>
              </a:rPr>
              <a:t>Separate chapter or appendices:</a:t>
            </a:r>
          </a:p>
          <a:p>
            <a:pPr marL="342900" lvl="1" indent="-342900" eaLnBrk="1" hangingPunct="1">
              <a:buFont typeface="Arial" panose="020B0604020202020204" pitchFamily="34" charset="0"/>
              <a:buChar char="•"/>
            </a:pPr>
            <a:r>
              <a:rPr lang="en-US" altLang="en-US" b="1" dirty="0">
                <a:solidFill>
                  <a:schemeClr val="tx1"/>
                </a:solidFill>
              </a:rPr>
              <a:t>Hardware</a:t>
            </a:r>
          </a:p>
          <a:p>
            <a:pPr marL="342900" lvl="1" indent="-342900" eaLnBrk="1" hangingPunct="1">
              <a:buFont typeface="Arial" panose="020B0604020202020204" pitchFamily="34" charset="0"/>
              <a:buChar char="•"/>
            </a:pPr>
            <a:r>
              <a:rPr lang="en-US" altLang="en-US" b="1" dirty="0">
                <a:solidFill>
                  <a:schemeClr val="tx1"/>
                </a:solidFill>
              </a:rPr>
              <a:t>Database requirements</a:t>
            </a:r>
          </a:p>
        </p:txBody>
      </p:sp>
      <p:pic>
        <p:nvPicPr>
          <p:cNvPr id="18434" name="Picture 2" descr="http://www.clker.com/cliparts/G/o/P/W/U/D/file-folders-m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928" y="82096"/>
            <a:ext cx="584654" cy="49275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http://www.blogviagem.com.br/wp-content/uploads/2014/04/checklist.jpg"/>
          <p:cNvPicPr>
            <a:picLocks noChangeAspect="1" noChangeArrowheads="1"/>
          </p:cNvPicPr>
          <p:nvPr/>
        </p:nvPicPr>
        <p:blipFill>
          <a:blip r:embed="rId4" cstate="screen"/>
          <a:srcRect/>
          <a:stretch>
            <a:fillRect/>
          </a:stretch>
        </p:blipFill>
        <p:spPr bwMode="auto">
          <a:xfrm>
            <a:off x="7269946" y="3259494"/>
            <a:ext cx="1735213" cy="1738432"/>
          </a:xfrm>
          <a:prstGeom prst="rect">
            <a:avLst/>
          </a:prstGeom>
          <a:ln>
            <a:noFill/>
          </a:ln>
          <a:effectLst>
            <a:softEdge rad="112500"/>
          </a:effectLst>
        </p:spPr>
      </p:pic>
    </p:spTree>
    <p:extLst>
      <p:ext uri="{BB962C8B-B14F-4D97-AF65-F5344CB8AC3E}">
        <p14:creationId xmlns:p14="http://schemas.microsoft.com/office/powerpoint/2010/main" val="1761231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User Requirements</a:t>
            </a:r>
          </a:p>
        </p:txBody>
      </p:sp>
      <p:sp>
        <p:nvSpPr>
          <p:cNvPr id="3" name="Text Placeholder 2"/>
          <p:cNvSpPr>
            <a:spLocks noGrp="1"/>
          </p:cNvSpPr>
          <p:nvPr>
            <p:ph type="body" idx="1"/>
          </p:nvPr>
        </p:nvSpPr>
        <p:spPr/>
        <p:txBody>
          <a:bodyPr/>
          <a:lstStyle/>
          <a:p>
            <a:pPr algn="just" eaLnBrk="1" hangingPunct="1"/>
            <a:r>
              <a:rPr lang="en-GB" altLang="en-US" sz="2000" dirty="0">
                <a:cs typeface="Times New Roman" pitchFamily="18" charset="0"/>
              </a:rPr>
              <a:t>User requirements are high-level abstract requirements. They are intended for use by people involved in </a:t>
            </a:r>
            <a:r>
              <a:rPr lang="en-GB" altLang="en-US" sz="2000" dirty="0">
                <a:solidFill>
                  <a:srgbClr val="FF0000"/>
                </a:solidFill>
                <a:cs typeface="Times New Roman" pitchFamily="18" charset="0"/>
              </a:rPr>
              <a:t>using</a:t>
            </a:r>
            <a:r>
              <a:rPr lang="en-GB" altLang="en-US" sz="2000" dirty="0">
                <a:cs typeface="Times New Roman" pitchFamily="18" charset="0"/>
              </a:rPr>
              <a:t> and </a:t>
            </a:r>
            <a:r>
              <a:rPr lang="en-GB" altLang="en-US" sz="2000" dirty="0">
                <a:solidFill>
                  <a:srgbClr val="FF0000"/>
                </a:solidFill>
                <a:cs typeface="Times New Roman" pitchFamily="18" charset="0"/>
              </a:rPr>
              <a:t>procuring</a:t>
            </a:r>
            <a:r>
              <a:rPr lang="en-GB" altLang="en-US" sz="2000" dirty="0">
                <a:cs typeface="Times New Roman" pitchFamily="18" charset="0"/>
              </a:rPr>
              <a:t> the system. </a:t>
            </a:r>
          </a:p>
          <a:p>
            <a:pPr algn="just" eaLnBrk="1" hangingPunct="1">
              <a:buFont typeface="Wingdings" pitchFamily="2" charset="2"/>
              <a:buNone/>
            </a:pPr>
            <a:endParaRPr lang="en-GB" altLang="en-US" sz="2000" dirty="0">
              <a:cs typeface="Times New Roman" pitchFamily="18" charset="0"/>
            </a:endParaRPr>
          </a:p>
          <a:p>
            <a:pPr algn="just" eaLnBrk="1" hangingPunct="1"/>
            <a:r>
              <a:rPr lang="en-GB" altLang="en-US" sz="2000" dirty="0">
                <a:cs typeface="Times New Roman" pitchFamily="18" charset="0"/>
              </a:rPr>
              <a:t>User requirements are </a:t>
            </a:r>
            <a:r>
              <a:rPr lang="en-GB" altLang="en-US" sz="2000" dirty="0">
                <a:solidFill>
                  <a:srgbClr val="FF0000"/>
                </a:solidFill>
                <a:cs typeface="Times New Roman" pitchFamily="18" charset="0"/>
              </a:rPr>
              <a:t>statements</a:t>
            </a:r>
            <a:r>
              <a:rPr lang="en-GB" altLang="en-US" sz="2000" dirty="0">
                <a:cs typeface="Times New Roman" pitchFamily="18" charset="0"/>
              </a:rPr>
              <a:t> in </a:t>
            </a:r>
            <a:r>
              <a:rPr lang="en-GB" altLang="en-US" sz="2000" dirty="0">
                <a:solidFill>
                  <a:srgbClr val="FF0000"/>
                </a:solidFill>
                <a:cs typeface="Times New Roman" pitchFamily="18" charset="0"/>
              </a:rPr>
              <a:t>natural language, </a:t>
            </a:r>
            <a:r>
              <a:rPr lang="en-GB" altLang="en-US" sz="2000" dirty="0">
                <a:cs typeface="Times New Roman" pitchFamily="18" charset="0"/>
              </a:rPr>
              <a:t>with</a:t>
            </a:r>
            <a:r>
              <a:rPr lang="en-GB" altLang="en-US" sz="2000" dirty="0">
                <a:solidFill>
                  <a:srgbClr val="FF0000"/>
                </a:solidFill>
                <a:cs typeface="Times New Roman" pitchFamily="18" charset="0"/>
              </a:rPr>
              <a:t> </a:t>
            </a:r>
            <a:r>
              <a:rPr lang="en-GB" altLang="en-US" sz="2000" dirty="0">
                <a:cs typeface="Times New Roman" pitchFamily="18" charset="0"/>
              </a:rPr>
              <a:t>easy-to-understand</a:t>
            </a:r>
            <a:r>
              <a:rPr lang="en-GB" altLang="en-US" sz="2000" dirty="0">
                <a:solidFill>
                  <a:srgbClr val="FF0000"/>
                </a:solidFill>
                <a:cs typeface="Times New Roman" pitchFamily="18" charset="0"/>
              </a:rPr>
              <a:t> diagrams </a:t>
            </a:r>
            <a:r>
              <a:rPr lang="en-GB" altLang="en-US" sz="2000" dirty="0">
                <a:cs typeface="Times New Roman" pitchFamily="18" charset="0"/>
              </a:rPr>
              <a:t>and</a:t>
            </a:r>
            <a:r>
              <a:rPr lang="en-GB" altLang="en-US" sz="2000" dirty="0">
                <a:solidFill>
                  <a:srgbClr val="FF0000"/>
                </a:solidFill>
                <a:cs typeface="Times New Roman" pitchFamily="18" charset="0"/>
              </a:rPr>
              <a:t> tables, </a:t>
            </a:r>
            <a:r>
              <a:rPr lang="en-GB" altLang="en-US" sz="2000" dirty="0">
                <a:cs typeface="Times New Roman" pitchFamily="18" charset="0"/>
              </a:rPr>
              <a:t>of </a:t>
            </a:r>
            <a:r>
              <a:rPr lang="en-GB" altLang="en-US" sz="2000" b="1" i="1" dirty="0">
                <a:solidFill>
                  <a:srgbClr val="FF3300"/>
                </a:solidFill>
                <a:cs typeface="Times New Roman" pitchFamily="18" charset="0"/>
              </a:rPr>
              <a:t>what</a:t>
            </a:r>
            <a:r>
              <a:rPr lang="en-GB" altLang="en-US" sz="2000" dirty="0">
                <a:cs typeface="Times New Roman" pitchFamily="18" charset="0"/>
              </a:rPr>
              <a:t> services the system is expected to provide and the </a:t>
            </a:r>
            <a:r>
              <a:rPr lang="en-GB" altLang="en-US" sz="2000" b="1" i="1" dirty="0">
                <a:solidFill>
                  <a:srgbClr val="FF3300"/>
                </a:solidFill>
                <a:cs typeface="Times New Roman" pitchFamily="18" charset="0"/>
              </a:rPr>
              <a:t>constraints </a:t>
            </a:r>
            <a:r>
              <a:rPr lang="en-GB" altLang="en-US" sz="2000" dirty="0">
                <a:cs typeface="Times New Roman" pitchFamily="18" charset="0"/>
              </a:rPr>
              <a:t>under which it must operate.</a:t>
            </a:r>
          </a:p>
        </p:txBody>
      </p:sp>
      <p:pic>
        <p:nvPicPr>
          <p:cNvPr id="4" name="Picture 2" descr="https://ittrader.com/packages/ittrader/ittrader/images/about/icon_requirem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410" y="106017"/>
            <a:ext cx="460651" cy="46820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7" descr="http://blogs.msdn.com/blogfiles/willy-peter_schaub/WindowsLiveWriter/IsVisualStudio2010reallyasevolutionaryas_12B6C/CLIPART_OF_32162_SMJPG_2.jpg"/>
          <p:cNvPicPr>
            <a:picLocks noChangeAspect="1" noChangeArrowheads="1"/>
          </p:cNvPicPr>
          <p:nvPr/>
        </p:nvPicPr>
        <p:blipFill>
          <a:blip r:embed="rId4"/>
          <a:srcRect/>
          <a:stretch>
            <a:fillRect/>
          </a:stretch>
        </p:blipFill>
        <p:spPr bwMode="auto">
          <a:xfrm>
            <a:off x="7951491" y="3446558"/>
            <a:ext cx="953051" cy="1551368"/>
          </a:xfrm>
          <a:prstGeom prst="rect">
            <a:avLst/>
          </a:prstGeom>
          <a:noFill/>
          <a:ln w="9525">
            <a:noFill/>
            <a:miter lim="800000"/>
            <a:headEnd/>
            <a:tailEnd/>
          </a:ln>
        </p:spPr>
      </p:pic>
    </p:spTree>
    <p:extLst>
      <p:ext uri="{BB962C8B-B14F-4D97-AF65-F5344CB8AC3E}">
        <p14:creationId xmlns:p14="http://schemas.microsoft.com/office/powerpoint/2010/main" val="2465554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System Requirements</a:t>
            </a:r>
          </a:p>
        </p:txBody>
      </p:sp>
      <p:sp>
        <p:nvSpPr>
          <p:cNvPr id="3" name="Text Placeholder 2"/>
          <p:cNvSpPr>
            <a:spLocks noGrp="1"/>
          </p:cNvSpPr>
          <p:nvPr>
            <p:ph type="body" idx="1"/>
          </p:nvPr>
        </p:nvSpPr>
        <p:spPr/>
        <p:txBody>
          <a:bodyPr/>
          <a:lstStyle/>
          <a:p>
            <a:pPr eaLnBrk="1" hangingPunct="1"/>
            <a:r>
              <a:rPr lang="en-GB" altLang="en-US" sz="2000" dirty="0">
                <a:cs typeface="Times New Roman" pitchFamily="18" charset="0"/>
              </a:rPr>
              <a:t>System requirements are </a:t>
            </a:r>
            <a:r>
              <a:rPr lang="en-GB" altLang="en-US" sz="2000" dirty="0">
                <a:solidFill>
                  <a:srgbClr val="FF3300"/>
                </a:solidFill>
                <a:cs typeface="Times New Roman" pitchFamily="18" charset="0"/>
              </a:rPr>
              <a:t>more precise </a:t>
            </a:r>
            <a:r>
              <a:rPr lang="en-GB" altLang="en-US" sz="2000" dirty="0">
                <a:cs typeface="Times New Roman" pitchFamily="18" charset="0"/>
              </a:rPr>
              <a:t>and</a:t>
            </a:r>
            <a:r>
              <a:rPr lang="en-GB" altLang="en-US" sz="2000" dirty="0">
                <a:solidFill>
                  <a:srgbClr val="FF3300"/>
                </a:solidFill>
                <a:cs typeface="Times New Roman" pitchFamily="18" charset="0"/>
              </a:rPr>
              <a:t> detail descriptions</a:t>
            </a:r>
            <a:r>
              <a:rPr lang="en-GB" altLang="en-US" sz="2000" dirty="0">
                <a:cs typeface="Times New Roman" pitchFamily="18" charset="0"/>
              </a:rPr>
              <a:t> of the system’s functions, services and operational constraints.</a:t>
            </a:r>
          </a:p>
          <a:p>
            <a:pPr eaLnBrk="1" hangingPunct="1">
              <a:buFont typeface="Wingdings" pitchFamily="2" charset="2"/>
              <a:buNone/>
            </a:pPr>
            <a:endParaRPr lang="en-GB" altLang="en-US" sz="2000" dirty="0">
              <a:cs typeface="Times New Roman" pitchFamily="18" charset="0"/>
            </a:endParaRPr>
          </a:p>
          <a:p>
            <a:pPr eaLnBrk="1" hangingPunct="1"/>
            <a:r>
              <a:rPr lang="en-GB" altLang="en-US" sz="2000" dirty="0">
                <a:cs typeface="Times New Roman" pitchFamily="18" charset="0"/>
              </a:rPr>
              <a:t>They may be written in </a:t>
            </a:r>
            <a:r>
              <a:rPr lang="en-GB" altLang="en-US" sz="2000" dirty="0">
                <a:solidFill>
                  <a:srgbClr val="FF3300"/>
                </a:solidFill>
                <a:cs typeface="Times New Roman" pitchFamily="18" charset="0"/>
              </a:rPr>
              <a:t>structured form of natural language</a:t>
            </a:r>
            <a:r>
              <a:rPr lang="en-GB" altLang="en-US" sz="2000" dirty="0">
                <a:cs typeface="Times New Roman" pitchFamily="18" charset="0"/>
              </a:rPr>
              <a:t> supported by </a:t>
            </a:r>
            <a:r>
              <a:rPr lang="en-GB" altLang="en-US" sz="2000" dirty="0">
                <a:solidFill>
                  <a:srgbClr val="FF3300"/>
                </a:solidFill>
                <a:cs typeface="Times New Roman" pitchFamily="18" charset="0"/>
              </a:rPr>
              <a:t>system models</a:t>
            </a:r>
            <a:r>
              <a:rPr lang="en-GB" altLang="en-US" sz="2000" dirty="0">
                <a:cs typeface="Times New Roman" pitchFamily="18" charset="0"/>
              </a:rPr>
              <a:t> and </a:t>
            </a:r>
            <a:r>
              <a:rPr lang="en-GB" altLang="en-US" sz="2000" dirty="0">
                <a:solidFill>
                  <a:srgbClr val="FF3300"/>
                </a:solidFill>
                <a:cs typeface="Times New Roman" pitchFamily="18" charset="0"/>
              </a:rPr>
              <a:t>tables</a:t>
            </a:r>
            <a:endParaRPr lang="en-MY" sz="2000" dirty="0"/>
          </a:p>
        </p:txBody>
      </p:sp>
      <p:pic>
        <p:nvPicPr>
          <p:cNvPr id="4" name="Picture 2" descr="https://ittrader.com/packages/ittrader/ittrader/images/about/icon_requirem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410" y="106017"/>
            <a:ext cx="460651" cy="46820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blog.kace.com/wp-content/uploads/2013/10/CLIPART_OF_26151_SMJPG.jpg"/>
          <p:cNvPicPr>
            <a:picLocks noChangeAspect="1" noChangeArrowheads="1"/>
          </p:cNvPicPr>
          <p:nvPr/>
        </p:nvPicPr>
        <p:blipFill>
          <a:blip r:embed="rId3"/>
          <a:srcRect/>
          <a:stretch>
            <a:fillRect/>
          </a:stretch>
        </p:blipFill>
        <p:spPr bwMode="auto">
          <a:xfrm>
            <a:off x="5997906" y="3216525"/>
            <a:ext cx="2497566" cy="1781401"/>
          </a:xfrm>
          <a:prstGeom prst="rect">
            <a:avLst/>
          </a:prstGeom>
          <a:noFill/>
          <a:ln w="9525">
            <a:noFill/>
            <a:miter lim="800000"/>
            <a:headEnd/>
            <a:tailEnd/>
          </a:ln>
        </p:spPr>
      </p:pic>
    </p:spTree>
    <p:extLst>
      <p:ext uri="{BB962C8B-B14F-4D97-AF65-F5344CB8AC3E}">
        <p14:creationId xmlns:p14="http://schemas.microsoft.com/office/powerpoint/2010/main" val="2137491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1250" y="232549"/>
            <a:ext cx="3422664" cy="435599"/>
          </a:xfrm>
          <a:solidFill>
            <a:schemeClr val="bg1"/>
          </a:solidFill>
        </p:spPr>
        <p:txBody>
          <a:bodyPr/>
          <a:lstStyle/>
          <a:p>
            <a:r>
              <a:rPr lang="en-MY" dirty="0"/>
              <a:t>System Requirements</a:t>
            </a:r>
          </a:p>
        </p:txBody>
      </p:sp>
      <p:sp>
        <p:nvSpPr>
          <p:cNvPr id="3" name="Text Placeholder 2"/>
          <p:cNvSpPr>
            <a:spLocks noGrp="1"/>
          </p:cNvSpPr>
          <p:nvPr>
            <p:ph type="body" idx="1"/>
          </p:nvPr>
        </p:nvSpPr>
        <p:spPr/>
        <p:txBody>
          <a:bodyPr/>
          <a:lstStyle/>
          <a:p>
            <a:pPr eaLnBrk="1" hangingPunct="1">
              <a:lnSpc>
                <a:spcPct val="90000"/>
              </a:lnSpc>
            </a:pPr>
            <a:r>
              <a:rPr lang="en-GB" altLang="en-US" sz="2000" dirty="0">
                <a:cs typeface="Times New Roman" pitchFamily="18" charset="0"/>
              </a:rPr>
              <a:t>System requirements are also used by software designers as the starting point for the system design, so they are sometimes called “</a:t>
            </a:r>
            <a:r>
              <a:rPr lang="en-GB" altLang="en-US" sz="2000" dirty="0">
                <a:solidFill>
                  <a:srgbClr val="FF3300"/>
                </a:solidFill>
                <a:cs typeface="Times New Roman" pitchFamily="18" charset="0"/>
              </a:rPr>
              <a:t>functional specifications</a:t>
            </a:r>
            <a:r>
              <a:rPr lang="en-GB" altLang="en-US" sz="2000" dirty="0">
                <a:cs typeface="Times New Roman" pitchFamily="18" charset="0"/>
              </a:rPr>
              <a:t>”.</a:t>
            </a:r>
          </a:p>
          <a:p>
            <a:pPr algn="just" eaLnBrk="1" hangingPunct="1">
              <a:lnSpc>
                <a:spcPct val="90000"/>
              </a:lnSpc>
              <a:buFont typeface="Wingdings" pitchFamily="2" charset="2"/>
              <a:buNone/>
            </a:pPr>
            <a:endParaRPr lang="en-GB" altLang="en-US" sz="2000" dirty="0">
              <a:cs typeface="Times New Roman" pitchFamily="18" charset="0"/>
            </a:endParaRPr>
          </a:p>
          <a:p>
            <a:pPr algn="just" eaLnBrk="1" hangingPunct="1">
              <a:lnSpc>
                <a:spcPct val="90000"/>
              </a:lnSpc>
            </a:pPr>
            <a:r>
              <a:rPr lang="en-GB" altLang="en-US" sz="2000" dirty="0">
                <a:cs typeface="Times New Roman" pitchFamily="18" charset="0"/>
              </a:rPr>
              <a:t>They may be the basis of a </a:t>
            </a:r>
            <a:r>
              <a:rPr lang="en-GB" altLang="en-US" sz="2000" b="1" u="sng" dirty="0">
                <a:solidFill>
                  <a:srgbClr val="FF3300"/>
                </a:solidFill>
                <a:cs typeface="Times New Roman" pitchFamily="18" charset="0"/>
              </a:rPr>
              <a:t>contract</a:t>
            </a:r>
            <a:r>
              <a:rPr lang="en-GB" altLang="en-US" sz="2000" dirty="0">
                <a:cs typeface="Times New Roman" pitchFamily="18" charset="0"/>
              </a:rPr>
              <a:t> between the system developer and customer. Therefore should be complete and consistent specification of the whole system. </a:t>
            </a:r>
          </a:p>
        </p:txBody>
      </p:sp>
      <p:pic>
        <p:nvPicPr>
          <p:cNvPr id="4" name="Picture 2" descr="https://ittrader.com/packages/ittrader/ittrader/images/about/icon_requirem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410" y="106017"/>
            <a:ext cx="460651" cy="46820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blog.kace.com/wp-content/uploads/2013/10/CLIPART_OF_26151_SMJPG.jpg"/>
          <p:cNvPicPr>
            <a:picLocks noChangeAspect="1" noChangeArrowheads="1"/>
          </p:cNvPicPr>
          <p:nvPr/>
        </p:nvPicPr>
        <p:blipFill>
          <a:blip r:embed="rId3"/>
          <a:srcRect/>
          <a:stretch>
            <a:fillRect/>
          </a:stretch>
        </p:blipFill>
        <p:spPr bwMode="auto">
          <a:xfrm>
            <a:off x="5997906" y="3216525"/>
            <a:ext cx="2497566" cy="1781401"/>
          </a:xfrm>
          <a:prstGeom prst="rect">
            <a:avLst/>
          </a:prstGeom>
          <a:noFill/>
          <a:ln w="9525">
            <a:noFill/>
            <a:miter lim="800000"/>
            <a:headEnd/>
            <a:tailEnd/>
          </a:ln>
        </p:spPr>
      </p:pic>
    </p:spTree>
    <p:extLst>
      <p:ext uri="{BB962C8B-B14F-4D97-AF65-F5344CB8AC3E}">
        <p14:creationId xmlns:p14="http://schemas.microsoft.com/office/powerpoint/2010/main" val="328447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1249" y="922668"/>
            <a:ext cx="5986959" cy="435599"/>
          </a:xfrm>
          <a:solidFill>
            <a:schemeClr val="bg1"/>
          </a:solidFill>
        </p:spPr>
        <p:txBody>
          <a:bodyPr/>
          <a:lstStyle/>
          <a:p>
            <a:r>
              <a:rPr lang="en-MY" dirty="0"/>
              <a:t>User Requirements vs. System Requirements</a:t>
            </a:r>
          </a:p>
        </p:txBody>
      </p:sp>
      <p:sp>
        <p:nvSpPr>
          <p:cNvPr id="3" name="Text Placeholder 2"/>
          <p:cNvSpPr>
            <a:spLocks noGrp="1"/>
          </p:cNvSpPr>
          <p:nvPr>
            <p:ph type="body" idx="1"/>
          </p:nvPr>
        </p:nvSpPr>
        <p:spPr/>
        <p:txBody>
          <a:bodyPr/>
          <a:lstStyle/>
          <a:p>
            <a:pPr eaLnBrk="1" hangingPunct="1">
              <a:lnSpc>
                <a:spcPct val="90000"/>
              </a:lnSpc>
              <a:buNone/>
            </a:pPr>
            <a:r>
              <a:rPr lang="en-GB" altLang="en-US" sz="2000" dirty="0">
                <a:latin typeface="Berlin Sans FB" panose="020E0602020502020306" pitchFamily="34" charset="0"/>
                <a:cs typeface="Times New Roman" pitchFamily="18" charset="0"/>
              </a:rPr>
              <a:t>Readers of User Requirements</a:t>
            </a:r>
          </a:p>
          <a:p>
            <a:pPr eaLnBrk="1" hangingPunct="1">
              <a:lnSpc>
                <a:spcPct val="90000"/>
              </a:lnSpc>
              <a:buNone/>
            </a:pPr>
            <a:endParaRPr lang="en-GB" altLang="en-US" dirty="0">
              <a:latin typeface="Berlin Sans FB" panose="020E0602020502020306" pitchFamily="34" charset="0"/>
              <a:cs typeface="Times New Roman" pitchFamily="18" charset="0"/>
            </a:endParaRPr>
          </a:p>
          <a:p>
            <a:pPr eaLnBrk="1" hangingPunct="1">
              <a:lnSpc>
                <a:spcPct val="90000"/>
              </a:lnSpc>
              <a:buNone/>
            </a:pPr>
            <a:r>
              <a:rPr lang="en-GB" altLang="en-US" sz="2000" dirty="0">
                <a:solidFill>
                  <a:srgbClr val="C00000"/>
                </a:solidFill>
                <a:latin typeface="Berlin Sans FB" panose="020E0602020502020306" pitchFamily="34" charset="0"/>
                <a:cs typeface="Times New Roman" pitchFamily="18" charset="0"/>
              </a:rPr>
              <a:t>Client Managers</a:t>
            </a:r>
          </a:p>
          <a:p>
            <a:pPr>
              <a:lnSpc>
                <a:spcPct val="90000"/>
              </a:lnSpc>
              <a:buNone/>
            </a:pPr>
            <a:r>
              <a:rPr lang="en-GB" altLang="en-US" dirty="0">
                <a:solidFill>
                  <a:srgbClr val="C00000"/>
                </a:solidFill>
                <a:latin typeface="Berlin Sans FB" panose="020E0602020502020306" pitchFamily="34" charset="0"/>
                <a:cs typeface="Times New Roman" pitchFamily="18" charset="0"/>
              </a:rPr>
              <a:t>Contractor Managers</a:t>
            </a:r>
            <a:endParaRPr lang="en-GB" altLang="en-US" sz="2000" dirty="0">
              <a:solidFill>
                <a:srgbClr val="C00000"/>
              </a:solidFill>
              <a:latin typeface="Berlin Sans FB" panose="020E0602020502020306" pitchFamily="34" charset="0"/>
              <a:cs typeface="Times New Roman" pitchFamily="18" charset="0"/>
            </a:endParaRPr>
          </a:p>
          <a:p>
            <a:pPr eaLnBrk="1" hangingPunct="1">
              <a:lnSpc>
                <a:spcPct val="90000"/>
              </a:lnSpc>
              <a:buNone/>
            </a:pPr>
            <a:r>
              <a:rPr lang="en-GB" altLang="en-US" dirty="0">
                <a:solidFill>
                  <a:srgbClr val="0070C0"/>
                </a:solidFill>
                <a:latin typeface="Berlin Sans FB" panose="020E0602020502020306" pitchFamily="34" charset="0"/>
                <a:cs typeface="Times New Roman" pitchFamily="18" charset="0"/>
              </a:rPr>
              <a:t>System End-User</a:t>
            </a:r>
          </a:p>
          <a:p>
            <a:pPr eaLnBrk="1" hangingPunct="1">
              <a:lnSpc>
                <a:spcPct val="90000"/>
              </a:lnSpc>
              <a:buNone/>
            </a:pPr>
            <a:r>
              <a:rPr lang="en-GB" altLang="en-US" sz="2000" dirty="0">
                <a:solidFill>
                  <a:srgbClr val="0070C0"/>
                </a:solidFill>
                <a:latin typeface="Berlin Sans FB" panose="020E0602020502020306" pitchFamily="34" charset="0"/>
                <a:cs typeface="Times New Roman" pitchFamily="18" charset="0"/>
              </a:rPr>
              <a:t>Client Engineers</a:t>
            </a:r>
          </a:p>
          <a:p>
            <a:pPr eaLnBrk="1" hangingPunct="1">
              <a:lnSpc>
                <a:spcPct val="90000"/>
              </a:lnSpc>
              <a:buNone/>
            </a:pPr>
            <a:r>
              <a:rPr lang="en-GB" altLang="en-US" sz="2000" dirty="0">
                <a:solidFill>
                  <a:srgbClr val="0070C0"/>
                </a:solidFill>
                <a:latin typeface="Berlin Sans FB" panose="020E0602020502020306" pitchFamily="34" charset="0"/>
                <a:cs typeface="Times New Roman" pitchFamily="18" charset="0"/>
              </a:rPr>
              <a:t>System Architects</a:t>
            </a:r>
          </a:p>
        </p:txBody>
      </p:sp>
      <p:sp>
        <p:nvSpPr>
          <p:cNvPr id="10" name="Text Placeholder 9"/>
          <p:cNvSpPr>
            <a:spLocks noGrp="1"/>
          </p:cNvSpPr>
          <p:nvPr>
            <p:ph type="body" idx="2"/>
          </p:nvPr>
        </p:nvSpPr>
        <p:spPr>
          <a:xfrm>
            <a:off x="5012916" y="1618700"/>
            <a:ext cx="3806406" cy="3231000"/>
          </a:xfrm>
        </p:spPr>
        <p:txBody>
          <a:bodyPr/>
          <a:lstStyle/>
          <a:p>
            <a:pPr>
              <a:buNone/>
            </a:pPr>
            <a:r>
              <a:rPr lang="en-GB" altLang="en-US" dirty="0">
                <a:latin typeface="Berlin Sans FB" panose="020E0602020502020306" pitchFamily="34" charset="0"/>
                <a:cs typeface="Times New Roman" pitchFamily="18" charset="0"/>
              </a:rPr>
              <a:t>Readers of System Requirements</a:t>
            </a:r>
          </a:p>
          <a:p>
            <a:pPr>
              <a:buNone/>
            </a:pPr>
            <a:endParaRPr lang="en-GB" altLang="en-US" dirty="0">
              <a:latin typeface="Berlin Sans FB" panose="020E0602020502020306" pitchFamily="34" charset="0"/>
              <a:cs typeface="Times New Roman" pitchFamily="18" charset="0"/>
            </a:endParaRPr>
          </a:p>
          <a:p>
            <a:pPr>
              <a:buNone/>
            </a:pPr>
            <a:r>
              <a:rPr lang="en-GB" altLang="en-US" dirty="0">
                <a:solidFill>
                  <a:srgbClr val="C00000"/>
                </a:solidFill>
                <a:latin typeface="Berlin Sans FB" panose="020E0602020502020306" pitchFamily="34" charset="0"/>
                <a:cs typeface="Times New Roman" pitchFamily="18" charset="0"/>
              </a:rPr>
              <a:t>Software Developers</a:t>
            </a:r>
          </a:p>
          <a:p>
            <a:pPr>
              <a:buNone/>
            </a:pPr>
            <a:r>
              <a:rPr lang="en-GB" altLang="en-US" dirty="0">
                <a:solidFill>
                  <a:srgbClr val="0070C0"/>
                </a:solidFill>
                <a:latin typeface="Berlin Sans FB" panose="020E0602020502020306" pitchFamily="34" charset="0"/>
                <a:cs typeface="Times New Roman" pitchFamily="18" charset="0"/>
              </a:rPr>
              <a:t>System End-User</a:t>
            </a:r>
          </a:p>
          <a:p>
            <a:pPr>
              <a:buNone/>
            </a:pPr>
            <a:r>
              <a:rPr lang="en-GB" altLang="en-US" dirty="0">
                <a:solidFill>
                  <a:srgbClr val="0070C0"/>
                </a:solidFill>
                <a:latin typeface="Berlin Sans FB" panose="020E0602020502020306" pitchFamily="34" charset="0"/>
                <a:cs typeface="Times New Roman" pitchFamily="18" charset="0"/>
              </a:rPr>
              <a:t>Client Engineers</a:t>
            </a:r>
          </a:p>
          <a:p>
            <a:pPr>
              <a:buNone/>
            </a:pPr>
            <a:r>
              <a:rPr lang="en-GB" altLang="en-US" dirty="0">
                <a:solidFill>
                  <a:srgbClr val="0070C0"/>
                </a:solidFill>
                <a:latin typeface="Berlin Sans FB" panose="020E0602020502020306" pitchFamily="34" charset="0"/>
                <a:cs typeface="Times New Roman" pitchFamily="18" charset="0"/>
              </a:rPr>
              <a:t>System Architects</a:t>
            </a:r>
          </a:p>
        </p:txBody>
      </p:sp>
      <p:pic>
        <p:nvPicPr>
          <p:cNvPr id="11" name="Picture 2" descr="https://ittrader.com/packages/ittrader/ittrader/images/about/icon_requirem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410" y="795130"/>
            <a:ext cx="460651" cy="46820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http://blog.kace.com/wp-content/uploads/2013/10/CLIPART_OF_26151_SMJPG.jpg"/>
          <p:cNvPicPr>
            <a:picLocks noChangeAspect="1" noChangeArrowheads="1"/>
          </p:cNvPicPr>
          <p:nvPr/>
        </p:nvPicPr>
        <p:blipFill>
          <a:blip r:embed="rId3"/>
          <a:srcRect/>
          <a:stretch>
            <a:fillRect/>
          </a:stretch>
        </p:blipFill>
        <p:spPr bwMode="auto">
          <a:xfrm>
            <a:off x="7287229" y="3476977"/>
            <a:ext cx="1625932" cy="1159704"/>
          </a:xfrm>
          <a:prstGeom prst="rect">
            <a:avLst/>
          </a:prstGeom>
          <a:noFill/>
          <a:ln w="9525">
            <a:noFill/>
            <a:miter lim="800000"/>
            <a:headEnd/>
            <a:tailEnd/>
          </a:ln>
        </p:spPr>
      </p:pic>
      <p:pic>
        <p:nvPicPr>
          <p:cNvPr id="7" name="Picture 7" descr="http://blogs.msdn.com/blogfiles/willy-peter_schaub/WindowsLiveWriter/IsVisualStudio2010reallyasevolutionaryas_12B6C/CLIPART_OF_32162_SMJPG_2.jpg"/>
          <p:cNvPicPr>
            <a:picLocks noChangeAspect="1" noChangeArrowheads="1"/>
          </p:cNvPicPr>
          <p:nvPr/>
        </p:nvPicPr>
        <p:blipFill>
          <a:blip r:embed="rId4"/>
          <a:srcRect/>
          <a:stretch>
            <a:fillRect/>
          </a:stretch>
        </p:blipFill>
        <p:spPr bwMode="auto">
          <a:xfrm>
            <a:off x="180010" y="3281145"/>
            <a:ext cx="953051" cy="1551368"/>
          </a:xfrm>
          <a:prstGeom prst="rect">
            <a:avLst/>
          </a:prstGeom>
          <a:noFill/>
          <a:ln w="9525">
            <a:noFill/>
            <a:miter lim="800000"/>
            <a:headEnd/>
            <a:tailEnd/>
          </a:ln>
        </p:spPr>
      </p:pic>
    </p:spTree>
    <p:extLst>
      <p:ext uri="{BB962C8B-B14F-4D97-AF65-F5344CB8AC3E}">
        <p14:creationId xmlns:p14="http://schemas.microsoft.com/office/powerpoint/2010/main" val="233243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xEl>
                                              <p:pRg st="2" end="2"/>
                                            </p:txEl>
                                          </p:spTgt>
                                        </p:tgtEl>
                                        <p:attrNameLst>
                                          <p:attrName>style.visibility</p:attrName>
                                        </p:attrNameLst>
                                      </p:cBhvr>
                                      <p:to>
                                        <p:strVal val="visible"/>
                                      </p:to>
                                    </p:set>
                                    <p:animEffect transition="in" filter="fade">
                                      <p:cBhvr>
                                        <p:cTn id="10" dur="500"/>
                                        <p:tgtEl>
                                          <p:spTgt spid="10">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xEl>
                                              <p:pRg st="3" end="3"/>
                                            </p:txEl>
                                          </p:spTgt>
                                        </p:tgtEl>
                                        <p:attrNameLst>
                                          <p:attrName>style.visibility</p:attrName>
                                        </p:attrNameLst>
                                      </p:cBhvr>
                                      <p:to>
                                        <p:strVal val="visible"/>
                                      </p:to>
                                    </p:set>
                                    <p:animEffect transition="in" filter="fade">
                                      <p:cBhvr>
                                        <p:cTn id="13" dur="500"/>
                                        <p:tgtEl>
                                          <p:spTgt spid="10">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xEl>
                                              <p:pRg st="4" end="4"/>
                                            </p:txEl>
                                          </p:spTgt>
                                        </p:tgtEl>
                                        <p:attrNameLst>
                                          <p:attrName>style.visibility</p:attrName>
                                        </p:attrNameLst>
                                      </p:cBhvr>
                                      <p:to>
                                        <p:strVal val="visible"/>
                                      </p:to>
                                    </p:set>
                                    <p:animEffect transition="in" filter="fade">
                                      <p:cBhvr>
                                        <p:cTn id="16" dur="500"/>
                                        <p:tgtEl>
                                          <p:spTgt spid="10">
                                            <p:txEl>
                                              <p:pRg st="4" end="4"/>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5" end="5"/>
                                            </p:txEl>
                                          </p:spTgt>
                                        </p:tgtEl>
                                        <p:attrNameLst>
                                          <p:attrName>style.visibility</p:attrName>
                                        </p:attrNameLst>
                                      </p:cBhvr>
                                      <p:to>
                                        <p:strVal val="visible"/>
                                      </p:to>
                                    </p:set>
                                    <p:animEffect transition="in" filter="fade">
                                      <p:cBhvr>
                                        <p:cTn id="19" dur="5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1249" y="232549"/>
            <a:ext cx="6344768" cy="435599"/>
          </a:xfrm>
          <a:solidFill>
            <a:schemeClr val="bg1"/>
          </a:solidFill>
        </p:spPr>
        <p:txBody>
          <a:bodyPr/>
          <a:lstStyle/>
          <a:p>
            <a:r>
              <a:rPr lang="en-MY" dirty="0"/>
              <a:t>User Requirements vs. System Requirements</a:t>
            </a:r>
          </a:p>
        </p:txBody>
      </p:sp>
      <p:sp>
        <p:nvSpPr>
          <p:cNvPr id="3" name="Text Placeholder 2"/>
          <p:cNvSpPr>
            <a:spLocks noGrp="1"/>
          </p:cNvSpPr>
          <p:nvPr>
            <p:ph type="body" idx="1"/>
          </p:nvPr>
        </p:nvSpPr>
        <p:spPr>
          <a:xfrm>
            <a:off x="817475" y="937404"/>
            <a:ext cx="7373475" cy="526961"/>
          </a:xfrm>
        </p:spPr>
        <p:txBody>
          <a:bodyPr/>
          <a:lstStyle/>
          <a:p>
            <a:r>
              <a:rPr lang="en-MY" dirty="0"/>
              <a:t>Examples:</a:t>
            </a:r>
          </a:p>
        </p:txBody>
      </p:sp>
      <p:pic>
        <p:nvPicPr>
          <p:cNvPr id="4" name="Picture 2" descr="https://ittrader.com/packages/ittrader/ittrader/images/about/icon_requirem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410" y="106017"/>
            <a:ext cx="460651" cy="46820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947530" y="1484246"/>
            <a:ext cx="7798905" cy="1179443"/>
          </a:xfrm>
          <a:prstGeom prst="rect">
            <a:avLst/>
          </a:prstGeom>
          <a:solidFill>
            <a:schemeClr val="bg1"/>
          </a:solidFill>
          <a:ln w="6350"/>
          <a:effectLst>
            <a:outerShdw blurRad="50800" dist="38100" dir="2700000" algn="tl"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marL="357188" indent="-357188">
              <a:spcAft>
                <a:spcPts val="600"/>
              </a:spcAft>
            </a:pPr>
            <a:r>
              <a:rPr lang="en-MY" sz="1600" b="1" dirty="0">
                <a:effectLst>
                  <a:glow rad="101600">
                    <a:srgbClr val="FFFF00">
                      <a:alpha val="60000"/>
                    </a:srgbClr>
                  </a:glow>
                </a:effectLst>
              </a:rPr>
              <a:t>User Requirement</a:t>
            </a:r>
            <a:endParaRPr lang="en-MY" sz="1600" dirty="0">
              <a:effectLst>
                <a:glow rad="101600">
                  <a:srgbClr val="FFFF00">
                    <a:alpha val="60000"/>
                  </a:srgbClr>
                </a:glow>
              </a:effectLst>
            </a:endParaRPr>
          </a:p>
          <a:p>
            <a:pPr marL="357188" indent="-357188"/>
            <a:r>
              <a:rPr lang="en-MY" sz="1600" dirty="0"/>
              <a:t>1.	</a:t>
            </a:r>
            <a:r>
              <a:rPr lang="en-GB" sz="1600" dirty="0"/>
              <a:t>The software must provide a means of representing and accessing external files created by other tools</a:t>
            </a:r>
            <a:endParaRPr lang="en-MY" sz="1600" dirty="0"/>
          </a:p>
        </p:txBody>
      </p:sp>
      <p:sp>
        <p:nvSpPr>
          <p:cNvPr id="6" name="Rectangle 5"/>
          <p:cNvSpPr/>
          <p:nvPr/>
        </p:nvSpPr>
        <p:spPr>
          <a:xfrm>
            <a:off x="947530" y="2743202"/>
            <a:ext cx="7798905" cy="1948070"/>
          </a:xfrm>
          <a:prstGeom prst="rect">
            <a:avLst/>
          </a:prstGeom>
          <a:solidFill>
            <a:schemeClr val="bg1"/>
          </a:solidFill>
          <a:ln w="6350"/>
          <a:effectLst>
            <a:outerShdw blurRad="50800" dist="38100" dir="2700000" algn="tl"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marL="357188" indent="-357188">
              <a:spcAft>
                <a:spcPts val="600"/>
              </a:spcAft>
            </a:pPr>
            <a:r>
              <a:rPr lang="en-MY" sz="1600" b="1" dirty="0">
                <a:effectLst>
                  <a:glow rad="101600">
                    <a:srgbClr val="FFFF00">
                      <a:alpha val="60000"/>
                    </a:srgbClr>
                  </a:glow>
                </a:effectLst>
              </a:rPr>
              <a:t>System Requirement</a:t>
            </a:r>
            <a:endParaRPr lang="en-MY" sz="1600" dirty="0">
              <a:effectLst>
                <a:glow rad="101600">
                  <a:srgbClr val="FFFF00">
                    <a:alpha val="60000"/>
                  </a:srgbClr>
                </a:glow>
              </a:effectLst>
            </a:endParaRPr>
          </a:p>
          <a:p>
            <a:pPr marL="357188" lvl="1" indent="-357188">
              <a:spcAft>
                <a:spcPts val="600"/>
              </a:spcAft>
            </a:pPr>
            <a:r>
              <a:rPr lang="en-MY" sz="1600" dirty="0"/>
              <a:t>1.1	</a:t>
            </a:r>
            <a:r>
              <a:rPr lang="en-GB" sz="1600" dirty="0"/>
              <a:t>The user should be provided with facilities to define the type of external files</a:t>
            </a:r>
          </a:p>
          <a:p>
            <a:pPr marL="357188" lvl="1" indent="-357188">
              <a:spcAft>
                <a:spcPts val="600"/>
              </a:spcAft>
            </a:pPr>
            <a:r>
              <a:rPr lang="en-GB" sz="1600" dirty="0"/>
              <a:t>1.2	Each external file type may be represented as a specific icon on the user’s display.</a:t>
            </a:r>
          </a:p>
          <a:p>
            <a:pPr marL="357188" lvl="1" indent="-357188">
              <a:spcAft>
                <a:spcPts val="600"/>
              </a:spcAft>
            </a:pPr>
            <a:r>
              <a:rPr lang="en-GB" sz="1600" dirty="0"/>
              <a:t>1.3	Facilities should be provided for the icon representing an external file type to be define by the user</a:t>
            </a:r>
            <a:endParaRPr lang="en-MY" dirty="0"/>
          </a:p>
        </p:txBody>
      </p:sp>
    </p:spTree>
    <p:extLst>
      <p:ext uri="{BB962C8B-B14F-4D97-AF65-F5344CB8AC3E}">
        <p14:creationId xmlns:p14="http://schemas.microsoft.com/office/powerpoint/2010/main" val="2147377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Vio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587</TotalTime>
  <Words>1779</Words>
  <Application>Microsoft Office PowerPoint</Application>
  <PresentationFormat>On-screen Show (16:9)</PresentationFormat>
  <Paragraphs>349</Paragraphs>
  <Slides>49</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Berlin Sans FB</vt:lpstr>
      <vt:lpstr>Arial</vt:lpstr>
      <vt:lpstr>Times New Roman</vt:lpstr>
      <vt:lpstr>Wingdings</vt:lpstr>
      <vt:lpstr>Quattrocento Sans</vt:lpstr>
      <vt:lpstr>Lora</vt:lpstr>
      <vt:lpstr>Calibri Light</vt:lpstr>
      <vt:lpstr>Viola template</vt:lpstr>
      <vt:lpstr>Chapter 4 System Requirements</vt:lpstr>
      <vt:lpstr>Lesson Objectives</vt:lpstr>
      <vt:lpstr>User Requirements vs. System Requirements</vt:lpstr>
      <vt:lpstr>User Requirements vs. System Requirements</vt:lpstr>
      <vt:lpstr>User Requirements</vt:lpstr>
      <vt:lpstr>System Requirements</vt:lpstr>
      <vt:lpstr>System Requirements</vt:lpstr>
      <vt:lpstr>User Requirements vs. System Requirements</vt:lpstr>
      <vt:lpstr>User Requirements vs. System Requirements</vt:lpstr>
      <vt:lpstr>User Requirements vs. System Requirements</vt:lpstr>
      <vt:lpstr>User Requirements vs. System Requirements</vt:lpstr>
      <vt:lpstr>Exercise – Past Year Question</vt:lpstr>
      <vt:lpstr>Exercise – Past Year Question</vt:lpstr>
      <vt:lpstr>Exercise – Past Year Question</vt:lpstr>
      <vt:lpstr>Functional and Non-Functional Requirements </vt:lpstr>
      <vt:lpstr>Functional &amp; Non-Functional Requirements</vt:lpstr>
      <vt:lpstr>Functional Requirements</vt:lpstr>
      <vt:lpstr>Functional Requirements</vt:lpstr>
      <vt:lpstr>Functional Requirements</vt:lpstr>
      <vt:lpstr>Functional Requirements</vt:lpstr>
      <vt:lpstr>Non Functional Requirements</vt:lpstr>
      <vt:lpstr>Non Functional Requirements</vt:lpstr>
      <vt:lpstr>Non Functional Requirements</vt:lpstr>
      <vt:lpstr>Non Functional Requirements</vt:lpstr>
      <vt:lpstr>Non Functional Requirements</vt:lpstr>
      <vt:lpstr>Non Functional Requirements</vt:lpstr>
      <vt:lpstr>Exercise – Past Year Question</vt:lpstr>
      <vt:lpstr>Problems with Natural Language</vt:lpstr>
      <vt:lpstr>PowerPoint Presentation</vt:lpstr>
      <vt:lpstr>PowerPoint Presentation</vt:lpstr>
      <vt:lpstr>Natural Language Problems</vt:lpstr>
      <vt:lpstr>Natural Language Problems - Example</vt:lpstr>
      <vt:lpstr>Natural Language Problems</vt:lpstr>
      <vt:lpstr>Notations for System Requirements Specification (SRS)</vt:lpstr>
      <vt:lpstr>Software Requirements Document</vt:lpstr>
      <vt:lpstr>Software Requirements Document</vt:lpstr>
      <vt:lpstr>Software Requirements Document</vt:lpstr>
      <vt:lpstr>Software Requirements Document</vt:lpstr>
      <vt:lpstr>Software Requirements Document</vt:lpstr>
      <vt:lpstr>Software Requirements Document</vt:lpstr>
      <vt:lpstr>Software Requirements Document</vt:lpstr>
      <vt:lpstr>Software Requirements Document</vt:lpstr>
      <vt:lpstr>Software Requirements Document</vt:lpstr>
      <vt:lpstr>Software Requirements Document</vt:lpstr>
      <vt:lpstr>Software Requirements Document</vt:lpstr>
      <vt:lpstr>Software Requirements Document</vt:lpstr>
      <vt:lpstr>Software Requirements Document</vt:lpstr>
      <vt:lpstr>Software Requirements Document</vt:lpstr>
      <vt:lpstr>Software Requirements Document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System Requirements</dc:title>
  <dc:creator>Ruth Ting</dc:creator>
  <cp:lastModifiedBy>HAU JOAN</cp:lastModifiedBy>
  <cp:revision>40</cp:revision>
  <dcterms:modified xsi:type="dcterms:W3CDTF">2020-09-20T15:25:27Z</dcterms:modified>
</cp:coreProperties>
</file>