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2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9" r:id="rId16"/>
    <p:sldId id="283" r:id="rId17"/>
    <p:sldId id="282" r:id="rId18"/>
    <p:sldId id="285" r:id="rId19"/>
    <p:sldId id="287" r:id="rId20"/>
    <p:sldId id="289" r:id="rId21"/>
    <p:sldId id="293" r:id="rId22"/>
    <p:sldId id="295" r:id="rId23"/>
    <p:sldId id="300" r:id="rId24"/>
    <p:sldId id="299" r:id="rId25"/>
    <p:sldId id="301" r:id="rId26"/>
    <p:sldId id="303" r:id="rId27"/>
    <p:sldId id="307" r:id="rId28"/>
    <p:sldId id="305" r:id="rId29"/>
    <p:sldId id="306" r:id="rId30"/>
    <p:sldId id="308" r:id="rId31"/>
    <p:sldId id="310" r:id="rId32"/>
    <p:sldId id="312" r:id="rId33"/>
    <p:sldId id="313" r:id="rId34"/>
    <p:sldId id="314" r:id="rId35"/>
    <p:sldId id="315" r:id="rId36"/>
    <p:sldId id="317" r:id="rId37"/>
    <p:sldId id="316" r:id="rId38"/>
    <p:sldId id="320" r:id="rId39"/>
    <p:sldId id="322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7CA255"/>
    <a:srgbClr val="ADADAD"/>
    <a:srgbClr val="FFFFFF"/>
    <a:srgbClr val="000000"/>
    <a:srgbClr val="FD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1734" autoAdjust="0"/>
  </p:normalViewPr>
  <p:slideViewPr>
    <p:cSldViewPr snapToObjects="1">
      <p:cViewPr varScale="1">
        <p:scale>
          <a:sx n="79" d="100"/>
          <a:sy n="79" d="100"/>
        </p:scale>
        <p:origin x="82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68132-D530-4C25-B6E7-2EF8264178B4}" type="doc">
      <dgm:prSet loTypeId="urn:microsoft.com/office/officeart/2005/8/layout/radial4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MY"/>
        </a:p>
      </dgm:t>
    </dgm:pt>
    <dgm:pt modelId="{CD9AB1F9-363C-4CFA-8FEB-B647EB597C0C}">
      <dgm:prSet phldrT="[Text]"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Project Repository</a:t>
          </a:r>
        </a:p>
      </dgm:t>
    </dgm:pt>
    <dgm:pt modelId="{2387FAE6-B1AB-40D1-BF57-3A3830AD0E91}" type="parTrans" cxnId="{5831683C-B4C8-43F7-944D-0FD2266D4FF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30A10710-4443-43A6-A6F9-598EA85BD723}" type="sibTrans" cxnId="{5831683C-B4C8-43F7-944D-0FD2266D4FF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4B6A853D-31A4-4900-A6A5-C86D387F665E}">
      <dgm:prSet phldrT="[Text]"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Design Editor</a:t>
          </a:r>
        </a:p>
      </dgm:t>
    </dgm:pt>
    <dgm:pt modelId="{3CAF619F-A530-4036-8583-C18F1B98705C}" type="parTrans" cxnId="{5C74390A-9CF0-494C-B48A-FD4012968D7E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B054AA89-EA1B-4F4E-B1A5-13539455E257}" type="sibTrans" cxnId="{5C74390A-9CF0-494C-B48A-FD4012968D7E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8CD16B26-C589-4125-A006-AD2D6393191E}">
      <dgm:prSet phldrT="[Text]"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Code Generator</a:t>
          </a:r>
        </a:p>
      </dgm:t>
    </dgm:pt>
    <dgm:pt modelId="{376293E8-2E97-4222-BC04-E8531B95B8D4}" type="parTrans" cxnId="{150E85D9-1AE6-4D1D-932C-4355171B665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D8C528CD-DDF4-4D10-8A04-D782BFC64ABF}" type="sibTrans" cxnId="{150E85D9-1AE6-4D1D-932C-4355171B665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747B57FF-0683-49D7-B0AB-C311E87AB3D9}">
      <dgm:prSet phldrT="[Text]"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Program Editor</a:t>
          </a:r>
        </a:p>
      </dgm:t>
    </dgm:pt>
    <dgm:pt modelId="{B9EE86E4-59BE-4BA4-81F1-96AED3B79A69}" type="parTrans" cxnId="{228769D5-E67E-4DF8-BFFE-340F859D16C1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473036FE-FFEA-4FCF-8389-EBBCD8B72E1C}" type="sibTrans" cxnId="{228769D5-E67E-4DF8-BFFE-340F859D16C1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399A5419-C62E-4685-8EFC-1043E70ED54D}">
      <dgm:prSet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Report Generator</a:t>
          </a:r>
        </a:p>
      </dgm:t>
    </dgm:pt>
    <dgm:pt modelId="{07AAA3F6-B6F3-481B-B5E4-4975447A5F5C}" type="parTrans" cxnId="{D8A3C45C-217D-4B61-B78A-017CA26B867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23D21E73-9ED2-4FD2-B154-DEBD57D5BB13}" type="sibTrans" cxnId="{D8A3C45C-217D-4B61-B78A-017CA26B8672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36A961DA-D756-4FCB-8D7D-C3579702473D}">
      <dgm:prSet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Design </a:t>
          </a:r>
          <a:r>
            <a:rPr lang="en-MY" dirty="0" err="1">
              <a:latin typeface="Century Gothic" panose="020B0502020202020204" pitchFamily="34" charset="0"/>
            </a:rPr>
            <a:t>Analyzer</a:t>
          </a:r>
          <a:endParaRPr lang="en-MY" dirty="0">
            <a:latin typeface="Century Gothic" panose="020B0502020202020204" pitchFamily="34" charset="0"/>
          </a:endParaRPr>
        </a:p>
      </dgm:t>
    </dgm:pt>
    <dgm:pt modelId="{CF99A206-081A-4446-A590-96E6A47FC9D6}" type="parTrans" cxnId="{C34B2117-43D3-4E89-B92E-CAD183B4E1FD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C51796DE-2393-48EB-803C-08C2CE255E0E}" type="sibTrans" cxnId="{C34B2117-43D3-4E89-B92E-CAD183B4E1FD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5F3C5D30-0E61-49A2-A036-3B686A28F6F5}">
      <dgm:prSet/>
      <dgm:spPr/>
      <dgm:t>
        <a:bodyPr/>
        <a:lstStyle/>
        <a:p>
          <a:r>
            <a:rPr lang="en-MY" dirty="0">
              <a:latin typeface="Century Gothic" panose="020B0502020202020204" pitchFamily="34" charset="0"/>
            </a:rPr>
            <a:t>Design Translator</a:t>
          </a:r>
        </a:p>
      </dgm:t>
    </dgm:pt>
    <dgm:pt modelId="{00622B32-A320-4E95-B100-EB0FEE0843C6}" type="parTrans" cxnId="{76FBA6E8-B51F-43A0-B040-AE671AC736E0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D37ACBF8-158B-4CB6-9650-51BF890FC05C}" type="sibTrans" cxnId="{76FBA6E8-B51F-43A0-B040-AE671AC736E0}">
      <dgm:prSet/>
      <dgm:spPr/>
      <dgm:t>
        <a:bodyPr/>
        <a:lstStyle/>
        <a:p>
          <a:endParaRPr lang="en-MY">
            <a:latin typeface="Century Gothic" panose="020B0502020202020204" pitchFamily="34" charset="0"/>
          </a:endParaRPr>
        </a:p>
      </dgm:t>
    </dgm:pt>
    <dgm:pt modelId="{F40EE243-A96F-439D-A59D-7C0A7E0E706E}" type="pres">
      <dgm:prSet presAssocID="{BFE68132-D530-4C25-B6E7-2EF8264178B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7387371-E96D-4766-850E-745AFD694B35}" type="pres">
      <dgm:prSet presAssocID="{CD9AB1F9-363C-4CFA-8FEB-B647EB597C0C}" presName="centerShape" presStyleLbl="node0" presStyleIdx="0" presStyleCnt="1"/>
      <dgm:spPr/>
    </dgm:pt>
    <dgm:pt modelId="{1AEE1275-C4F3-4E9D-BB7C-1868D17ECC64}" type="pres">
      <dgm:prSet presAssocID="{3CAF619F-A530-4036-8583-C18F1B98705C}" presName="parTrans" presStyleLbl="bgSibTrans2D1" presStyleIdx="0" presStyleCnt="6"/>
      <dgm:spPr/>
    </dgm:pt>
    <dgm:pt modelId="{2E1B2EF9-5DEA-4494-91FF-E6E41D16A614}" type="pres">
      <dgm:prSet presAssocID="{4B6A853D-31A4-4900-A6A5-C86D387F665E}" presName="node" presStyleLbl="node1" presStyleIdx="0" presStyleCnt="6">
        <dgm:presLayoutVars>
          <dgm:bulletEnabled val="1"/>
        </dgm:presLayoutVars>
      </dgm:prSet>
      <dgm:spPr/>
    </dgm:pt>
    <dgm:pt modelId="{6A13A608-7BC8-4B2D-948D-A9E0E9EC91CD}" type="pres">
      <dgm:prSet presAssocID="{376293E8-2E97-4222-BC04-E8531B95B8D4}" presName="parTrans" presStyleLbl="bgSibTrans2D1" presStyleIdx="1" presStyleCnt="6"/>
      <dgm:spPr/>
    </dgm:pt>
    <dgm:pt modelId="{68EA0FD7-2024-4C78-8078-B9DFB814E2E0}" type="pres">
      <dgm:prSet presAssocID="{8CD16B26-C589-4125-A006-AD2D6393191E}" presName="node" presStyleLbl="node1" presStyleIdx="1" presStyleCnt="6">
        <dgm:presLayoutVars>
          <dgm:bulletEnabled val="1"/>
        </dgm:presLayoutVars>
      </dgm:prSet>
      <dgm:spPr/>
    </dgm:pt>
    <dgm:pt modelId="{FCE5C2D1-8573-4E24-A837-FCC727C751EE}" type="pres">
      <dgm:prSet presAssocID="{B9EE86E4-59BE-4BA4-81F1-96AED3B79A69}" presName="parTrans" presStyleLbl="bgSibTrans2D1" presStyleIdx="2" presStyleCnt="6"/>
      <dgm:spPr/>
    </dgm:pt>
    <dgm:pt modelId="{4422582B-ED34-474E-A979-DB4481AB788A}" type="pres">
      <dgm:prSet presAssocID="{747B57FF-0683-49D7-B0AB-C311E87AB3D9}" presName="node" presStyleLbl="node1" presStyleIdx="2" presStyleCnt="6">
        <dgm:presLayoutVars>
          <dgm:bulletEnabled val="1"/>
        </dgm:presLayoutVars>
      </dgm:prSet>
      <dgm:spPr/>
    </dgm:pt>
    <dgm:pt modelId="{64A8FB54-6791-44FD-9F60-D6FFEE9FB1C9}" type="pres">
      <dgm:prSet presAssocID="{07AAA3F6-B6F3-481B-B5E4-4975447A5F5C}" presName="parTrans" presStyleLbl="bgSibTrans2D1" presStyleIdx="3" presStyleCnt="6"/>
      <dgm:spPr/>
    </dgm:pt>
    <dgm:pt modelId="{E93301A5-BAA7-452B-908E-5DB88F459FEB}" type="pres">
      <dgm:prSet presAssocID="{399A5419-C62E-4685-8EFC-1043E70ED54D}" presName="node" presStyleLbl="node1" presStyleIdx="3" presStyleCnt="6">
        <dgm:presLayoutVars>
          <dgm:bulletEnabled val="1"/>
        </dgm:presLayoutVars>
      </dgm:prSet>
      <dgm:spPr/>
    </dgm:pt>
    <dgm:pt modelId="{3B6007D9-4080-482D-A29E-43E02CAA882C}" type="pres">
      <dgm:prSet presAssocID="{CF99A206-081A-4446-A590-96E6A47FC9D6}" presName="parTrans" presStyleLbl="bgSibTrans2D1" presStyleIdx="4" presStyleCnt="6"/>
      <dgm:spPr/>
    </dgm:pt>
    <dgm:pt modelId="{BBC5A1BB-4770-43F6-9896-695D238F4EE5}" type="pres">
      <dgm:prSet presAssocID="{36A961DA-D756-4FCB-8D7D-C3579702473D}" presName="node" presStyleLbl="node1" presStyleIdx="4" presStyleCnt="6">
        <dgm:presLayoutVars>
          <dgm:bulletEnabled val="1"/>
        </dgm:presLayoutVars>
      </dgm:prSet>
      <dgm:spPr/>
    </dgm:pt>
    <dgm:pt modelId="{75463320-AC71-4E8A-9CCC-42DE61EBD033}" type="pres">
      <dgm:prSet presAssocID="{00622B32-A320-4E95-B100-EB0FEE0843C6}" presName="parTrans" presStyleLbl="bgSibTrans2D1" presStyleIdx="5" presStyleCnt="6"/>
      <dgm:spPr/>
    </dgm:pt>
    <dgm:pt modelId="{D435251A-DFA2-46D9-89F9-9FAE221784E9}" type="pres">
      <dgm:prSet presAssocID="{5F3C5D30-0E61-49A2-A036-3B686A28F6F5}" presName="node" presStyleLbl="node1" presStyleIdx="5" presStyleCnt="6">
        <dgm:presLayoutVars>
          <dgm:bulletEnabled val="1"/>
        </dgm:presLayoutVars>
      </dgm:prSet>
      <dgm:spPr/>
    </dgm:pt>
  </dgm:ptLst>
  <dgm:cxnLst>
    <dgm:cxn modelId="{5C74390A-9CF0-494C-B48A-FD4012968D7E}" srcId="{CD9AB1F9-363C-4CFA-8FEB-B647EB597C0C}" destId="{4B6A853D-31A4-4900-A6A5-C86D387F665E}" srcOrd="0" destOrd="0" parTransId="{3CAF619F-A530-4036-8583-C18F1B98705C}" sibTransId="{B054AA89-EA1B-4F4E-B1A5-13539455E257}"/>
    <dgm:cxn modelId="{08A9600B-44A0-4F3F-81E1-6679056A6641}" type="presOf" srcId="{399A5419-C62E-4685-8EFC-1043E70ED54D}" destId="{E93301A5-BAA7-452B-908E-5DB88F459FEB}" srcOrd="0" destOrd="0" presId="urn:microsoft.com/office/officeart/2005/8/layout/radial4"/>
    <dgm:cxn modelId="{DAB27C0B-7A6A-4826-AFDF-2172DC54F943}" type="presOf" srcId="{5F3C5D30-0E61-49A2-A036-3B686A28F6F5}" destId="{D435251A-DFA2-46D9-89F9-9FAE221784E9}" srcOrd="0" destOrd="0" presId="urn:microsoft.com/office/officeart/2005/8/layout/radial4"/>
    <dgm:cxn modelId="{C34B2117-43D3-4E89-B92E-CAD183B4E1FD}" srcId="{CD9AB1F9-363C-4CFA-8FEB-B647EB597C0C}" destId="{36A961DA-D756-4FCB-8D7D-C3579702473D}" srcOrd="4" destOrd="0" parTransId="{CF99A206-081A-4446-A590-96E6A47FC9D6}" sibTransId="{C51796DE-2393-48EB-803C-08C2CE255E0E}"/>
    <dgm:cxn modelId="{A298A220-71D9-4443-8D55-984863CE2A46}" type="presOf" srcId="{3CAF619F-A530-4036-8583-C18F1B98705C}" destId="{1AEE1275-C4F3-4E9D-BB7C-1868D17ECC64}" srcOrd="0" destOrd="0" presId="urn:microsoft.com/office/officeart/2005/8/layout/radial4"/>
    <dgm:cxn modelId="{99DAF938-3EF2-4200-A838-F7C78ECA6E35}" type="presOf" srcId="{747B57FF-0683-49D7-B0AB-C311E87AB3D9}" destId="{4422582B-ED34-474E-A979-DB4481AB788A}" srcOrd="0" destOrd="0" presId="urn:microsoft.com/office/officeart/2005/8/layout/radial4"/>
    <dgm:cxn modelId="{5831683C-B4C8-43F7-944D-0FD2266D4FF2}" srcId="{BFE68132-D530-4C25-B6E7-2EF8264178B4}" destId="{CD9AB1F9-363C-4CFA-8FEB-B647EB597C0C}" srcOrd="0" destOrd="0" parTransId="{2387FAE6-B1AB-40D1-BF57-3A3830AD0E91}" sibTransId="{30A10710-4443-43A6-A6F9-598EA85BD723}"/>
    <dgm:cxn modelId="{D8A3C45C-217D-4B61-B78A-017CA26B8672}" srcId="{CD9AB1F9-363C-4CFA-8FEB-B647EB597C0C}" destId="{399A5419-C62E-4685-8EFC-1043E70ED54D}" srcOrd="3" destOrd="0" parTransId="{07AAA3F6-B6F3-481B-B5E4-4975447A5F5C}" sibTransId="{23D21E73-9ED2-4FD2-B154-DEBD57D5BB13}"/>
    <dgm:cxn modelId="{4C878669-423A-42AF-9D9D-7EF8078943D6}" type="presOf" srcId="{CD9AB1F9-363C-4CFA-8FEB-B647EB597C0C}" destId="{57387371-E96D-4766-850E-745AFD694B35}" srcOrd="0" destOrd="0" presId="urn:microsoft.com/office/officeart/2005/8/layout/radial4"/>
    <dgm:cxn modelId="{DFE8944B-346B-4734-9439-A01AF081C559}" type="presOf" srcId="{B9EE86E4-59BE-4BA4-81F1-96AED3B79A69}" destId="{FCE5C2D1-8573-4E24-A837-FCC727C751EE}" srcOrd="0" destOrd="0" presId="urn:microsoft.com/office/officeart/2005/8/layout/radial4"/>
    <dgm:cxn modelId="{626F216E-5FC7-4DC7-898D-FFB74AC8DA6A}" type="presOf" srcId="{4B6A853D-31A4-4900-A6A5-C86D387F665E}" destId="{2E1B2EF9-5DEA-4494-91FF-E6E41D16A614}" srcOrd="0" destOrd="0" presId="urn:microsoft.com/office/officeart/2005/8/layout/radial4"/>
    <dgm:cxn modelId="{6506B456-0C71-4B4B-8C55-0700A7D69D50}" type="presOf" srcId="{00622B32-A320-4E95-B100-EB0FEE0843C6}" destId="{75463320-AC71-4E8A-9CCC-42DE61EBD033}" srcOrd="0" destOrd="0" presId="urn:microsoft.com/office/officeart/2005/8/layout/radial4"/>
    <dgm:cxn modelId="{44DF6C94-AC8C-4C4F-9C3C-DEC86021FCF9}" type="presOf" srcId="{CF99A206-081A-4446-A590-96E6A47FC9D6}" destId="{3B6007D9-4080-482D-A29E-43E02CAA882C}" srcOrd="0" destOrd="0" presId="urn:microsoft.com/office/officeart/2005/8/layout/radial4"/>
    <dgm:cxn modelId="{AF8CB2BA-7B2C-4602-9D48-3FE3E1261B04}" type="presOf" srcId="{8CD16B26-C589-4125-A006-AD2D6393191E}" destId="{68EA0FD7-2024-4C78-8078-B9DFB814E2E0}" srcOrd="0" destOrd="0" presId="urn:microsoft.com/office/officeart/2005/8/layout/radial4"/>
    <dgm:cxn modelId="{21A322CB-E6DC-4F63-B895-A479D11C32FA}" type="presOf" srcId="{36A961DA-D756-4FCB-8D7D-C3579702473D}" destId="{BBC5A1BB-4770-43F6-9896-695D238F4EE5}" srcOrd="0" destOrd="0" presId="urn:microsoft.com/office/officeart/2005/8/layout/radial4"/>
    <dgm:cxn modelId="{228769D5-E67E-4DF8-BFFE-340F859D16C1}" srcId="{CD9AB1F9-363C-4CFA-8FEB-B647EB597C0C}" destId="{747B57FF-0683-49D7-B0AB-C311E87AB3D9}" srcOrd="2" destOrd="0" parTransId="{B9EE86E4-59BE-4BA4-81F1-96AED3B79A69}" sibTransId="{473036FE-FFEA-4FCF-8389-EBBCD8B72E1C}"/>
    <dgm:cxn modelId="{150E85D9-1AE6-4D1D-932C-4355171B6652}" srcId="{CD9AB1F9-363C-4CFA-8FEB-B647EB597C0C}" destId="{8CD16B26-C589-4125-A006-AD2D6393191E}" srcOrd="1" destOrd="0" parTransId="{376293E8-2E97-4222-BC04-E8531B95B8D4}" sibTransId="{D8C528CD-DDF4-4D10-8A04-D782BFC64ABF}"/>
    <dgm:cxn modelId="{76FBA6E8-B51F-43A0-B040-AE671AC736E0}" srcId="{CD9AB1F9-363C-4CFA-8FEB-B647EB597C0C}" destId="{5F3C5D30-0E61-49A2-A036-3B686A28F6F5}" srcOrd="5" destOrd="0" parTransId="{00622B32-A320-4E95-B100-EB0FEE0843C6}" sibTransId="{D37ACBF8-158B-4CB6-9650-51BF890FC05C}"/>
    <dgm:cxn modelId="{7CAB9CF6-A971-40CE-A97E-421869422659}" type="presOf" srcId="{BFE68132-D530-4C25-B6E7-2EF8264178B4}" destId="{F40EE243-A96F-439D-A59D-7C0A7E0E706E}" srcOrd="0" destOrd="0" presId="urn:microsoft.com/office/officeart/2005/8/layout/radial4"/>
    <dgm:cxn modelId="{0304CCF6-6378-46CE-8104-8EC211475D4D}" type="presOf" srcId="{07AAA3F6-B6F3-481B-B5E4-4975447A5F5C}" destId="{64A8FB54-6791-44FD-9F60-D6FFEE9FB1C9}" srcOrd="0" destOrd="0" presId="urn:microsoft.com/office/officeart/2005/8/layout/radial4"/>
    <dgm:cxn modelId="{B980B3FA-4432-410A-9ED1-A0039EFC5AF6}" type="presOf" srcId="{376293E8-2E97-4222-BC04-E8531B95B8D4}" destId="{6A13A608-7BC8-4B2D-948D-A9E0E9EC91CD}" srcOrd="0" destOrd="0" presId="urn:microsoft.com/office/officeart/2005/8/layout/radial4"/>
    <dgm:cxn modelId="{0833BBF8-6DF1-442C-9D82-0D0D89053C0E}" type="presParOf" srcId="{F40EE243-A96F-439D-A59D-7C0A7E0E706E}" destId="{57387371-E96D-4766-850E-745AFD694B35}" srcOrd="0" destOrd="0" presId="urn:microsoft.com/office/officeart/2005/8/layout/radial4"/>
    <dgm:cxn modelId="{4E569FBD-4C71-49DC-8E4A-58BD457541FD}" type="presParOf" srcId="{F40EE243-A96F-439D-A59D-7C0A7E0E706E}" destId="{1AEE1275-C4F3-4E9D-BB7C-1868D17ECC64}" srcOrd="1" destOrd="0" presId="urn:microsoft.com/office/officeart/2005/8/layout/radial4"/>
    <dgm:cxn modelId="{564B6352-0AD5-4B5A-A40C-4E62986D0BBD}" type="presParOf" srcId="{F40EE243-A96F-439D-A59D-7C0A7E0E706E}" destId="{2E1B2EF9-5DEA-4494-91FF-E6E41D16A614}" srcOrd="2" destOrd="0" presId="urn:microsoft.com/office/officeart/2005/8/layout/radial4"/>
    <dgm:cxn modelId="{48AF8E3B-724E-40E1-93B3-F8BBFCCC949B}" type="presParOf" srcId="{F40EE243-A96F-439D-A59D-7C0A7E0E706E}" destId="{6A13A608-7BC8-4B2D-948D-A9E0E9EC91CD}" srcOrd="3" destOrd="0" presId="urn:microsoft.com/office/officeart/2005/8/layout/radial4"/>
    <dgm:cxn modelId="{33BE659F-EC6A-4811-B313-3C78D8E60EE0}" type="presParOf" srcId="{F40EE243-A96F-439D-A59D-7C0A7E0E706E}" destId="{68EA0FD7-2024-4C78-8078-B9DFB814E2E0}" srcOrd="4" destOrd="0" presId="urn:microsoft.com/office/officeart/2005/8/layout/radial4"/>
    <dgm:cxn modelId="{1D5F74BE-B534-40A2-B69B-9EC928660718}" type="presParOf" srcId="{F40EE243-A96F-439D-A59D-7C0A7E0E706E}" destId="{FCE5C2D1-8573-4E24-A837-FCC727C751EE}" srcOrd="5" destOrd="0" presId="urn:microsoft.com/office/officeart/2005/8/layout/radial4"/>
    <dgm:cxn modelId="{695BC34A-6589-4926-9329-CB7FCF6FB11C}" type="presParOf" srcId="{F40EE243-A96F-439D-A59D-7C0A7E0E706E}" destId="{4422582B-ED34-474E-A979-DB4481AB788A}" srcOrd="6" destOrd="0" presId="urn:microsoft.com/office/officeart/2005/8/layout/radial4"/>
    <dgm:cxn modelId="{7E0B4124-0FEB-4548-AE2C-5D73F1A6209B}" type="presParOf" srcId="{F40EE243-A96F-439D-A59D-7C0A7E0E706E}" destId="{64A8FB54-6791-44FD-9F60-D6FFEE9FB1C9}" srcOrd="7" destOrd="0" presId="urn:microsoft.com/office/officeart/2005/8/layout/radial4"/>
    <dgm:cxn modelId="{7DF224A4-3A9C-4219-94BF-311257D46190}" type="presParOf" srcId="{F40EE243-A96F-439D-A59D-7C0A7E0E706E}" destId="{E93301A5-BAA7-452B-908E-5DB88F459FEB}" srcOrd="8" destOrd="0" presId="urn:microsoft.com/office/officeart/2005/8/layout/radial4"/>
    <dgm:cxn modelId="{074DE03A-CD4D-496B-8D79-403883555004}" type="presParOf" srcId="{F40EE243-A96F-439D-A59D-7C0A7E0E706E}" destId="{3B6007D9-4080-482D-A29E-43E02CAA882C}" srcOrd="9" destOrd="0" presId="urn:microsoft.com/office/officeart/2005/8/layout/radial4"/>
    <dgm:cxn modelId="{2C1D5D96-0960-4C7E-8975-2D57319D560F}" type="presParOf" srcId="{F40EE243-A96F-439D-A59D-7C0A7E0E706E}" destId="{BBC5A1BB-4770-43F6-9896-695D238F4EE5}" srcOrd="10" destOrd="0" presId="urn:microsoft.com/office/officeart/2005/8/layout/radial4"/>
    <dgm:cxn modelId="{5217CC98-9A2D-46BC-8A4B-515DEB47FFA7}" type="presParOf" srcId="{F40EE243-A96F-439D-A59D-7C0A7E0E706E}" destId="{75463320-AC71-4E8A-9CCC-42DE61EBD033}" srcOrd="11" destOrd="0" presId="urn:microsoft.com/office/officeart/2005/8/layout/radial4"/>
    <dgm:cxn modelId="{775EF5CB-3B47-48B0-9445-948A801ECC4D}" type="presParOf" srcId="{F40EE243-A96F-439D-A59D-7C0A7E0E706E}" destId="{D435251A-DFA2-46D9-89F9-9FAE221784E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87371-E96D-4766-850E-745AFD694B35}">
      <dsp:nvSpPr>
        <dsp:cNvPr id="0" name=""/>
        <dsp:cNvSpPr/>
      </dsp:nvSpPr>
      <dsp:spPr>
        <a:xfrm>
          <a:off x="2981930" y="2347609"/>
          <a:ext cx="1921014" cy="192101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latin typeface="Century Gothic" panose="020B0502020202020204" pitchFamily="34" charset="0"/>
            </a:rPr>
            <a:t>Project Repository</a:t>
          </a:r>
        </a:p>
      </dsp:txBody>
      <dsp:txXfrm>
        <a:off x="3263256" y="2628935"/>
        <a:ext cx="1358362" cy="1358362"/>
      </dsp:txXfrm>
    </dsp:sp>
    <dsp:sp modelId="{1AEE1275-C4F3-4E9D-BB7C-1868D17ECC64}">
      <dsp:nvSpPr>
        <dsp:cNvPr id="0" name=""/>
        <dsp:cNvSpPr/>
      </dsp:nvSpPr>
      <dsp:spPr>
        <a:xfrm rot="10800000">
          <a:off x="1030221" y="3034372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1B2EF9-5DEA-4494-91FF-E6E41D16A614}">
      <dsp:nvSpPr>
        <dsp:cNvPr id="0" name=""/>
        <dsp:cNvSpPr/>
      </dsp:nvSpPr>
      <dsp:spPr>
        <a:xfrm>
          <a:off x="357865" y="2770232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Design Editor</a:t>
          </a:r>
        </a:p>
      </dsp:txBody>
      <dsp:txXfrm>
        <a:off x="389373" y="2801740"/>
        <a:ext cx="1281694" cy="1012752"/>
      </dsp:txXfrm>
    </dsp:sp>
    <dsp:sp modelId="{6A13A608-7BC8-4B2D-948D-A9E0E9EC91CD}">
      <dsp:nvSpPr>
        <dsp:cNvPr id="0" name=""/>
        <dsp:cNvSpPr/>
      </dsp:nvSpPr>
      <dsp:spPr>
        <a:xfrm rot="12960000">
          <a:off x="1410283" y="1864659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A0FD7-2024-4C78-8078-B9DFB814E2E0}">
      <dsp:nvSpPr>
        <dsp:cNvPr id="0" name=""/>
        <dsp:cNvSpPr/>
      </dsp:nvSpPr>
      <dsp:spPr>
        <a:xfrm>
          <a:off x="914049" y="1058474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Code Generator</a:t>
          </a:r>
        </a:p>
      </dsp:txBody>
      <dsp:txXfrm>
        <a:off x="945557" y="1089982"/>
        <a:ext cx="1281694" cy="1012752"/>
      </dsp:txXfrm>
    </dsp:sp>
    <dsp:sp modelId="{FCE5C2D1-8573-4E24-A837-FCC727C751EE}">
      <dsp:nvSpPr>
        <dsp:cNvPr id="0" name=""/>
        <dsp:cNvSpPr/>
      </dsp:nvSpPr>
      <dsp:spPr>
        <a:xfrm rot="15120000">
          <a:off x="2405300" y="1141737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22582B-ED34-474E-A979-DB4481AB788A}">
      <dsp:nvSpPr>
        <dsp:cNvPr id="0" name=""/>
        <dsp:cNvSpPr/>
      </dsp:nvSpPr>
      <dsp:spPr>
        <a:xfrm>
          <a:off x="2370158" y="549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Program Editor</a:t>
          </a:r>
        </a:p>
      </dsp:txBody>
      <dsp:txXfrm>
        <a:off x="2401666" y="32057"/>
        <a:ext cx="1281694" cy="1012752"/>
      </dsp:txXfrm>
    </dsp:sp>
    <dsp:sp modelId="{64A8FB54-6791-44FD-9F60-D6FFEE9FB1C9}">
      <dsp:nvSpPr>
        <dsp:cNvPr id="0" name=""/>
        <dsp:cNvSpPr/>
      </dsp:nvSpPr>
      <dsp:spPr>
        <a:xfrm rot="17280000">
          <a:off x="3635209" y="1141737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301A5-BAA7-452B-908E-5DB88F459FEB}">
      <dsp:nvSpPr>
        <dsp:cNvPr id="0" name=""/>
        <dsp:cNvSpPr/>
      </dsp:nvSpPr>
      <dsp:spPr>
        <a:xfrm>
          <a:off x="4170007" y="549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Report Generator</a:t>
          </a:r>
        </a:p>
      </dsp:txBody>
      <dsp:txXfrm>
        <a:off x="4201515" y="32057"/>
        <a:ext cx="1281694" cy="1012752"/>
      </dsp:txXfrm>
    </dsp:sp>
    <dsp:sp modelId="{3B6007D9-4080-482D-A29E-43E02CAA882C}">
      <dsp:nvSpPr>
        <dsp:cNvPr id="0" name=""/>
        <dsp:cNvSpPr/>
      </dsp:nvSpPr>
      <dsp:spPr>
        <a:xfrm rot="19440000">
          <a:off x="4630226" y="1864659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5A1BB-4770-43F6-9896-695D238F4EE5}">
      <dsp:nvSpPr>
        <dsp:cNvPr id="0" name=""/>
        <dsp:cNvSpPr/>
      </dsp:nvSpPr>
      <dsp:spPr>
        <a:xfrm>
          <a:off x="5626115" y="1058474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Design </a:t>
          </a:r>
          <a:r>
            <a:rPr lang="en-MY" sz="1800" kern="1200" dirty="0" err="1">
              <a:latin typeface="Century Gothic" panose="020B0502020202020204" pitchFamily="34" charset="0"/>
            </a:rPr>
            <a:t>Analyzer</a:t>
          </a:r>
          <a:endParaRPr lang="en-MY" sz="1800" kern="1200" dirty="0">
            <a:latin typeface="Century Gothic" panose="020B0502020202020204" pitchFamily="34" charset="0"/>
          </a:endParaRPr>
        </a:p>
      </dsp:txBody>
      <dsp:txXfrm>
        <a:off x="5657623" y="1089982"/>
        <a:ext cx="1281694" cy="1012752"/>
      </dsp:txXfrm>
    </dsp:sp>
    <dsp:sp modelId="{75463320-AC71-4E8A-9CCC-42DE61EBD033}">
      <dsp:nvSpPr>
        <dsp:cNvPr id="0" name=""/>
        <dsp:cNvSpPr/>
      </dsp:nvSpPr>
      <dsp:spPr>
        <a:xfrm>
          <a:off x="5010289" y="3034372"/>
          <a:ext cx="1844365" cy="54748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5251A-DFA2-46D9-89F9-9FAE221784E9}">
      <dsp:nvSpPr>
        <dsp:cNvPr id="0" name=""/>
        <dsp:cNvSpPr/>
      </dsp:nvSpPr>
      <dsp:spPr>
        <a:xfrm>
          <a:off x="6182299" y="2770232"/>
          <a:ext cx="1344710" cy="107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latin typeface="Century Gothic" panose="020B0502020202020204" pitchFamily="34" charset="0"/>
            </a:rPr>
            <a:t>Design Translator</a:t>
          </a:r>
        </a:p>
      </dsp:txBody>
      <dsp:txXfrm>
        <a:off x="6213807" y="2801740"/>
        <a:ext cx="1281694" cy="1012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A2B5C6-8886-41FA-915E-835515B3C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97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7E74EB-B8D0-418F-8038-FE02CB59F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98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1EBDFE-2203-483A-8031-F832126150D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492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6FA2AA-1652-45A8-9C7B-4AA6F967C9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20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7E74EB-B8D0-418F-8038-FE02CB59F7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81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7E74EB-B8D0-418F-8038-FE02CB59F78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7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4843-6A07-4E04-982C-60C27560DD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8" descr="zenstoneswhit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" r="10511" b="2214"/>
          <a:stretch/>
        </p:blipFill>
        <p:spPr bwMode="auto">
          <a:xfrm>
            <a:off x="3972955" y="1520789"/>
            <a:ext cx="8571168" cy="549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3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4B6A5-C67D-4C4D-9ADD-CC8AB0941E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626A3-DD21-475A-8121-E08CAE42A5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7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2E3B-5EAF-43EE-B575-D36202878F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6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EE274-5CCF-4083-A55D-4E962B699E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3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2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DE1BA-77E1-489A-92E0-60927DF06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3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85A43-970F-4131-ACE2-BCE0C70203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60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A1C0F-3382-4E4D-9C0E-4FB4BF188F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FF492-4F18-4B6F-8D16-9EA8CBAB1B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8" descr="zenstoneswhitesmall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17" y="1854200"/>
            <a:ext cx="472228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380" y="984250"/>
            <a:ext cx="7772400" cy="147002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5400" dirty="0">
                <a:latin typeface="Bauhaus 93" panose="04030905020B02020C02" pitchFamily="82" charset="0"/>
              </a:rPr>
              <a:t>Chapter 6</a:t>
            </a:r>
            <a:br>
              <a:rPr lang="en-US" altLang="en-US" sz="5400" dirty="0">
                <a:latin typeface="Bauhaus 93" panose="04030905020B02020C02" pitchFamily="82" charset="0"/>
              </a:rPr>
            </a:br>
            <a:r>
              <a:rPr lang="en-US" altLang="en-US" sz="5400" dirty="0">
                <a:latin typeface="Bauhaus 93" panose="04030905020B02020C02" pitchFamily="82" charset="0"/>
              </a:rPr>
              <a:t>Architectural Design </a:t>
            </a:r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5394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2" descr="http://aranzulla.tecnologia.virgilio.it/wp-content/contenuti/istock_000005410149small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719736" y="2667000"/>
            <a:ext cx="29464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0890">
            <a:off x="6399437" y="3948113"/>
            <a:ext cx="12398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6736" y="4876801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Sub-systems</a:t>
            </a:r>
            <a:endParaRPr lang="en-MY" altLang="en-US" sz="2800">
              <a:latin typeface="Comic Sans MS" panose="030F0702030302020204" pitchFamily="66" charset="0"/>
            </a:endParaRPr>
          </a:p>
        </p:txBody>
      </p:sp>
      <p:pic>
        <p:nvPicPr>
          <p:cNvPr id="7" name="Picture 6" descr="http://vector.me/files/images/6/7/677274/curved_arrow_blue_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9110" flipV="1">
            <a:off x="6527690" y="2724798"/>
            <a:ext cx="12398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29657" y="1459542"/>
            <a:ext cx="38581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Represented in Block Diagram</a:t>
            </a:r>
            <a:endParaRPr lang="en-MY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9" name="Picture 2" descr="http://www.foodandbeveragepackaging.com/ext/resources/March2013/FBP0313_CoverStory_slide1.jpg?13632798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1" y="2286000"/>
            <a:ext cx="585787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63994" y="1624993"/>
            <a:ext cx="432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E.g. packing robot system</a:t>
            </a:r>
            <a:endParaRPr lang="en-MY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07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is the first phase of the architectural design activity.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At its most </a:t>
            </a:r>
            <a:r>
              <a:rPr lang="en-US" altLang="en-US" dirty="0">
                <a:solidFill>
                  <a:srgbClr val="FF3300"/>
                </a:solidFill>
              </a:rPr>
              <a:t>abstract level</a:t>
            </a:r>
            <a:r>
              <a:rPr lang="en-US" altLang="en-US" dirty="0"/>
              <a:t>, an architectural design may be depicted as a </a:t>
            </a:r>
            <a:r>
              <a:rPr lang="en-US" altLang="en-US" dirty="0">
                <a:solidFill>
                  <a:srgbClr val="FF3300"/>
                </a:solidFill>
              </a:rPr>
              <a:t>block diagram</a:t>
            </a:r>
            <a:r>
              <a:rPr lang="en-US" altLang="en-US" dirty="0"/>
              <a:t> in which each box represents a sub-system, as shown in the following figure: 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4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46637" y="1552486"/>
            <a:ext cx="2590800" cy="533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/>
              <a:t>Vision system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46637" y="2543087"/>
            <a:ext cx="2590800" cy="762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Object Identification System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09237" y="2578011"/>
            <a:ext cx="2057400" cy="7078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Gripper Controller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51837" y="2578011"/>
            <a:ext cx="1447800" cy="7078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Arm Controller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85437" y="4981487"/>
            <a:ext cx="2057400" cy="650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Conveyer Controller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51637" y="4030355"/>
            <a:ext cx="2528439" cy="8749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Packing Selection System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39560" y="5133886"/>
            <a:ext cx="2333944" cy="4001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/>
              <a:t>Packing System 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94637" y="2466886"/>
            <a:ext cx="47244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175437" y="3838486"/>
            <a:ext cx="274865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413437" y="2314486"/>
            <a:ext cx="45878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4"/>
          <p:cNvCxnSpPr>
            <a:endCxn id="11" idx="0"/>
          </p:cNvCxnSpPr>
          <p:nvPr/>
        </p:nvCxnSpPr>
        <p:spPr>
          <a:xfrm>
            <a:off x="4937437" y="1819186"/>
            <a:ext cx="2819400" cy="647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4937437" y="2924086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6"/>
          <p:cNvCxnSpPr>
            <a:endCxn id="12" idx="1"/>
          </p:cNvCxnSpPr>
          <p:nvPr/>
        </p:nvCxnSpPr>
        <p:spPr>
          <a:xfrm rot="16200000" flipH="1">
            <a:off x="3184836" y="3762286"/>
            <a:ext cx="1447800" cy="533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5093012" y="4902111"/>
            <a:ext cx="457200" cy="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8"/>
          <p:cNvCxnSpPr>
            <a:stCxn id="10" idx="3"/>
            <a:endCxn id="11" idx="2"/>
          </p:cNvCxnSpPr>
          <p:nvPr/>
        </p:nvCxnSpPr>
        <p:spPr>
          <a:xfrm flipV="1">
            <a:off x="6673505" y="3381287"/>
            <a:ext cx="1083333" cy="195265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2064" y="5438686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system is structured into a number of </a:t>
            </a:r>
            <a:r>
              <a:rPr lang="en-US" altLang="en-US" dirty="0">
                <a:solidFill>
                  <a:srgbClr val="FF3300"/>
                </a:solidFill>
              </a:rPr>
              <a:t>principal sub-systems</a:t>
            </a:r>
            <a:r>
              <a:rPr lang="en-US" altLang="en-US" dirty="0"/>
              <a:t> where a sub-system is an </a:t>
            </a:r>
            <a:r>
              <a:rPr lang="en-US" altLang="en-US" i="1" dirty="0"/>
              <a:t>independent software unit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>
                <a:solidFill>
                  <a:srgbClr val="FF3300"/>
                </a:solidFill>
              </a:rPr>
              <a:t>Communications</a:t>
            </a:r>
            <a:r>
              <a:rPr lang="en-US" altLang="en-US" dirty="0"/>
              <a:t> between sub-systems are also identified.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More specific models of the structure may be developed which show how sub-systems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share data</a:t>
            </a:r>
            <a:r>
              <a:rPr lang="en-US" altLang="zh-CN" dirty="0">
                <a:ea typeface="宋体" panose="02010600030101010101" pitchFamily="2" charset="-122"/>
              </a:rPr>
              <a:t>, how they are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distributed</a:t>
            </a:r>
            <a:r>
              <a:rPr lang="en-US" altLang="zh-CN" dirty="0">
                <a:ea typeface="宋体" panose="02010600030101010101" pitchFamily="2" charset="-122"/>
              </a:rPr>
              <a:t> and how they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 dirty="0">
                <a:ea typeface="宋体" panose="02010600030101010101" pitchFamily="2" charset="-122"/>
              </a:rPr>
              <a:t> with each other.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12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3600" dirty="0"/>
              <a:t>3 widely used system organization styles/models are: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dirty="0"/>
              <a:t>		</a:t>
            </a:r>
            <a:r>
              <a:rPr lang="en-US" altLang="en-US" sz="3600" dirty="0" err="1"/>
              <a:t>i</a:t>
            </a:r>
            <a:r>
              <a:rPr lang="en-US" altLang="en-US" sz="3600" dirty="0"/>
              <a:t>) 	Repository model</a:t>
            </a:r>
            <a:endParaRPr lang="en-US" altLang="en-US" sz="3600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i="1" dirty="0"/>
              <a:t>		</a:t>
            </a:r>
            <a:r>
              <a:rPr lang="en-US" altLang="en-US" sz="3600" dirty="0"/>
              <a:t>ii) 	Client-server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dirty="0"/>
              <a:t>		iii) 	Layered model</a:t>
            </a:r>
            <a:r>
              <a:rPr lang="en-US" altLang="en-US" sz="3600" b="1" dirty="0">
                <a:solidFill>
                  <a:srgbClr val="FF3300"/>
                </a:solidFill>
              </a:rPr>
              <a:t> </a:t>
            </a:r>
            <a:endParaRPr lang="en-US" altLang="en-US" sz="3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1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zh-TW" dirty="0" err="1">
                <a:ea typeface="新細明體" panose="02020500000000000000" pitchFamily="18" charset="-120"/>
              </a:rPr>
              <a:t>i</a:t>
            </a:r>
            <a:r>
              <a:rPr lang="en-GB" altLang="zh-TW" dirty="0">
                <a:ea typeface="新細明體" panose="02020500000000000000" pitchFamily="18" charset="-120"/>
              </a:rPr>
              <a:t>) Repository Model </a:t>
            </a:r>
          </a:p>
          <a:p>
            <a:pPr eaLnBrk="1" hangingPunct="1">
              <a:lnSpc>
                <a:spcPct val="80000"/>
              </a:lnSpc>
            </a:pPr>
            <a:endParaRPr lang="en-GB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Sub-systems need to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exchange data</a:t>
            </a:r>
            <a:r>
              <a:rPr lang="en-GB" altLang="zh-TW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TW" dirty="0">
                <a:ea typeface="新細明體" panose="02020500000000000000" pitchFamily="18" charset="-120"/>
              </a:rPr>
              <a:t>   This may be done in two ways: </a:t>
            </a:r>
          </a:p>
          <a:p>
            <a:pPr marL="815975" lvl="1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i="1" dirty="0"/>
              <a:t>All shared data is held in a </a:t>
            </a:r>
            <a:r>
              <a:rPr lang="en-US" altLang="en-US" sz="2600" i="1" dirty="0">
                <a:solidFill>
                  <a:srgbClr val="C00000"/>
                </a:solidFill>
              </a:rPr>
              <a:t>central database</a:t>
            </a:r>
            <a:r>
              <a:rPr lang="en-US" altLang="en-US" sz="2600" i="1" dirty="0"/>
              <a:t>.</a:t>
            </a:r>
          </a:p>
          <a:p>
            <a:pPr marL="815975" lvl="1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600" i="1" dirty="0"/>
              <a:t>Each sub-system maintain its </a:t>
            </a:r>
            <a:r>
              <a:rPr lang="en-US" altLang="en-US" sz="2600" i="1" dirty="0">
                <a:solidFill>
                  <a:srgbClr val="C00000"/>
                </a:solidFill>
              </a:rPr>
              <a:t>own database </a:t>
            </a:r>
            <a:r>
              <a:rPr lang="en-US" altLang="en-US" sz="2600" i="1" dirty="0"/>
              <a:t>and interchange data by passing messages </a:t>
            </a:r>
          </a:p>
          <a:p>
            <a:pPr eaLnBrk="1" hangingPunct="1">
              <a:lnSpc>
                <a:spcPct val="80000"/>
              </a:lnSpc>
            </a:pPr>
            <a:endParaRPr lang="en-GB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When to use?</a:t>
            </a:r>
          </a:p>
          <a:p>
            <a:pPr marL="831850" indent="-4572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GB" altLang="zh-TW" dirty="0">
                <a:ea typeface="新細明體" panose="02020500000000000000" pitchFamily="18" charset="-120"/>
              </a:rPr>
              <a:t>large amounts of data are to be shared, the repository model of sharing is most commonly used.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600" i="1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Picture 6" descr="http://thumbs.dreamstime.com/x/3d-database-structure-173192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0316" y="365125"/>
            <a:ext cx="3129707" cy="162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927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981200" y="1288899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9450" indent="-571500">
              <a:buFont typeface="Wingdings 3" panose="05040102010807070707" pitchFamily="18" charset="2"/>
              <a:buAutoNum type="romanLcParenR"/>
            </a:pPr>
            <a:r>
              <a:rPr lang="en-US" altLang="en-US" sz="2400" dirty="0"/>
              <a:t>Repository Model -</a:t>
            </a:r>
            <a:r>
              <a:rPr lang="en-US" sz="2400" dirty="0"/>
              <a:t>The architecture of an integrated CASE toolset</a:t>
            </a:r>
            <a:endParaRPr lang="en-US" alt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51165266"/>
              </p:ext>
            </p:extLst>
          </p:nvPr>
        </p:nvGraphicFramePr>
        <p:xfrm>
          <a:off x="2135560" y="2292174"/>
          <a:ext cx="7884876" cy="426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70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zh-TW" dirty="0" err="1">
                <a:ea typeface="新細明體" panose="02020500000000000000" pitchFamily="18" charset="-120"/>
              </a:rPr>
              <a:t>i</a:t>
            </a:r>
            <a:r>
              <a:rPr lang="en-GB" altLang="zh-TW" dirty="0">
                <a:ea typeface="新細明體" panose="02020500000000000000" pitchFamily="18" charset="-120"/>
              </a:rPr>
              <a:t>) Repository Model </a:t>
            </a:r>
          </a:p>
          <a:p>
            <a:pPr eaLnBrk="1" hangingPunct="1">
              <a:lnSpc>
                <a:spcPct val="80000"/>
              </a:lnSpc>
            </a:pPr>
            <a:endParaRPr lang="en-GB" altLang="zh-TW" b="1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Efficient way to share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large amounts</a:t>
            </a:r>
            <a:r>
              <a:rPr lang="en-GB" altLang="zh-TW" dirty="0">
                <a:ea typeface="新細明體" panose="02020500000000000000" pitchFamily="18" charset="-120"/>
              </a:rPr>
              <a:t> of data;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Sub-systems need not be concerned with how data is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produced</a:t>
            </a:r>
            <a:r>
              <a:rPr lang="en-GB" altLang="zh-TW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Centralised</a:t>
            </a:r>
            <a:r>
              <a:rPr lang="en-GB" altLang="zh-TW" dirty="0">
                <a:ea typeface="新細明體" panose="02020500000000000000" pitchFamily="18" charset="-120"/>
              </a:rPr>
              <a:t> management e.g. backup, security,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Sharing</a:t>
            </a:r>
            <a:r>
              <a:rPr lang="en-GB" altLang="zh-TW" dirty="0">
                <a:ea typeface="新細明體" panose="02020500000000000000" pitchFamily="18" charset="-120"/>
              </a:rPr>
              <a:t> model is published as the repository schema.</a:t>
            </a:r>
            <a:endParaRPr lang="en-US" altLang="en-US" sz="2600" i="1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5" name="Picture 6" descr="http://thumbs.dreamstime.com/x/3d-database-structure-173192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0316" y="365125"/>
            <a:ext cx="3129707" cy="162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43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zh-TW" dirty="0" err="1">
                <a:ea typeface="新細明體" panose="02020500000000000000" pitchFamily="18" charset="-120"/>
              </a:rPr>
              <a:t>i</a:t>
            </a:r>
            <a:r>
              <a:rPr lang="en-GB" altLang="zh-TW" dirty="0">
                <a:ea typeface="新細明體" panose="02020500000000000000" pitchFamily="18" charset="-120"/>
              </a:rPr>
              <a:t>) Repository Model </a:t>
            </a:r>
          </a:p>
          <a:p>
            <a:pPr eaLnBrk="1" hangingPunct="1">
              <a:lnSpc>
                <a:spcPct val="80000"/>
              </a:lnSpc>
            </a:pPr>
            <a:endParaRPr lang="en-GB" altLang="zh-TW" b="1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Sub-systems must agree on a repository data model. Inevitably a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compromise</a:t>
            </a:r>
            <a:r>
              <a:rPr lang="en-GB" altLang="zh-TW" dirty="0">
                <a:ea typeface="新細明體" panose="02020500000000000000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Data evolution</a:t>
            </a:r>
            <a:r>
              <a:rPr lang="en-GB" altLang="zh-TW" dirty="0">
                <a:ea typeface="新細明體" panose="02020500000000000000" pitchFamily="18" charset="-120"/>
              </a:rPr>
              <a:t> is difficult and expensive;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No scope for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specific</a:t>
            </a:r>
            <a:r>
              <a:rPr lang="en-GB" altLang="zh-TW" dirty="0">
                <a:ea typeface="新細明體" panose="02020500000000000000" pitchFamily="18" charset="-120"/>
              </a:rPr>
              <a:t> management policies;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Difficult to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distribute</a:t>
            </a:r>
            <a:r>
              <a:rPr lang="en-GB" altLang="zh-TW" dirty="0">
                <a:ea typeface="新細明體" panose="02020500000000000000" pitchFamily="18" charset="-120"/>
              </a:rPr>
              <a:t> efficiently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6" descr="http://thumbs.dreamstime.com/x/3d-database-structure-173192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0316" y="365125"/>
            <a:ext cx="3129707" cy="1627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C3C3F-F87F-4884-8FA1-5C4C4D15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8" y="4572890"/>
            <a:ext cx="4176464" cy="21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Lesson Objectives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Discuss why architectural design of software is important  </a:t>
            </a:r>
          </a:p>
          <a:p>
            <a:pPr eaLnBrk="1" hangingPunct="1"/>
            <a:r>
              <a:rPr lang="en-US" altLang="en-US" dirty="0"/>
              <a:t>Explain the 3 main activities in architectural design – overall </a:t>
            </a:r>
            <a:r>
              <a:rPr lang="en-US" altLang="en-US" dirty="0">
                <a:solidFill>
                  <a:srgbClr val="C00000"/>
                </a:solidFill>
              </a:rPr>
              <a:t>system organization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C00000"/>
                </a:solidFill>
              </a:rPr>
              <a:t>modular decomposition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C00000"/>
                </a:solidFill>
              </a:rPr>
              <a:t>control modeling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Distinguish the </a:t>
            </a:r>
            <a:r>
              <a:rPr lang="en-US" altLang="en-US" dirty="0">
                <a:solidFill>
                  <a:srgbClr val="C00000"/>
                </a:solidFill>
              </a:rPr>
              <a:t>models/styles involve in System Organization and Control Modeling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zh-TW" dirty="0">
                <a:ea typeface="新細明體" panose="02020500000000000000" pitchFamily="18" charset="-120"/>
              </a:rPr>
              <a:t>ii) </a:t>
            </a:r>
            <a:r>
              <a:rPr lang="en-US" altLang="en-US" dirty="0"/>
              <a:t>Client-Server Model</a:t>
            </a:r>
          </a:p>
          <a:p>
            <a:pPr eaLnBrk="1" hangingPunct="1">
              <a:lnSpc>
                <a:spcPct val="80000"/>
              </a:lnSpc>
            </a:pPr>
            <a:endParaRPr lang="en-GB" altLang="zh-TW" b="1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Distributed system model which shows how data and processing is distributed across a range of components.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Set of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stand-alone servers</a:t>
            </a:r>
            <a:r>
              <a:rPr lang="en-GB" altLang="zh-TW" dirty="0">
                <a:ea typeface="新細明體" panose="02020500000000000000" pitchFamily="18" charset="-120"/>
              </a:rPr>
              <a:t> which provide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specific services</a:t>
            </a:r>
            <a:r>
              <a:rPr lang="en-GB" altLang="zh-TW" dirty="0">
                <a:ea typeface="新細明體" panose="02020500000000000000" pitchFamily="18" charset="-120"/>
              </a:rPr>
              <a:t> such as printing, data management, etc.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Set of clients which call on these services.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Network which allows clients to access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92344" y="365125"/>
            <a:ext cx="2516651" cy="1887488"/>
            <a:chOff x="9192344" y="365125"/>
            <a:chExt cx="2516651" cy="1887488"/>
          </a:xfrm>
        </p:grpSpPr>
        <p:pic>
          <p:nvPicPr>
            <p:cNvPr id="5" name="Picture 2" descr="http://thumbs.dreamstime.com/z/client-server-cloud-computing-concept-1993058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2344" y="365125"/>
              <a:ext cx="2516651" cy="18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9586202" y="1016731"/>
              <a:ext cx="1622366" cy="808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F0"/>
                  </a:solidFill>
                </a:rPr>
                <a:t>Client-Server Model</a:t>
              </a:r>
              <a:endParaRPr lang="en-MY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75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08736" y="1268841"/>
            <a:ext cx="76876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ii) </a:t>
            </a:r>
            <a:r>
              <a:rPr lang="en-US" altLang="en-US" sz="2400" dirty="0">
                <a:latin typeface="Century Gothic" panose="020B0502020202020204" pitchFamily="34" charset="0"/>
              </a:rPr>
              <a:t>Client-Server Model - </a:t>
            </a:r>
            <a:r>
              <a:rPr lang="en-US" sz="2400" dirty="0">
                <a:latin typeface="Century Gothic" panose="020B0502020202020204" pitchFamily="34" charset="0"/>
                <a:ea typeface="SimSun" panose="02010600030101010101" pitchFamily="2" charset="-122"/>
              </a:rPr>
              <a:t>The architecture of a film and picture library system</a:t>
            </a:r>
            <a:endParaRPr lang="en-MY" sz="2400" dirty="0"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43572" y="2304248"/>
            <a:ext cx="1344710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MY" dirty="0">
                  <a:latin typeface="Century Gothic" panose="020B0502020202020204" pitchFamily="34" charset="0"/>
                </a:rPr>
                <a:t>Client 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22753" y="2304248"/>
            <a:ext cx="1344710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MY" dirty="0">
                  <a:latin typeface="Century Gothic" panose="020B0502020202020204" pitchFamily="34" charset="0"/>
                </a:rPr>
                <a:t>Client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1934" y="2304248"/>
            <a:ext cx="1344710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MY" dirty="0">
                  <a:latin typeface="Century Gothic" panose="020B0502020202020204" pitchFamily="34" charset="0"/>
                </a:rPr>
                <a:t>Client 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81115" y="2304248"/>
            <a:ext cx="1344710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21" name="Rounded Rectangle 20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MY" dirty="0">
                  <a:latin typeface="Century Gothic" panose="020B0502020202020204" pitchFamily="34" charset="0"/>
                </a:rPr>
                <a:t>Client 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02231" y="3681029"/>
            <a:ext cx="7323594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Wide-bandwidth network</a:t>
              </a:r>
              <a:endParaRPr lang="en-MY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5080" y="5121188"/>
            <a:ext cx="1408652" cy="1296144"/>
            <a:chOff x="751080" y="5121188"/>
            <a:chExt cx="1408652" cy="1296144"/>
          </a:xfrm>
        </p:grpSpPr>
        <p:sp>
          <p:nvSpPr>
            <p:cNvPr id="5" name="Rectangle 4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Catalogue Server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Catalogue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139405" y="5121188"/>
            <a:ext cx="1408652" cy="1296144"/>
            <a:chOff x="751080" y="5121188"/>
            <a:chExt cx="1408652" cy="1296144"/>
          </a:xfrm>
        </p:grpSpPr>
        <p:sp>
          <p:nvSpPr>
            <p:cNvPr id="36" name="Rectangle 35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Video Server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Film Clip Files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3730" y="5121188"/>
            <a:ext cx="1630076" cy="1296144"/>
            <a:chOff x="751080" y="5121188"/>
            <a:chExt cx="1408652" cy="1296144"/>
          </a:xfrm>
        </p:grpSpPr>
        <p:sp>
          <p:nvSpPr>
            <p:cNvPr id="39" name="Rectangle 38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Picture Server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Digitized Photographs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089478" y="5121188"/>
            <a:ext cx="1408652" cy="1296144"/>
            <a:chOff x="751080" y="5121188"/>
            <a:chExt cx="1408652" cy="1296144"/>
          </a:xfrm>
        </p:grpSpPr>
        <p:sp>
          <p:nvSpPr>
            <p:cNvPr id="42" name="Rectangle 41"/>
            <p:cNvSpPr/>
            <p:nvPr/>
          </p:nvSpPr>
          <p:spPr>
            <a:xfrm>
              <a:off x="751080" y="5121188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Hypertext Server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51080" y="5769260"/>
              <a:ext cx="14086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Hypertext Web</a:t>
              </a:r>
            </a:p>
          </p:txBody>
        </p:sp>
      </p:grpSp>
      <p:sp>
        <p:nvSpPr>
          <p:cNvPr id="45" name="Up-Down Arrow 44"/>
          <p:cNvSpPr/>
          <p:nvPr/>
        </p:nvSpPr>
        <p:spPr>
          <a:xfrm>
            <a:off x="2829530" y="3083614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Up-Down Arrow 45"/>
          <p:cNvSpPr/>
          <p:nvPr/>
        </p:nvSpPr>
        <p:spPr>
          <a:xfrm>
            <a:off x="4745232" y="3083614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Up-Down Arrow 46"/>
          <p:cNvSpPr/>
          <p:nvPr/>
        </p:nvSpPr>
        <p:spPr>
          <a:xfrm>
            <a:off x="6724413" y="3083614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Up-Down Arrow 47"/>
          <p:cNvSpPr/>
          <p:nvPr/>
        </p:nvSpPr>
        <p:spPr>
          <a:xfrm>
            <a:off x="8703594" y="3083614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Up-Down Arrow 48"/>
          <p:cNvSpPr/>
          <p:nvPr/>
        </p:nvSpPr>
        <p:spPr>
          <a:xfrm>
            <a:off x="2832053" y="4500318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Up-Down Arrow 49"/>
          <p:cNvSpPr/>
          <p:nvPr/>
        </p:nvSpPr>
        <p:spPr>
          <a:xfrm>
            <a:off x="4747755" y="4500318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Up-Down Arrow 50"/>
          <p:cNvSpPr/>
          <p:nvPr/>
        </p:nvSpPr>
        <p:spPr>
          <a:xfrm>
            <a:off x="6726936" y="4500318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Up-Down Arrow 51"/>
          <p:cNvSpPr/>
          <p:nvPr/>
        </p:nvSpPr>
        <p:spPr>
          <a:xfrm>
            <a:off x="8706117" y="4500318"/>
            <a:ext cx="299753" cy="54006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552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zh-TW" dirty="0">
                <a:ea typeface="新細明體" panose="02020500000000000000" pitchFamily="18" charset="-120"/>
              </a:rPr>
              <a:t>ii) </a:t>
            </a:r>
            <a:r>
              <a:rPr lang="en-US" altLang="en-US" dirty="0"/>
              <a:t>Client-Server Model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TW" sz="2400" dirty="0">
                <a:ea typeface="新細明體" panose="02020500000000000000" pitchFamily="18" charset="-120"/>
              </a:rPr>
              <a:t>Advantages</a:t>
            </a:r>
            <a:r>
              <a:rPr lang="en-GB" altLang="zh-TW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Distribution</a:t>
            </a:r>
            <a:r>
              <a:rPr lang="en-GB" altLang="zh-TW" dirty="0">
                <a:ea typeface="新細明體" panose="02020500000000000000" pitchFamily="18" charset="-120"/>
              </a:rPr>
              <a:t> of data is straightforward;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Makes effective use of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networked</a:t>
            </a:r>
            <a:r>
              <a:rPr lang="en-GB" altLang="zh-TW" dirty="0">
                <a:ea typeface="新細明體" panose="02020500000000000000" pitchFamily="18" charset="-120"/>
              </a:rPr>
              <a:t> systems. May require cheaper hardware;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Easy to add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new servers or upgrade existing servers</a:t>
            </a:r>
            <a:r>
              <a:rPr lang="en-GB" altLang="zh-TW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TW" sz="2400" dirty="0">
                <a:ea typeface="新細明體" panose="02020500000000000000" pitchFamily="18" charset="-120"/>
              </a:rPr>
              <a:t>Disadvantages</a:t>
            </a:r>
            <a:endParaRPr lang="en-GB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No shared data model so sub-systems use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different</a:t>
            </a:r>
            <a:r>
              <a:rPr lang="en-GB" altLang="zh-TW" dirty="0">
                <a:ea typeface="新細明體" panose="02020500000000000000" pitchFamily="18" charset="-120"/>
              </a:rPr>
              <a:t>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data organisation</a:t>
            </a:r>
            <a:r>
              <a:rPr lang="en-GB" altLang="zh-TW" dirty="0">
                <a:ea typeface="新細明體" panose="02020500000000000000" pitchFamily="18" charset="-120"/>
              </a:rPr>
              <a:t>.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Data interchange</a:t>
            </a:r>
            <a:r>
              <a:rPr lang="en-GB" altLang="zh-TW" dirty="0">
                <a:ea typeface="新細明體" panose="02020500000000000000" pitchFamily="18" charset="-120"/>
              </a:rPr>
              <a:t> may be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inefficient</a:t>
            </a:r>
            <a:r>
              <a:rPr lang="en-GB" altLang="zh-TW" dirty="0">
                <a:ea typeface="新細明體" panose="02020500000000000000" pitchFamily="18" charset="-12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Redundant management</a:t>
            </a:r>
            <a:r>
              <a:rPr lang="en-GB" altLang="zh-TW" dirty="0">
                <a:ea typeface="新細明體" panose="02020500000000000000" pitchFamily="18" charset="-120"/>
              </a:rPr>
              <a:t> in each server;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No central register of names and services</a:t>
            </a:r>
            <a:r>
              <a:rPr lang="en-GB" altLang="zh-TW" dirty="0">
                <a:ea typeface="新細明體" panose="02020500000000000000" pitchFamily="18" charset="-120"/>
              </a:rPr>
              <a:t> - it may be hard to find out what servers and services are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92344" y="365125"/>
            <a:ext cx="2516651" cy="1887488"/>
            <a:chOff x="9192344" y="365125"/>
            <a:chExt cx="2516651" cy="1887488"/>
          </a:xfrm>
        </p:grpSpPr>
        <p:pic>
          <p:nvPicPr>
            <p:cNvPr id="6" name="Picture 2" descr="http://thumbs.dreamstime.com/z/client-server-cloud-computing-concept-1993058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2344" y="365125"/>
              <a:ext cx="2516651" cy="18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586202" y="1016731"/>
              <a:ext cx="1622366" cy="808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F0"/>
                  </a:solidFill>
                </a:rPr>
                <a:t>Client-Server Model</a:t>
              </a:r>
              <a:endParaRPr lang="en-MY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03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zh-TW" dirty="0">
                <a:ea typeface="新細明體" panose="02020500000000000000" pitchFamily="18" charset="-120"/>
              </a:rPr>
              <a:t>iii) </a:t>
            </a:r>
            <a:r>
              <a:rPr lang="en-US" altLang="en-US" dirty="0"/>
              <a:t>Layered Model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Also </a:t>
            </a:r>
            <a:r>
              <a:rPr lang="en-US" altLang="en-US" i="1" dirty="0"/>
              <a:t>called abstract machine model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Used to model the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interfacing</a:t>
            </a:r>
            <a:r>
              <a:rPr lang="en-GB" altLang="zh-TW" dirty="0">
                <a:ea typeface="新細明體" panose="02020500000000000000" pitchFamily="18" charset="-120"/>
              </a:rPr>
              <a:t> of sub-systems.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Organises the system into a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set of layers</a:t>
            </a:r>
            <a:r>
              <a:rPr lang="en-GB" altLang="zh-TW" dirty="0">
                <a:ea typeface="新細明體" panose="02020500000000000000" pitchFamily="18" charset="-120"/>
              </a:rPr>
              <a:t> each of which provide a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set of services</a:t>
            </a:r>
            <a:endParaRPr lang="en-GB" altLang="zh-TW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Supports the incremental development of sub-systems in different layers. When a layer interface changes, </a:t>
            </a:r>
            <a:r>
              <a:rPr lang="en-GB" altLang="zh-TW" dirty="0">
                <a:solidFill>
                  <a:srgbClr val="FF3300"/>
                </a:solidFill>
                <a:ea typeface="新細明體" panose="02020500000000000000" pitchFamily="18" charset="-120"/>
              </a:rPr>
              <a:t>only the adjacent layer is affected</a:t>
            </a:r>
            <a:endParaRPr lang="en-GB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2" descr="http://ec.l.thumbs.canstockphoto.com/canstock83558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>
            <a:fillRect/>
          </a:stretch>
        </p:blipFill>
        <p:spPr bwMode="auto">
          <a:xfrm>
            <a:off x="10236460" y="512346"/>
            <a:ext cx="1352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8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System Organization/Structuring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08737" y="1513977"/>
            <a:ext cx="75151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iii) </a:t>
            </a:r>
            <a:r>
              <a:rPr lang="en-US" altLang="en-US" sz="2400" dirty="0">
                <a:latin typeface="Century Gothic" panose="020B0502020202020204" pitchFamily="34" charset="0"/>
              </a:rPr>
              <a:t>Layered Model – Version Management System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17509" y="2176173"/>
            <a:ext cx="6402826" cy="918765"/>
            <a:chOff x="338810" y="1527"/>
            <a:chExt cx="6402826" cy="918765"/>
          </a:xfrm>
          <a:scene3d>
            <a:camera prst="orthographicFront"/>
            <a:lightRig rig="fla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338810" y="1527"/>
              <a:ext cx="6402826" cy="918765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65720" y="28437"/>
              <a:ext cx="6349006" cy="8649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Configuration management system layer</a:t>
              </a:r>
              <a:endParaRPr lang="en-MY" sz="2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17510" y="3260317"/>
            <a:ext cx="6402827" cy="918765"/>
            <a:chOff x="1312702" y="1085671"/>
            <a:chExt cx="5428935" cy="918765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1312702" y="1085671"/>
              <a:ext cx="5428935" cy="918765"/>
            </a:xfrm>
            <a:prstGeom prst="roundRect">
              <a:avLst>
                <a:gd name="adj" fmla="val 1667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1357560" y="1130529"/>
              <a:ext cx="5339219" cy="829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Object management system layer</a:t>
              </a:r>
              <a:endParaRPr lang="en-MY" sz="2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17510" y="4289334"/>
            <a:ext cx="6402827" cy="918765"/>
            <a:chOff x="1312702" y="2114688"/>
            <a:chExt cx="5428935" cy="918765"/>
          </a:xfrm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1312702" y="2114688"/>
              <a:ext cx="5428935" cy="918765"/>
            </a:xfrm>
            <a:prstGeom prst="roundRect">
              <a:avLst>
                <a:gd name="adj" fmla="val 1667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06746"/>
                <a:satOff val="12760"/>
                <a:lumOff val="9850"/>
                <a:alphaOff val="0"/>
              </a:schemeClr>
            </a:fillRef>
            <a:effectRef idx="1">
              <a:schemeClr val="accent1">
                <a:shade val="80000"/>
                <a:hueOff val="106746"/>
                <a:satOff val="12760"/>
                <a:lumOff val="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8"/>
            <p:cNvSpPr/>
            <p:nvPr/>
          </p:nvSpPr>
          <p:spPr>
            <a:xfrm>
              <a:off x="1357560" y="2159546"/>
              <a:ext cx="5339219" cy="829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Database system layer</a:t>
              </a:r>
              <a:endParaRPr lang="en-MY" sz="2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7510" y="5318352"/>
            <a:ext cx="6402827" cy="918765"/>
            <a:chOff x="1312702" y="3143706"/>
            <a:chExt cx="5428935" cy="918765"/>
          </a:xfrm>
          <a:scene3d>
            <a:camera prst="orthographicFront"/>
            <a:lightRig rig="flat" dir="t"/>
          </a:scene3d>
        </p:grpSpPr>
        <p:sp>
          <p:nvSpPr>
            <p:cNvPr id="19" name="Rounded Rectangle 18"/>
            <p:cNvSpPr/>
            <p:nvPr/>
          </p:nvSpPr>
          <p:spPr>
            <a:xfrm>
              <a:off x="1312702" y="3143706"/>
              <a:ext cx="5428935" cy="918765"/>
            </a:xfrm>
            <a:prstGeom prst="roundRect">
              <a:avLst>
                <a:gd name="adj" fmla="val 1667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213492"/>
                <a:satOff val="25521"/>
                <a:lumOff val="19699"/>
                <a:alphaOff val="0"/>
              </a:schemeClr>
            </a:fillRef>
            <a:effectRef idx="1">
              <a:schemeClr val="accent1">
                <a:shade val="80000"/>
                <a:hueOff val="213492"/>
                <a:satOff val="25521"/>
                <a:lumOff val="1969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1357560" y="3188564"/>
              <a:ext cx="5339219" cy="829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Operating system layer</a:t>
              </a:r>
              <a:endParaRPr lang="en-MY" sz="2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43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Bauhaus 93" panose="04030905020B02020C02" pitchFamily="82" charset="0"/>
              </a:rPr>
              <a:t>2. Modular Decomposition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5" descr="http://thumbs.gograph.com/gg577943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588" y="4437112"/>
            <a:ext cx="1619250" cy="1552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81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Modular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After an overall system organization has been chosen, you need to make a decision on the approaches to be used to decompose sub-systems into modules.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This is the decomposition of sub-systems into </a:t>
            </a:r>
            <a:r>
              <a:rPr lang="en-US" altLang="en-US" dirty="0">
                <a:solidFill>
                  <a:srgbClr val="FF3300"/>
                </a:solidFill>
              </a:rPr>
              <a:t>modules</a:t>
            </a:r>
            <a:r>
              <a:rPr lang="en-US" altLang="en-US" dirty="0"/>
              <a:t>. The components in modules are usually smaller than sub-systems and this allows alternative decomposition models to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Modular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2 main strategies on decomposing a sub-system into modules: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 err="1"/>
              <a:t>i</a:t>
            </a:r>
            <a:r>
              <a:rPr lang="en-US" altLang="en-US" sz="2600" dirty="0"/>
              <a:t>) </a:t>
            </a:r>
            <a:r>
              <a:rPr lang="en-US" altLang="en-US" sz="2600" b="1" dirty="0">
                <a:solidFill>
                  <a:srgbClr val="FF3300"/>
                </a:solidFill>
              </a:rPr>
              <a:t>Object-oriented decomposition</a:t>
            </a:r>
            <a:r>
              <a:rPr lang="en-US" altLang="en-US" sz="26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– an object model where decompose a system into a set of communicating objects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ii) </a:t>
            </a:r>
            <a:r>
              <a:rPr lang="en-US" altLang="en-US" sz="2600" b="1" dirty="0">
                <a:solidFill>
                  <a:srgbClr val="FF3300"/>
                </a:solidFill>
              </a:rPr>
              <a:t>Function-oriented decomposition</a:t>
            </a:r>
            <a:r>
              <a:rPr lang="en-US" altLang="en-US" sz="26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– an pipeline/ data-flow model where decompose a system into functional modules that accept input data and transform them into output data.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94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Modular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2067305" y="2061609"/>
            <a:ext cx="2052228" cy="1872208"/>
            <a:chOff x="1115616" y="1376772"/>
            <a:chExt cx="2052228" cy="1872208"/>
          </a:xfrm>
        </p:grpSpPr>
        <p:sp>
          <p:nvSpPr>
            <p:cNvPr id="4" name="Rectangle 3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 err="1">
                  <a:solidFill>
                    <a:schemeClr val="tx1"/>
                  </a:solidFill>
                </a:rPr>
                <a:t>CustomerNo</a:t>
              </a:r>
              <a:endParaRPr lang="en-MY" dirty="0">
                <a:solidFill>
                  <a:schemeClr val="tx1"/>
                </a:solidFill>
              </a:endParaRPr>
            </a:p>
            <a:p>
              <a:r>
                <a:rPr lang="en-MY" dirty="0">
                  <a:solidFill>
                    <a:schemeClr val="tx1"/>
                  </a:solidFill>
                </a:rPr>
                <a:t>Name </a:t>
              </a:r>
            </a:p>
            <a:p>
              <a:r>
                <a:rPr lang="en-MY" dirty="0">
                  <a:solidFill>
                    <a:schemeClr val="tx1"/>
                  </a:solidFill>
                </a:rPr>
                <a:t>Address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CreditPeriod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78813" y="4725905"/>
            <a:ext cx="2052228" cy="1872208"/>
            <a:chOff x="1115616" y="1376772"/>
            <a:chExt cx="2052228" cy="1872208"/>
          </a:xfrm>
        </p:grpSpPr>
        <p:sp>
          <p:nvSpPr>
            <p:cNvPr id="8" name="Rectangle 7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Payment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 err="1">
                  <a:solidFill>
                    <a:schemeClr val="tx1"/>
                  </a:solidFill>
                </a:rPr>
                <a:t>InvoiceNo</a:t>
              </a:r>
              <a:endParaRPr lang="en-MY" dirty="0">
                <a:solidFill>
                  <a:schemeClr val="tx1"/>
                </a:solidFill>
              </a:endParaRPr>
            </a:p>
            <a:p>
              <a:r>
                <a:rPr lang="en-MY" dirty="0">
                  <a:solidFill>
                    <a:schemeClr val="tx1"/>
                  </a:solidFill>
                </a:rPr>
                <a:t>Date</a:t>
              </a:r>
            </a:p>
            <a:p>
              <a:r>
                <a:rPr lang="en-MY" dirty="0">
                  <a:solidFill>
                    <a:schemeClr val="tx1"/>
                  </a:solidFill>
                </a:rPr>
                <a:t>Amount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CustomerNo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5991" y="2917402"/>
            <a:ext cx="2052228" cy="3204356"/>
            <a:chOff x="3275856" y="2627213"/>
            <a:chExt cx="2052228" cy="3204356"/>
          </a:xfrm>
        </p:grpSpPr>
        <p:sp>
          <p:nvSpPr>
            <p:cNvPr id="11" name="Rectangle 10"/>
            <p:cNvSpPr/>
            <p:nvPr/>
          </p:nvSpPr>
          <p:spPr>
            <a:xfrm>
              <a:off x="3275856" y="2627213"/>
              <a:ext cx="2052228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5856" y="3167273"/>
              <a:ext cx="2052228" cy="133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 err="1">
                  <a:solidFill>
                    <a:schemeClr val="tx1"/>
                  </a:solidFill>
                </a:rPr>
                <a:t>InvoiceNo</a:t>
              </a:r>
              <a:endParaRPr lang="en-MY" dirty="0">
                <a:solidFill>
                  <a:schemeClr val="tx1"/>
                </a:solidFill>
              </a:endParaRPr>
            </a:p>
            <a:p>
              <a:r>
                <a:rPr lang="en-MY" dirty="0">
                  <a:solidFill>
                    <a:schemeClr val="tx1"/>
                  </a:solidFill>
                </a:rPr>
                <a:t>Date</a:t>
              </a:r>
            </a:p>
            <a:p>
              <a:r>
                <a:rPr lang="en-MY" dirty="0">
                  <a:solidFill>
                    <a:schemeClr val="tx1"/>
                  </a:solidFill>
                </a:rPr>
                <a:t>Amount</a:t>
              </a:r>
            </a:p>
            <a:p>
              <a:r>
                <a:rPr lang="en-MY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5856" y="4499421"/>
              <a:ext cx="2052228" cy="133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>
                  <a:solidFill>
                    <a:schemeClr val="tx1"/>
                  </a:solidFill>
                </a:rPr>
                <a:t>Issue()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sendReminder</a:t>
              </a:r>
              <a:r>
                <a:rPr lang="en-MY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acceptPayment</a:t>
              </a:r>
              <a:r>
                <a:rPr lang="en-MY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sendReceipt</a:t>
              </a:r>
              <a:r>
                <a:rPr lang="en-MY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63305" y="2061609"/>
            <a:ext cx="2052228" cy="1872208"/>
            <a:chOff x="1115616" y="1376772"/>
            <a:chExt cx="2052228" cy="1872208"/>
          </a:xfrm>
        </p:grpSpPr>
        <p:sp>
          <p:nvSpPr>
            <p:cNvPr id="15" name="Rectangle 14"/>
            <p:cNvSpPr/>
            <p:nvPr/>
          </p:nvSpPr>
          <p:spPr>
            <a:xfrm>
              <a:off x="1115616" y="1376772"/>
              <a:ext cx="2052228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Receipt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5616" y="1916832"/>
              <a:ext cx="2052228" cy="1332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 err="1">
                  <a:solidFill>
                    <a:schemeClr val="tx1"/>
                  </a:solidFill>
                </a:rPr>
                <a:t>InvoiceNo</a:t>
              </a:r>
              <a:endParaRPr lang="en-MY" dirty="0">
                <a:solidFill>
                  <a:schemeClr val="tx1"/>
                </a:solidFill>
              </a:endParaRPr>
            </a:p>
            <a:p>
              <a:r>
                <a:rPr lang="en-MY" dirty="0">
                  <a:solidFill>
                    <a:schemeClr val="tx1"/>
                  </a:solidFill>
                </a:rPr>
                <a:t>Date</a:t>
              </a:r>
            </a:p>
            <a:p>
              <a:r>
                <a:rPr lang="en-MY" dirty="0">
                  <a:solidFill>
                    <a:schemeClr val="tx1"/>
                  </a:solidFill>
                </a:rPr>
                <a:t>Amount</a:t>
              </a:r>
            </a:p>
            <a:p>
              <a:r>
                <a:rPr lang="en-MY" dirty="0" err="1">
                  <a:solidFill>
                    <a:schemeClr val="tx1"/>
                  </a:solidFill>
                </a:rPr>
                <a:t>CustomerNo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Elbow Connector 18"/>
          <p:cNvCxnSpPr>
            <a:stCxn id="12" idx="1"/>
            <a:endCxn id="5" idx="3"/>
          </p:cNvCxnSpPr>
          <p:nvPr/>
        </p:nvCxnSpPr>
        <p:spPr>
          <a:xfrm rot="10800000">
            <a:off x="4119533" y="3267745"/>
            <a:ext cx="1036458" cy="855793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16" idx="1"/>
          </p:cNvCxnSpPr>
          <p:nvPr/>
        </p:nvCxnSpPr>
        <p:spPr>
          <a:xfrm flipV="1">
            <a:off x="7208219" y="3267744"/>
            <a:ext cx="955086" cy="218794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1"/>
          </p:cNvCxnSpPr>
          <p:nvPr/>
        </p:nvCxnSpPr>
        <p:spPr>
          <a:xfrm flipV="1">
            <a:off x="4201885" y="5455684"/>
            <a:ext cx="954106" cy="59406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5968" y="1475303"/>
            <a:ext cx="914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mic Sans MS" pitchFamily="66" charset="0"/>
              </a:rPr>
              <a:t>Object-Oriented Decomposition – Invoice Processing System </a:t>
            </a:r>
          </a:p>
        </p:txBody>
      </p:sp>
    </p:spTree>
    <p:extLst>
      <p:ext uri="{BB962C8B-B14F-4D97-AF65-F5344CB8AC3E}">
        <p14:creationId xmlns:p14="http://schemas.microsoft.com/office/powerpoint/2010/main" val="21497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Modular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838201" y="1458361"/>
            <a:ext cx="9146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Comic Sans MS" pitchFamily="66" charset="0"/>
              </a:rPr>
              <a:t>Function-Oriented Decomposition – Invoice Processing System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39516" y="3737829"/>
            <a:ext cx="1764196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Read issued invoices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11724" y="3737829"/>
            <a:ext cx="1620180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Identify payments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7948" y="2276872"/>
            <a:ext cx="1872208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Issue receipts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27948" y="4041068"/>
            <a:ext cx="1872208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Find payments due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52184" y="4041068"/>
            <a:ext cx="2052228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Issue payment reminder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64252" y="2276872"/>
            <a:ext cx="1692188" cy="7560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Receipts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2204" y="5427222"/>
            <a:ext cx="1692188" cy="7560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Reminders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9516" y="5049180"/>
            <a:ext cx="1764196" cy="7560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Invoices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34450" y="5049180"/>
            <a:ext cx="1597455" cy="7560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Payments</a:t>
            </a:r>
          </a:p>
        </p:txBody>
      </p:sp>
      <p:cxnSp>
        <p:nvCxnSpPr>
          <p:cNvPr id="31" name="Straight Arrow Connector 30"/>
          <p:cNvCxnSpPr>
            <a:stCxn id="29" idx="0"/>
            <a:endCxn id="10" idx="2"/>
          </p:cNvCxnSpPr>
          <p:nvPr/>
        </p:nvCxnSpPr>
        <p:spPr>
          <a:xfrm flipV="1">
            <a:off x="2621614" y="4493914"/>
            <a:ext cx="0" cy="55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22" idx="2"/>
          </p:cNvCxnSpPr>
          <p:nvPr/>
        </p:nvCxnSpPr>
        <p:spPr>
          <a:xfrm flipH="1" flipV="1">
            <a:off x="4421815" y="4493914"/>
            <a:ext cx="11363" cy="55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3"/>
            <a:endCxn id="24" idx="1"/>
          </p:cNvCxnSpPr>
          <p:nvPr/>
        </p:nvCxnSpPr>
        <p:spPr>
          <a:xfrm flipV="1">
            <a:off x="5231904" y="2654915"/>
            <a:ext cx="396044" cy="146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2" idx="3"/>
            <a:endCxn id="26" idx="1"/>
          </p:cNvCxnSpPr>
          <p:nvPr/>
        </p:nvCxnSpPr>
        <p:spPr>
          <a:xfrm>
            <a:off x="5231904" y="4115872"/>
            <a:ext cx="396044" cy="3032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18" idx="1"/>
          </p:cNvCxnSpPr>
          <p:nvPr/>
        </p:nvCxnSpPr>
        <p:spPr>
          <a:xfrm>
            <a:off x="7500156" y="265491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27" idx="1"/>
          </p:cNvCxnSpPr>
          <p:nvPr/>
        </p:nvCxnSpPr>
        <p:spPr>
          <a:xfrm>
            <a:off x="7500156" y="441911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8" idx="0"/>
          </p:cNvCxnSpPr>
          <p:nvPr/>
        </p:nvCxnSpPr>
        <p:spPr>
          <a:xfrm>
            <a:off x="8760296" y="4797152"/>
            <a:ext cx="18002" cy="630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Architectural Design is Important?</a:t>
            </a:r>
            <a:endParaRPr lang="en-MY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8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Bauhaus 93" panose="04030905020B02020C02" pitchFamily="82" charset="0"/>
              </a:rPr>
              <a:t>3. Control </a:t>
            </a:r>
            <a:r>
              <a:rPr lang="en-MY" dirty="0" err="1">
                <a:latin typeface="Bauhaus 93" panose="04030905020B02020C02" pitchFamily="82" charset="0"/>
              </a:rPr>
              <a:t>Modeling</a:t>
            </a:r>
            <a:endParaRPr lang="en-MY" dirty="0">
              <a:latin typeface="Bauhaus 93" panose="04030905020B02020C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8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The models for structuring a system are concerned with how a system is decomposed into sub-systems. However, to work as a system, sub-systems must be </a:t>
            </a:r>
            <a:r>
              <a:rPr lang="en-US" altLang="en-US" sz="2600" dirty="0">
                <a:solidFill>
                  <a:srgbClr val="FF3300"/>
                </a:solidFill>
              </a:rPr>
              <a:t>controlled</a:t>
            </a:r>
            <a:r>
              <a:rPr lang="en-US" altLang="en-US" sz="2600" dirty="0"/>
              <a:t> so that their </a:t>
            </a:r>
            <a:r>
              <a:rPr lang="en-US" altLang="en-US" sz="2600" dirty="0">
                <a:solidFill>
                  <a:srgbClr val="FF3300"/>
                </a:solidFill>
              </a:rPr>
              <a:t>services</a:t>
            </a:r>
            <a:r>
              <a:rPr lang="en-US" altLang="en-US" sz="2600" dirty="0"/>
              <a:t> are </a:t>
            </a:r>
            <a:r>
              <a:rPr lang="en-US" altLang="en-US" sz="2600" dirty="0">
                <a:solidFill>
                  <a:srgbClr val="FF3300"/>
                </a:solidFill>
              </a:rPr>
              <a:t>delivered</a:t>
            </a:r>
            <a:r>
              <a:rPr lang="en-US" altLang="en-US" sz="2600" dirty="0"/>
              <a:t> to the </a:t>
            </a:r>
            <a:r>
              <a:rPr lang="en-US" altLang="en-US" sz="2600" dirty="0">
                <a:solidFill>
                  <a:srgbClr val="FF3300"/>
                </a:solidFill>
              </a:rPr>
              <a:t>right place </a:t>
            </a:r>
            <a:r>
              <a:rPr lang="en-US" altLang="en-US" sz="2600" dirty="0"/>
              <a:t>at the</a:t>
            </a:r>
            <a:r>
              <a:rPr lang="en-US" altLang="en-US" sz="2600" dirty="0">
                <a:solidFill>
                  <a:srgbClr val="FF3300"/>
                </a:solidFill>
              </a:rPr>
              <a:t> right time.</a:t>
            </a:r>
          </a:p>
          <a:p>
            <a:pPr eaLnBrk="1" hangingPunct="1"/>
            <a:r>
              <a:rPr lang="en-US" altLang="en-US" sz="2600" dirty="0"/>
              <a:t>Structural/ Organizational models </a:t>
            </a:r>
            <a:r>
              <a:rPr lang="en-US" altLang="en-US" sz="2600" dirty="0">
                <a:solidFill>
                  <a:srgbClr val="FF3300"/>
                </a:solidFill>
              </a:rPr>
              <a:t>do not</a:t>
            </a:r>
            <a:r>
              <a:rPr lang="en-US" altLang="en-US" sz="2600" dirty="0"/>
              <a:t> include control information. </a:t>
            </a:r>
          </a:p>
          <a:p>
            <a:pPr eaLnBrk="1" hangingPunct="1"/>
            <a:r>
              <a:rPr lang="en-US" altLang="en-US" sz="2600" dirty="0"/>
              <a:t>Hence, a general model of the </a:t>
            </a:r>
            <a:r>
              <a:rPr lang="en-US" altLang="en-US" sz="2600" dirty="0">
                <a:solidFill>
                  <a:srgbClr val="FF3300"/>
                </a:solidFill>
              </a:rPr>
              <a:t>control relationships</a:t>
            </a:r>
            <a:r>
              <a:rPr lang="en-US" altLang="en-US" sz="2600" dirty="0"/>
              <a:t> between the parts of the system is established </a:t>
            </a:r>
            <a:r>
              <a:rPr lang="en-US" altLang="zh-CN" sz="26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en-US" sz="2000" dirty="0"/>
              <a:t>Concerned with the control flow between sub-systems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05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4" name="Picture 8" descr="65723-blue-robot-holding-video-game-control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304765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62200" y="2209801"/>
            <a:ext cx="4419600" cy="12922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600" i="1" dirty="0" err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600" i="1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) Centralized control 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Call-return model 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Manager model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551078"/>
            <a:ext cx="4419600" cy="129222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600" i="1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ii) Event-based control 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Broadcast model 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CN" sz="2600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Interrupt-driven model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22958" y="3877655"/>
            <a:ext cx="3587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b="1" dirty="0">
                <a:ea typeface="宋体" panose="02010600030101010101" pitchFamily="2" charset="-122"/>
              </a:rPr>
              <a:t>2 general control styles</a:t>
            </a:r>
            <a:endParaRPr lang="en-MY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9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8" name="Picture 8" descr="65723-blue-robot-holding-video-game-control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38" y="2214562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19500" y="3429000"/>
            <a:ext cx="6544952" cy="138499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One sub-system has </a:t>
            </a:r>
            <a:r>
              <a:rPr lang="en-US" altLang="zh-CN" sz="2800" dirty="0">
                <a:solidFill>
                  <a:srgbClr val="C00000"/>
                </a:solidFill>
                <a:latin typeface="Comic Sans MS" pitchFamily="66" charset="0"/>
                <a:ea typeface="宋体" pitchFamily="2" charset="-122"/>
              </a:rPr>
              <a:t>overall responsibility for control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and starts and stops other sub-systems.</a:t>
            </a:r>
            <a:endParaRPr lang="en-US" altLang="zh-CN" sz="2800" dirty="0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5561" y="1490362"/>
            <a:ext cx="3868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latin typeface="Century Gothic" panose="020B0502020202020204" pitchFamily="34" charset="0"/>
              </a:rPr>
              <a:t>i</a:t>
            </a:r>
            <a:r>
              <a:rPr lang="en-US" altLang="en-US" sz="2800" dirty="0">
                <a:latin typeface="Century Gothic" panose="020B0502020202020204" pitchFamily="34" charset="0"/>
              </a:rPr>
              <a:t>) Centralized Control</a:t>
            </a:r>
            <a:endParaRPr lang="en-MY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135561" y="1490362"/>
            <a:ext cx="7382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latin typeface="Century Gothic" panose="020B0502020202020204" pitchFamily="34" charset="0"/>
              </a:rPr>
              <a:t>i</a:t>
            </a:r>
            <a:r>
              <a:rPr lang="en-US" altLang="en-US" sz="2800" dirty="0">
                <a:latin typeface="Century Gothic" panose="020B0502020202020204" pitchFamily="34" charset="0"/>
              </a:rPr>
              <a:t>) Centralized Control – Call-Return Model</a:t>
            </a:r>
            <a:endParaRPr lang="en-MY" sz="2800" dirty="0">
              <a:latin typeface="Century Gothic" panose="020B0502020202020204" pitchFamily="34" charset="0"/>
            </a:endParaRPr>
          </a:p>
        </p:txBody>
      </p:sp>
      <p:pic>
        <p:nvPicPr>
          <p:cNvPr id="7" name="Picture 8" descr="65723-blue-robot-holding-video-game-control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157210"/>
            <a:ext cx="2428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24238" y="3039615"/>
            <a:ext cx="4953000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Top-down subroutine model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24238" y="3933056"/>
            <a:ext cx="4953000" cy="52387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Sequential systems</a:t>
            </a:r>
            <a:endParaRPr lang="en-US" altLang="zh-CN" sz="2800" dirty="0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0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838200" y="1490362"/>
            <a:ext cx="7382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latin typeface="Century Gothic" panose="020B0502020202020204" pitchFamily="34" charset="0"/>
              </a:rPr>
              <a:t>i</a:t>
            </a:r>
            <a:r>
              <a:rPr lang="en-US" altLang="en-US" sz="2800" dirty="0">
                <a:latin typeface="Century Gothic" panose="020B0502020202020204" pitchFamily="34" charset="0"/>
              </a:rPr>
              <a:t>) Centralized Control – Call-Return Model</a:t>
            </a:r>
            <a:endParaRPr lang="en-MY" sz="2800" dirty="0">
              <a:latin typeface="Century Gothic" panose="020B0502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3892" y="2276071"/>
            <a:ext cx="1872208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Main Program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19636" y="3465004"/>
            <a:ext cx="147616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21914" y="3465004"/>
            <a:ext cx="147616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32204" y="3465004"/>
            <a:ext cx="147616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83532" y="4725144"/>
            <a:ext cx="156617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1.1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19369" y="4725144"/>
            <a:ext cx="156617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1.2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29167" y="4725144"/>
            <a:ext cx="156617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3.1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6300" y="4725144"/>
            <a:ext cx="1566174" cy="756084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dirty="0"/>
              <a:t>Routine 3.2</a:t>
            </a:r>
          </a:p>
        </p:txBody>
      </p:sp>
      <p:cxnSp>
        <p:nvCxnSpPr>
          <p:cNvPr id="6" name="Elbow Connector 5"/>
          <p:cNvCxnSpPr>
            <a:stCxn id="9" idx="2"/>
            <a:endCxn id="13" idx="0"/>
          </p:cNvCxnSpPr>
          <p:nvPr/>
        </p:nvCxnSpPr>
        <p:spPr>
          <a:xfrm rot="5400000">
            <a:off x="4592434" y="1997440"/>
            <a:ext cx="432849" cy="2502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15" idx="0"/>
          </p:cNvCxnSpPr>
          <p:nvPr/>
        </p:nvCxnSpPr>
        <p:spPr>
          <a:xfrm rot="16200000" flipH="1">
            <a:off x="7148718" y="1943434"/>
            <a:ext cx="432849" cy="2610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4" idx="0"/>
          </p:cNvCxnSpPr>
          <p:nvPr/>
        </p:nvCxnSpPr>
        <p:spPr>
          <a:xfrm>
            <a:off x="6059996" y="3032156"/>
            <a:ext cx="0" cy="432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6" idx="0"/>
          </p:cNvCxnSpPr>
          <p:nvPr/>
        </p:nvCxnSpPr>
        <p:spPr>
          <a:xfrm rot="5400000">
            <a:off x="2860141" y="4027568"/>
            <a:ext cx="504056" cy="8910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7" idx="0"/>
          </p:cNvCxnSpPr>
          <p:nvPr/>
        </p:nvCxnSpPr>
        <p:spPr>
          <a:xfrm rot="16200000" flipH="1">
            <a:off x="3728059" y="4050747"/>
            <a:ext cx="504056" cy="8447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</p:cNvCxnSpPr>
          <p:nvPr/>
        </p:nvCxnSpPr>
        <p:spPr>
          <a:xfrm flipH="1">
            <a:off x="5193330" y="4221088"/>
            <a:ext cx="866666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</p:cNvCxnSpPr>
          <p:nvPr/>
        </p:nvCxnSpPr>
        <p:spPr>
          <a:xfrm>
            <a:off x="6059996" y="4221088"/>
            <a:ext cx="866666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2"/>
            <a:endCxn id="18" idx="0"/>
          </p:cNvCxnSpPr>
          <p:nvPr/>
        </p:nvCxnSpPr>
        <p:spPr>
          <a:xfrm rot="5400000">
            <a:off x="7939242" y="3994100"/>
            <a:ext cx="504056" cy="95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2"/>
            <a:endCxn id="19" idx="0"/>
          </p:cNvCxnSpPr>
          <p:nvPr/>
        </p:nvCxnSpPr>
        <p:spPr>
          <a:xfrm rot="16200000" flipH="1">
            <a:off x="8872808" y="4018566"/>
            <a:ext cx="504056" cy="9091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4086" y="579074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Times New Roman" panose="02020603050405020304" pitchFamily="18" charset="0"/>
              </a:rPr>
              <a:t>top down sub-routine model </a:t>
            </a:r>
            <a:endParaRPr lang="en-M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Times New Roman" panose="02020603050405020304" pitchFamily="18" charset="0"/>
              </a:rPr>
              <a:t>applicable for </a:t>
            </a:r>
            <a:r>
              <a:rPr lang="en-US" b="1" i="1" dirty="0">
                <a:ea typeface="Times New Roman" panose="02020603050405020304" pitchFamily="18" charset="0"/>
              </a:rPr>
              <a:t>sequential systems</a:t>
            </a:r>
            <a:r>
              <a:rPr lang="en-US" sz="2000" b="1" i="1" dirty="0">
                <a:ea typeface="Times New Roman" panose="02020603050405020304" pitchFamily="18" charset="0"/>
              </a:rPr>
              <a:t> </a:t>
            </a:r>
            <a:endParaRPr lang="en-M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8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R"/>
            </a:pPr>
            <a:r>
              <a:rPr lang="en-US" altLang="en-US" dirty="0"/>
              <a:t>Centralized Control – Manager Model</a:t>
            </a:r>
          </a:p>
          <a:p>
            <a:pPr marL="0" indent="0">
              <a:buNone/>
            </a:pPr>
            <a:endParaRPr lang="en-MY" dirty="0"/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One system component is designated as system manager i.e. controls the stopping, starting and coordination of other system processes.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Applicable to concurrent systems.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TW" dirty="0">
                <a:ea typeface="新細明體" panose="02020500000000000000" pitchFamily="18" charset="-120"/>
              </a:rPr>
              <a:t>Can be implemented in sequential systems as a case statement.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6" descr="http://blogs.msdn.com/blogfiles/willy-peter_schaub/WindowsLiveWriter/UnhappywithAgilereverttoWaterf.Theanswer_12D91/CLIPART_OF_25022_SMJPG_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838200" y="4882728"/>
            <a:ext cx="1656184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4083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843525" y="1446095"/>
            <a:ext cx="7087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>
                <a:latin typeface="Century Gothic" panose="020B0502020202020204" pitchFamily="34" charset="0"/>
              </a:rPr>
              <a:t>i</a:t>
            </a:r>
            <a:r>
              <a:rPr lang="en-US" altLang="en-US" sz="2800" dirty="0">
                <a:latin typeface="Century Gothic" panose="020B0502020202020204" pitchFamily="34" charset="0"/>
              </a:rPr>
              <a:t>) Centralized Control – Manager Model</a:t>
            </a:r>
            <a:endParaRPr lang="en-MY" sz="2800" dirty="0">
              <a:latin typeface="Century Gothic" panose="020B0502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015880" y="3609021"/>
            <a:ext cx="1908212" cy="1167283"/>
            <a:chOff x="2849502" y="1802942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62" name="Oval 61"/>
            <p:cNvSpPr/>
            <p:nvPr/>
          </p:nvSpPr>
          <p:spPr>
            <a:xfrm>
              <a:off x="2849502" y="1802942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4"/>
            <p:cNvSpPr/>
            <p:nvPr/>
          </p:nvSpPr>
          <p:spPr>
            <a:xfrm>
              <a:off x="3037799" y="1991239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System Controller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6268" y="3279357"/>
            <a:ext cx="437162" cy="272880"/>
            <a:chOff x="3273806" y="1416791"/>
            <a:chExt cx="437162" cy="272880"/>
          </a:xfrm>
          <a:scene3d>
            <a:camera prst="orthographicFront"/>
            <a:lightRig rig="flat" dir="t"/>
          </a:scene3d>
        </p:grpSpPr>
        <p:sp>
          <p:nvSpPr>
            <p:cNvPr id="60" name="Right Arrow 59"/>
            <p:cNvSpPr/>
            <p:nvPr/>
          </p:nvSpPr>
          <p:spPr>
            <a:xfrm rot="16200000">
              <a:off x="3355947" y="1334650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ight Arrow 6"/>
            <p:cNvSpPr/>
            <p:nvPr/>
          </p:nvSpPr>
          <p:spPr>
            <a:xfrm rot="16200000">
              <a:off x="3396879" y="1463014"/>
              <a:ext cx="191016" cy="262298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endParaRPr lang="en-MY" sz="105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70006" y="2096853"/>
            <a:ext cx="1990090" cy="1155576"/>
            <a:chOff x="2849502" y="2302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58" name="Oval 57"/>
            <p:cNvSpPr/>
            <p:nvPr/>
          </p:nvSpPr>
          <p:spPr>
            <a:xfrm>
              <a:off x="2849502" y="2302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Oval 8"/>
            <p:cNvSpPr/>
            <p:nvPr/>
          </p:nvSpPr>
          <p:spPr>
            <a:xfrm>
              <a:off x="3037799" y="190599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Sensor Processes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01356" y="3845873"/>
            <a:ext cx="272880" cy="437162"/>
            <a:chOff x="4204858" y="1951419"/>
            <a:chExt cx="272880" cy="437162"/>
          </a:xfrm>
          <a:scene3d>
            <a:camera prst="orthographicFront"/>
            <a:lightRig rig="flat" dir="t"/>
          </a:scene3d>
        </p:grpSpPr>
        <p:sp>
          <p:nvSpPr>
            <p:cNvPr id="56" name="Right Arrow 55"/>
            <p:cNvSpPr/>
            <p:nvPr/>
          </p:nvSpPr>
          <p:spPr>
            <a:xfrm rot="20520000">
              <a:off x="4204858" y="1951419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ight Arrow 10"/>
            <p:cNvSpPr/>
            <p:nvPr/>
          </p:nvSpPr>
          <p:spPr>
            <a:xfrm rot="20520000">
              <a:off x="4206861" y="2051500"/>
              <a:ext cx="191016" cy="262298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endParaRPr lang="en-MY" sz="105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8774" y="3140969"/>
            <a:ext cx="2371622" cy="1285771"/>
            <a:chOff x="4562013" y="1246514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54" name="Oval 53"/>
            <p:cNvSpPr/>
            <p:nvPr/>
          </p:nvSpPr>
          <p:spPr>
            <a:xfrm>
              <a:off x="4562013" y="1246514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Oval 12"/>
            <p:cNvSpPr/>
            <p:nvPr/>
          </p:nvSpPr>
          <p:spPr>
            <a:xfrm>
              <a:off x="4750310" y="1434811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Actuator processes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70924" y="4761148"/>
            <a:ext cx="437162" cy="272880"/>
            <a:chOff x="3798462" y="3031514"/>
            <a:chExt cx="437162" cy="272880"/>
          </a:xfrm>
          <a:scene3d>
            <a:camera prst="orthographicFront"/>
            <a:lightRig rig="flat" dir="t"/>
          </a:scene3d>
        </p:grpSpPr>
        <p:sp>
          <p:nvSpPr>
            <p:cNvPr id="52" name="Right Arrow 51"/>
            <p:cNvSpPr/>
            <p:nvPr/>
          </p:nvSpPr>
          <p:spPr>
            <a:xfrm rot="3240000">
              <a:off x="3880603" y="2949373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ight Arrow 14"/>
            <p:cNvSpPr/>
            <p:nvPr/>
          </p:nvSpPr>
          <p:spPr>
            <a:xfrm rot="3240000">
              <a:off x="3897476" y="3003690"/>
              <a:ext cx="191016" cy="262298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endParaRPr lang="en-MY" sz="105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8640" y="4797152"/>
            <a:ext cx="1901617" cy="1096378"/>
            <a:chOff x="390789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50" name="Oval 49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16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sz="1600" dirty="0">
                  <a:latin typeface="Century Gothic" panose="020B0502020202020204" pitchFamily="34" charset="0"/>
                </a:rPr>
                <a:t>Fault handler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21613" y="4761148"/>
            <a:ext cx="437162" cy="272880"/>
            <a:chOff x="2749151" y="3031514"/>
            <a:chExt cx="437162" cy="272880"/>
          </a:xfrm>
          <a:scene3d>
            <a:camera prst="orthographicFront"/>
            <a:lightRig rig="flat" dir="t"/>
          </a:scene3d>
        </p:grpSpPr>
        <p:sp>
          <p:nvSpPr>
            <p:cNvPr id="48" name="Right Arrow 47"/>
            <p:cNvSpPr/>
            <p:nvPr/>
          </p:nvSpPr>
          <p:spPr>
            <a:xfrm rot="7560000">
              <a:off x="2831292" y="2949373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ight Arrow 18"/>
            <p:cNvSpPr/>
            <p:nvPr/>
          </p:nvSpPr>
          <p:spPr>
            <a:xfrm rot="18360000">
              <a:off x="2896283" y="3003690"/>
              <a:ext cx="191016" cy="262298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endParaRPr lang="en-MY" sz="105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03713" y="4797152"/>
            <a:ext cx="1901617" cy="1096378"/>
            <a:chOff x="179111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46" name="Oval 45"/>
            <p:cNvSpPr/>
            <p:nvPr/>
          </p:nvSpPr>
          <p:spPr>
            <a:xfrm>
              <a:off x="179111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20"/>
            <p:cNvSpPr/>
            <p:nvPr/>
          </p:nvSpPr>
          <p:spPr>
            <a:xfrm>
              <a:off x="197940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sz="1600" dirty="0">
                  <a:latin typeface="Century Gothic" panose="020B0502020202020204" pitchFamily="34" charset="0"/>
                </a:rPr>
                <a:t>User interface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7471" y="3845873"/>
            <a:ext cx="272880" cy="437162"/>
            <a:chOff x="2507037" y="1951419"/>
            <a:chExt cx="272880" cy="437162"/>
          </a:xfrm>
          <a:scene3d>
            <a:camera prst="orthographicFront"/>
            <a:lightRig rig="flat" dir="t"/>
          </a:scene3d>
        </p:grpSpPr>
        <p:sp>
          <p:nvSpPr>
            <p:cNvPr id="44" name="Right Arrow 43"/>
            <p:cNvSpPr/>
            <p:nvPr/>
          </p:nvSpPr>
          <p:spPr>
            <a:xfrm rot="11880000">
              <a:off x="2507037" y="1951419"/>
              <a:ext cx="272880" cy="437162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ight Arrow 22"/>
            <p:cNvSpPr/>
            <p:nvPr/>
          </p:nvSpPr>
          <p:spPr>
            <a:xfrm rot="22680000">
              <a:off x="2586898" y="2051500"/>
              <a:ext cx="191016" cy="262298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Aft>
                  <a:spcPct val="35000"/>
                </a:spcAft>
              </a:pPr>
              <a:endParaRPr lang="en-MY" sz="105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15580" y="3140969"/>
            <a:ext cx="2371622" cy="1285771"/>
            <a:chOff x="1136991" y="1246514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40" name="Oval 39"/>
            <p:cNvSpPr/>
            <p:nvPr/>
          </p:nvSpPr>
          <p:spPr>
            <a:xfrm>
              <a:off x="1136991" y="1246514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24"/>
            <p:cNvSpPr/>
            <p:nvPr/>
          </p:nvSpPr>
          <p:spPr>
            <a:xfrm>
              <a:off x="1325288" y="1434811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Computation processes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635351" y="5915598"/>
            <a:ext cx="62722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ea typeface="Times New Roman" panose="02020603050405020304" pitchFamily="18" charset="0"/>
              </a:rPr>
              <a:t>a system component is designated as system manager </a:t>
            </a:r>
            <a:endParaRPr lang="en-MY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ea typeface="Times New Roman" panose="02020603050405020304" pitchFamily="18" charset="0"/>
              </a:rPr>
              <a:t>processes(sub-systems) can execute concurrently </a:t>
            </a:r>
            <a:endParaRPr lang="en-MY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ea typeface="Times New Roman" panose="02020603050405020304" pitchFamily="18" charset="0"/>
              </a:rPr>
              <a:t>applicable for </a:t>
            </a:r>
            <a:r>
              <a:rPr lang="en-US" sz="1600" b="1" i="1" dirty="0">
                <a:ea typeface="Times New Roman" panose="02020603050405020304" pitchFamily="18" charset="0"/>
              </a:rPr>
              <a:t>concurrent systems 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019385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ii) Event-based Control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sub-system can respond to externally generated events that might come from other sub-systems or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5" name="Picture 5" descr="https://encrypted-tbn1.gstatic.com/images?q=tbn:ANd9GcR2cE3ch5eegk1pmUypxXHaJYqbfbJiRoXPBa8GQXRlJuIeYQ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620" y="4009974"/>
            <a:ext cx="2209800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5928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eaLnBrk="1" hangingPunct="1">
              <a:buNone/>
            </a:pPr>
            <a:r>
              <a:rPr lang="en-US" altLang="en-US" sz="2800" dirty="0"/>
              <a:t>ii) Event-based Control – 1. Broadcast Model</a:t>
            </a:r>
          </a:p>
          <a:p>
            <a:pPr marL="285750" lvl="1" eaLnBrk="1" hangingPunct="1">
              <a:buNone/>
            </a:pPr>
            <a:endParaRPr lang="en-GB" altLang="zh-TW" sz="2800" dirty="0">
              <a:ea typeface="新細明體" panose="02020500000000000000" pitchFamily="18" charset="-120"/>
            </a:endParaRPr>
          </a:p>
          <a:p>
            <a:pPr marL="342900" lvl="1" indent="-342900" eaLnBrk="1" hangingPunct="1"/>
            <a:r>
              <a:rPr lang="en-GB" altLang="zh-TW" dirty="0">
                <a:ea typeface="新細明體" panose="02020500000000000000" pitchFamily="18" charset="-120"/>
              </a:rPr>
              <a:t>An event is broadcast to all sub-systems. Any sub-system which can handle the event may respond to it. </a:t>
            </a:r>
          </a:p>
          <a:p>
            <a:pPr marL="342900" lvl="1" indent="-342900" eaLnBrk="1" hangingPunct="1"/>
            <a:r>
              <a:rPr lang="en-GB" altLang="zh-TW" dirty="0">
                <a:ea typeface="新細明體" panose="02020500000000000000" pitchFamily="18" charset="-120"/>
              </a:rPr>
              <a:t>Effective </a:t>
            </a:r>
            <a:r>
              <a:rPr lang="en-US" altLang="zh-TW" dirty="0">
                <a:ea typeface="新細明體" panose="02020500000000000000" pitchFamily="18" charset="-120"/>
              </a:rPr>
              <a:t>in integrating sub-systems distributed across different computers on a network </a:t>
            </a:r>
            <a:endParaRPr lang="en-GB" altLang="zh-TW" dirty="0"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5" name="Picture 2" descr="http://sr.photos2.fotosearch.com/bthumb/CSP/CSP857/k85748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4557712"/>
            <a:ext cx="1619250" cy="1619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99FFD-E118-4BC9-BA6B-FFB8DBAB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48" y="260648"/>
            <a:ext cx="4190429" cy="18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Large systems can be decomposed into sub-systems that provide some related set of services. </a:t>
            </a:r>
          </a:p>
          <a:p>
            <a:pPr eaLnBrk="1" hangingPunct="1"/>
            <a:r>
              <a:rPr lang="en-US" altLang="en-US" dirty="0"/>
              <a:t>The initial design process of </a:t>
            </a:r>
            <a:r>
              <a:rPr lang="en-US" altLang="en-US" dirty="0">
                <a:solidFill>
                  <a:srgbClr val="FF3300"/>
                </a:solidFill>
              </a:rPr>
              <a:t>identifying</a:t>
            </a:r>
            <a:r>
              <a:rPr lang="en-US" altLang="en-US" dirty="0"/>
              <a:t> these </a:t>
            </a:r>
            <a:r>
              <a:rPr lang="en-US" altLang="en-US" dirty="0">
                <a:solidFill>
                  <a:srgbClr val="FF3300"/>
                </a:solidFill>
              </a:rPr>
              <a:t>sub-systems</a:t>
            </a:r>
            <a:r>
              <a:rPr lang="en-US" altLang="en-US" dirty="0"/>
              <a:t> and establishing a framework for </a:t>
            </a:r>
            <a:r>
              <a:rPr lang="en-US" altLang="en-US" dirty="0">
                <a:solidFill>
                  <a:srgbClr val="FF3300"/>
                </a:solidFill>
              </a:rPr>
              <a:t>sub-system control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3300"/>
                </a:solidFill>
              </a:rPr>
              <a:t>communication</a:t>
            </a:r>
            <a:r>
              <a:rPr lang="en-US" altLang="en-US" dirty="0"/>
              <a:t> is called architectural design.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Architectural design is the first stage in the design process and usually comes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detailed system specification.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2" descr="http://aranzulla.tecnologia.virgilio.it/wp-content/contenuti/istock_000005410149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05" y="4850754"/>
            <a:ext cx="2494295" cy="1870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092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838200" y="1386233"/>
            <a:ext cx="783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sz="2800" dirty="0">
                <a:latin typeface="Century Gothic" panose="020B0502020202020204" pitchFamily="34" charset="0"/>
              </a:rPr>
              <a:t>ii) Event-based Control – 1. Broadcast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2231" y="3437787"/>
            <a:ext cx="7782201" cy="728707"/>
            <a:chOff x="4170007" y="549"/>
            <a:chExt cx="1344710" cy="1075768"/>
          </a:xfrm>
          <a:scene3d>
            <a:camera prst="orthographicFront"/>
            <a:lightRig rig="fla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4170007" y="549"/>
              <a:ext cx="1344710" cy="107576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201515" y="32057"/>
              <a:ext cx="1281694" cy="1012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00"/>
                  </a:solidFill>
                </a:rPr>
                <a:t>Event and Message Handler</a:t>
              </a:r>
              <a:endParaRPr lang="en-MY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19537" y="2069635"/>
            <a:ext cx="2021561" cy="858811"/>
            <a:chOff x="390789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9" name="Oval 8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16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Subsystem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65549" y="2037078"/>
            <a:ext cx="2021561" cy="858811"/>
            <a:chOff x="390789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12" name="Oval 11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6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Subsystem 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11561" y="2056609"/>
            <a:ext cx="2021561" cy="858811"/>
            <a:chOff x="390789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6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Subsystem 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57572" y="2024845"/>
            <a:ext cx="2021561" cy="858811"/>
            <a:chOff x="3907892" y="3259691"/>
            <a:chExt cx="1285771" cy="1285771"/>
          </a:xfrm>
          <a:scene3d>
            <a:camera prst="orthographicFront"/>
            <a:lightRig rig="flat" dir="t"/>
          </a:scene3d>
        </p:grpSpPr>
        <p:sp>
          <p:nvSpPr>
            <p:cNvPr id="18" name="Oval 17"/>
            <p:cNvSpPr/>
            <p:nvPr/>
          </p:nvSpPr>
          <p:spPr>
            <a:xfrm>
              <a:off x="3907892" y="3259691"/>
              <a:ext cx="1285771" cy="128577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6"/>
            <p:cNvSpPr/>
            <p:nvPr/>
          </p:nvSpPr>
          <p:spPr>
            <a:xfrm>
              <a:off x="4096189" y="3447988"/>
              <a:ext cx="909177" cy="9091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MY" kern="1200" dirty="0">
                  <a:latin typeface="Century Gothic" panose="020B0502020202020204" pitchFamily="34" charset="0"/>
                </a:rPr>
                <a:t>Subsystem 4</a:t>
              </a:r>
            </a:p>
          </p:txBody>
        </p:sp>
      </p:grpSp>
      <p:sp>
        <p:nvSpPr>
          <p:cNvPr id="20" name="Up-Down Arrow 19"/>
          <p:cNvSpPr/>
          <p:nvPr/>
        </p:nvSpPr>
        <p:spPr>
          <a:xfrm>
            <a:off x="2735908" y="2927498"/>
            <a:ext cx="299753" cy="4320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Up-Down Arrow 20"/>
          <p:cNvSpPr/>
          <p:nvPr/>
        </p:nvSpPr>
        <p:spPr>
          <a:xfrm>
            <a:off x="4926452" y="2927498"/>
            <a:ext cx="299753" cy="4320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Up-Down Arrow 21"/>
          <p:cNvSpPr/>
          <p:nvPr/>
        </p:nvSpPr>
        <p:spPr>
          <a:xfrm>
            <a:off x="7222341" y="2927498"/>
            <a:ext cx="299753" cy="4320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Up-Down Arrow 22"/>
          <p:cNvSpPr/>
          <p:nvPr/>
        </p:nvSpPr>
        <p:spPr>
          <a:xfrm>
            <a:off x="9263008" y="2927498"/>
            <a:ext cx="299753" cy="4320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/>
          <p:cNvSpPr/>
          <p:nvPr/>
        </p:nvSpPr>
        <p:spPr>
          <a:xfrm>
            <a:off x="1636242" y="5941277"/>
            <a:ext cx="8528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Times New Roman" panose="02020603050405020304" pitchFamily="18" charset="0"/>
              </a:rPr>
              <a:t> an event is broadcast to all sub-systems </a:t>
            </a:r>
            <a:endParaRPr lang="en-M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5113" indent="-265113"/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Times New Roman" panose="02020603050405020304" pitchFamily="18" charset="0"/>
              </a:rPr>
              <a:t> effective in integrating sub-systems distributed across different computers on a network</a:t>
            </a:r>
            <a:endParaRPr lang="en-MY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099"/>
              </p:ext>
            </p:extLst>
          </p:nvPr>
        </p:nvGraphicFramePr>
        <p:xfrm>
          <a:off x="8008368" y="4246025"/>
          <a:ext cx="2228092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Subsystem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7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Control </a:t>
            </a:r>
            <a:r>
              <a:rPr lang="en-MY" dirty="0" err="1"/>
              <a:t>Modeling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ii) Event-based Control –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dirty="0"/>
              <a:t>2. Interrupt-Driven Model</a:t>
            </a:r>
          </a:p>
          <a:p>
            <a:pPr marL="342900" lvl="1" indent="-342900">
              <a:buFontTx/>
              <a:buChar char="•"/>
            </a:pPr>
            <a:r>
              <a:rPr lang="en-GB" altLang="zh-TW" dirty="0">
                <a:ea typeface="新細明體" panose="02020500000000000000" pitchFamily="18" charset="-120"/>
              </a:rPr>
              <a:t>Used in real-time systems where interrupts are detected by an interrupt handler and passed to some other component for processing.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A0AD3-7E31-4124-9F74-84A306420AF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6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System organization</a:t>
            </a:r>
            <a:r>
              <a:rPr lang="en-US" altLang="en-US" dirty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Structure the system into main </a:t>
            </a:r>
            <a:r>
              <a:rPr lang="en-US" altLang="en-US" u="sng" dirty="0"/>
              <a:t>sub-systems</a:t>
            </a:r>
            <a:r>
              <a:rPr lang="en-US" altLang="en-US" dirty="0"/>
              <a:t> &amp; identify their </a:t>
            </a:r>
            <a:r>
              <a:rPr lang="en-US" altLang="en-US" u="sng" dirty="0"/>
              <a:t>communication</a:t>
            </a:r>
            <a:r>
              <a:rPr lang="en-US" altLang="en-US" dirty="0"/>
              <a:t>. What are the Models?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Modular Decomposition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Decompose sub-systems into modules. What are the models?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Control Modeling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Establish </a:t>
            </a:r>
            <a:r>
              <a:rPr lang="en-US" altLang="en-US" u="sng" dirty="0"/>
              <a:t>control relationship</a:t>
            </a:r>
            <a:r>
              <a:rPr lang="en-US" altLang="en-US" dirty="0"/>
              <a:t> between sub-systems/ modules. What are the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4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Advantages of Explicit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Stakeholder communication</a:t>
            </a:r>
            <a:r>
              <a:rPr lang="en-US" altLang="en-US" dirty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– used during discussion to show high-level presentation of system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System analysis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– check whether the system can meet critical requirements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Large-scale reuse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– </a:t>
            </a:r>
            <a:r>
              <a:rPr lang="en-GB" altLang="zh-TW" dirty="0">
                <a:ea typeface="新細明體" panose="02020500000000000000" pitchFamily="18" charset="-120"/>
              </a:rPr>
              <a:t>The architecture may be reusable across a range of systems </a:t>
            </a:r>
            <a:r>
              <a:rPr lang="en-US" altLang="en-US" dirty="0"/>
              <a:t>since it shows us how a system is organized and how the components interoperate.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8" descr="http://sr.photos2.fotosearch.com/bthumb/CSP/CSP992/k13237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365125"/>
            <a:ext cx="1692188" cy="16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8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sr.photos2.fotosearch.com/bthumb/CSP/CSP992/k13237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8" y="1484784"/>
            <a:ext cx="3800215" cy="380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Advantages of Explicit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7628" y="5157192"/>
            <a:ext cx="67327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>
              <a:buFont typeface="Wingdings" pitchFamily="2" charset="2"/>
              <a:buChar char="ü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Serve as design plan that can be used for negotiation &amp; discussion</a:t>
            </a:r>
            <a:endParaRPr lang="en-MY" sz="2800" dirty="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1674" y="4511447"/>
            <a:ext cx="2568332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4. Negotiation</a:t>
            </a:r>
            <a:endParaRPr lang="en-MY" sz="2800" dirty="0">
              <a:solidFill>
                <a:srgbClr val="000000"/>
              </a:solidFill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lexity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2" y="1195208"/>
            <a:ext cx="4088325" cy="40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Advantages of Explicit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A64D7-889A-473E-80DC-7A25BF65B3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83697" y="5137642"/>
            <a:ext cx="61391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>
              <a:buFont typeface="Wingdings" pitchFamily="2" charset="2"/>
              <a:buChar char="ü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Act as essential tool for complexity management</a:t>
            </a:r>
            <a:endParaRPr lang="en-MY" sz="2800" dirty="0"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1674" y="4511447"/>
            <a:ext cx="4645824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5. Complexity Management</a:t>
            </a:r>
            <a:endParaRPr lang="en-MY" sz="2800" dirty="0">
              <a:solidFill>
                <a:srgbClr val="000000"/>
              </a:solidFill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1709740"/>
            <a:ext cx="7886700" cy="1395225"/>
          </a:xfrm>
        </p:spPr>
        <p:txBody>
          <a:bodyPr>
            <a:normAutofit fontScale="90000"/>
          </a:bodyPr>
          <a:lstStyle/>
          <a:p>
            <a:r>
              <a:rPr lang="en-MY" dirty="0"/>
              <a:t>Architectural Design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636" y="3482437"/>
            <a:ext cx="7214952" cy="2372617"/>
          </a:xfrm>
        </p:spPr>
        <p:txBody>
          <a:bodyPr/>
          <a:lstStyle/>
          <a:p>
            <a:pPr marL="538163" indent="-538163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3200" dirty="0">
                <a:latin typeface="Comic Sans MS" panose="030F0702030302020204" pitchFamily="66" charset="0"/>
              </a:rPr>
              <a:t>System Organization</a:t>
            </a:r>
          </a:p>
          <a:p>
            <a:pPr marL="538163" indent="-538163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3200" dirty="0">
                <a:latin typeface="Comic Sans MS" panose="030F0702030302020204" pitchFamily="66" charset="0"/>
              </a:rPr>
              <a:t>Modular Decomposition</a:t>
            </a:r>
          </a:p>
          <a:p>
            <a:pPr marL="538163" indent="-538163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3200" dirty="0">
                <a:latin typeface="Comic Sans MS" panose="030F0702030302020204" pitchFamily="66" charset="0"/>
              </a:rPr>
              <a:t>Control Modeling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3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9476618" cy="2007294"/>
          </a:xfrm>
        </p:spPr>
        <p:txBody>
          <a:bodyPr/>
          <a:lstStyle/>
          <a:p>
            <a:r>
              <a:rPr lang="en-MY" dirty="0">
                <a:latin typeface="Bauhaus 93" panose="04030905020B02020C02" pitchFamily="82" charset="0"/>
              </a:rPr>
              <a:t>1. System Organization/Structuring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64A5E-90E2-4692-A349-C8D46E695B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1666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1498</Words>
  <Application>Microsoft Office PowerPoint</Application>
  <PresentationFormat>Widescreen</PresentationFormat>
  <Paragraphs>321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新細明體</vt:lpstr>
      <vt:lpstr>SimSun</vt:lpstr>
      <vt:lpstr>SimSun</vt:lpstr>
      <vt:lpstr>Arial</vt:lpstr>
      <vt:lpstr>Bauhaus 93</vt:lpstr>
      <vt:lpstr>Calibri</vt:lpstr>
      <vt:lpstr>Calibri Light</vt:lpstr>
      <vt:lpstr>Century Gothic</vt:lpstr>
      <vt:lpstr>Comic Sans MS</vt:lpstr>
      <vt:lpstr>Times New Roman</vt:lpstr>
      <vt:lpstr>Verdana</vt:lpstr>
      <vt:lpstr>Wingdings</vt:lpstr>
      <vt:lpstr>Wingdings 3</vt:lpstr>
      <vt:lpstr>Default Design</vt:lpstr>
      <vt:lpstr>Chapter 6 Architectural Design </vt:lpstr>
      <vt:lpstr>Lesson Objectives</vt:lpstr>
      <vt:lpstr>Why Architectural Design is Important?</vt:lpstr>
      <vt:lpstr>Introduction</vt:lpstr>
      <vt:lpstr>Advantages of Explicit Architecture</vt:lpstr>
      <vt:lpstr>Advantages of Explicit Architecture</vt:lpstr>
      <vt:lpstr>Advantages of Explicit Architecture</vt:lpstr>
      <vt:lpstr>Architectural Design Activities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1. System Organization/Structuring</vt:lpstr>
      <vt:lpstr>2. Modular Decomposition</vt:lpstr>
      <vt:lpstr>2. Modular Decomposition</vt:lpstr>
      <vt:lpstr>2. Modular Decomposition</vt:lpstr>
      <vt:lpstr>2. Modular Decomposition</vt:lpstr>
      <vt:lpstr>2. Modular Decomposition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3. Control Modeling</vt:lpstr>
      <vt:lpstr>Revision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stones template</dc:title>
  <dc:creator>Presentation Magazine</dc:creator>
  <cp:lastModifiedBy>Joan Hau</cp:lastModifiedBy>
  <cp:revision>77</cp:revision>
  <dcterms:modified xsi:type="dcterms:W3CDTF">2020-07-22T02:54:45Z</dcterms:modified>
</cp:coreProperties>
</file>