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0"/>
  </p:notesMasterIdLst>
  <p:sldIdLst>
    <p:sldId id="256" r:id="rId2"/>
    <p:sldId id="283" r:id="rId3"/>
    <p:sldId id="286" r:id="rId4"/>
    <p:sldId id="287" r:id="rId5"/>
    <p:sldId id="288" r:id="rId6"/>
    <p:sldId id="289" r:id="rId7"/>
    <p:sldId id="290" r:id="rId8"/>
    <p:sldId id="292" r:id="rId9"/>
    <p:sldId id="293" r:id="rId10"/>
    <p:sldId id="294" r:id="rId11"/>
    <p:sldId id="295" r:id="rId12"/>
    <p:sldId id="297" r:id="rId13"/>
    <p:sldId id="304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4" r:id="rId22"/>
    <p:sldId id="317" r:id="rId23"/>
    <p:sldId id="318" r:id="rId24"/>
    <p:sldId id="319" r:id="rId25"/>
    <p:sldId id="320" r:id="rId26"/>
    <p:sldId id="321" r:id="rId27"/>
    <p:sldId id="322" r:id="rId28"/>
    <p:sldId id="325" r:id="rId29"/>
    <p:sldId id="328" r:id="rId30"/>
    <p:sldId id="330" r:id="rId31"/>
    <p:sldId id="331" r:id="rId32"/>
    <p:sldId id="332" r:id="rId33"/>
    <p:sldId id="333" r:id="rId34"/>
    <p:sldId id="334" r:id="rId35"/>
    <p:sldId id="335" r:id="rId36"/>
    <p:sldId id="338" r:id="rId37"/>
    <p:sldId id="336" r:id="rId38"/>
    <p:sldId id="337" r:id="rId39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41"/>
      <p:bold r:id="rId42"/>
      <p:italic r:id="rId43"/>
      <p:boldItalic r:id="rId44"/>
    </p:embeddedFont>
    <p:embeddedFont>
      <p:font typeface="Comic Sans MS" panose="030F0702030302020204" pitchFamily="66" charset="0"/>
      <p:regular r:id="rId45"/>
      <p:bold r:id="rId46"/>
      <p:italic r:id="rId47"/>
      <p:boldItalic r:id="rId48"/>
    </p:embeddedFont>
    <p:embeddedFont>
      <p:font typeface="Constantia" panose="02030602050306030303" pitchFamily="18" charset="0"/>
      <p:regular r:id="rId49"/>
      <p:bold r:id="rId50"/>
      <p:italic r:id="rId51"/>
      <p:boldItalic r:id="rId52"/>
    </p:embeddedFont>
    <p:embeddedFont>
      <p:font typeface="Nixie One" panose="02010600030101010101" charset="0"/>
      <p:regular r:id="rId53"/>
    </p:embeddedFont>
    <p:embeddedFont>
      <p:font typeface="Varela Round" panose="02010600030101010101" charset="0"/>
      <p:regular r:id="rId54"/>
    </p:embeddedFont>
    <p:embeddedFont>
      <p:font typeface="Wingdings 2" panose="05020102010507070707" pitchFamily="18" charset="2"/>
      <p:regular r:id="rId55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F5889AE-AABB-4EC4-B8C6-C530860B93C2}">
  <a:tblStyle styleId="{AF5889AE-AABB-4EC4-B8C6-C530860B93C2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37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font" Target="fonts/font1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font" Target="fonts/font13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1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54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6731041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8125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258890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7209425" y="50220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9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2255425" y="1991825"/>
            <a:ext cx="4633199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6000"/>
            </a:lvl2pPr>
            <a:lvl3pPr algn="ctr">
              <a:spcBef>
                <a:spcPts val="0"/>
              </a:spcBef>
              <a:buSzPct val="100000"/>
              <a:defRPr sz="6000"/>
            </a:lvl3pPr>
            <a:lvl4pPr algn="ctr">
              <a:spcBef>
                <a:spcPts val="0"/>
              </a:spcBef>
              <a:buSzPct val="100000"/>
              <a:defRPr sz="6000"/>
            </a:lvl4pPr>
            <a:lvl5pPr algn="ctr">
              <a:spcBef>
                <a:spcPts val="0"/>
              </a:spcBef>
              <a:buSzPct val="100000"/>
              <a:defRPr sz="6000"/>
            </a:lvl5pPr>
            <a:lvl6pPr algn="ctr">
              <a:spcBef>
                <a:spcPts val="0"/>
              </a:spcBef>
              <a:buSzPct val="100000"/>
              <a:defRPr sz="6000"/>
            </a:lvl6pPr>
            <a:lvl7pPr algn="ctr">
              <a:spcBef>
                <a:spcPts val="0"/>
              </a:spcBef>
              <a:buSzPct val="100000"/>
              <a:defRPr sz="6000"/>
            </a:lvl7pPr>
            <a:lvl8pPr algn="ctr">
              <a:spcBef>
                <a:spcPts val="0"/>
              </a:spcBef>
              <a:buSzPct val="100000"/>
              <a:defRPr sz="6000"/>
            </a:lvl8pPr>
            <a:lvl9pPr algn="ctr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sp>
        <p:nvSpPr>
          <p:cNvPr id="11" name="Shape 11"/>
          <p:cNvSpPr/>
          <p:nvPr/>
        </p:nvSpPr>
        <p:spPr>
          <a:xfrm>
            <a:off x="267550" y="-886750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8348875" y="2882375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255425" y="541800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6752750" y="3465100"/>
            <a:ext cx="2284199" cy="2284199"/>
          </a:xfrm>
          <a:prstGeom prst="donut">
            <a:avLst>
              <a:gd name="adj" fmla="val 11909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137775" y="3193200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376550" y="4217275"/>
            <a:ext cx="1207799" cy="1207799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8244625" y="2541950"/>
            <a:ext cx="304799" cy="304799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7598775" y="-300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8244625" y="802850"/>
            <a:ext cx="657600" cy="6576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213975" y="695900"/>
            <a:ext cx="871499" cy="871499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-122175" y="2933250"/>
            <a:ext cx="1177500" cy="11775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8150075" y="708300"/>
            <a:ext cx="846600" cy="8466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1055325" y="3904575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1144200" y="2698575"/>
            <a:ext cx="893699" cy="893699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259925" y="-206300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-290650" y="1616325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2339600" y="243625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788725" y="2338650"/>
            <a:ext cx="811199" cy="811199"/>
          </a:xfrm>
          <a:prstGeom prst="donut">
            <a:avLst>
              <a:gd name="adj" fmla="val 22275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153675" y="4149950"/>
            <a:ext cx="1207799" cy="1207799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315800" y="3860975"/>
            <a:ext cx="550500" cy="5505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438575" y="2993025"/>
            <a:ext cx="304799" cy="304799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7744850" y="42047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8839500" y="1019775"/>
            <a:ext cx="397499" cy="397499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8295350" y="-321125"/>
            <a:ext cx="741599" cy="741599"/>
          </a:xfrm>
          <a:prstGeom prst="donut">
            <a:avLst>
              <a:gd name="adj" fmla="val 31897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8651500" y="161632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2179100" y="83125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8062825" y="688875"/>
            <a:ext cx="449700" cy="4497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Rectangle 17"/>
          <p:cNvSpPr/>
          <p:nvPr userDrawn="1"/>
        </p:nvSpPr>
        <p:spPr>
          <a:xfrm>
            <a:off x="-290650" y="-321125"/>
            <a:ext cx="9798889" cy="5585676"/>
          </a:xfrm>
          <a:prstGeom prst="rect">
            <a:avLst/>
          </a:prstGeom>
          <a:solidFill>
            <a:srgbClr val="FFFFFF">
              <a:alpha val="6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535953" y="328199"/>
            <a:ext cx="6675422" cy="6410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 sz="2400" b="1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535953" y="1061575"/>
            <a:ext cx="6675422" cy="3250282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357188" indent="-357188">
              <a:spcBef>
                <a:spcPts val="0"/>
              </a:spcBef>
              <a:buSzPct val="100000"/>
              <a:defRPr sz="24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1280687" y="366915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246046" y="3213146"/>
            <a:ext cx="455999" cy="455999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71500" y="3038600"/>
            <a:ext cx="804899" cy="804899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1280700" y="1608475"/>
            <a:ext cx="1043399" cy="1043999"/>
          </a:xfrm>
          <a:prstGeom prst="donut">
            <a:avLst>
              <a:gd name="adj" fmla="val 43200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1640475" y="-201875"/>
            <a:ext cx="750299" cy="750299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-480225" y="243625"/>
            <a:ext cx="2347200" cy="2347200"/>
          </a:xfrm>
          <a:prstGeom prst="donut">
            <a:avLst>
              <a:gd name="adj" fmla="val 6129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-222975" y="500875"/>
            <a:ext cx="1832699" cy="1832699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1280700" y="3950125"/>
            <a:ext cx="750299" cy="750299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7913000" y="60022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8703400" y="1608475"/>
            <a:ext cx="287100" cy="287100"/>
          </a:xfrm>
          <a:prstGeom prst="donut">
            <a:avLst>
              <a:gd name="adj" fmla="val 18608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8809376" y="886439"/>
            <a:ext cx="416399" cy="416399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8118000" y="-244550"/>
            <a:ext cx="741599" cy="741599"/>
          </a:xfrm>
          <a:prstGeom prst="donut">
            <a:avLst>
              <a:gd name="adj" fmla="val 37879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7813725" y="3127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8646900" y="723962"/>
            <a:ext cx="741599" cy="741599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" name="Rectangle 1"/>
          <p:cNvSpPr/>
          <p:nvPr userDrawn="1"/>
        </p:nvSpPr>
        <p:spPr>
          <a:xfrm>
            <a:off x="-286583" y="-177161"/>
            <a:ext cx="9798889" cy="5585676"/>
          </a:xfrm>
          <a:prstGeom prst="rect">
            <a:avLst/>
          </a:prstGeom>
          <a:solidFill>
            <a:srgbClr val="FFFFFF">
              <a:alpha val="6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1486788" y="270689"/>
            <a:ext cx="6724588" cy="6410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 sz="2400" b="1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letely blank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/>
        </p:nvSpPr>
        <p:spPr>
          <a:xfrm>
            <a:off x="419100" y="-1581150"/>
            <a:ext cx="8305799" cy="8305799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2127849" y="909050"/>
            <a:ext cx="6083525" cy="641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 dirty="0"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2127849" y="1525757"/>
            <a:ext cx="6083525" cy="27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rgbClr val="A1BECC"/>
              </a:buClr>
              <a:buSzPct val="100000"/>
              <a:buFont typeface="Varela Round"/>
              <a:buChar char="◎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>
              <a:spcBef>
                <a:spcPts val="480"/>
              </a:spcBef>
              <a:buClr>
                <a:srgbClr val="A1BECC"/>
              </a:buClr>
              <a:buSzPct val="100000"/>
              <a:buFont typeface="Varela Round"/>
              <a:buChar char="◉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>
              <a:spcBef>
                <a:spcPts val="480"/>
              </a:spcBef>
              <a:buClr>
                <a:srgbClr val="A1BECC"/>
              </a:buClr>
              <a:buSzPct val="100000"/>
              <a:buFont typeface="Varela Round"/>
              <a:buChar char="￮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>
              <a:spcBef>
                <a:spcPts val="360"/>
              </a:spcBef>
              <a:buClr>
                <a:srgbClr val="A1BECC"/>
              </a:buClr>
              <a:buSzPct val="100000"/>
              <a:buFont typeface="Varela Round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>
              <a:spcBef>
                <a:spcPts val="360"/>
              </a:spcBef>
              <a:buClr>
                <a:srgbClr val="A1BECC"/>
              </a:buClr>
              <a:buSzPct val="100000"/>
              <a:buFont typeface="Varela Round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>
              <a:spcBef>
                <a:spcPts val="360"/>
              </a:spcBef>
              <a:buClr>
                <a:srgbClr val="A1BECC"/>
              </a:buClr>
              <a:buSzPct val="100000"/>
              <a:buFont typeface="Varela Round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>
              <a:spcBef>
                <a:spcPts val="360"/>
              </a:spcBef>
              <a:buClr>
                <a:srgbClr val="A1BECC"/>
              </a:buClr>
              <a:buSzPct val="100000"/>
              <a:buFont typeface="Varela Round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>
              <a:spcBef>
                <a:spcPts val="360"/>
              </a:spcBef>
              <a:buClr>
                <a:srgbClr val="A1BECC"/>
              </a:buClr>
              <a:buSzPct val="100000"/>
              <a:buFont typeface="Varela Round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>
              <a:spcBef>
                <a:spcPts val="360"/>
              </a:spcBef>
              <a:buClr>
                <a:srgbClr val="A1BECC"/>
              </a:buClr>
              <a:buSzPct val="100000"/>
              <a:buFont typeface="Varela Round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5" r:id="rId3"/>
    <p:sldLayoutId id="2147483658" r:id="rId4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20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Century Gothic" panose="020B0502020202020204" pitchFamily="34" charset="0"/>
          <a:ea typeface="Century Gothic" panose="020B0502020202020204" pitchFamily="34" charset="0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13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ctrTitle"/>
          </p:nvPr>
        </p:nvSpPr>
        <p:spPr>
          <a:xfrm>
            <a:off x="1782674" y="2004265"/>
            <a:ext cx="5389457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l"/>
            <a:r>
              <a:rPr lang="en" sz="4000" b="1" dirty="0">
                <a:latin typeface="Nixie One" panose="020B0604020202020204" charset="0"/>
              </a:rPr>
              <a:t>Chapter 8</a:t>
            </a:r>
            <a:br>
              <a:rPr lang="en" sz="4000" b="1" dirty="0">
                <a:latin typeface="Nixie One" panose="020B0604020202020204" charset="0"/>
              </a:rPr>
            </a:br>
            <a:r>
              <a:rPr lang="en-US" sz="4000" b="1" dirty="0">
                <a:latin typeface="Nixie One" panose="020B0604020202020204" charset="0"/>
              </a:rPr>
              <a:t>User Interface Design</a:t>
            </a:r>
            <a:endParaRPr lang="en" sz="4000" b="1" dirty="0">
              <a:latin typeface="Nixie One" panose="020B0604020202020204" charset="0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953" y="103239"/>
            <a:ext cx="6675422" cy="866059"/>
          </a:xfrm>
        </p:spPr>
        <p:txBody>
          <a:bodyPr/>
          <a:lstStyle/>
          <a:p>
            <a:r>
              <a:rPr lang="en-US" altLang="en-US" sz="2800" dirty="0"/>
              <a:t>3 Golden Rules for a Good UI Design</a:t>
            </a:r>
            <a:endParaRPr lang="en-MY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61950" indent="-361950">
              <a:buNone/>
            </a:pPr>
            <a:r>
              <a:rPr lang="en-US" dirty="0">
                <a:solidFill>
                  <a:srgbClr val="C00000"/>
                </a:solidFill>
              </a:rPr>
              <a:t>2.	Reduce the user’s memory load </a:t>
            </a:r>
            <a:r>
              <a:rPr lang="en-US" dirty="0"/>
              <a:t>– people have limited short-term memory &amp; they make mistakes when they handle too much info.</a:t>
            </a:r>
            <a:endParaRPr lang="en-MY" dirty="0"/>
          </a:p>
        </p:txBody>
      </p:sp>
      <p:pic>
        <p:nvPicPr>
          <p:cNvPr id="6" name="Picture 2" descr="http://www.illustrationsof.com/royalty-free-path-clipart-illustration-45023.jpg"/>
          <p:cNvPicPr>
            <a:picLocks noChangeAspect="1" noChangeArrowheads="1"/>
          </p:cNvPicPr>
          <p:nvPr/>
        </p:nvPicPr>
        <p:blipFill>
          <a:blip r:embed="rId2"/>
          <a:srcRect b="12381"/>
          <a:stretch>
            <a:fillRect/>
          </a:stretch>
        </p:blipFill>
        <p:spPr bwMode="auto">
          <a:xfrm>
            <a:off x="5129980" y="2511834"/>
            <a:ext cx="2057400" cy="1892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319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953" y="103239"/>
            <a:ext cx="6675422" cy="866059"/>
          </a:xfrm>
        </p:spPr>
        <p:txBody>
          <a:bodyPr/>
          <a:lstStyle/>
          <a:p>
            <a:r>
              <a:rPr lang="en-US" altLang="en-US" sz="2800" dirty="0"/>
              <a:t>3 Golden Rules for a Good UI Design</a:t>
            </a:r>
            <a:endParaRPr lang="en-MY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61950" indent="-361950" algn="just">
              <a:buClr>
                <a:schemeClr val="accent3"/>
              </a:buClr>
              <a:buNone/>
              <a:defRPr/>
            </a:pPr>
            <a:r>
              <a:rPr lang="en-US" dirty="0">
                <a:solidFill>
                  <a:srgbClr val="C00000"/>
                </a:solidFill>
              </a:rPr>
              <a:t>3.	Make the interface consistent </a:t>
            </a:r>
            <a:r>
              <a:rPr lang="en-US" dirty="0"/>
              <a:t>– easy to learn and the knowledge learnt in one command or application is applicable in other parts of the system. </a:t>
            </a:r>
          </a:p>
        </p:txBody>
      </p:sp>
      <p:pic>
        <p:nvPicPr>
          <p:cNvPr id="5" name="Picture 2" descr="http://www.underconsideration.com/brandnew/archives/microsoft_office_2010icon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38568" y="2782055"/>
            <a:ext cx="2574019" cy="20360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4129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UI Design Principles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 dirty="0">
                <a:cs typeface="Times New Roman" panose="02020603050405020304" pitchFamily="18" charset="0"/>
              </a:rPr>
              <a:t>User interface design must take into account the needs, experience and capabilities of the system user. </a:t>
            </a:r>
          </a:p>
          <a:p>
            <a:pPr marL="342900" lvl="1" indent="-342900" algn="just"/>
            <a:r>
              <a:rPr lang="en-US" altLang="en-US" sz="2000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User familiarity – should use the terms and concepts which are drawn from the experience of the users. E.g. Library system – operations: book in, book out, renew book etc.  </a:t>
            </a:r>
          </a:p>
          <a:p>
            <a:pPr marL="342900" lvl="1" indent="-342900" algn="just"/>
            <a:r>
              <a:rPr lang="en-US" altLang="en-US" sz="2000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Consistency – wherever possible, operations should be activated in the same way </a:t>
            </a:r>
          </a:p>
          <a:p>
            <a:pPr marL="342900" lvl="1" indent="-342900" algn="just"/>
            <a:r>
              <a:rPr lang="en-US" altLang="en-US" sz="2000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Minimal surprise – users should never surprised by the behavior of a system  </a:t>
            </a:r>
            <a:endParaRPr lang="en-US" altLang="en-US" sz="20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endParaRPr lang="en-US" altLang="en-US" sz="2000" dirty="0">
              <a:cs typeface="Times New Roman" panose="02020603050405020304" pitchFamily="18" charset="0"/>
            </a:endParaRPr>
          </a:p>
          <a:p>
            <a:endParaRPr lang="en-MY" sz="2000" dirty="0"/>
          </a:p>
        </p:txBody>
      </p:sp>
      <p:pic>
        <p:nvPicPr>
          <p:cNvPr id="4" name="Picture 5" descr="http://norsight.com/wp-content/uploads/2012/01/coach_with_whiteboard_THIS_IS_Cust-Fir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07044"/>
            <a:ext cx="1592239" cy="119417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4836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UI Design Principles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 algn="just"/>
            <a:r>
              <a:rPr lang="en-US" altLang="en-US" sz="2000" dirty="0">
                <a:solidFill>
                  <a:srgbClr val="FF000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Recoverability </a:t>
            </a:r>
            <a:r>
              <a:rPr lang="en-US" altLang="en-US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– should allow users to recover from errors, e.g. Undo function</a:t>
            </a:r>
          </a:p>
          <a:p>
            <a:pPr marL="342900" lvl="1" indent="-342900" algn="just"/>
            <a:r>
              <a:rPr lang="en-US" altLang="en-US" sz="2000" dirty="0">
                <a:solidFill>
                  <a:srgbClr val="FF000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User guidance</a:t>
            </a:r>
            <a:r>
              <a:rPr lang="en-US" altLang="en-US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– provide help feature and meaningful feedback when errors occur </a:t>
            </a:r>
          </a:p>
          <a:p>
            <a:pPr marL="342900" lvl="1" indent="-342900" algn="just"/>
            <a:r>
              <a:rPr lang="en-US" altLang="en-US" sz="2000" dirty="0">
                <a:solidFill>
                  <a:srgbClr val="FF000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User diversity</a:t>
            </a:r>
            <a:r>
              <a:rPr lang="en-US" altLang="en-US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– should provide appropriate interaction facilities for different types of system user. E.g. Experience user: very detailed step-by-step way to perform a function.  </a:t>
            </a:r>
          </a:p>
        </p:txBody>
      </p:sp>
    </p:spTree>
    <p:extLst>
      <p:ext uri="{BB962C8B-B14F-4D97-AF65-F5344CB8AC3E}">
        <p14:creationId xmlns:p14="http://schemas.microsoft.com/office/powerpoint/2010/main" val="599607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Key Issues in Interface Design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cs typeface="Times New Roman" panose="02020603050405020304" pitchFamily="18" charset="0"/>
              </a:rPr>
              <a:t>The designer of a user interface to a computer is faced with two key issues:- </a:t>
            </a:r>
          </a:p>
          <a:p>
            <a:pPr marL="342900" lvl="1" indent="-342900"/>
            <a:r>
              <a:rPr lang="en-US" altLang="en-US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How can information from the user be provided to the computer system ?</a:t>
            </a:r>
          </a:p>
          <a:p>
            <a:pPr marL="342900" lvl="1" indent="-342900"/>
            <a:r>
              <a:rPr lang="en-US" altLang="en-US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How can information from the computer system be presented to the user? 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955090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Key Issues in Interface Design</a:t>
            </a:r>
          </a:p>
        </p:txBody>
      </p:sp>
      <p:pic>
        <p:nvPicPr>
          <p:cNvPr id="3" name="Picture 2" descr="http://blog.gembaacademy.com/wp-content/uploads/2007/06/comput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042" y="1563806"/>
            <a:ext cx="28194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http://jcop.vms.my/wp-content/uploads/2013/10/people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42" y="1662231"/>
            <a:ext cx="2740025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http://www.un.mx/index/back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40" t="14973" r="12215" b="20483"/>
          <a:stretch>
            <a:fillRect/>
          </a:stretch>
        </p:blipFill>
        <p:spPr bwMode="auto">
          <a:xfrm>
            <a:off x="4390267" y="2573456"/>
            <a:ext cx="16002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4695067" y="3468806"/>
            <a:ext cx="1755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/>
              <a:t>Provide info</a:t>
            </a:r>
          </a:p>
        </p:txBody>
      </p:sp>
    </p:spTree>
    <p:extLst>
      <p:ext uri="{BB962C8B-B14F-4D97-AF65-F5344CB8AC3E}">
        <p14:creationId xmlns:p14="http://schemas.microsoft.com/office/powerpoint/2010/main" val="571630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Key Issues in Interface Design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740391" y="1855527"/>
            <a:ext cx="3352800" cy="2438400"/>
            <a:chOff x="3848100" y="1905000"/>
            <a:chExt cx="3848100" cy="2552700"/>
          </a:xfrm>
        </p:grpSpPr>
        <p:pic>
          <p:nvPicPr>
            <p:cNvPr id="4" name="Picture 2" descr="http://www.vsr2.com/wp-content/uploads/2013/06/05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7800" y="1905000"/>
              <a:ext cx="2438400" cy="2438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4" descr="http://www.artechenterprise.com/images/User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8100" y="2133600"/>
              <a:ext cx="2324100" cy="2324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Rectangle 5"/>
          <p:cNvSpPr/>
          <p:nvPr/>
        </p:nvSpPr>
        <p:spPr>
          <a:xfrm>
            <a:off x="4392304" y="2384852"/>
            <a:ext cx="4294188" cy="13843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just">
              <a:defRPr/>
            </a:pPr>
            <a:r>
              <a:rPr lang="en-US" altLang="en-US" sz="2800" dirty="0">
                <a:latin typeface="Comic Sans MS" pitchFamily="66" charset="0"/>
                <a:cs typeface="Times New Roman" pitchFamily="18" charset="0"/>
              </a:rPr>
              <a:t>1. Direct Manipulation </a:t>
            </a:r>
          </a:p>
          <a:p>
            <a:pPr algn="just">
              <a:defRPr/>
            </a:pPr>
            <a:endParaRPr lang="en-US" altLang="en-US" sz="2800" dirty="0">
              <a:latin typeface="Comic Sans MS" pitchFamily="66" charset="0"/>
              <a:cs typeface="Times New Roman" pitchFamily="18" charset="0"/>
            </a:endParaRPr>
          </a:p>
          <a:p>
            <a:pPr marL="914400" indent="-457200" algn="just">
              <a:buFontTx/>
              <a:buBlip>
                <a:blip r:embed="rId4"/>
              </a:buBlip>
              <a:defRPr/>
            </a:pPr>
            <a:r>
              <a:rPr lang="en-US" altLang="en-US" sz="2800" dirty="0">
                <a:latin typeface="Comic Sans MS" pitchFamily="66" charset="0"/>
                <a:cs typeface="Times New Roman" pitchFamily="18" charset="0"/>
              </a:rPr>
              <a:t>E.g. resize graphic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763905" y="967969"/>
            <a:ext cx="3073021" cy="1049740"/>
            <a:chOff x="1116842" y="1563806"/>
            <a:chExt cx="7848600" cy="2819400"/>
          </a:xfrm>
        </p:grpSpPr>
        <p:pic>
          <p:nvPicPr>
            <p:cNvPr id="8" name="Picture 7" descr="http://blog.gembaacademy.com/wp-content/uploads/2007/06/computer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6042" y="1563806"/>
              <a:ext cx="2819400" cy="2819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4" descr="http://jcop.vms.my/wp-content/uploads/2013/10/people-icon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6842" y="1662231"/>
              <a:ext cx="2740025" cy="2476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6" descr="http://www.un.mx/index/backred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40" t="14973" r="12215" b="20483"/>
            <a:stretch>
              <a:fillRect/>
            </a:stretch>
          </p:blipFill>
          <p:spPr bwMode="auto">
            <a:xfrm>
              <a:off x="4390267" y="2573456"/>
              <a:ext cx="1600200" cy="1104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0686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Key Issues in Interface Design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740391" y="1855527"/>
            <a:ext cx="3352800" cy="2438400"/>
            <a:chOff x="3848100" y="1905000"/>
            <a:chExt cx="3848100" cy="2552700"/>
          </a:xfrm>
        </p:grpSpPr>
        <p:pic>
          <p:nvPicPr>
            <p:cNvPr id="4" name="Picture 2" descr="http://www.vsr2.com/wp-content/uploads/2013/06/05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7800" y="1905000"/>
              <a:ext cx="2438400" cy="2438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4" descr="http://www.artechenterprise.com/images/User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8100" y="2133600"/>
              <a:ext cx="2324100" cy="2324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5763905" y="967969"/>
            <a:ext cx="3073021" cy="1049740"/>
            <a:chOff x="1116842" y="1563806"/>
            <a:chExt cx="7848600" cy="2819400"/>
          </a:xfrm>
        </p:grpSpPr>
        <p:pic>
          <p:nvPicPr>
            <p:cNvPr id="8" name="Picture 7" descr="http://blog.gembaacademy.com/wp-content/uploads/2007/06/computer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6042" y="1563806"/>
              <a:ext cx="2819400" cy="2819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4" descr="http://jcop.vms.my/wp-content/uploads/2013/10/people-icon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6842" y="1662231"/>
              <a:ext cx="2740025" cy="2476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6" descr="http://www.un.mx/index/backred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40" t="14973" r="12215" b="20483"/>
            <a:stretch>
              <a:fillRect/>
            </a:stretch>
          </p:blipFill>
          <p:spPr bwMode="auto">
            <a:xfrm>
              <a:off x="4390267" y="2573456"/>
              <a:ext cx="1600200" cy="1104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Rectangle 10"/>
          <p:cNvSpPr/>
          <p:nvPr/>
        </p:nvSpPr>
        <p:spPr>
          <a:xfrm>
            <a:off x="4625249" y="2675341"/>
            <a:ext cx="3406458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39750" indent="-539750" algn="just">
              <a:defRPr/>
            </a:pPr>
            <a:r>
              <a:rPr lang="en-US" altLang="en-US" sz="2800" dirty="0">
                <a:latin typeface="Comic Sans MS" pitchFamily="66" charset="0"/>
                <a:cs typeface="Times New Roman" pitchFamily="18" charset="0"/>
              </a:rPr>
              <a:t>2.	Menu Selection/Menu Systems</a:t>
            </a:r>
          </a:p>
        </p:txBody>
      </p:sp>
    </p:spTree>
    <p:extLst>
      <p:ext uri="{BB962C8B-B14F-4D97-AF65-F5344CB8AC3E}">
        <p14:creationId xmlns:p14="http://schemas.microsoft.com/office/powerpoint/2010/main" val="3457813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http://cs3240team13.files.wordpress.com/2012/09/freedo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" r="19759"/>
          <a:stretch>
            <a:fillRect/>
          </a:stretch>
        </p:blipFill>
        <p:spPr bwMode="auto">
          <a:xfrm>
            <a:off x="4499801" y="2695433"/>
            <a:ext cx="3711575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Key Issues in Interface Design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740391" y="1855527"/>
            <a:ext cx="3352800" cy="2438400"/>
            <a:chOff x="3848100" y="1905000"/>
            <a:chExt cx="3848100" cy="2552700"/>
          </a:xfrm>
        </p:grpSpPr>
        <p:pic>
          <p:nvPicPr>
            <p:cNvPr id="4" name="Picture 2" descr="http://www.vsr2.com/wp-content/uploads/2013/06/053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7800" y="1905000"/>
              <a:ext cx="2438400" cy="2438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4" descr="http://www.artechenterprise.com/images/User-icon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8100" y="2133600"/>
              <a:ext cx="2324100" cy="2324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5763905" y="967969"/>
            <a:ext cx="3073021" cy="1049740"/>
            <a:chOff x="1116842" y="1563806"/>
            <a:chExt cx="7848600" cy="2819400"/>
          </a:xfrm>
        </p:grpSpPr>
        <p:pic>
          <p:nvPicPr>
            <p:cNvPr id="8" name="Picture 7" descr="http://blog.gembaacademy.com/wp-content/uploads/2007/06/computer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6042" y="1563806"/>
              <a:ext cx="2819400" cy="2819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4" descr="http://jcop.vms.my/wp-content/uploads/2013/10/people-icon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6842" y="1662231"/>
              <a:ext cx="2740025" cy="2476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6" descr="http://www.un.mx/index/backred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40" t="14973" r="12215" b="20483"/>
            <a:stretch>
              <a:fillRect/>
            </a:stretch>
          </p:blipFill>
          <p:spPr bwMode="auto">
            <a:xfrm>
              <a:off x="4390267" y="2573456"/>
              <a:ext cx="1600200" cy="1104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Rectangle 11"/>
          <p:cNvSpPr/>
          <p:nvPr/>
        </p:nvSpPr>
        <p:spPr>
          <a:xfrm>
            <a:off x="4106176" y="2142845"/>
            <a:ext cx="4212134" cy="8309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61950" indent="-361950">
              <a:defRPr/>
            </a:pPr>
            <a:r>
              <a:rPr lang="en-US" altLang="en-US" sz="2400" dirty="0">
                <a:latin typeface="Comic Sans MS" pitchFamily="66" charset="0"/>
                <a:cs typeface="Times New Roman" pitchFamily="18" charset="0"/>
              </a:rPr>
              <a:t>4.	Command Line/Command Language</a:t>
            </a:r>
          </a:p>
        </p:txBody>
      </p:sp>
    </p:spTree>
    <p:extLst>
      <p:ext uri="{BB962C8B-B14F-4D97-AF65-F5344CB8AC3E}">
        <p14:creationId xmlns:p14="http://schemas.microsoft.com/office/powerpoint/2010/main" val="3833583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Key Issues in Interface Design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740391" y="1855527"/>
            <a:ext cx="3352800" cy="2438400"/>
            <a:chOff x="3848100" y="1905000"/>
            <a:chExt cx="3848100" cy="2552700"/>
          </a:xfrm>
        </p:grpSpPr>
        <p:pic>
          <p:nvPicPr>
            <p:cNvPr id="4" name="Picture 2" descr="http://www.vsr2.com/wp-content/uploads/2013/06/05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7800" y="1905000"/>
              <a:ext cx="2438400" cy="2438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4" descr="http://www.artechenterprise.com/images/User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8100" y="2133600"/>
              <a:ext cx="2324100" cy="2324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5763905" y="967969"/>
            <a:ext cx="3073021" cy="1049740"/>
            <a:chOff x="1116842" y="1563806"/>
            <a:chExt cx="7848600" cy="2819400"/>
          </a:xfrm>
        </p:grpSpPr>
        <p:pic>
          <p:nvPicPr>
            <p:cNvPr id="8" name="Picture 7" descr="http://blog.gembaacademy.com/wp-content/uploads/2007/06/computer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6042" y="1563806"/>
              <a:ext cx="2819400" cy="2819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4" descr="http://jcop.vms.my/wp-content/uploads/2013/10/people-icon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6842" y="1662231"/>
              <a:ext cx="2740025" cy="2476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6" descr="http://www.un.mx/index/backred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40" t="14973" r="12215" b="20483"/>
            <a:stretch>
              <a:fillRect/>
            </a:stretch>
          </p:blipFill>
          <p:spPr bwMode="auto">
            <a:xfrm>
              <a:off x="4390267" y="2573456"/>
              <a:ext cx="1600200" cy="1104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" name="Rectangle 13"/>
          <p:cNvSpPr/>
          <p:nvPr/>
        </p:nvSpPr>
        <p:spPr>
          <a:xfrm>
            <a:off x="4093191" y="2720099"/>
            <a:ext cx="4730750" cy="5238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 algn="just">
              <a:defRPr/>
            </a:pPr>
            <a:r>
              <a:rPr lang="en-US" altLang="en-US" sz="2800" dirty="0">
                <a:latin typeface="Comic Sans MS" pitchFamily="66" charset="0"/>
                <a:cs typeface="Times New Roman" pitchFamily="18" charset="0"/>
              </a:rPr>
              <a:t>5. Natural Language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093191" y="3558299"/>
            <a:ext cx="49117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e.g. “delete the file named xxxx”</a:t>
            </a:r>
          </a:p>
        </p:txBody>
      </p:sp>
    </p:spTree>
    <p:extLst>
      <p:ext uri="{BB962C8B-B14F-4D97-AF65-F5344CB8AC3E}">
        <p14:creationId xmlns:p14="http://schemas.microsoft.com/office/powerpoint/2010/main" val="459395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 animBg="1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Lesson Objectives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To describe the design principles of good user interface </a:t>
            </a:r>
          </a:p>
          <a:p>
            <a:pPr eaLnBrk="1" hangingPunct="1"/>
            <a:r>
              <a:rPr lang="en-US" altLang="en-US" dirty="0"/>
              <a:t>To discuss the guidelines of designing color in an user interface </a:t>
            </a:r>
          </a:p>
          <a:p>
            <a:pPr eaLnBrk="1" hangingPunct="1"/>
            <a:r>
              <a:rPr lang="en-US" altLang="en-US" dirty="0"/>
              <a:t>To assess the design of an user interface </a:t>
            </a:r>
          </a:p>
        </p:txBody>
      </p:sp>
    </p:spTree>
    <p:extLst>
      <p:ext uri="{BB962C8B-B14F-4D97-AF65-F5344CB8AC3E}">
        <p14:creationId xmlns:p14="http://schemas.microsoft.com/office/powerpoint/2010/main" val="4079734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Key Issues in Interface Design</a:t>
            </a:r>
          </a:p>
        </p:txBody>
      </p:sp>
      <p:pic>
        <p:nvPicPr>
          <p:cNvPr id="3" name="Picture 2" descr="http://blog.gembaacademy.com/wp-content/uploads/2007/06/comput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496" y="1659340"/>
            <a:ext cx="28194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http://jcop.vms.my/wp-content/uploads/2013/10/people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96" y="1757765"/>
            <a:ext cx="2740025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http://www.un.mx/index/back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15" t="20483" r="13240" b="14973"/>
          <a:stretch>
            <a:fillRect/>
          </a:stretch>
        </p:blipFill>
        <p:spPr bwMode="auto">
          <a:xfrm>
            <a:off x="4029384" y="1564090"/>
            <a:ext cx="16002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3380096" y="1278340"/>
            <a:ext cx="1755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Present info</a:t>
            </a:r>
          </a:p>
        </p:txBody>
      </p:sp>
    </p:spTree>
    <p:extLst>
      <p:ext uri="{BB962C8B-B14F-4D97-AF65-F5344CB8AC3E}">
        <p14:creationId xmlns:p14="http://schemas.microsoft.com/office/powerpoint/2010/main" val="170704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Key Issues in Interface Design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37521" y="1171408"/>
            <a:ext cx="3178970" cy="1094949"/>
            <a:chOff x="941696" y="1716490"/>
            <a:chExt cx="7848600" cy="2914650"/>
          </a:xfrm>
        </p:grpSpPr>
        <p:pic>
          <p:nvPicPr>
            <p:cNvPr id="4" name="Picture 3" descr="http://blog.gembaacademy.com/wp-content/uploads/2007/06/computer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0896" y="1811740"/>
              <a:ext cx="2819400" cy="2819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4" descr="http://jcop.vms.my/wp-content/uploads/2013/10/people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1696" y="1910165"/>
              <a:ext cx="2740025" cy="2476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6" descr="http://www.un.mx/index/backred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15" t="20483" r="13240" b="14973"/>
            <a:stretch>
              <a:fillRect/>
            </a:stretch>
          </p:blipFill>
          <p:spPr bwMode="auto">
            <a:xfrm>
              <a:off x="4181784" y="1716490"/>
              <a:ext cx="1600200" cy="1104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Rectangle 9"/>
          <p:cNvSpPr/>
          <p:nvPr/>
        </p:nvSpPr>
        <p:spPr>
          <a:xfrm>
            <a:off x="2011023" y="2430131"/>
            <a:ext cx="6252696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When presenting information to the users, the following factors must be taken into consideration:</a:t>
            </a:r>
          </a:p>
          <a:p>
            <a:pPr>
              <a:defRPr/>
            </a:pPr>
            <a:endParaRPr lang="en-US" altLang="en-US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514350" indent="-514350">
              <a:buFontTx/>
              <a:buAutoNum type="arabicPeriod"/>
              <a:defRPr/>
            </a:pPr>
            <a:r>
              <a:rPr lang="en-US" altLang="en-US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Data Visualization</a:t>
            </a:r>
          </a:p>
          <a:p>
            <a:pPr marL="514350" indent="-514350">
              <a:buFontTx/>
              <a:buAutoNum type="arabicPeriod"/>
              <a:defRPr/>
            </a:pPr>
            <a:r>
              <a:rPr lang="en-US" altLang="en-US" sz="2000" dirty="0">
                <a:latin typeface="Century Gothic" panose="020B0502020202020204" pitchFamily="34" charset="0"/>
                <a:cs typeface="Times New Roman" pitchFamily="18" charset="0"/>
              </a:rPr>
              <a:t>Color</a:t>
            </a:r>
          </a:p>
        </p:txBody>
      </p:sp>
    </p:spTree>
    <p:extLst>
      <p:ext uri="{BB962C8B-B14F-4D97-AF65-F5344CB8AC3E}">
        <p14:creationId xmlns:p14="http://schemas.microsoft.com/office/powerpoint/2010/main" val="273954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Key Issues in Interface Design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645418" y="1400022"/>
            <a:ext cx="5371727" cy="55126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b="1" dirty="0"/>
              <a:t>Jan	Feb	Mar	Apr	May	June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2842	2851	3164	2500	1273	2835	</a:t>
            </a:r>
          </a:p>
        </p:txBody>
      </p:sp>
      <p:grpSp>
        <p:nvGrpSpPr>
          <p:cNvPr id="9" name="Group 35"/>
          <p:cNvGrpSpPr>
            <a:grpSpLocks/>
          </p:cNvGrpSpPr>
          <p:nvPr/>
        </p:nvGrpSpPr>
        <p:grpSpPr bwMode="auto">
          <a:xfrm>
            <a:off x="1257927" y="2151821"/>
            <a:ext cx="6146707" cy="2824505"/>
            <a:chOff x="192" y="1632"/>
            <a:chExt cx="4800" cy="2586"/>
          </a:xfrm>
        </p:grpSpPr>
        <p:sp>
          <p:nvSpPr>
            <p:cNvPr id="10" name="Line 5"/>
            <p:cNvSpPr>
              <a:spLocks noChangeShapeType="1"/>
            </p:cNvSpPr>
            <p:nvPr/>
          </p:nvSpPr>
          <p:spPr bwMode="auto">
            <a:xfrm flipV="1">
              <a:off x="672" y="1632"/>
              <a:ext cx="0" cy="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MY" sz="1050"/>
            </a:p>
          </p:txBody>
        </p:sp>
        <p:sp>
          <p:nvSpPr>
            <p:cNvPr id="11" name="Line 4"/>
            <p:cNvSpPr>
              <a:spLocks noChangeShapeType="1"/>
            </p:cNvSpPr>
            <p:nvPr/>
          </p:nvSpPr>
          <p:spPr bwMode="auto">
            <a:xfrm>
              <a:off x="528" y="3888"/>
              <a:ext cx="446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MY" sz="1050"/>
            </a:p>
          </p:txBody>
        </p:sp>
        <p:sp>
          <p:nvSpPr>
            <p:cNvPr id="12" name="Line 6"/>
            <p:cNvSpPr>
              <a:spLocks noChangeShapeType="1"/>
            </p:cNvSpPr>
            <p:nvPr/>
          </p:nvSpPr>
          <p:spPr bwMode="auto">
            <a:xfrm>
              <a:off x="624" y="3696"/>
              <a:ext cx="9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MY" sz="1050"/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>
              <a:off x="624" y="3456"/>
              <a:ext cx="9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MY" sz="1050"/>
            </a:p>
          </p:txBody>
        </p:sp>
        <p:sp>
          <p:nvSpPr>
            <p:cNvPr id="14" name="Line 8"/>
            <p:cNvSpPr>
              <a:spLocks noChangeShapeType="1"/>
            </p:cNvSpPr>
            <p:nvPr/>
          </p:nvSpPr>
          <p:spPr bwMode="auto">
            <a:xfrm>
              <a:off x="624" y="3216"/>
              <a:ext cx="9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MY" sz="1050"/>
            </a:p>
          </p:txBody>
        </p:sp>
        <p:sp>
          <p:nvSpPr>
            <p:cNvPr id="15" name="Line 9"/>
            <p:cNvSpPr>
              <a:spLocks noChangeShapeType="1"/>
            </p:cNvSpPr>
            <p:nvPr/>
          </p:nvSpPr>
          <p:spPr bwMode="auto">
            <a:xfrm>
              <a:off x="624" y="2976"/>
              <a:ext cx="9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MY" sz="1050"/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>
              <a:off x="624" y="2736"/>
              <a:ext cx="9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MY" sz="1050"/>
            </a:p>
          </p:txBody>
        </p:sp>
        <p:sp>
          <p:nvSpPr>
            <p:cNvPr id="17" name="Line 11"/>
            <p:cNvSpPr>
              <a:spLocks noChangeShapeType="1"/>
            </p:cNvSpPr>
            <p:nvPr/>
          </p:nvSpPr>
          <p:spPr bwMode="auto">
            <a:xfrm>
              <a:off x="624" y="2496"/>
              <a:ext cx="9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MY" sz="1050"/>
            </a:p>
          </p:txBody>
        </p:sp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912" y="2592"/>
              <a:ext cx="240" cy="129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defRPr/>
              </a:pPr>
              <a:endParaRPr lang="en-MY" altLang="en-US" sz="1600">
                <a:solidFill>
                  <a:srgbClr val="FFFFFF"/>
                </a:solidFill>
                <a:latin typeface="Constantia" pitchFamily="18" charset="0"/>
              </a:endParaRPr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MY" sz="1050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624" y="2016"/>
              <a:ext cx="9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MY" sz="1050"/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192" y="3312"/>
              <a:ext cx="432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/>
                <a:t>1000</a:t>
              </a:r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192" y="2832"/>
              <a:ext cx="432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/>
                <a:t>2000</a:t>
              </a:r>
            </a:p>
          </p:txBody>
        </p:sp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>
              <a:off x="192" y="2352"/>
              <a:ext cx="432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/>
                <a:t>3000</a:t>
              </a:r>
            </a:p>
          </p:txBody>
        </p:sp>
        <p:sp>
          <p:nvSpPr>
            <p:cNvPr id="24" name="Text Box 21"/>
            <p:cNvSpPr txBox="1">
              <a:spLocks noChangeArrowheads="1"/>
            </p:cNvSpPr>
            <p:nvPr/>
          </p:nvSpPr>
          <p:spPr bwMode="auto">
            <a:xfrm>
              <a:off x="192" y="1872"/>
              <a:ext cx="432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/>
                <a:t>4000</a:t>
              </a: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1536" y="2544"/>
              <a:ext cx="240" cy="1344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defRPr/>
              </a:pPr>
              <a:endParaRPr lang="en-MY" altLang="en-US" sz="1600">
                <a:solidFill>
                  <a:srgbClr val="FFFFFF"/>
                </a:solidFill>
                <a:latin typeface="Constantia" pitchFamily="18" charset="0"/>
              </a:endParaRPr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2112" y="2400"/>
              <a:ext cx="240" cy="148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defRPr/>
              </a:pPr>
              <a:endParaRPr lang="en-MY" altLang="en-US" sz="1600">
                <a:solidFill>
                  <a:srgbClr val="FFFFFF"/>
                </a:solidFill>
                <a:latin typeface="Constantia" pitchFamily="18" charset="0"/>
              </a:endParaRP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2688" y="2736"/>
              <a:ext cx="240" cy="1152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defRPr/>
              </a:pPr>
              <a:endParaRPr lang="en-MY" altLang="en-US" sz="1600">
                <a:solidFill>
                  <a:srgbClr val="FFFFFF"/>
                </a:solidFill>
                <a:latin typeface="Constantia" pitchFamily="18" charset="0"/>
              </a:endParaRP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3264" y="3312"/>
              <a:ext cx="240" cy="57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defRPr/>
              </a:pPr>
              <a:endParaRPr lang="en-MY" altLang="en-US" sz="1600">
                <a:solidFill>
                  <a:srgbClr val="FFFFFF"/>
                </a:solidFill>
                <a:latin typeface="Constantia" pitchFamily="18" charset="0"/>
              </a:endParaRPr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3840" y="2640"/>
              <a:ext cx="240" cy="124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defRPr/>
              </a:pPr>
              <a:endParaRPr lang="en-MY" altLang="en-US" sz="1600">
                <a:solidFill>
                  <a:srgbClr val="FFFFFF"/>
                </a:solidFill>
                <a:latin typeface="Constantia" pitchFamily="18" charset="0"/>
              </a:endParaRPr>
            </a:p>
          </p:txBody>
        </p:sp>
        <p:sp>
          <p:nvSpPr>
            <p:cNvPr id="30" name="Text Box 28"/>
            <p:cNvSpPr txBox="1">
              <a:spLocks noChangeArrowheads="1"/>
            </p:cNvSpPr>
            <p:nvPr/>
          </p:nvSpPr>
          <p:spPr bwMode="auto">
            <a:xfrm>
              <a:off x="864" y="3984"/>
              <a:ext cx="384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/>
                <a:t>Jan</a:t>
              </a:r>
            </a:p>
          </p:txBody>
        </p:sp>
        <p:sp>
          <p:nvSpPr>
            <p:cNvPr id="31" name="Text Box 29"/>
            <p:cNvSpPr txBox="1">
              <a:spLocks noChangeArrowheads="1"/>
            </p:cNvSpPr>
            <p:nvPr/>
          </p:nvSpPr>
          <p:spPr bwMode="auto">
            <a:xfrm>
              <a:off x="1536" y="3984"/>
              <a:ext cx="384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/>
                <a:t>Feb</a:t>
              </a:r>
            </a:p>
          </p:txBody>
        </p:sp>
        <p:sp>
          <p:nvSpPr>
            <p:cNvPr id="32" name="Text Box 30"/>
            <p:cNvSpPr txBox="1">
              <a:spLocks noChangeArrowheads="1"/>
            </p:cNvSpPr>
            <p:nvPr/>
          </p:nvSpPr>
          <p:spPr bwMode="auto">
            <a:xfrm>
              <a:off x="2064" y="3984"/>
              <a:ext cx="384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/>
                <a:t>Mar</a:t>
              </a:r>
            </a:p>
          </p:txBody>
        </p:sp>
        <p:sp>
          <p:nvSpPr>
            <p:cNvPr id="33" name="Text Box 31"/>
            <p:cNvSpPr txBox="1">
              <a:spLocks noChangeArrowheads="1"/>
            </p:cNvSpPr>
            <p:nvPr/>
          </p:nvSpPr>
          <p:spPr bwMode="auto">
            <a:xfrm>
              <a:off x="2640" y="3984"/>
              <a:ext cx="384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/>
                <a:t>Apr</a:t>
              </a:r>
            </a:p>
          </p:txBody>
        </p:sp>
        <p:sp>
          <p:nvSpPr>
            <p:cNvPr id="34" name="Text Box 32"/>
            <p:cNvSpPr txBox="1">
              <a:spLocks noChangeArrowheads="1"/>
            </p:cNvSpPr>
            <p:nvPr/>
          </p:nvSpPr>
          <p:spPr bwMode="auto">
            <a:xfrm>
              <a:off x="3216" y="3984"/>
              <a:ext cx="384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/>
                <a:t>May</a:t>
              </a:r>
            </a:p>
          </p:txBody>
        </p:sp>
        <p:sp>
          <p:nvSpPr>
            <p:cNvPr id="35" name="Text Box 33"/>
            <p:cNvSpPr txBox="1">
              <a:spLocks noChangeArrowheads="1"/>
            </p:cNvSpPr>
            <p:nvPr/>
          </p:nvSpPr>
          <p:spPr bwMode="auto">
            <a:xfrm>
              <a:off x="3792" y="3984"/>
              <a:ext cx="384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/>
                <a:t>June</a:t>
              </a:r>
            </a:p>
          </p:txBody>
        </p:sp>
      </p:grpSp>
      <p:sp>
        <p:nvSpPr>
          <p:cNvPr id="36" name="Rectangle 35"/>
          <p:cNvSpPr/>
          <p:nvPr/>
        </p:nvSpPr>
        <p:spPr>
          <a:xfrm>
            <a:off x="1512198" y="929357"/>
            <a:ext cx="65742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Example : Data Visualization (Textual vs. Graphical presentation)</a:t>
            </a:r>
            <a:endParaRPr lang="en-MY" sz="1600" dirty="0"/>
          </a:p>
        </p:txBody>
      </p:sp>
    </p:spTree>
    <p:extLst>
      <p:ext uri="{BB962C8B-B14F-4D97-AF65-F5344CB8AC3E}">
        <p14:creationId xmlns:p14="http://schemas.microsoft.com/office/powerpoint/2010/main" val="379395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Key Issues in Interface Design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512198" y="929357"/>
            <a:ext cx="65742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Example : Data Visualization (Present dynamically varying numeric information)</a:t>
            </a:r>
            <a:endParaRPr lang="en-MY" sz="1600" dirty="0"/>
          </a:p>
        </p:txBody>
      </p:sp>
      <p:pic>
        <p:nvPicPr>
          <p:cNvPr id="37" name="Picture 18" descr="https://encrypted-tbn1.gstatic.com/images?q=tbn:ANd9GcSB5hmNYWmOyLlEePGlJSovzBJJROF0VbmrKMuoL_HmA_amTEEnApH-Wmf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63"/>
          <a:stretch>
            <a:fillRect/>
          </a:stretch>
        </p:blipFill>
        <p:spPr bwMode="auto">
          <a:xfrm>
            <a:off x="4725038" y="2445398"/>
            <a:ext cx="248602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0" descr="http://pic.dhe.ibm.com/infocenter/wbevents/v6r2m1/topic/com.ibm.wbe.monitoring.doc/doc/bs_SampleMe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406" y="2353647"/>
            <a:ext cx="2209800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082073" y="4197998"/>
            <a:ext cx="1822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/>
              <a:t>Sales</a:t>
            </a:r>
          </a:p>
        </p:txBody>
      </p:sp>
    </p:spTree>
    <p:extLst>
      <p:ext uri="{BB962C8B-B14F-4D97-AF65-F5344CB8AC3E}">
        <p14:creationId xmlns:p14="http://schemas.microsoft.com/office/powerpoint/2010/main" val="56412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Key Issues in Interface Design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512198" y="929357"/>
            <a:ext cx="65742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Example : Data Visualization (Graphical info display showing relative values)</a:t>
            </a:r>
            <a:endParaRPr lang="en-MY" sz="1600" dirty="0"/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1631220" y="3320143"/>
            <a:ext cx="474663" cy="3810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MY" altLang="en-US"/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2105882" y="3320143"/>
            <a:ext cx="1785938" cy="381000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MY" altLang="en-US"/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1572482" y="3015343"/>
            <a:ext cx="250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/>
              <a:t>0</a:t>
            </a:r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1877282" y="3015343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/>
              <a:t>100</a:t>
            </a:r>
          </a:p>
        </p:txBody>
      </p:sp>
      <p:sp>
        <p:nvSpPr>
          <p:cNvPr id="12" name="Text Box 16"/>
          <p:cNvSpPr txBox="1">
            <a:spLocks noChangeArrowheads="1"/>
          </p:cNvSpPr>
          <p:nvPr/>
        </p:nvSpPr>
        <p:spPr bwMode="auto">
          <a:xfrm>
            <a:off x="3653695" y="3015343"/>
            <a:ext cx="5095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/>
              <a:t>400</a:t>
            </a:r>
          </a:p>
        </p:txBody>
      </p:sp>
      <p:sp>
        <p:nvSpPr>
          <p:cNvPr id="13" name="Text Box 17"/>
          <p:cNvSpPr txBox="1">
            <a:spLocks noChangeArrowheads="1"/>
          </p:cNvSpPr>
          <p:nvPr/>
        </p:nvSpPr>
        <p:spPr bwMode="auto">
          <a:xfrm>
            <a:off x="2486882" y="3015343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/>
              <a:t>200</a:t>
            </a: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3096482" y="3015343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/>
              <a:t>300</a:t>
            </a:r>
          </a:p>
        </p:txBody>
      </p: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2258282" y="2405743"/>
            <a:ext cx="129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/>
              <a:t>Pressure</a:t>
            </a:r>
          </a:p>
        </p:txBody>
      </p:sp>
      <p:sp>
        <p:nvSpPr>
          <p:cNvPr id="16" name="Rectangle 22"/>
          <p:cNvSpPr>
            <a:spLocks noChangeArrowheads="1"/>
          </p:cNvSpPr>
          <p:nvPr/>
        </p:nvSpPr>
        <p:spPr bwMode="auto">
          <a:xfrm>
            <a:off x="5687282" y="3320143"/>
            <a:ext cx="1785938" cy="3810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MY" altLang="en-US"/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7439882" y="3320143"/>
            <a:ext cx="474663" cy="381000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MY" altLang="en-US"/>
          </a:p>
        </p:txBody>
      </p:sp>
      <p:sp>
        <p:nvSpPr>
          <p:cNvPr id="18" name="Text Box 24"/>
          <p:cNvSpPr txBox="1">
            <a:spLocks noChangeArrowheads="1"/>
          </p:cNvSpPr>
          <p:nvPr/>
        </p:nvSpPr>
        <p:spPr bwMode="auto">
          <a:xfrm>
            <a:off x="5534882" y="2939143"/>
            <a:ext cx="250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/>
              <a:t>0</a:t>
            </a:r>
          </a:p>
        </p:txBody>
      </p:sp>
      <p:sp>
        <p:nvSpPr>
          <p:cNvPr id="19" name="Text Box 25"/>
          <p:cNvSpPr txBox="1">
            <a:spLocks noChangeArrowheads="1"/>
          </p:cNvSpPr>
          <p:nvPr/>
        </p:nvSpPr>
        <p:spPr bwMode="auto">
          <a:xfrm>
            <a:off x="5992082" y="2939143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/>
              <a:t>25</a:t>
            </a:r>
          </a:p>
        </p:txBody>
      </p:sp>
      <p:sp>
        <p:nvSpPr>
          <p:cNvPr id="20" name="Text Box 26"/>
          <p:cNvSpPr txBox="1">
            <a:spLocks noChangeArrowheads="1"/>
          </p:cNvSpPr>
          <p:nvPr/>
        </p:nvSpPr>
        <p:spPr bwMode="auto">
          <a:xfrm>
            <a:off x="7616095" y="2939143"/>
            <a:ext cx="5095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/>
              <a:t>100</a:t>
            </a:r>
          </a:p>
        </p:txBody>
      </p:sp>
      <p:sp>
        <p:nvSpPr>
          <p:cNvPr id="21" name="Text Box 27"/>
          <p:cNvSpPr txBox="1">
            <a:spLocks noChangeArrowheads="1"/>
          </p:cNvSpPr>
          <p:nvPr/>
        </p:nvSpPr>
        <p:spPr bwMode="auto">
          <a:xfrm>
            <a:off x="6601682" y="2939143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/>
              <a:t>50</a:t>
            </a:r>
          </a:p>
        </p:txBody>
      </p:sp>
      <p:sp>
        <p:nvSpPr>
          <p:cNvPr id="22" name="Text Box 28"/>
          <p:cNvSpPr txBox="1">
            <a:spLocks noChangeArrowheads="1"/>
          </p:cNvSpPr>
          <p:nvPr/>
        </p:nvSpPr>
        <p:spPr bwMode="auto">
          <a:xfrm>
            <a:off x="7211282" y="2939143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/>
              <a:t>75</a:t>
            </a:r>
          </a:p>
        </p:txBody>
      </p:sp>
      <p:sp>
        <p:nvSpPr>
          <p:cNvPr id="23" name="Text Box 29"/>
          <p:cNvSpPr txBox="1">
            <a:spLocks noChangeArrowheads="1"/>
          </p:cNvSpPr>
          <p:nvPr/>
        </p:nvSpPr>
        <p:spPr bwMode="auto">
          <a:xfrm>
            <a:off x="5915882" y="2329543"/>
            <a:ext cx="190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/>
              <a:t>Temperature</a:t>
            </a:r>
          </a:p>
        </p:txBody>
      </p:sp>
    </p:spTree>
    <p:extLst>
      <p:ext uri="{BB962C8B-B14F-4D97-AF65-F5344CB8AC3E}">
        <p14:creationId xmlns:p14="http://schemas.microsoft.com/office/powerpoint/2010/main" val="27121367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Exercise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altLang="en-US" b="1" dirty="0">
                <a:cs typeface="Times New Roman" panose="02020603050405020304" pitchFamily="18" charset="0"/>
              </a:rPr>
              <a:t>Q: Suggest a scenario to use Textual presentation and another scenario to use Graphical presentation. </a:t>
            </a:r>
          </a:p>
          <a:p>
            <a:endParaRPr lang="en-MY" dirty="0"/>
          </a:p>
          <a:p>
            <a:pPr marL="0" indent="0" algn="just" eaLnBrk="1" hangingPunct="1">
              <a:buFont typeface="Wingdings 2" panose="05020102010507070707" pitchFamily="18" charset="2"/>
              <a:buNone/>
            </a:pPr>
            <a:r>
              <a:rPr lang="en-US" altLang="en-US" b="1" dirty="0">
                <a:cs typeface="Times New Roman" panose="02020603050405020304" pitchFamily="18" charset="0"/>
              </a:rPr>
              <a:t>Answer</a:t>
            </a:r>
            <a:r>
              <a:rPr lang="en-US" altLang="en-US" dirty="0">
                <a:cs typeface="Times New Roman" panose="02020603050405020304" pitchFamily="18" charset="0"/>
              </a:rPr>
              <a:t>: </a:t>
            </a:r>
          </a:p>
          <a:p>
            <a:pPr marL="0" indent="0" algn="just" eaLnBrk="1" hangingPunct="1">
              <a:buFont typeface="Wingdings 2" panose="05020102010507070707" pitchFamily="18" charset="2"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Textual presentation: Customer details, Order details, Account balance details, and etc. 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175837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Exercise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altLang="en-US" b="1" dirty="0">
                <a:cs typeface="Times New Roman" panose="02020603050405020304" pitchFamily="18" charset="0"/>
              </a:rPr>
              <a:t>Q: Suggest a scenario to use Textual presentation and another scenario to use Graphical presentation. </a:t>
            </a:r>
          </a:p>
          <a:p>
            <a:endParaRPr lang="en-MY" dirty="0"/>
          </a:p>
          <a:p>
            <a:pPr marL="0" indent="0" algn="just" eaLnBrk="1" hangingPunct="1">
              <a:buFont typeface="Wingdings 2" panose="05020102010507070707" pitchFamily="18" charset="2"/>
              <a:buNone/>
            </a:pPr>
            <a:r>
              <a:rPr lang="en-US" altLang="en-US" b="1" dirty="0">
                <a:cs typeface="Times New Roman" panose="02020603050405020304" pitchFamily="18" charset="0"/>
              </a:rPr>
              <a:t>Answer</a:t>
            </a:r>
            <a:r>
              <a:rPr lang="en-US" altLang="en-US" dirty="0">
                <a:cs typeface="Times New Roman" panose="02020603050405020304" pitchFamily="18" charset="0"/>
              </a:rPr>
              <a:t>: </a:t>
            </a:r>
          </a:p>
          <a:p>
            <a:pPr marL="0" indent="0" algn="just" eaLnBrk="1" hangingPunct="1">
              <a:buFont typeface="Wingdings 2" panose="05020102010507070707" pitchFamily="18" charset="2"/>
              <a:buNone/>
              <a:defRPr/>
            </a:pPr>
            <a:r>
              <a:rPr lang="en-US" altLang="en-US" sz="2000" dirty="0">
                <a:cs typeface="Times New Roman" panose="02020603050405020304" pitchFamily="18" charset="0"/>
              </a:rPr>
              <a:t>Graphical presentation:  </a:t>
            </a:r>
          </a:p>
          <a:p>
            <a:pPr algn="just" eaLnBrk="1" hangingPunct="1">
              <a:defRPr/>
            </a:pPr>
            <a:r>
              <a:rPr lang="en-US" altLang="en-US" sz="2000" dirty="0">
                <a:cs typeface="Times New Roman" panose="02020603050405020304" pitchFamily="18" charset="0"/>
              </a:rPr>
              <a:t>Weather information, gathered from a number of sources, is shown as a weather map with isobars, weather fronts and so on</a:t>
            </a:r>
          </a:p>
          <a:p>
            <a:pPr algn="just" eaLnBrk="1" hangingPunct="1">
              <a:defRPr/>
            </a:pPr>
            <a:r>
              <a:rPr lang="en-US" altLang="en-US" sz="2000" dirty="0">
                <a:cs typeface="Times New Roman" panose="02020603050405020304" pitchFamily="18" charset="0"/>
              </a:rPr>
              <a:t>The state of a telephone network is displayed graphically in a network management center</a:t>
            </a:r>
            <a:endParaRPr lang="en-MY" sz="2000" dirty="0"/>
          </a:p>
        </p:txBody>
      </p:sp>
    </p:spTree>
    <p:extLst>
      <p:ext uri="{BB962C8B-B14F-4D97-AF65-F5344CB8AC3E}">
        <p14:creationId xmlns:p14="http://schemas.microsoft.com/office/powerpoint/2010/main" val="3196212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w3.shorecrest.org/~Lisa_Peck/Physics/syllabus/phases/gases/gaswp05/abi1/isobar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911" y="161731"/>
            <a:ext cx="6330820" cy="4748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83197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Use of Colors – Errors in Using Colors </a:t>
            </a:r>
            <a:endParaRPr lang="en-MY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5952" y="1061575"/>
            <a:ext cx="6979787" cy="3250282"/>
          </a:xfrm>
        </p:spPr>
        <p:txBody>
          <a:bodyPr/>
          <a:lstStyle/>
          <a:p>
            <a:pPr algn="just"/>
            <a:r>
              <a:rPr lang="en-US" altLang="en-US" sz="2000" dirty="0">
                <a:cs typeface="Times New Roman" panose="02020603050405020304" pitchFamily="18" charset="0"/>
              </a:rPr>
              <a:t>Common errors made by designers when incorporating color in a user interface are: -</a:t>
            </a:r>
          </a:p>
          <a:p>
            <a:pPr marL="715963" lvl="1" indent="-342900" algn="just"/>
            <a:r>
              <a:rPr lang="en-US" altLang="en-US" sz="2000" dirty="0">
                <a:solidFill>
                  <a:srgbClr val="FF0000"/>
                </a:solidFill>
                <a:cs typeface="Times New Roman" panose="02020603050405020304" pitchFamily="18" charset="0"/>
              </a:rPr>
              <a:t>Color is used to communicate meaning</a:t>
            </a:r>
          </a:p>
          <a:p>
            <a:pPr marL="982663" lvl="2" indent="-342900" algn="just"/>
            <a:r>
              <a:rPr lang="en-US" altLang="en-US" sz="2000" dirty="0">
                <a:cs typeface="Times New Roman" panose="02020603050405020304" pitchFamily="18" charset="0"/>
              </a:rPr>
              <a:t>Color-blind may misinterpret the color</a:t>
            </a:r>
          </a:p>
          <a:p>
            <a:pPr marL="982663" lvl="2" indent="-342900" algn="just"/>
            <a:r>
              <a:rPr lang="en-US" altLang="en-US" sz="2000" dirty="0">
                <a:cs typeface="Times New Roman" panose="02020603050405020304" pitchFamily="18" charset="0"/>
              </a:rPr>
              <a:t>Human color perceptions are different </a:t>
            </a:r>
          </a:p>
          <a:p>
            <a:pPr marL="715963" lvl="1" indent="-342900" algn="just"/>
            <a:r>
              <a:rPr lang="en-US" altLang="en-US" sz="2000" dirty="0">
                <a:solidFill>
                  <a:srgbClr val="FF0000"/>
                </a:solidFill>
                <a:cs typeface="Times New Roman" panose="02020603050405020304" pitchFamily="18" charset="0"/>
              </a:rPr>
              <a:t>Too many colors or the colors are too bright  in the display</a:t>
            </a:r>
          </a:p>
          <a:p>
            <a:pPr marL="982663" lvl="2" indent="-342900" algn="just"/>
            <a:r>
              <a:rPr lang="en-US" altLang="en-US" sz="2000" dirty="0">
                <a:cs typeface="Times New Roman" panose="02020603050405020304" pitchFamily="18" charset="0"/>
              </a:rPr>
              <a:t>Some colors cannot viewed comfortably for long</a:t>
            </a:r>
          </a:p>
          <a:p>
            <a:pPr marL="982663" lvl="2" indent="-342900" algn="just"/>
            <a:r>
              <a:rPr lang="en-US" altLang="en-US" sz="2000" dirty="0">
                <a:cs typeface="Times New Roman" panose="02020603050405020304" pitchFamily="18" charset="0"/>
              </a:rPr>
              <a:t>Cause confusion if colors are used inconsistently</a:t>
            </a:r>
          </a:p>
          <a:p>
            <a:endParaRPr lang="en-US" altLang="en-US" sz="2000" dirty="0"/>
          </a:p>
          <a:p>
            <a:endParaRPr lang="en-MY" sz="2000" dirty="0"/>
          </a:p>
        </p:txBody>
      </p:sp>
    </p:spTree>
    <p:extLst>
      <p:ext uri="{BB962C8B-B14F-4D97-AF65-F5344CB8AC3E}">
        <p14:creationId xmlns:p14="http://schemas.microsoft.com/office/powerpoint/2010/main" val="16241947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when Using Color</a:t>
            </a:r>
            <a:endParaRPr lang="en-MY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defRPr/>
            </a:pPr>
            <a:r>
              <a:rPr lang="en-US" b="1" dirty="0">
                <a:cs typeface="Times New Roman" pitchFamily="18" charset="0"/>
              </a:rPr>
              <a:t>Limit</a:t>
            </a:r>
            <a:r>
              <a:rPr lang="en-US" dirty="0">
                <a:cs typeface="Times New Roman" pitchFamily="18" charset="0"/>
              </a:rPr>
              <a:t> the number of colors used </a:t>
            </a:r>
          </a:p>
          <a:p>
            <a:pPr marL="895350" lvl="1" indent="-534988" algn="just" eaLnBrk="1" hangingPunct="1">
              <a:buFont typeface="Wingdings" pitchFamily="2" charset="2"/>
              <a:buNone/>
              <a:defRPr/>
            </a:pPr>
            <a:r>
              <a:rPr lang="en-US" dirty="0">
                <a:solidFill>
                  <a:schemeClr val="tx1"/>
                </a:solidFill>
                <a:cs typeface="Times New Roman" pitchFamily="18" charset="0"/>
                <a:sym typeface="Wingdings" pitchFamily="2" charset="2"/>
              </a:rPr>
              <a:t>	</a:t>
            </a: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&lt; 5 colors in a window; &lt; 7 colors in an interface </a:t>
            </a:r>
          </a:p>
          <a:p>
            <a:pPr algn="just" eaLnBrk="1" hangingPunct="1">
              <a:defRPr/>
            </a:pPr>
            <a:r>
              <a:rPr lang="en-US" dirty="0">
                <a:cs typeface="Times New Roman" pitchFamily="18" charset="0"/>
              </a:rPr>
              <a:t>Use color change to show a </a:t>
            </a:r>
            <a:r>
              <a:rPr lang="en-US" b="1" dirty="0">
                <a:cs typeface="Times New Roman" pitchFamily="18" charset="0"/>
              </a:rPr>
              <a:t>change</a:t>
            </a:r>
            <a:r>
              <a:rPr lang="en-US" dirty="0">
                <a:cs typeface="Times New Roman" pitchFamily="18" charset="0"/>
              </a:rPr>
              <a:t> in </a:t>
            </a:r>
            <a:r>
              <a:rPr lang="en-US" b="1" dirty="0">
                <a:cs typeface="Times New Roman" pitchFamily="18" charset="0"/>
              </a:rPr>
              <a:t>system status</a:t>
            </a:r>
            <a:r>
              <a:rPr lang="en-US" dirty="0">
                <a:cs typeface="Times New Roman" pitchFamily="18" charset="0"/>
              </a:rPr>
              <a:t> </a:t>
            </a:r>
          </a:p>
          <a:p>
            <a:pPr marL="895350" lvl="1" indent="-534988" algn="just" eaLnBrk="1" hangingPunct="1">
              <a:buFont typeface="Wingdings" panose="05000000000000000000" pitchFamily="2" charset="2"/>
              <a:buChar char="à"/>
              <a:defRPr/>
            </a:pP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Change of color means that a significant event has occurred. </a:t>
            </a:r>
          </a:p>
          <a:p>
            <a:pPr marL="895350" lvl="1" indent="-534988" algn="just" eaLnBrk="1" hangingPunct="1">
              <a:buFont typeface="Wingdings" panose="05000000000000000000" pitchFamily="2" charset="2"/>
              <a:buChar char="à"/>
              <a:defRPr/>
            </a:pP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E.g. change of color</a:t>
            </a:r>
          </a:p>
          <a:p>
            <a:pPr lvl="1" algn="just" eaLnBrk="1" hangingPunct="1">
              <a:buFont typeface="Wingdings" pitchFamily="2" charset="2"/>
              <a:buNone/>
              <a:defRPr/>
            </a:pPr>
            <a:r>
              <a:rPr lang="en-US" dirty="0">
                <a:solidFill>
                  <a:schemeClr val="tx1"/>
                </a:solidFill>
                <a:cs typeface="Times New Roman" pitchFamily="18" charset="0"/>
                <a:sym typeface="Wingdings" pitchFamily="2" charset="2"/>
              </a:rPr>
              <a:t>	</a:t>
            </a:r>
            <a:endParaRPr lang="en-US" dirty="0">
              <a:solidFill>
                <a:schemeClr val="tx1"/>
              </a:solidFill>
              <a:cs typeface="Times New Roman" pitchFamily="18" charset="0"/>
            </a:endParaRPr>
          </a:p>
        </p:txBody>
      </p:sp>
      <p:grpSp>
        <p:nvGrpSpPr>
          <p:cNvPr id="14" name="Group 8"/>
          <p:cNvGrpSpPr>
            <a:grpSpLocks/>
          </p:cNvGrpSpPr>
          <p:nvPr/>
        </p:nvGrpSpPr>
        <p:grpSpPr bwMode="auto">
          <a:xfrm>
            <a:off x="2813179" y="4189445"/>
            <a:ext cx="3733800" cy="838200"/>
            <a:chOff x="2352" y="3552"/>
            <a:chExt cx="2352" cy="528"/>
          </a:xfrm>
        </p:grpSpPr>
        <p:sp>
          <p:nvSpPr>
            <p:cNvPr id="15" name="Oval 5"/>
            <p:cNvSpPr>
              <a:spLocks noChangeArrowheads="1"/>
            </p:cNvSpPr>
            <p:nvPr/>
          </p:nvSpPr>
          <p:spPr bwMode="auto">
            <a:xfrm>
              <a:off x="2352" y="3552"/>
              <a:ext cx="816" cy="528"/>
            </a:xfrm>
            <a:prstGeom prst="ellipse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en-US" sz="4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!</a:t>
              </a:r>
            </a:p>
          </p:txBody>
        </p:sp>
        <p:sp>
          <p:nvSpPr>
            <p:cNvPr id="16" name="Oval 6"/>
            <p:cNvSpPr>
              <a:spLocks noChangeArrowheads="1"/>
            </p:cNvSpPr>
            <p:nvPr/>
          </p:nvSpPr>
          <p:spPr bwMode="auto">
            <a:xfrm>
              <a:off x="3888" y="3552"/>
              <a:ext cx="816" cy="528"/>
            </a:xfrm>
            <a:prstGeom prst="ellipse">
              <a:avLst/>
            </a:prstGeom>
            <a:solidFill>
              <a:srgbClr val="FF00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en-US" sz="48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!</a:t>
              </a:r>
            </a:p>
          </p:txBody>
        </p:sp>
        <p:sp>
          <p:nvSpPr>
            <p:cNvPr id="17" name="AutoShape 7"/>
            <p:cNvSpPr>
              <a:spLocks noChangeArrowheads="1"/>
            </p:cNvSpPr>
            <p:nvPr/>
          </p:nvSpPr>
          <p:spPr bwMode="auto">
            <a:xfrm>
              <a:off x="3312" y="3696"/>
              <a:ext cx="384" cy="240"/>
            </a:xfrm>
            <a:prstGeom prst="rightArrow">
              <a:avLst>
                <a:gd name="adj1" fmla="val 50000"/>
                <a:gd name="adj2" fmla="val 40000"/>
              </a:avLst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MY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24413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cs typeface="Times New Roman" panose="02020603050405020304" pitchFamily="18" charset="0"/>
              </a:rPr>
              <a:t>The user interface of a system is often the yardstick by which that system is judged. </a:t>
            </a:r>
          </a:p>
          <a:p>
            <a:r>
              <a:rPr lang="en-US" altLang="en-US" dirty="0">
                <a:cs typeface="Times New Roman" panose="02020603050405020304" pitchFamily="18" charset="0"/>
              </a:rPr>
              <a:t>An interface, which is difficult to use will, at best, result in a high level of user errors. 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1996356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when Using Color</a:t>
            </a:r>
            <a:endParaRPr lang="en-MY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defRPr/>
            </a:pPr>
            <a:r>
              <a:rPr lang="en-US" sz="2000" dirty="0">
                <a:cs typeface="Times New Roman" pitchFamily="18" charset="0"/>
              </a:rPr>
              <a:t>Use color coding to </a:t>
            </a:r>
            <a:r>
              <a:rPr lang="en-US" sz="2000" b="1" dirty="0">
                <a:cs typeface="Times New Roman" pitchFamily="18" charset="0"/>
              </a:rPr>
              <a:t>support the task</a:t>
            </a:r>
            <a:r>
              <a:rPr lang="en-US" sz="2000" dirty="0">
                <a:cs typeface="Times New Roman" pitchFamily="18" charset="0"/>
              </a:rPr>
              <a:t> which users are trying to perform </a:t>
            </a:r>
          </a:p>
          <a:p>
            <a:pPr marL="895350" lvl="1" indent="-447675"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>
                <a:solidFill>
                  <a:schemeClr val="tx1"/>
                </a:solidFill>
                <a:cs typeface="Times New Roman" pitchFamily="18" charset="0"/>
                <a:sym typeface="Wingdings" pitchFamily="2" charset="2"/>
              </a:rPr>
              <a:t>	similar tasks – same color </a:t>
            </a:r>
          </a:p>
          <a:p>
            <a:pPr marL="895350" lvl="1" indent="-447675" algn="just" eaLnBrk="1" hangingPunct="1">
              <a:lnSpc>
                <a:spcPct val="90000"/>
              </a:lnSpc>
              <a:buFont typeface="Wingdings 2" panose="05020102010507070707" pitchFamily="18" charset="2"/>
              <a:buNone/>
              <a:defRPr/>
            </a:pPr>
            <a:r>
              <a:rPr lang="en-US" sz="2000" dirty="0">
                <a:solidFill>
                  <a:schemeClr val="tx1"/>
                </a:solidFill>
                <a:cs typeface="Times New Roman" pitchFamily="18" charset="0"/>
                <a:sym typeface="Wingdings" pitchFamily="2" charset="2"/>
              </a:rPr>
              <a:t>	abnormal tasks – different color</a:t>
            </a:r>
            <a:r>
              <a:rPr lang="en-US" sz="2000" dirty="0">
                <a:solidFill>
                  <a:schemeClr val="tx1"/>
                </a:solidFill>
                <a:cs typeface="Times New Roman" pitchFamily="18" charset="0"/>
              </a:rPr>
              <a:t> </a:t>
            </a:r>
          </a:p>
          <a:p>
            <a:pPr lvl="1" algn="just" eaLnBrk="1" hangingPunct="1">
              <a:lnSpc>
                <a:spcPct val="90000"/>
              </a:lnSpc>
              <a:buFont typeface="Wingdings 2" panose="05020102010507070707" pitchFamily="18" charset="2"/>
              <a:buNone/>
              <a:defRPr/>
            </a:pPr>
            <a:endParaRPr lang="en-US" sz="2000" dirty="0">
              <a:solidFill>
                <a:schemeClr val="tx1"/>
              </a:solidFill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US" sz="2000" dirty="0">
                <a:cs typeface="Times New Roman" pitchFamily="18" charset="0"/>
              </a:rPr>
              <a:t>Use color coding in a thoughtful and </a:t>
            </a:r>
            <a:r>
              <a:rPr lang="en-US" sz="2000" b="1" dirty="0">
                <a:cs typeface="Times New Roman" pitchFamily="18" charset="0"/>
              </a:rPr>
              <a:t>consistent</a:t>
            </a:r>
            <a:r>
              <a:rPr lang="en-US" sz="2000" dirty="0">
                <a:cs typeface="Times New Roman" pitchFamily="18" charset="0"/>
              </a:rPr>
              <a:t> way </a:t>
            </a:r>
          </a:p>
          <a:p>
            <a:pPr marL="895350" lvl="1" indent="-447675" algn="just" eaLnBrk="1" hangingPunct="1">
              <a:lnSpc>
                <a:spcPct val="90000"/>
              </a:lnSpc>
              <a:buFont typeface="Wingdings" panose="05000000000000000000" pitchFamily="2" charset="2"/>
              <a:buChar char="à"/>
              <a:defRPr/>
            </a:pPr>
            <a:r>
              <a:rPr lang="en-US" sz="2000" dirty="0">
                <a:solidFill>
                  <a:schemeClr val="tx1"/>
                </a:solidFill>
                <a:cs typeface="Times New Roman" pitchFamily="18" charset="0"/>
                <a:sym typeface="Wingdings" pitchFamily="2" charset="2"/>
              </a:rPr>
              <a:t>E.g. If using red for error message, all other parts should do the same. </a:t>
            </a:r>
          </a:p>
          <a:p>
            <a:pPr marL="447675" lvl="1" algn="just" eaLnBrk="1" hangingPunct="1">
              <a:lnSpc>
                <a:spcPct val="90000"/>
              </a:lnSpc>
              <a:buNone/>
              <a:defRPr/>
            </a:pPr>
            <a:endParaRPr lang="en-US" sz="2000" dirty="0">
              <a:solidFill>
                <a:schemeClr val="tx1"/>
              </a:solidFill>
              <a:cs typeface="Times New Roman" pitchFamily="18" charset="0"/>
            </a:endParaRPr>
          </a:p>
          <a:p>
            <a:pPr algn="just" eaLnBrk="1" hangingPunct="1">
              <a:defRPr/>
            </a:pPr>
            <a:r>
              <a:rPr lang="en-US" sz="2000" dirty="0">
                <a:cs typeface="Times New Roman" pitchFamily="18" charset="0"/>
              </a:rPr>
              <a:t>Be careful about </a:t>
            </a:r>
            <a:r>
              <a:rPr lang="en-US" sz="2000" b="1" dirty="0">
                <a:cs typeface="Times New Roman" pitchFamily="18" charset="0"/>
              </a:rPr>
              <a:t>color pairings</a:t>
            </a:r>
            <a:r>
              <a:rPr lang="en-US" sz="2000" dirty="0">
                <a:cs typeface="Times New Roman" pitchFamily="18" charset="0"/>
              </a:rPr>
              <a:t> </a:t>
            </a:r>
          </a:p>
          <a:p>
            <a:pPr marL="895350" lvl="1" indent="-447675" algn="just" eaLnBrk="1" hangingPunct="1">
              <a:buFont typeface="Wingdings" pitchFamily="2" charset="2"/>
              <a:buNone/>
              <a:defRPr/>
            </a:pPr>
            <a:r>
              <a:rPr lang="en-US" sz="2000" dirty="0">
                <a:solidFill>
                  <a:schemeClr val="tx1"/>
                </a:solidFill>
                <a:cs typeface="Times New Roman" pitchFamily="18" charset="0"/>
                <a:sym typeface="Wingdings" pitchFamily="2" charset="2"/>
              </a:rPr>
              <a:t> 	</a:t>
            </a:r>
            <a:r>
              <a:rPr lang="en-US" sz="2000" dirty="0">
                <a:solidFill>
                  <a:schemeClr val="tx1"/>
                </a:solidFill>
                <a:cs typeface="Times New Roman" pitchFamily="18" charset="0"/>
              </a:rPr>
              <a:t>Some color combinations may cause eyestrain &amp; hard to read. E.g. Red on a blue display.</a:t>
            </a:r>
          </a:p>
          <a:p>
            <a:pPr eaLnBrk="1" hangingPunct="1">
              <a:defRPr/>
            </a:pPr>
            <a:endParaRPr lang="en-US" dirty="0"/>
          </a:p>
          <a:p>
            <a:pPr lvl="1" algn="just" eaLnBrk="1" hangingPunct="1">
              <a:lnSpc>
                <a:spcPct val="90000"/>
              </a:lnSpc>
              <a:buNone/>
              <a:defRPr/>
            </a:pPr>
            <a:endParaRPr lang="en-US" sz="2000" dirty="0">
              <a:solidFill>
                <a:schemeClr val="tx1"/>
              </a:solidFill>
              <a:cs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52487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when Using Color</a:t>
            </a:r>
            <a:endParaRPr lang="en-MY" dirty="0"/>
          </a:p>
        </p:txBody>
      </p:sp>
      <p:pic>
        <p:nvPicPr>
          <p:cNvPr id="4" name="Picture 4" descr="http://thejungle2012.wikispaces.com/file/view/flecha.gif/325702140/flech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94" y="1021282"/>
            <a:ext cx="8191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486788" y="1211781"/>
            <a:ext cx="341202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 dirty="0">
                <a:latin typeface="Comic Sans MS" panose="030F0702030302020204" pitchFamily="66" charset="0"/>
                <a:cs typeface="Times New Roman" panose="02020603050405020304" pitchFamily="18" charset="0"/>
              </a:rPr>
              <a:t>Color pairing</a:t>
            </a:r>
            <a:endParaRPr lang="en-US" altLang="en-US" sz="2800" dirty="0">
              <a:latin typeface="Comic Sans MS" panose="030F0702030302020204" pitchFamily="66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948473" y="1882969"/>
            <a:ext cx="4320000" cy="8509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3500" b="1">
                <a:solidFill>
                  <a:srgbClr val="FF0000"/>
                </a:solidFill>
              </a:rPr>
              <a:t>Welcome to TARUC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948473" y="3037082"/>
            <a:ext cx="4320000" cy="8509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3500" b="1">
                <a:solidFill>
                  <a:srgbClr val="FFFF00"/>
                </a:solidFill>
              </a:rPr>
              <a:t>Welcome to TARUC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948473" y="4181669"/>
            <a:ext cx="4320000" cy="8509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3500" b="1">
                <a:solidFill>
                  <a:srgbClr val="FF0000"/>
                </a:solidFill>
              </a:rPr>
              <a:t>Welcome to TARUC</a:t>
            </a:r>
          </a:p>
        </p:txBody>
      </p:sp>
    </p:spTree>
    <p:extLst>
      <p:ext uri="{BB962C8B-B14F-4D97-AF65-F5344CB8AC3E}">
        <p14:creationId xmlns:p14="http://schemas.microsoft.com/office/powerpoint/2010/main" val="177532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itchFamily="18" charset="0"/>
              </a:rPr>
              <a:t>Design Factors in Message Wording</a:t>
            </a:r>
            <a:r>
              <a:rPr lang="en-US" dirty="0"/>
              <a:t> </a:t>
            </a:r>
            <a:endParaRPr lang="en-MY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141237" y="1116563"/>
            <a:ext cx="4572000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2800" dirty="0">
                <a:cs typeface="Times New Roman" panose="02020603050405020304" pitchFamily="18" charset="0"/>
              </a:rPr>
              <a:t>Context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2800" dirty="0">
                <a:cs typeface="Times New Roman" panose="02020603050405020304" pitchFamily="18" charset="0"/>
              </a:rPr>
              <a:t>Experience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2800" dirty="0">
                <a:cs typeface="Times New Roman" panose="02020603050405020304" pitchFamily="18" charset="0"/>
              </a:rPr>
              <a:t>Skill level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2800" dirty="0">
                <a:cs typeface="Times New Roman" panose="02020603050405020304" pitchFamily="18" charset="0"/>
              </a:rPr>
              <a:t>Style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2800" dirty="0">
                <a:cs typeface="Times New Roman" panose="02020603050405020304" pitchFamily="18" charset="0"/>
              </a:rPr>
              <a:t>Culture</a:t>
            </a:r>
            <a:r>
              <a:rPr lang="en-US" altLang="en-US" sz="2800" dirty="0"/>
              <a:t> </a:t>
            </a:r>
          </a:p>
        </p:txBody>
      </p:sp>
      <p:pic>
        <p:nvPicPr>
          <p:cNvPr id="4" name="Picture 11" descr="http://www.marcocavicchioli.it/wordpress/wp-content/uploads/2012/06/emai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367" y="186427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4584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itchFamily="18" charset="0"/>
              </a:rPr>
              <a:t>Design Factors in Message Wording</a:t>
            </a:r>
            <a:r>
              <a:rPr lang="en-US" dirty="0"/>
              <a:t> </a:t>
            </a:r>
            <a:endParaRPr lang="en-MY" dirty="0"/>
          </a:p>
        </p:txBody>
      </p:sp>
      <p:pic>
        <p:nvPicPr>
          <p:cNvPr id="4" name="Picture 11" descr="http://www.marcocavicchioli.it/wordpress/wp-content/uploads/2012/06/emai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367" y="186427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958485" y="1291012"/>
            <a:ext cx="4343400" cy="9188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lvl="1" algn="ctr">
              <a:defRPr/>
            </a:pPr>
            <a:r>
              <a:rPr lang="en-US" sz="2800" dirty="0"/>
              <a:t>Error #27 Invalid Patient ID</a:t>
            </a:r>
          </a:p>
        </p:txBody>
      </p:sp>
      <p:sp>
        <p:nvSpPr>
          <p:cNvPr id="6" name="Rectangle 5"/>
          <p:cNvSpPr/>
          <p:nvPr/>
        </p:nvSpPr>
        <p:spPr>
          <a:xfrm>
            <a:off x="3958485" y="2456969"/>
            <a:ext cx="4343400" cy="9188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lvl="1" algn="ctr">
              <a:defRPr/>
            </a:pPr>
            <a:r>
              <a:rPr lang="en-US" sz="2800" dirty="0"/>
              <a:t>Bad File Name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58485" y="3622926"/>
            <a:ext cx="4343400" cy="9188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lvl="1" algn="ctr">
              <a:defRPr/>
            </a:pPr>
            <a:r>
              <a:rPr lang="en-US" sz="2800" dirty="0"/>
              <a:t>Illegal Operations</a:t>
            </a:r>
          </a:p>
        </p:txBody>
      </p:sp>
    </p:spTree>
    <p:extLst>
      <p:ext uri="{BB962C8B-B14F-4D97-AF65-F5344CB8AC3E}">
        <p14:creationId xmlns:p14="http://schemas.microsoft.com/office/powerpoint/2010/main" val="2078732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itchFamily="18" charset="0"/>
              </a:rPr>
              <a:t>Design Factors in Message Wording</a:t>
            </a:r>
            <a:r>
              <a:rPr lang="en-US" dirty="0"/>
              <a:t> </a:t>
            </a:r>
            <a:endParaRPr lang="en-MY" dirty="0"/>
          </a:p>
        </p:txBody>
      </p:sp>
      <p:pic>
        <p:nvPicPr>
          <p:cNvPr id="4" name="Picture 11" descr="http://www.marcocavicchioli.it/wordpress/wp-content/uploads/2012/06/emai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367" y="186427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3617167" y="1313584"/>
            <a:ext cx="5228253" cy="294117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/>
          <a:lstStyle/>
          <a:p>
            <a:pPr>
              <a:defRPr/>
            </a:pPr>
            <a:r>
              <a:rPr lang="en-GB" sz="1800" b="1" dirty="0">
                <a:ea typeface="SimSun" pitchFamily="2" charset="-122"/>
              </a:rPr>
              <a:t>Patient </a:t>
            </a:r>
            <a:r>
              <a:rPr lang="en-GB" sz="1800" b="1" dirty="0">
                <a:solidFill>
                  <a:srgbClr val="FF0000"/>
                </a:solidFill>
                <a:ea typeface="SimSun" pitchFamily="2" charset="-122"/>
              </a:rPr>
              <a:t>J. Bates </a:t>
            </a:r>
            <a:r>
              <a:rPr lang="en-GB" sz="1800" b="1" dirty="0">
                <a:ea typeface="SimSun" pitchFamily="2" charset="-122"/>
              </a:rPr>
              <a:t>is not known to the system</a:t>
            </a:r>
          </a:p>
          <a:p>
            <a:pPr>
              <a:defRPr/>
            </a:pPr>
            <a:endParaRPr lang="en-US" altLang="zh-CN" sz="1800" dirty="0"/>
          </a:p>
          <a:p>
            <a:pPr>
              <a:defRPr/>
            </a:pPr>
            <a:r>
              <a:rPr lang="en-US" altLang="zh-CN" sz="1800" dirty="0"/>
              <a:t>Click on Patients for a list of known patients</a:t>
            </a:r>
          </a:p>
          <a:p>
            <a:pPr>
              <a:defRPr/>
            </a:pPr>
            <a:r>
              <a:rPr lang="en-US" altLang="zh-CN" sz="1800" dirty="0"/>
              <a:t>Click on Retry to re-input a patient name</a:t>
            </a:r>
          </a:p>
          <a:p>
            <a:pPr>
              <a:defRPr/>
            </a:pPr>
            <a:r>
              <a:rPr lang="en-US" altLang="zh-CN" sz="1800" dirty="0"/>
              <a:t>Click on Help for more information</a:t>
            </a:r>
            <a:endParaRPr lang="en-US" sz="1800" dirty="0"/>
          </a:p>
        </p:txBody>
      </p:sp>
      <p:sp>
        <p:nvSpPr>
          <p:cNvPr id="9" name="Rounded Rectangle 8"/>
          <p:cNvSpPr/>
          <p:nvPr/>
        </p:nvSpPr>
        <p:spPr>
          <a:xfrm>
            <a:off x="3845767" y="3606282"/>
            <a:ext cx="1524000" cy="5334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Patients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507395" y="3606282"/>
            <a:ext cx="1524000" cy="5334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Retry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198567" y="3606282"/>
            <a:ext cx="1524000" cy="5334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Help</a:t>
            </a:r>
          </a:p>
        </p:txBody>
      </p:sp>
    </p:spTree>
    <p:extLst>
      <p:ext uri="{BB962C8B-B14F-4D97-AF65-F5344CB8AC3E}">
        <p14:creationId xmlns:p14="http://schemas.microsoft.com/office/powerpoint/2010/main" val="40935164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Documentation for Users</a:t>
            </a:r>
            <a:endParaRPr lang="en-MY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5953" y="1061575"/>
            <a:ext cx="7079312" cy="3250282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C00000"/>
                </a:solidFill>
                <a:cs typeface="Times New Roman" panose="02020603050405020304" pitchFamily="18" charset="0"/>
              </a:rPr>
              <a:t>A functional description </a:t>
            </a:r>
          </a:p>
          <a:p>
            <a:pPr marL="360363" lvl="1" indent="-360363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	– description of services (system evaluators)</a:t>
            </a:r>
          </a:p>
          <a:p>
            <a:pPr marL="360363" lvl="1" indent="-360363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C00000"/>
                </a:solidFill>
                <a:cs typeface="Times New Roman" panose="02020603050405020304" pitchFamily="18" charset="0"/>
              </a:rPr>
              <a:t>An introductory manual 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	– </a:t>
            </a:r>
            <a:r>
              <a:rPr lang="en-US" altLang="en-US" sz="2000" dirty="0">
                <a:cs typeface="Times New Roman" panose="02020603050405020304" pitchFamily="18" charset="0"/>
              </a:rPr>
              <a:t>Getting started (beginner)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C00000"/>
                </a:solidFill>
                <a:cs typeface="Times New Roman" panose="02020603050405020304" pitchFamily="18" charset="0"/>
              </a:rPr>
              <a:t>A system reference manual 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	– </a:t>
            </a:r>
            <a:r>
              <a:rPr lang="en-US" altLang="en-US" sz="2000" dirty="0">
                <a:cs typeface="Times New Roman" panose="02020603050405020304" pitchFamily="18" charset="0"/>
              </a:rPr>
              <a:t>facility description (experienced users)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716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Documentation for Users</a:t>
            </a:r>
            <a:endParaRPr lang="en-MY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5953" y="1061575"/>
            <a:ext cx="7079312" cy="3250282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C00000"/>
                </a:solidFill>
                <a:cs typeface="Times New Roman" panose="02020603050405020304" pitchFamily="18" charset="0"/>
              </a:rPr>
              <a:t>A system installation manual 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	– </a:t>
            </a:r>
            <a:r>
              <a:rPr lang="en-US" altLang="en-US" sz="2000" dirty="0">
                <a:cs typeface="Times New Roman" panose="02020603050405020304" pitchFamily="18" charset="0"/>
              </a:rPr>
              <a:t>how to install system (system administrator)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C00000"/>
                </a:solidFill>
                <a:cs typeface="Times New Roman" panose="02020603050405020304" pitchFamily="18" charset="0"/>
              </a:rPr>
              <a:t>A system administrator's manual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	– </a:t>
            </a:r>
            <a:r>
              <a:rPr lang="en-US" altLang="en-US" sz="2000" dirty="0">
                <a:cs typeface="Times New Roman" panose="02020603050405020304" pitchFamily="18" charset="0"/>
              </a:rPr>
              <a:t>operation &amp; maintenance (system administrator)</a:t>
            </a:r>
          </a:p>
        </p:txBody>
      </p:sp>
    </p:spTree>
    <p:extLst>
      <p:ext uri="{BB962C8B-B14F-4D97-AF65-F5344CB8AC3E}">
        <p14:creationId xmlns:p14="http://schemas.microsoft.com/office/powerpoint/2010/main" val="232806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Exercise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Comment on the below user interface and suggest some ways to improve it (if any).</a:t>
            </a:r>
          </a:p>
        </p:txBody>
      </p:sp>
    </p:spTree>
    <p:extLst>
      <p:ext uri="{BB962C8B-B14F-4D97-AF65-F5344CB8AC3E}">
        <p14:creationId xmlns:p14="http://schemas.microsoft.com/office/powerpoint/2010/main" val="30835493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4659" t="25402" r="19668" b="25475"/>
          <a:stretch/>
        </p:blipFill>
        <p:spPr>
          <a:xfrm>
            <a:off x="657852" y="370974"/>
            <a:ext cx="7854213" cy="462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574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0689"/>
            <a:ext cx="7830376" cy="641099"/>
          </a:xfrm>
        </p:spPr>
        <p:txBody>
          <a:bodyPr/>
          <a:lstStyle/>
          <a:p>
            <a:r>
              <a:rPr lang="en-MY" sz="3200" dirty="0"/>
              <a:t>UI Design Process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81000" y="1229707"/>
            <a:ext cx="1805811" cy="92333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headEnd type="none" w="sm" len="sm"/>
            <a:tailEnd type="none" w="sm" len="sm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>
              <a:defRPr/>
            </a:pPr>
            <a:r>
              <a:rPr lang="en-US" sz="16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Analysed</a:t>
            </a: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 &amp; </a:t>
            </a:r>
          </a:p>
          <a:p>
            <a:pPr>
              <a:defRPr/>
            </a:pP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understand user </a:t>
            </a:r>
          </a:p>
          <a:p>
            <a:pPr>
              <a:defRPr/>
            </a:pP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activities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650294" y="1229707"/>
            <a:ext cx="1741106" cy="91894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headEnd type="none" w="sm" len="sm"/>
            <a:tailEnd type="none" w="sm" len="sm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>
              <a:defRPr/>
            </a:pP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Evaluate design</a:t>
            </a:r>
          </a:p>
          <a:p>
            <a:pPr>
              <a:defRPr/>
            </a:pP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with end-users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966053" y="1229707"/>
            <a:ext cx="1905000" cy="945297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headEnd type="none" w="sm" len="sm"/>
            <a:tailEnd type="none" w="sm" len="sm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>
              <a:defRPr/>
            </a:pPr>
            <a:r>
              <a:rPr lang="en-US" sz="1600">
                <a:solidFill>
                  <a:schemeClr val="bg1"/>
                </a:solidFill>
                <a:latin typeface="Century Gothic" panose="020B0502020202020204" pitchFamily="34" charset="0"/>
              </a:rPr>
              <a:t>Produce paper-</a:t>
            </a:r>
          </a:p>
          <a:p>
            <a:pPr>
              <a:defRPr/>
            </a:pPr>
            <a:r>
              <a:rPr lang="en-US" sz="1600">
                <a:solidFill>
                  <a:schemeClr val="bg1"/>
                </a:solidFill>
                <a:latin typeface="Century Gothic" panose="020B0502020202020204" pitchFamily="34" charset="0"/>
              </a:rPr>
              <a:t>based design </a:t>
            </a:r>
          </a:p>
          <a:p>
            <a:pPr>
              <a:defRPr/>
            </a:pPr>
            <a:r>
              <a:rPr lang="en-US" sz="1600">
                <a:solidFill>
                  <a:schemeClr val="bg1"/>
                </a:solidFill>
                <a:latin typeface="Century Gothic" panose="020B0502020202020204" pitchFamily="34" charset="0"/>
              </a:rPr>
              <a:t>prototype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258153" y="2860805"/>
            <a:ext cx="1320800" cy="71437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600">
                <a:solidFill>
                  <a:schemeClr val="tx1"/>
                </a:solidFill>
                <a:latin typeface="Century Gothic" panose="020B0502020202020204" pitchFamily="34" charset="0"/>
              </a:rPr>
              <a:t>Design </a:t>
            </a:r>
          </a:p>
          <a:p>
            <a:pPr algn="ctr">
              <a:defRPr/>
            </a:pPr>
            <a:r>
              <a:rPr lang="en-US" sz="1600">
                <a:solidFill>
                  <a:schemeClr val="tx1"/>
                </a:solidFill>
                <a:latin typeface="Century Gothic" panose="020B0502020202020204" pitchFamily="34" charset="0"/>
              </a:rPr>
              <a:t>prototype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267671" y="2753790"/>
            <a:ext cx="1742730" cy="92333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headEnd type="none" w="sm" len="sm"/>
            <a:tailEnd type="none" w="sm" len="sm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>
            <a:noAutofit/>
          </a:bodyPr>
          <a:lstStyle/>
          <a:p>
            <a:pPr>
              <a:defRPr/>
            </a:pPr>
            <a:r>
              <a:rPr lang="en-US" sz="1600">
                <a:solidFill>
                  <a:schemeClr val="bg1"/>
                </a:solidFill>
                <a:latin typeface="Century Gothic" panose="020B0502020202020204" pitchFamily="34" charset="0"/>
              </a:rPr>
              <a:t>Produce </a:t>
            </a:r>
          </a:p>
          <a:p>
            <a:pPr>
              <a:defRPr/>
            </a:pPr>
            <a:r>
              <a:rPr lang="en-US" sz="1600">
                <a:solidFill>
                  <a:schemeClr val="bg1"/>
                </a:solidFill>
                <a:latin typeface="Century Gothic" panose="020B0502020202020204" pitchFamily="34" charset="0"/>
              </a:rPr>
              <a:t>dynamic design </a:t>
            </a:r>
          </a:p>
          <a:p>
            <a:pPr>
              <a:defRPr/>
            </a:pPr>
            <a:r>
              <a:rPr lang="en-US" sz="1600">
                <a:solidFill>
                  <a:schemeClr val="bg1"/>
                </a:solidFill>
                <a:latin typeface="Century Gothic" panose="020B0502020202020204" pitchFamily="34" charset="0"/>
              </a:rPr>
              <a:t>prototype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7391400" y="2753790"/>
            <a:ext cx="1640633" cy="92333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headEnd type="none" w="sm" len="sm"/>
            <a:tailEnd type="none" w="sm" len="sm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>
              <a:defRPr/>
            </a:pP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Evaluate design</a:t>
            </a:r>
          </a:p>
          <a:p>
            <a:pPr>
              <a:defRPr/>
            </a:pP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with end-users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5354811" y="4128743"/>
            <a:ext cx="1568450" cy="71437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600">
                <a:solidFill>
                  <a:schemeClr val="tx1"/>
                </a:solidFill>
                <a:latin typeface="Century Gothic" panose="020B0502020202020204" pitchFamily="34" charset="0"/>
              </a:rPr>
              <a:t>Executable </a:t>
            </a:r>
          </a:p>
          <a:p>
            <a:pPr algn="ctr">
              <a:defRPr/>
            </a:pPr>
            <a:r>
              <a:rPr lang="en-US" sz="1600">
                <a:solidFill>
                  <a:schemeClr val="tx1"/>
                </a:solidFill>
                <a:latin typeface="Century Gothic" panose="020B0502020202020204" pitchFamily="34" charset="0"/>
              </a:rPr>
              <a:t>prototype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7449376" y="4024265"/>
            <a:ext cx="1524000" cy="92333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headEnd type="none" w="sm" len="sm"/>
            <a:tailEnd type="none" w="sm" len="sm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>
              <a:defRPr/>
            </a:pP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Implement</a:t>
            </a:r>
          </a:p>
          <a:p>
            <a:pPr>
              <a:defRPr/>
            </a:pP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final user</a:t>
            </a:r>
          </a:p>
          <a:p>
            <a:pPr>
              <a:defRPr/>
            </a:pP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interface</a:t>
            </a:r>
          </a:p>
        </p:txBody>
      </p:sp>
      <p:cxnSp>
        <p:nvCxnSpPr>
          <p:cNvPr id="27" name="Straight Arrow Connector 26"/>
          <p:cNvCxnSpPr>
            <a:stCxn id="4" idx="3"/>
            <a:endCxn id="6" idx="1"/>
          </p:cNvCxnSpPr>
          <p:nvPr/>
        </p:nvCxnSpPr>
        <p:spPr>
          <a:xfrm>
            <a:off x="2186811" y="1691372"/>
            <a:ext cx="779242" cy="10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3"/>
            <a:endCxn id="5" idx="1"/>
          </p:cNvCxnSpPr>
          <p:nvPr/>
        </p:nvCxnSpPr>
        <p:spPr>
          <a:xfrm flipV="1">
            <a:off x="4871053" y="1689181"/>
            <a:ext cx="779241" cy="1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5" idx="0"/>
            <a:endCxn id="6" idx="0"/>
          </p:cNvCxnSpPr>
          <p:nvPr/>
        </p:nvCxnSpPr>
        <p:spPr>
          <a:xfrm rot="16200000" flipV="1">
            <a:off x="5219700" y="-71440"/>
            <a:ext cx="12700" cy="260229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6" idx="2"/>
            <a:endCxn id="7" idx="0"/>
          </p:cNvCxnSpPr>
          <p:nvPr/>
        </p:nvCxnSpPr>
        <p:spPr>
          <a:xfrm>
            <a:off x="3918553" y="2175004"/>
            <a:ext cx="0" cy="685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4509796" y="1953209"/>
            <a:ext cx="1140498" cy="892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" idx="3"/>
            <a:endCxn id="8" idx="1"/>
          </p:cNvCxnSpPr>
          <p:nvPr/>
        </p:nvCxnSpPr>
        <p:spPr>
          <a:xfrm flipV="1">
            <a:off x="4578953" y="3215455"/>
            <a:ext cx="688718" cy="2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8" idx="3"/>
            <a:endCxn id="9" idx="1"/>
          </p:cNvCxnSpPr>
          <p:nvPr/>
        </p:nvCxnSpPr>
        <p:spPr>
          <a:xfrm>
            <a:off x="7010401" y="3215455"/>
            <a:ext cx="3809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10" idx="0"/>
          </p:cNvCxnSpPr>
          <p:nvPr/>
        </p:nvCxnSpPr>
        <p:spPr>
          <a:xfrm>
            <a:off x="6139036" y="3677120"/>
            <a:ext cx="0" cy="451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6896100" y="3575180"/>
            <a:ext cx="495300" cy="553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0" idx="3"/>
            <a:endCxn id="11" idx="1"/>
          </p:cNvCxnSpPr>
          <p:nvPr/>
        </p:nvCxnSpPr>
        <p:spPr>
          <a:xfrm flipV="1">
            <a:off x="6923261" y="4485930"/>
            <a:ext cx="5261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522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sz="2800" dirty="0"/>
              <a:t>Common Design Issues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spcAft>
                <a:spcPts val="1200"/>
              </a:spcAft>
            </a:pPr>
            <a:r>
              <a:rPr lang="en-US" altLang="en-US" dirty="0"/>
              <a:t>System response time </a:t>
            </a:r>
          </a:p>
          <a:p>
            <a:pPr algn="just" eaLnBrk="1" hangingPunct="1">
              <a:spcAft>
                <a:spcPts val="1200"/>
              </a:spcAft>
            </a:pPr>
            <a:r>
              <a:rPr lang="en-US" altLang="en-US" dirty="0"/>
              <a:t>User help facilities </a:t>
            </a:r>
          </a:p>
          <a:p>
            <a:pPr algn="just" eaLnBrk="1" hangingPunct="1">
              <a:spcAft>
                <a:spcPts val="1200"/>
              </a:spcAft>
            </a:pPr>
            <a:r>
              <a:rPr lang="en-US" altLang="en-US" dirty="0"/>
              <a:t>Error information handling </a:t>
            </a:r>
          </a:p>
          <a:p>
            <a:pPr algn="just" eaLnBrk="1" hangingPunct="1">
              <a:spcAft>
                <a:spcPts val="1200"/>
              </a:spcAft>
            </a:pPr>
            <a:r>
              <a:rPr lang="en-US" altLang="en-US" dirty="0"/>
              <a:t>Command labeling </a:t>
            </a:r>
          </a:p>
        </p:txBody>
      </p:sp>
    </p:spTree>
    <p:extLst>
      <p:ext uri="{BB962C8B-B14F-4D97-AF65-F5344CB8AC3E}">
        <p14:creationId xmlns:p14="http://schemas.microsoft.com/office/powerpoint/2010/main" val="2088116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sz="2800" dirty="0"/>
              <a:t>Two Modes of Designs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en-US" dirty="0">
                <a:cs typeface="Times New Roman" panose="02020603050405020304" pitchFamily="18" charset="0"/>
              </a:rPr>
              <a:t>Basically, two modes of designs: -</a:t>
            </a:r>
          </a:p>
          <a:p>
            <a:pPr marL="898525" lvl="3" indent="-342900" algn="just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text-based mode</a:t>
            </a:r>
          </a:p>
          <a:p>
            <a:pPr marL="898525" lvl="3" indent="-34290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GUI-based mode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</a:p>
          <a:p>
            <a:endParaRPr lang="en-MY" dirty="0"/>
          </a:p>
        </p:txBody>
      </p:sp>
      <p:pic>
        <p:nvPicPr>
          <p:cNvPr id="4" name="Picture 7" descr="http://www.tech-punch.com/wp-content/uploads/2013/01/windows-8-start-scree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45380" y="2537460"/>
            <a:ext cx="3810000" cy="2295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9" descr="http://www.askdavetaylor.com/3-blog-pics/command-prompt-ipconfig-outpu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0580" y="2537460"/>
            <a:ext cx="3702050" cy="182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2642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Characteristics of GUI</a:t>
            </a:r>
            <a:endParaRPr lang="en-MY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en-US" dirty="0"/>
              <a:t>Windows</a:t>
            </a:r>
          </a:p>
          <a:p>
            <a:pPr algn="just" eaLnBrk="1" hangingPunct="1"/>
            <a:r>
              <a:rPr lang="en-US" altLang="en-US" dirty="0"/>
              <a:t>Icons </a:t>
            </a:r>
          </a:p>
          <a:p>
            <a:pPr algn="just" eaLnBrk="1" hangingPunct="1"/>
            <a:r>
              <a:rPr lang="en-US" altLang="en-US" dirty="0"/>
              <a:t>Menus </a:t>
            </a:r>
          </a:p>
          <a:p>
            <a:pPr algn="just" eaLnBrk="1" hangingPunct="1"/>
            <a:r>
              <a:rPr lang="en-US" altLang="en-US" dirty="0"/>
              <a:t>Pointing </a:t>
            </a:r>
          </a:p>
          <a:p>
            <a:pPr algn="just" eaLnBrk="1" hangingPunct="1"/>
            <a:r>
              <a:rPr lang="en-US" altLang="en-US" dirty="0"/>
              <a:t>Graphics 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290054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Advantages of GUIs</a:t>
            </a:r>
            <a:endParaRPr lang="en-MY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 algn="just"/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they are relatively easy to learn and use</a:t>
            </a:r>
          </a:p>
          <a:p>
            <a:pPr marL="342900" lvl="1" indent="-342900" algn="just"/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the user has multiple screens (windows) for system interaction</a:t>
            </a:r>
          </a:p>
          <a:p>
            <a:pPr marL="342900" lvl="1" indent="-342900"/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fast, full-screen interaction is possible with immediate access to anywhere on the screen.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26862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953" y="103239"/>
            <a:ext cx="6675422" cy="866059"/>
          </a:xfrm>
        </p:spPr>
        <p:txBody>
          <a:bodyPr/>
          <a:lstStyle/>
          <a:p>
            <a:r>
              <a:rPr lang="en-US" altLang="en-US" sz="2800" dirty="0"/>
              <a:t>3 Golden Rules for a Good UI Design</a:t>
            </a:r>
            <a:endParaRPr lang="en-MY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61950" indent="-361950">
              <a:buNone/>
            </a:pPr>
            <a:r>
              <a:rPr lang="en-US" dirty="0">
                <a:solidFill>
                  <a:srgbClr val="C00000"/>
                </a:solidFill>
              </a:rPr>
              <a:t>1.	Place the user in control </a:t>
            </a:r>
            <a:r>
              <a:rPr lang="en-US" dirty="0"/>
              <a:t>– People do not like to be controlled by the machine and they like to know the </a:t>
            </a:r>
            <a:r>
              <a:rPr lang="en-US" dirty="0">
                <a:solidFill>
                  <a:srgbClr val="C00000"/>
                </a:solidFill>
              </a:rPr>
              <a:t>status</a:t>
            </a:r>
            <a:r>
              <a:rPr lang="en-US" dirty="0"/>
              <a:t> of the operation/ system. </a:t>
            </a:r>
          </a:p>
          <a:p>
            <a:endParaRPr lang="en-MY" dirty="0"/>
          </a:p>
        </p:txBody>
      </p:sp>
      <p:pic>
        <p:nvPicPr>
          <p:cNvPr id="4" name="Picture 6" descr="http://i849.photobucket.com/albums/ab56/a2zknowledge/aspnet/ajax/prm_progress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65522" y="3016967"/>
            <a:ext cx="2495550" cy="942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8" descr="http://t3.gstatic.com/images?q=tbn:ANd9GcRgHcz0DcmP_zPOS47KIT9QsdXrC_VDsistZoIuuN68iF00gvgGlw"/>
          <p:cNvPicPr>
            <a:picLocks noChangeAspect="1" noChangeArrowheads="1"/>
          </p:cNvPicPr>
          <p:nvPr/>
        </p:nvPicPr>
        <p:blipFill>
          <a:blip r:embed="rId3"/>
          <a:srcRect t="23529" b="25490"/>
          <a:stretch>
            <a:fillRect/>
          </a:stretch>
        </p:blipFill>
        <p:spPr bwMode="auto">
          <a:xfrm>
            <a:off x="2308122" y="2993155"/>
            <a:ext cx="1447800" cy="7381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3762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u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874</Words>
  <Application>Microsoft Office PowerPoint</Application>
  <PresentationFormat>On-screen Show (16:9)</PresentationFormat>
  <Paragraphs>198</Paragraphs>
  <Slides>38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Constantia</vt:lpstr>
      <vt:lpstr>Nixie One</vt:lpstr>
      <vt:lpstr>Comic Sans MS</vt:lpstr>
      <vt:lpstr>Arial</vt:lpstr>
      <vt:lpstr>Wingdings</vt:lpstr>
      <vt:lpstr>Times New Roman</vt:lpstr>
      <vt:lpstr>Century Gothic</vt:lpstr>
      <vt:lpstr>Wingdings 2</vt:lpstr>
      <vt:lpstr>Varela Round</vt:lpstr>
      <vt:lpstr>Puck template</vt:lpstr>
      <vt:lpstr>Chapter 8 User Interface Design</vt:lpstr>
      <vt:lpstr>Lesson Objectives</vt:lpstr>
      <vt:lpstr>Introduction</vt:lpstr>
      <vt:lpstr>UI Design Process</vt:lpstr>
      <vt:lpstr>Common Design Issues</vt:lpstr>
      <vt:lpstr>Two Modes of Designs</vt:lpstr>
      <vt:lpstr>Characteristics of GUI</vt:lpstr>
      <vt:lpstr>Advantages of GUIs</vt:lpstr>
      <vt:lpstr>3 Golden Rules for a Good UI Design</vt:lpstr>
      <vt:lpstr>3 Golden Rules for a Good UI Design</vt:lpstr>
      <vt:lpstr>3 Golden Rules for a Good UI Design</vt:lpstr>
      <vt:lpstr>UI Design Principles</vt:lpstr>
      <vt:lpstr>UI Design Principles</vt:lpstr>
      <vt:lpstr>Key Issues in Interface Design</vt:lpstr>
      <vt:lpstr>Key Issues in Interface Design</vt:lpstr>
      <vt:lpstr>Key Issues in Interface Design</vt:lpstr>
      <vt:lpstr>Key Issues in Interface Design</vt:lpstr>
      <vt:lpstr>Key Issues in Interface Design</vt:lpstr>
      <vt:lpstr>Key Issues in Interface Design</vt:lpstr>
      <vt:lpstr>Key Issues in Interface Design</vt:lpstr>
      <vt:lpstr>Key Issues in Interface Design</vt:lpstr>
      <vt:lpstr>Key Issues in Interface Design</vt:lpstr>
      <vt:lpstr>Key Issues in Interface Design</vt:lpstr>
      <vt:lpstr>Key Issues in Interface Design</vt:lpstr>
      <vt:lpstr>Exercise</vt:lpstr>
      <vt:lpstr>Exercise</vt:lpstr>
      <vt:lpstr>PowerPoint Presentation</vt:lpstr>
      <vt:lpstr>The Use of Colors – Errors in Using Colors </vt:lpstr>
      <vt:lpstr>Guidelines when Using Color</vt:lpstr>
      <vt:lpstr>Guidelines when Using Color</vt:lpstr>
      <vt:lpstr>Guidelines when Using Color</vt:lpstr>
      <vt:lpstr>Design Factors in Message Wording </vt:lpstr>
      <vt:lpstr>Design Factors in Message Wording </vt:lpstr>
      <vt:lpstr>Design Factors in Message Wording </vt:lpstr>
      <vt:lpstr>Support Documentation for Users</vt:lpstr>
      <vt:lpstr>Support Documentation for Users</vt:lpstr>
      <vt:lpstr>Exercise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Ruth Ting</dc:creator>
  <cp:lastModifiedBy>HAU JOAN</cp:lastModifiedBy>
  <cp:revision>23</cp:revision>
  <dcterms:modified xsi:type="dcterms:W3CDTF">2020-08-21T04:33:49Z</dcterms:modified>
</cp:coreProperties>
</file>