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3"/>
  </p:notesMasterIdLst>
  <p:handoutMasterIdLst>
    <p:handoutMasterId r:id="rId24"/>
  </p:handoutMasterIdLst>
  <p:sldIdLst>
    <p:sldId id="256" r:id="rId5"/>
    <p:sldId id="271" r:id="rId6"/>
    <p:sldId id="279" r:id="rId7"/>
    <p:sldId id="281" r:id="rId8"/>
    <p:sldId id="280" r:id="rId9"/>
    <p:sldId id="257"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83"/>
            <p14:sldId id="284"/>
            <p14:sldId id="285"/>
            <p14:sldId id="286"/>
            <p14:sldId id="287"/>
            <p14:sldId id="288"/>
            <p14:sldId id="289"/>
            <p14:sldId id="290"/>
            <p14:sldId id="291"/>
            <p14:sldId id="292"/>
            <p14:sldId id="293"/>
            <p14:sldId id="294"/>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18"/>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241" autoAdjust="0"/>
  </p:normalViewPr>
  <p:slideViewPr>
    <p:cSldViewPr snapToGrid="0">
      <p:cViewPr varScale="1">
        <p:scale>
          <a:sx n="68" d="100"/>
          <a:sy n="68" d="100"/>
        </p:scale>
        <p:origin x="540"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1/6/2024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1/6/2024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1/6/2024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GB" sz="4800" dirty="0" smtClean="0">
                <a:solidFill>
                  <a:schemeClr val="bg1"/>
                </a:solidFill>
              </a:rPr>
              <a:t>Cryptocurrency Price and Market Analysis</a:t>
            </a:r>
            <a:endParaRPr lang="en-US" sz="4800" dirty="0">
              <a:solidFill>
                <a:schemeClr val="bg1"/>
              </a:solidFill>
            </a:endParaRPr>
          </a:p>
        </p:txBody>
      </p:sp>
      <p:sp>
        <p:nvSpPr>
          <p:cNvPr id="3" name="Subtitle 2"/>
          <p:cNvSpPr>
            <a:spLocks noGrp="1"/>
          </p:cNvSpPr>
          <p:nvPr>
            <p:ph type="subTitle" idx="4294967295"/>
          </p:nvPr>
        </p:nvSpPr>
        <p:spPr>
          <a:xfrm>
            <a:off x="855620" y="3403076"/>
            <a:ext cx="9582736" cy="667822"/>
          </a:xfrm>
        </p:spPr>
        <p:txBody>
          <a:bodyPr>
            <a:normAutofit/>
          </a:bodyPr>
          <a:lstStyle/>
          <a:p>
            <a:pPr marL="0" indent="0">
              <a:buNone/>
            </a:pPr>
            <a:r>
              <a:rPr lang="en-GB" sz="2400" dirty="0" smtClean="0">
                <a:solidFill>
                  <a:schemeClr val="bg1"/>
                </a:solidFill>
                <a:latin typeface="+mj-lt"/>
              </a:rPr>
              <a:t>Prepared and presented by Joan </a:t>
            </a:r>
            <a:r>
              <a:rPr lang="en-GB" sz="2400" dirty="0" err="1" smtClean="0">
                <a:solidFill>
                  <a:schemeClr val="bg1"/>
                </a:solidFill>
                <a:latin typeface="+mj-lt"/>
              </a:rPr>
              <a:t>Chelangat</a:t>
            </a: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rice </a:t>
            </a:r>
            <a:r>
              <a:rPr lang="en-US" dirty="0"/>
              <a:t>changes</a:t>
            </a:r>
          </a:p>
        </p:txBody>
      </p:sp>
      <p:pic>
        <p:nvPicPr>
          <p:cNvPr id="4" name="Picture 3"/>
          <p:cNvPicPr>
            <a:picLocks noChangeAspect="1"/>
          </p:cNvPicPr>
          <p:nvPr/>
        </p:nvPicPr>
        <p:blipFill>
          <a:blip r:embed="rId2"/>
          <a:stretch>
            <a:fillRect/>
          </a:stretch>
        </p:blipFill>
        <p:spPr>
          <a:xfrm>
            <a:off x="67559" y="1238054"/>
            <a:ext cx="11887200" cy="4276626"/>
          </a:xfrm>
          <a:prstGeom prst="rect">
            <a:avLst/>
          </a:prstGeom>
        </p:spPr>
      </p:pic>
      <p:sp>
        <p:nvSpPr>
          <p:cNvPr id="5" name="TextBox 4"/>
          <p:cNvSpPr txBox="1"/>
          <p:nvPr/>
        </p:nvSpPr>
        <p:spPr>
          <a:xfrm>
            <a:off x="237241" y="5657671"/>
            <a:ext cx="11717518" cy="923330"/>
          </a:xfrm>
          <a:prstGeom prst="rect">
            <a:avLst/>
          </a:prstGeom>
          <a:noFill/>
        </p:spPr>
        <p:txBody>
          <a:bodyPr wrap="square" rtlCol="0">
            <a:spAutoFit/>
          </a:bodyPr>
          <a:lstStyle/>
          <a:p>
            <a:r>
              <a:rPr lang="en-GB" dirty="0" smtClean="0">
                <a:solidFill>
                  <a:srgbClr val="000000"/>
                </a:solidFill>
                <a:latin typeface="Helvetica Neue"/>
              </a:rPr>
              <a:t>The graph shows the  relationship of price vs the percentage changes. </a:t>
            </a:r>
            <a:r>
              <a:rPr lang="en-GB" dirty="0">
                <a:solidFill>
                  <a:srgbClr val="000000"/>
                </a:solidFill>
                <a:latin typeface="Helvetica Neue"/>
              </a:rPr>
              <a:t>For example, if the price change over the last 1 hour is positive, it suggests that the price has increased. Similarly, if the price change over the last 24 hours is negative, it suggests that the price has decreased</a:t>
            </a:r>
            <a:endParaRPr lang="en-US" dirty="0"/>
          </a:p>
        </p:txBody>
      </p:sp>
    </p:spTree>
    <p:extLst>
      <p:ext uri="{BB962C8B-B14F-4D97-AF65-F5344CB8AC3E}">
        <p14:creationId xmlns:p14="http://schemas.microsoft.com/office/powerpoint/2010/main" val="226693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Top 10 Coins</a:t>
            </a:r>
            <a:endParaRPr lang="en-US" b="1" dirty="0"/>
          </a:p>
        </p:txBody>
      </p:sp>
      <p:pic>
        <p:nvPicPr>
          <p:cNvPr id="4" name="Picture 3"/>
          <p:cNvPicPr>
            <a:picLocks noChangeAspect="1"/>
          </p:cNvPicPr>
          <p:nvPr/>
        </p:nvPicPr>
        <p:blipFill>
          <a:blip r:embed="rId2"/>
          <a:stretch>
            <a:fillRect/>
          </a:stretch>
        </p:blipFill>
        <p:spPr>
          <a:xfrm>
            <a:off x="521207" y="1213406"/>
            <a:ext cx="9382125" cy="5543550"/>
          </a:xfrm>
          <a:prstGeom prst="rect">
            <a:avLst/>
          </a:prstGeom>
        </p:spPr>
      </p:pic>
    </p:spTree>
    <p:extLst>
      <p:ext uri="{BB962C8B-B14F-4D97-AF65-F5344CB8AC3E}">
        <p14:creationId xmlns:p14="http://schemas.microsoft.com/office/powerpoint/2010/main" val="1182768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 10 coins</a:t>
            </a:r>
            <a:endParaRPr lang="en-US" dirty="0"/>
          </a:p>
        </p:txBody>
      </p:sp>
      <p:pic>
        <p:nvPicPr>
          <p:cNvPr id="4" name="Picture 3"/>
          <p:cNvPicPr>
            <a:picLocks noChangeAspect="1"/>
          </p:cNvPicPr>
          <p:nvPr/>
        </p:nvPicPr>
        <p:blipFill>
          <a:blip r:embed="rId2"/>
          <a:stretch>
            <a:fillRect/>
          </a:stretch>
        </p:blipFill>
        <p:spPr>
          <a:xfrm>
            <a:off x="521207" y="1272619"/>
            <a:ext cx="9382125" cy="5279011"/>
          </a:xfrm>
          <a:prstGeom prst="rect">
            <a:avLst/>
          </a:prstGeom>
        </p:spPr>
      </p:pic>
    </p:spTree>
    <p:extLst>
      <p:ext uri="{BB962C8B-B14F-4D97-AF65-F5344CB8AC3E}">
        <p14:creationId xmlns:p14="http://schemas.microsoft.com/office/powerpoint/2010/main" val="520991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Price Trends</a:t>
            </a:r>
            <a:endParaRPr lang="en-US" dirty="0"/>
          </a:p>
        </p:txBody>
      </p:sp>
      <p:pic>
        <p:nvPicPr>
          <p:cNvPr id="4" name="Picture 3"/>
          <p:cNvPicPr>
            <a:picLocks noChangeAspect="1"/>
          </p:cNvPicPr>
          <p:nvPr/>
        </p:nvPicPr>
        <p:blipFill>
          <a:blip r:embed="rId2"/>
          <a:stretch>
            <a:fillRect/>
          </a:stretch>
        </p:blipFill>
        <p:spPr>
          <a:xfrm>
            <a:off x="521207" y="1257300"/>
            <a:ext cx="9677400" cy="5237768"/>
          </a:xfrm>
          <a:prstGeom prst="rect">
            <a:avLst/>
          </a:prstGeom>
        </p:spPr>
      </p:pic>
    </p:spTree>
    <p:extLst>
      <p:ext uri="{BB962C8B-B14F-4D97-AF65-F5344CB8AC3E}">
        <p14:creationId xmlns:p14="http://schemas.microsoft.com/office/powerpoint/2010/main" val="1735467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324733" y="1358441"/>
            <a:ext cx="5886450" cy="4838700"/>
          </a:xfrm>
          <a:prstGeom prst="rect">
            <a:avLst/>
          </a:prstGeom>
        </p:spPr>
      </p:pic>
      <p:sp>
        <p:nvSpPr>
          <p:cNvPr id="5" name="TextBox 4"/>
          <p:cNvSpPr txBox="1"/>
          <p:nvPr/>
        </p:nvSpPr>
        <p:spPr>
          <a:xfrm>
            <a:off x="6542202" y="1545995"/>
            <a:ext cx="5203596" cy="923330"/>
          </a:xfrm>
          <a:prstGeom prst="rect">
            <a:avLst/>
          </a:prstGeom>
          <a:noFill/>
        </p:spPr>
        <p:txBody>
          <a:bodyPr wrap="square" rtlCol="0">
            <a:spAutoFit/>
          </a:bodyPr>
          <a:lstStyle/>
          <a:p>
            <a:pPr marL="285750" indent="-285750">
              <a:buFont typeface="Wingdings" panose="05000000000000000000" pitchFamily="2" charset="2"/>
              <a:buChar char="Ø"/>
            </a:pPr>
            <a:r>
              <a:rPr lang="en-GB" dirty="0">
                <a:solidFill>
                  <a:srgbClr val="000000"/>
                </a:solidFill>
                <a:latin typeface="Helvetica Neue"/>
              </a:rPr>
              <a:t>Darker </a:t>
            </a:r>
            <a:r>
              <a:rPr lang="en-GB" dirty="0" err="1">
                <a:solidFill>
                  <a:srgbClr val="000000"/>
                </a:solidFill>
                <a:latin typeface="Helvetica Neue"/>
              </a:rPr>
              <a:t>colors</a:t>
            </a:r>
            <a:r>
              <a:rPr lang="en-GB" dirty="0">
                <a:solidFill>
                  <a:srgbClr val="000000"/>
                </a:solidFill>
                <a:latin typeface="Helvetica Neue"/>
              </a:rPr>
              <a:t> represent stronger correlations, while lighter </a:t>
            </a:r>
            <a:r>
              <a:rPr lang="en-GB" dirty="0" err="1">
                <a:solidFill>
                  <a:srgbClr val="000000"/>
                </a:solidFill>
                <a:latin typeface="Helvetica Neue"/>
              </a:rPr>
              <a:t>colors</a:t>
            </a:r>
            <a:r>
              <a:rPr lang="en-GB" dirty="0">
                <a:solidFill>
                  <a:srgbClr val="000000"/>
                </a:solidFill>
                <a:latin typeface="Helvetica Neue"/>
              </a:rPr>
              <a:t> represent weaker correlations.</a:t>
            </a:r>
            <a:endParaRPr lang="en-US" dirty="0"/>
          </a:p>
        </p:txBody>
      </p:sp>
    </p:spTree>
    <p:extLst>
      <p:ext uri="{BB962C8B-B14F-4D97-AF65-F5344CB8AC3E}">
        <p14:creationId xmlns:p14="http://schemas.microsoft.com/office/powerpoint/2010/main" val="42240261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US" dirty="0"/>
          </a:p>
        </p:txBody>
      </p:sp>
      <p:sp>
        <p:nvSpPr>
          <p:cNvPr id="4" name="TextBox 3"/>
          <p:cNvSpPr txBox="1"/>
          <p:nvPr/>
        </p:nvSpPr>
        <p:spPr>
          <a:xfrm>
            <a:off x="521207" y="1508289"/>
            <a:ext cx="11102042" cy="4801314"/>
          </a:xfrm>
          <a:prstGeom prst="rect">
            <a:avLst/>
          </a:prstGeom>
          <a:noFill/>
        </p:spPr>
        <p:txBody>
          <a:bodyPr wrap="square" rtlCol="0">
            <a:spAutoFit/>
          </a:bodyPr>
          <a:lstStyle/>
          <a:p>
            <a:pPr marL="285750" indent="-285750">
              <a:buFont typeface="Wingdings" panose="05000000000000000000" pitchFamily="2" charset="2"/>
              <a:buChar char="Ø"/>
            </a:pPr>
            <a:r>
              <a:rPr lang="en-GB" dirty="0"/>
              <a:t>Price Fluctuations: The data clearly shows that the price of cryptocurrencies is highly volatile, with significant changes occurring within short periods (1 hour, 24 hours, 7 days</a:t>
            </a:r>
            <a:r>
              <a:rPr lang="en-GB" dirty="0" smtClean="0"/>
              <a:t>).</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Volume Impact: The trading volume, specifically </a:t>
            </a:r>
            <a:r>
              <a:rPr lang="en-GB" dirty="0" smtClean="0"/>
              <a:t>the 24h volume </a:t>
            </a:r>
            <a:r>
              <a:rPr lang="en-GB" dirty="0"/>
              <a:t>has a direct impact on price changes. Higher trading volumes often correspond with more significant price swings, suggesting that large-scale buying or selling activities can drive up or down the price of a cryptocurrency</a:t>
            </a:r>
            <a:r>
              <a:rPr lang="en-GB" dirty="0" smtClean="0"/>
              <a:t>.</a:t>
            </a:r>
          </a:p>
          <a:p>
            <a:pPr marL="285750" indent="-285750">
              <a:buFont typeface="Wingdings" panose="05000000000000000000" pitchFamily="2" charset="2"/>
              <a:buChar char="Ø"/>
            </a:pPr>
            <a:endParaRPr lang="en-GB" dirty="0" smtClean="0"/>
          </a:p>
          <a:p>
            <a:pPr marL="285750" indent="-285750">
              <a:buFont typeface="Wingdings" panose="05000000000000000000" pitchFamily="2" charset="2"/>
              <a:buChar char="Ø"/>
            </a:pPr>
            <a:r>
              <a:rPr lang="en-GB" dirty="0" smtClean="0"/>
              <a:t>Market </a:t>
            </a:r>
            <a:r>
              <a:rPr lang="en-GB" dirty="0"/>
              <a:t>Capitalization Correlation: There appears to be a correlation between market </a:t>
            </a:r>
            <a:r>
              <a:rPr lang="en-GB" dirty="0" smtClean="0"/>
              <a:t>capitalization </a:t>
            </a:r>
            <a:r>
              <a:rPr lang="en-GB" dirty="0"/>
              <a:t>and price volatility. Cryptocurrencies with larger market caps generally exhibit higher volatility. This could be due to the increased influence these currencies have on market sentiment, and thus, their prices can be more sensitive to changes in market </a:t>
            </a:r>
            <a:r>
              <a:rPr lang="en-GB" dirty="0" smtClean="0"/>
              <a:t>conditions.</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Historical Trends: The historical data provides insights into the past performance of various cryptocurrencies. By examining price changes over different periods, we can identify trends and patterns that may inform future predictions.</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endParaRPr lang="en-GB" dirty="0"/>
          </a:p>
        </p:txBody>
      </p:sp>
    </p:spTree>
    <p:extLst>
      <p:ext uri="{BB962C8B-B14F-4D97-AF65-F5344CB8AC3E}">
        <p14:creationId xmlns:p14="http://schemas.microsoft.com/office/powerpoint/2010/main" val="41616904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Recommendations</a:t>
            </a:r>
            <a:endParaRPr lang="en-US" b="1" dirty="0"/>
          </a:p>
        </p:txBody>
      </p:sp>
      <p:sp>
        <p:nvSpPr>
          <p:cNvPr id="5" name="TextBox 4"/>
          <p:cNvSpPr txBox="1"/>
          <p:nvPr/>
        </p:nvSpPr>
        <p:spPr>
          <a:xfrm>
            <a:off x="358219" y="1357460"/>
            <a:ext cx="11368725" cy="6186309"/>
          </a:xfrm>
          <a:prstGeom prst="rect">
            <a:avLst/>
          </a:prstGeom>
          <a:noFill/>
        </p:spPr>
        <p:txBody>
          <a:bodyPr wrap="square" rtlCol="0">
            <a:spAutoFit/>
          </a:bodyPr>
          <a:lstStyle/>
          <a:p>
            <a:r>
              <a:rPr lang="en-GB" dirty="0" smtClean="0"/>
              <a:t>Investors should:</a:t>
            </a:r>
          </a:p>
          <a:p>
            <a:pPr marL="285750" indent="-285750">
              <a:buFont typeface="Wingdings" panose="05000000000000000000" pitchFamily="2" charset="2"/>
              <a:buChar char="Ø"/>
            </a:pPr>
            <a:r>
              <a:rPr lang="en-GB" b="1" dirty="0"/>
              <a:t>Understand Volatility</a:t>
            </a:r>
            <a:r>
              <a:rPr lang="en-GB" dirty="0"/>
              <a:t>: Given the high level of volatility in the cryptocurrency market, it's crucial to thoroughly understand what volatility means and how it impacts your investment strategy. Different cryptocurrencies may have different levels of volatility, and this can significantly affect your potential returns.</a:t>
            </a:r>
          </a:p>
          <a:p>
            <a:pPr marL="285750" indent="-285750">
              <a:buFont typeface="Wingdings" panose="05000000000000000000" pitchFamily="2" charset="2"/>
              <a:buChar char="Ø"/>
            </a:pPr>
            <a:endParaRPr lang="en-GB" dirty="0" smtClean="0"/>
          </a:p>
          <a:p>
            <a:pPr marL="285750" indent="-285750">
              <a:buFont typeface="Wingdings" panose="05000000000000000000" pitchFamily="2" charset="2"/>
              <a:buChar char="Ø"/>
            </a:pPr>
            <a:r>
              <a:rPr lang="en-GB" b="1" dirty="0"/>
              <a:t>Monitor Trading Volume</a:t>
            </a:r>
            <a:r>
              <a:rPr lang="en-GB" dirty="0"/>
              <a:t>: The trading volume can provide valuable insights into the health of the market and the potential for price movement. Large increases in trading volume can signal a strong interest in a particular cryptocurrency, which could potentially lead to price increases</a:t>
            </a:r>
            <a:r>
              <a:rPr lang="en-GB" dirty="0" smtClean="0"/>
              <a:t>.</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b="1" dirty="0"/>
              <a:t>Consider Market Capitalization</a:t>
            </a:r>
            <a:r>
              <a:rPr lang="en-GB" dirty="0"/>
              <a:t>: Cryptocurrencies with larger market caps tend to have higher volatility. Therefore, investors should be aware of the market cap of a cryptocurrency before investing</a:t>
            </a:r>
            <a:r>
              <a:rPr lang="en-GB" dirty="0" smtClean="0"/>
              <a:t>.</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b="1" dirty="0"/>
              <a:t>Diversify Your Portfolio</a:t>
            </a:r>
            <a:r>
              <a:rPr lang="en-GB" dirty="0"/>
              <a:t>: Given the high level of volatility in the cryptocurrency market, it's recommended to </a:t>
            </a:r>
            <a:r>
              <a:rPr lang="en-GB" dirty="0" smtClean="0"/>
              <a:t>diversify </a:t>
            </a:r>
            <a:r>
              <a:rPr lang="en-GB" dirty="0"/>
              <a:t>portfolio. This can help mitigate the risk associated with the volatility of individual cryptocurrencies</a:t>
            </a:r>
            <a:r>
              <a:rPr lang="en-GB" dirty="0" smtClean="0"/>
              <a:t>.</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b="1" dirty="0"/>
              <a:t>Regular Monitoring and Adjustments: </a:t>
            </a:r>
            <a:r>
              <a:rPr lang="en-GB" dirty="0"/>
              <a:t>Regularly monitor your investments and be ready to make adjustments based on market changes. The cryptocurrency market is dynamic and can change rapidly.</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6052750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Future Works</a:t>
            </a:r>
            <a:endParaRPr lang="en-US" b="1" dirty="0"/>
          </a:p>
        </p:txBody>
      </p:sp>
      <p:sp>
        <p:nvSpPr>
          <p:cNvPr id="4" name="TextBox 3"/>
          <p:cNvSpPr txBox="1"/>
          <p:nvPr/>
        </p:nvSpPr>
        <p:spPr>
          <a:xfrm>
            <a:off x="455219" y="1229538"/>
            <a:ext cx="11224591" cy="5078313"/>
          </a:xfrm>
          <a:prstGeom prst="rect">
            <a:avLst/>
          </a:prstGeom>
          <a:noFill/>
        </p:spPr>
        <p:txBody>
          <a:bodyPr wrap="square" rtlCol="0">
            <a:spAutoFit/>
          </a:bodyPr>
          <a:lstStyle/>
          <a:p>
            <a:pPr marL="285750" indent="-285750">
              <a:buFont typeface="Wingdings" panose="05000000000000000000" pitchFamily="2" charset="2"/>
              <a:buChar char="Ø"/>
            </a:pPr>
            <a:r>
              <a:rPr lang="en-GB" b="1" dirty="0"/>
              <a:t>Predictive Models</a:t>
            </a:r>
            <a:r>
              <a:rPr lang="en-GB" dirty="0"/>
              <a:t>: Develop more advanced predictive models to forecast future cryptocurrency prices. This could involve using machine learning algorithms to take into account more factors beyond just past prices</a:t>
            </a:r>
            <a:r>
              <a:rPr lang="en-GB" dirty="0" smtClean="0"/>
              <a:t>.</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Feature Engineering</a:t>
            </a:r>
            <a:r>
              <a:rPr lang="en-GB" dirty="0"/>
              <a:t>: Experiment with creating new features derived from existing data. </a:t>
            </a:r>
            <a:endParaRPr lang="en-GB" dirty="0" smtClean="0"/>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b="1" dirty="0"/>
              <a:t>Time Series Analysis</a:t>
            </a:r>
            <a:r>
              <a:rPr lang="en-GB" dirty="0"/>
              <a:t>: Apply time series analysis techniques to better understand the temporal dynamics of cryptocurrency prices. This could involve </a:t>
            </a:r>
            <a:r>
              <a:rPr lang="en-GB" dirty="0" smtClean="0"/>
              <a:t>analysing </a:t>
            </a:r>
            <a:r>
              <a:rPr lang="en-GB" dirty="0"/>
              <a:t>seasonality, autocorrelation, and other aspects of the time series</a:t>
            </a:r>
            <a:r>
              <a:rPr lang="en-GB" dirty="0" smtClean="0"/>
              <a:t>.</a:t>
            </a:r>
            <a:endParaRPr lang="en-GB" dirty="0"/>
          </a:p>
          <a:p>
            <a:pPr marL="285750" indent="-285750">
              <a:buFont typeface="Wingdings" panose="05000000000000000000" pitchFamily="2" charset="2"/>
              <a:buChar char="Ø"/>
            </a:pPr>
            <a:r>
              <a:rPr lang="en-GB" b="1" dirty="0"/>
              <a:t>Network Analysis</a:t>
            </a:r>
            <a:r>
              <a:rPr lang="en-GB" dirty="0"/>
              <a:t>: Investigate the network structure of the cryptocurrency market. For </a:t>
            </a:r>
            <a:r>
              <a:rPr lang="en-GB" dirty="0" smtClean="0"/>
              <a:t>example, examining </a:t>
            </a:r>
            <a:r>
              <a:rPr lang="en-GB" dirty="0"/>
              <a:t>how closely related the prices of different cryptocurrencies are, or how changes in one cryptocurrency's price affect others</a:t>
            </a:r>
            <a:r>
              <a:rPr lang="en-GB" dirty="0" smtClean="0"/>
              <a:t>.</a:t>
            </a:r>
            <a:endParaRPr lang="en-GB" dirty="0"/>
          </a:p>
          <a:p>
            <a:pPr marL="285750" indent="-285750">
              <a:buFont typeface="Wingdings" panose="05000000000000000000" pitchFamily="2" charset="2"/>
              <a:buChar char="Ø"/>
            </a:pPr>
            <a:r>
              <a:rPr lang="en-GB" b="1" dirty="0"/>
              <a:t>Real-time Updates</a:t>
            </a:r>
            <a:r>
              <a:rPr lang="en-GB" dirty="0"/>
              <a:t>: Implement a system to update the dataset in real-time, allowing for more timely analysis and predictions</a:t>
            </a:r>
            <a:r>
              <a:rPr lang="en-GB" dirty="0" smtClean="0"/>
              <a:t>.</a:t>
            </a:r>
            <a:endParaRPr lang="en-GB" b="1" dirty="0"/>
          </a:p>
          <a:p>
            <a:pPr marL="285750" indent="-285750">
              <a:buFont typeface="Wingdings" panose="05000000000000000000" pitchFamily="2" charset="2"/>
              <a:buChar char="Ø"/>
            </a:pPr>
            <a:r>
              <a:rPr lang="en-GB" b="1" dirty="0"/>
              <a:t>Integrating More Data Sources: </a:t>
            </a:r>
            <a:r>
              <a:rPr lang="en-GB" dirty="0"/>
              <a:t>Combine this data with other data sources, such as social media sentiment data, news articles, or other financial indicators, to get a more comprehensive picture of the market.</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205776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5677" y="1838227"/>
            <a:ext cx="6877119" cy="2469822"/>
          </a:xfrm>
        </p:spPr>
        <p:txBody>
          <a:bodyPr>
            <a:noAutofit/>
          </a:bodyPr>
          <a:lstStyle/>
          <a:p>
            <a:r>
              <a:rPr lang="en-GB" sz="9600" b="1" i="1" dirty="0" smtClean="0"/>
              <a:t>Thank you!</a:t>
            </a:r>
            <a:endParaRPr lang="en-US" sz="9600" b="1" i="1" dirty="0"/>
          </a:p>
        </p:txBody>
      </p:sp>
    </p:spTree>
    <p:extLst>
      <p:ext uri="{BB962C8B-B14F-4D97-AF65-F5344CB8AC3E}">
        <p14:creationId xmlns:p14="http://schemas.microsoft.com/office/powerpoint/2010/main" val="1822901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GB" b="1" dirty="0" smtClean="0">
                <a:latin typeface="Segoe UI Light" panose="020B0502040204020203" pitchFamily="34" charset="0"/>
                <a:cs typeface="Segoe UI Light" panose="020B0502040204020203" pitchFamily="34" charset="0"/>
              </a:rPr>
              <a:t>Definition of Terms</a:t>
            </a:r>
            <a:endParaRPr lang="en-US" b="1"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09" y="1524708"/>
            <a:ext cx="5566959" cy="4216216"/>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Ø"/>
              <a:defRPr/>
            </a:pPr>
            <a:r>
              <a:rPr lang="en-GB" sz="1600" b="1" dirty="0" smtClean="0">
                <a:latin typeface="Calibri" panose="020F0502020204030204" pitchFamily="34" charset="0"/>
                <a:cs typeface="Calibri" panose="020F0502020204030204" pitchFamily="34" charset="0"/>
              </a:rPr>
              <a:t>Cryptocurrency-</a:t>
            </a:r>
            <a:r>
              <a:rPr lang="en-GB" sz="1600" dirty="0">
                <a:latin typeface="Calibri" panose="020F0502020204030204" pitchFamily="34" charset="0"/>
                <a:cs typeface="Calibri" panose="020F0502020204030204" pitchFamily="34" charset="0"/>
              </a:rPr>
              <a:t>is any form of currency that exists digitally or virtually and uses cryptography to secure transactions. Cryptocurrencies don't have a central issuing or regulating authority, instead using a decentralized system to record transactions and issue new </a:t>
            </a:r>
            <a:r>
              <a:rPr lang="en-GB" sz="1600" dirty="0" smtClean="0">
                <a:latin typeface="Calibri" panose="020F0502020204030204" pitchFamily="34" charset="0"/>
                <a:cs typeface="Calibri" panose="020F0502020204030204" pitchFamily="34" charset="0"/>
              </a:rPr>
              <a:t>units</a:t>
            </a:r>
          </a:p>
          <a:p>
            <a:pPr lvl="0">
              <a:spcAft>
                <a:spcPts val="600"/>
              </a:spcAft>
              <a:buFont typeface="Wingdings" panose="05000000000000000000" pitchFamily="2" charset="2"/>
              <a:buChar char="Ø"/>
              <a:defRPr/>
            </a:pPr>
            <a:r>
              <a:rPr lang="en-GB" sz="1600" b="1" dirty="0">
                <a:latin typeface="Calibri" panose="020F0502020204030204" pitchFamily="34" charset="0"/>
                <a:cs typeface="Calibri" panose="020F0502020204030204" pitchFamily="34" charset="0"/>
              </a:rPr>
              <a:t>Price</a:t>
            </a:r>
            <a:r>
              <a:rPr lang="en-GB" sz="1600" dirty="0">
                <a:latin typeface="Calibri" panose="020F0502020204030204" pitchFamily="34" charset="0"/>
                <a:cs typeface="Calibri" panose="020F0502020204030204" pitchFamily="34" charset="0"/>
              </a:rPr>
              <a:t>- the value of a cryptocurrency unit at a specific point in time</a:t>
            </a:r>
            <a:r>
              <a:rPr lang="en-GB" sz="1600" dirty="0" smtClean="0">
                <a:latin typeface="Calibri" panose="020F0502020204030204" pitchFamily="34" charset="0"/>
                <a:cs typeface="Calibri" panose="020F0502020204030204" pitchFamily="34" charset="0"/>
              </a:rPr>
              <a:t>.</a:t>
            </a:r>
          </a:p>
          <a:p>
            <a:pPr lvl="0">
              <a:spcAft>
                <a:spcPts val="600"/>
              </a:spcAft>
              <a:buFont typeface="Wingdings" panose="05000000000000000000" pitchFamily="2" charset="2"/>
              <a:buChar char="Ø"/>
              <a:defRPr/>
            </a:pPr>
            <a:r>
              <a:rPr lang="en-GB" sz="1600" b="1" dirty="0">
                <a:latin typeface="Calibri" panose="020F0502020204030204" pitchFamily="34" charset="0"/>
                <a:cs typeface="Calibri" panose="020F0502020204030204" pitchFamily="34" charset="0"/>
              </a:rPr>
              <a:t>Market</a:t>
            </a:r>
            <a:r>
              <a:rPr lang="en-GB" sz="1600" dirty="0">
                <a:latin typeface="Calibri" panose="020F0502020204030204" pitchFamily="34" charset="0"/>
                <a:cs typeface="Calibri" panose="020F0502020204030204" pitchFamily="34" charset="0"/>
              </a:rPr>
              <a:t>- the environment where a cryptocurrency is traded</a:t>
            </a:r>
            <a:r>
              <a:rPr lang="en-GB" sz="1600" dirty="0" smtClean="0">
                <a:latin typeface="Calibri" panose="020F0502020204030204" pitchFamily="34" charset="0"/>
                <a:cs typeface="Calibri" panose="020F0502020204030204" pitchFamily="34" charset="0"/>
              </a:rPr>
              <a:t>.</a:t>
            </a:r>
          </a:p>
          <a:p>
            <a:pPr lvl="0">
              <a:spcAft>
                <a:spcPts val="600"/>
              </a:spcAft>
              <a:buFont typeface="Wingdings" panose="05000000000000000000" pitchFamily="2" charset="2"/>
              <a:buChar char="Ø"/>
              <a:defRPr/>
            </a:pPr>
            <a:r>
              <a:rPr lang="en-GB" sz="1600" b="1" dirty="0">
                <a:latin typeface="Calibri" panose="020F0502020204030204" pitchFamily="34" charset="0"/>
                <a:cs typeface="Calibri" panose="020F0502020204030204" pitchFamily="34" charset="0"/>
              </a:rPr>
              <a:t>Trading volume</a:t>
            </a:r>
            <a:r>
              <a:rPr lang="en-GB" sz="1600" dirty="0">
                <a:latin typeface="Calibri" panose="020F0502020204030204" pitchFamily="34" charset="0"/>
                <a:cs typeface="Calibri" panose="020F0502020204030204" pitchFamily="34" charset="0"/>
              </a:rPr>
              <a:t>-Number of coins traded in a given period of </a:t>
            </a:r>
            <a:r>
              <a:rPr lang="en-GB" sz="1600" dirty="0" smtClean="0">
                <a:latin typeface="Calibri" panose="020F0502020204030204" pitchFamily="34" charset="0"/>
                <a:cs typeface="Calibri" panose="020F0502020204030204" pitchFamily="34" charset="0"/>
              </a:rPr>
              <a:t>time.</a:t>
            </a:r>
            <a:endParaRPr lang="en-GB" sz="1600" dirty="0">
              <a:latin typeface="Calibri" panose="020F0502020204030204" pitchFamily="34" charset="0"/>
              <a:cs typeface="Calibri" panose="020F0502020204030204" pitchFamily="34" charset="0"/>
            </a:endParaRPr>
          </a:p>
          <a:p>
            <a:pPr lvl="0">
              <a:spcAft>
                <a:spcPts val="600"/>
              </a:spcAft>
              <a:buFont typeface="Wingdings" panose="05000000000000000000" pitchFamily="2" charset="2"/>
              <a:buChar char="Ø"/>
              <a:defRPr/>
            </a:pPr>
            <a:r>
              <a:rPr lang="en-GB" sz="1600" b="1" dirty="0">
                <a:latin typeface="Calibri" panose="020F0502020204030204" pitchFamily="34" charset="0"/>
                <a:cs typeface="Calibri" panose="020F0502020204030204" pitchFamily="34" charset="0"/>
              </a:rPr>
              <a:t>Market capitalization- </a:t>
            </a:r>
            <a:r>
              <a:rPr lang="en-GB" sz="1600" dirty="0">
                <a:latin typeface="Calibri" panose="020F0502020204030204" pitchFamily="34" charset="0"/>
                <a:cs typeface="Calibri" panose="020F0502020204030204" pitchFamily="34" charset="0"/>
              </a:rPr>
              <a:t>the total value of all coins in circulation</a:t>
            </a:r>
            <a:r>
              <a:rPr lang="en-GB" sz="1600" dirty="0" smtClean="0">
                <a:latin typeface="Calibri" panose="020F0502020204030204" pitchFamily="34" charset="0"/>
                <a:cs typeface="Calibri" panose="020F0502020204030204" pitchFamily="34" charset="0"/>
              </a:rPr>
              <a:t>.</a:t>
            </a:r>
          </a:p>
          <a:p>
            <a:pPr lvl="0">
              <a:spcAft>
                <a:spcPts val="600"/>
              </a:spcAft>
              <a:buFont typeface="Wingdings" panose="05000000000000000000" pitchFamily="2" charset="2"/>
              <a:buChar char="Ø"/>
              <a:defRPr/>
            </a:pPr>
            <a:r>
              <a:rPr lang="en-GB" sz="1600" b="1" dirty="0">
                <a:latin typeface="Calibri" panose="020F0502020204030204" pitchFamily="34" charset="0"/>
                <a:cs typeface="Calibri" panose="020F0502020204030204" pitchFamily="34" charset="0"/>
              </a:rPr>
              <a:t>Volatility</a:t>
            </a:r>
            <a:r>
              <a:rPr lang="en-GB" sz="1600" dirty="0">
                <a:latin typeface="Calibri" panose="020F0502020204030204" pitchFamily="34" charset="0"/>
                <a:cs typeface="Calibri" panose="020F0502020204030204" pitchFamily="34" charset="0"/>
              </a:rPr>
              <a:t>-a measure of the rate at which the price of an asset </a:t>
            </a:r>
            <a:r>
              <a:rPr lang="en-GB" sz="1600" dirty="0" smtClean="0">
                <a:latin typeface="Calibri" panose="020F0502020204030204" pitchFamily="34" charset="0"/>
                <a:cs typeface="Calibri" panose="020F0502020204030204" pitchFamily="34" charset="0"/>
              </a:rPr>
              <a:t>fluctuates.</a:t>
            </a:r>
            <a:endParaRPr lang="en-GB" sz="1600" dirty="0">
              <a:latin typeface="Calibri" panose="020F0502020204030204" pitchFamily="34" charset="0"/>
              <a:cs typeface="Calibri" panose="020F0502020204030204" pitchFamily="34" charset="0"/>
            </a:endParaRPr>
          </a:p>
          <a:p>
            <a:pPr lvl="0">
              <a:spcAft>
                <a:spcPts val="600"/>
              </a:spcAft>
              <a:buFont typeface="Wingdings" panose="05000000000000000000" pitchFamily="2" charset="2"/>
              <a:buChar char="Ø"/>
              <a:defRPr/>
            </a:pPr>
            <a:endParaRPr lang="en-US" sz="16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6108568" y="1524708"/>
            <a:ext cx="5910607" cy="414080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1" dirty="0" smtClean="0">
                <a:latin typeface="Segoe UI Light" panose="020B0502040204020203" pitchFamily="34" charset="0"/>
                <a:cs typeface="Segoe UI Light" panose="020B0502040204020203" pitchFamily="34" charset="0"/>
              </a:rPr>
              <a:t>Business Problem</a:t>
            </a:r>
            <a:endParaRPr lang="en-US" b="1" dirty="0">
              <a:latin typeface="Segoe UI Light" panose="020B0502040204020203" pitchFamily="34" charset="0"/>
              <a:cs typeface="Segoe UI Light" panose="020B0502040204020203" pitchFamily="34" charset="0"/>
            </a:endParaRPr>
          </a:p>
        </p:txBody>
      </p:sp>
      <p:sp>
        <p:nvSpPr>
          <p:cNvPr id="36" name="Content Placeholder 17"/>
          <p:cNvSpPr txBox="1">
            <a:spLocks/>
          </p:cNvSpPr>
          <p:nvPr/>
        </p:nvSpPr>
        <p:spPr>
          <a:xfrm>
            <a:off x="678730" y="1649692"/>
            <a:ext cx="5147035" cy="390269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2000"/>
              </a:spcAft>
              <a:buFont typeface="Wingdings" panose="05000000000000000000" pitchFamily="2" charset="2"/>
              <a:buChar char="Ø"/>
              <a:defRPr/>
            </a:pPr>
            <a:r>
              <a:rPr lang="en-GB" sz="1500" b="1" dirty="0">
                <a:latin typeface="Calibri" panose="020F0502020204030204" pitchFamily="34" charset="0"/>
                <a:cs typeface="Calibri" panose="020F0502020204030204" pitchFamily="34" charset="0"/>
              </a:rPr>
              <a:t>Risk Assessment</a:t>
            </a:r>
            <a:r>
              <a:rPr lang="en-GB" sz="1500" dirty="0">
                <a:latin typeface="Calibri" panose="020F0502020204030204" pitchFamily="34" charset="0"/>
                <a:cs typeface="Calibri" panose="020F0502020204030204" pitchFamily="34" charset="0"/>
              </a:rPr>
              <a:t>: The dataset is used to assess the risk associated with investing in different cryptocurrencies</a:t>
            </a:r>
            <a:r>
              <a:rPr lang="en-GB" sz="1500" dirty="0" smtClean="0">
                <a:latin typeface="Calibri" panose="020F0502020204030204" pitchFamily="34" charset="0"/>
                <a:cs typeface="Calibri" panose="020F0502020204030204" pitchFamily="34" charset="0"/>
              </a:rPr>
              <a:t>.</a:t>
            </a:r>
          </a:p>
          <a:p>
            <a:pPr lvl="0">
              <a:spcAft>
                <a:spcPts val="2000"/>
              </a:spcAft>
              <a:buFont typeface="Wingdings" panose="05000000000000000000" pitchFamily="2" charset="2"/>
              <a:buChar char="Ø"/>
              <a:defRPr/>
            </a:pPr>
            <a:endParaRPr lang="en-US" sz="15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5845533" y="1649691"/>
            <a:ext cx="5861442" cy="3996965"/>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latin typeface="Segoe UI Light" panose="020B0502040204020203" pitchFamily="34" charset="0"/>
                <a:cs typeface="Segoe UI Light" panose="020B0502040204020203" pitchFamily="34" charset="0"/>
              </a:rPr>
              <a:t>Datasets 1 &amp; 2</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stretch>
            <a:fillRect/>
          </a:stretch>
        </p:blipFill>
        <p:spPr>
          <a:xfrm>
            <a:off x="689365" y="1390446"/>
            <a:ext cx="5522899" cy="4765257"/>
          </a:xfrm>
          <a:prstGeom prst="rect">
            <a:avLst/>
          </a:prstGeom>
        </p:spPr>
      </p:pic>
      <p:pic>
        <p:nvPicPr>
          <p:cNvPr id="6" name="Picture 5"/>
          <p:cNvPicPr>
            <a:picLocks noChangeAspect="1"/>
          </p:cNvPicPr>
          <p:nvPr/>
        </p:nvPicPr>
        <p:blipFill>
          <a:blip r:embed="rId3"/>
          <a:stretch>
            <a:fillRect/>
          </a:stretch>
        </p:blipFill>
        <p:spPr>
          <a:xfrm>
            <a:off x="6476214" y="1651616"/>
            <a:ext cx="5590095" cy="4504087"/>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3500" y="438629"/>
            <a:ext cx="6877119" cy="640080"/>
          </a:xfrm>
        </p:spPr>
        <p:txBody>
          <a:bodyPr/>
          <a:lstStyle/>
          <a:p>
            <a:r>
              <a:rPr lang="en-US" dirty="0" smtClean="0"/>
              <a:t>Combined Dataset</a:t>
            </a:r>
            <a:endParaRPr lang="en-US" dirty="0">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2"/>
          <a:stretch>
            <a:fillRect/>
          </a:stretch>
        </p:blipFill>
        <p:spPr>
          <a:xfrm>
            <a:off x="483500" y="1344201"/>
            <a:ext cx="7746100" cy="4547552"/>
          </a:xfrm>
          <a:prstGeom prst="rect">
            <a:avLst/>
          </a:prstGeom>
        </p:spPr>
      </p:pic>
    </p:spTree>
    <p:extLst>
      <p:ext uri="{BB962C8B-B14F-4D97-AF65-F5344CB8AC3E}">
        <p14:creationId xmlns:p14="http://schemas.microsoft.com/office/powerpoint/2010/main" val="25968336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latin typeface="Segoe UI Light" panose="020B0502040204020203" pitchFamily="34" charset="0"/>
                <a:cs typeface="Segoe UI Light" panose="020B0502040204020203" pitchFamily="34" charset="0"/>
              </a:rPr>
              <a:t>Descriptive Statistics for the combined data</a:t>
            </a:r>
            <a:endParaRPr lang="en-US" dirty="0">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stretch>
            <a:fillRect/>
          </a:stretch>
        </p:blipFill>
        <p:spPr>
          <a:xfrm>
            <a:off x="647560" y="1478179"/>
            <a:ext cx="8524720" cy="1679800"/>
          </a:xfrm>
          <a:prstGeom prst="rect">
            <a:avLst/>
          </a:prstGeom>
        </p:spPr>
      </p:pic>
      <p:sp>
        <p:nvSpPr>
          <p:cNvPr id="4" name="TextBox 3"/>
          <p:cNvSpPr txBox="1"/>
          <p:nvPr/>
        </p:nvSpPr>
        <p:spPr>
          <a:xfrm>
            <a:off x="647560" y="3374796"/>
            <a:ext cx="10796580" cy="3139321"/>
          </a:xfrm>
          <a:prstGeom prst="rect">
            <a:avLst/>
          </a:prstGeom>
          <a:noFill/>
        </p:spPr>
        <p:txBody>
          <a:bodyPr wrap="square" rtlCol="0">
            <a:spAutoFit/>
          </a:bodyPr>
          <a:lstStyle/>
          <a:p>
            <a:pPr marL="285750" indent="-285750">
              <a:buFont typeface="Wingdings" panose="05000000000000000000" pitchFamily="2" charset="2"/>
              <a:buChar char="Ø"/>
            </a:pPr>
            <a:r>
              <a:rPr lang="en-GB" dirty="0">
                <a:solidFill>
                  <a:srgbClr val="000000"/>
                </a:solidFill>
                <a:latin typeface="Helvetica Neue"/>
              </a:rPr>
              <a:t>1h: The percentage change in price over the last 1 hour varies between -0.704% and 0.095%. The mean is 0.009682%, indicating a very small average daily return. </a:t>
            </a:r>
            <a:endParaRPr lang="en-GB" dirty="0" smtClean="0">
              <a:solidFill>
                <a:srgbClr val="000000"/>
              </a:solidFill>
              <a:latin typeface="Helvetica Neue"/>
            </a:endParaRPr>
          </a:p>
          <a:p>
            <a:pPr marL="285750" indent="-285750">
              <a:buFont typeface="Wingdings" panose="05000000000000000000" pitchFamily="2" charset="2"/>
              <a:buChar char="Ø"/>
            </a:pPr>
            <a:endParaRPr lang="en-GB" dirty="0" smtClean="0">
              <a:solidFill>
                <a:srgbClr val="000000"/>
              </a:solidFill>
              <a:latin typeface="Helvetica Neue"/>
            </a:endParaRPr>
          </a:p>
          <a:p>
            <a:pPr marL="285750" indent="-285750">
              <a:buFont typeface="Wingdings" panose="05000000000000000000" pitchFamily="2" charset="2"/>
              <a:buChar char="Ø"/>
            </a:pPr>
            <a:r>
              <a:rPr lang="en-GB" dirty="0" smtClean="0">
                <a:solidFill>
                  <a:srgbClr val="000000"/>
                </a:solidFill>
                <a:latin typeface="Helvetica Neue"/>
              </a:rPr>
              <a:t>24h</a:t>
            </a:r>
            <a:r>
              <a:rPr lang="en-GB" dirty="0">
                <a:solidFill>
                  <a:srgbClr val="000000"/>
                </a:solidFill>
                <a:latin typeface="Helvetica Neue"/>
              </a:rPr>
              <a:t>: The percentage change in price over the last 24 hours varies between -0.646% and 0.577%. The mean is 0.024018%, suggesting a slightly larger average daily return compared to the 1 hour period. </a:t>
            </a:r>
            <a:endParaRPr lang="en-GB" dirty="0" smtClean="0">
              <a:solidFill>
                <a:srgbClr val="000000"/>
              </a:solidFill>
              <a:latin typeface="Helvetica Neue"/>
            </a:endParaRPr>
          </a:p>
          <a:p>
            <a:pPr marL="285750" indent="-285750">
              <a:buFont typeface="Wingdings" panose="05000000000000000000" pitchFamily="2" charset="2"/>
              <a:buChar char="Ø"/>
            </a:pPr>
            <a:endParaRPr lang="en-GB" dirty="0" smtClean="0">
              <a:solidFill>
                <a:srgbClr val="000000"/>
              </a:solidFill>
              <a:latin typeface="Helvetica Neue"/>
            </a:endParaRPr>
          </a:p>
          <a:p>
            <a:pPr marL="285750" indent="-285750">
              <a:buFont typeface="Wingdings" panose="05000000000000000000" pitchFamily="2" charset="2"/>
              <a:buChar char="Ø"/>
            </a:pPr>
            <a:r>
              <a:rPr lang="en-GB" dirty="0" smtClean="0">
                <a:solidFill>
                  <a:srgbClr val="000000"/>
                </a:solidFill>
                <a:latin typeface="Helvetica Neue"/>
              </a:rPr>
              <a:t>7d</a:t>
            </a:r>
            <a:r>
              <a:rPr lang="en-GB" dirty="0">
                <a:solidFill>
                  <a:srgbClr val="000000"/>
                </a:solidFill>
                <a:latin typeface="Helvetica Neue"/>
              </a:rPr>
              <a:t>: The percentage change in price over the last 7 days varies between -0.558% and 4.608%. The mean is 0.023558</a:t>
            </a:r>
            <a:r>
              <a:rPr lang="en-GB" dirty="0" smtClean="0">
                <a:solidFill>
                  <a:srgbClr val="000000"/>
                </a:solidFill>
                <a:latin typeface="Helvetica Neue"/>
              </a:rPr>
              <a:t>%, </a:t>
            </a:r>
            <a:r>
              <a:rPr lang="en-GB" dirty="0">
                <a:solidFill>
                  <a:srgbClr val="000000"/>
                </a:solidFill>
                <a:latin typeface="Helvetica Neue"/>
              </a:rPr>
              <a:t>is also slightly larger than the 1 hour period. </a:t>
            </a:r>
            <a:endParaRPr lang="en-GB" dirty="0" smtClean="0">
              <a:solidFill>
                <a:srgbClr val="000000"/>
              </a:solidFill>
              <a:latin typeface="Helvetica Neue"/>
            </a:endParaRPr>
          </a:p>
          <a:p>
            <a:pPr marL="285750" indent="-285750">
              <a:buFont typeface="Wingdings" panose="05000000000000000000" pitchFamily="2" charset="2"/>
              <a:buChar char="Ø"/>
            </a:pPr>
            <a:r>
              <a:rPr lang="en-GB" dirty="0" smtClean="0">
                <a:solidFill>
                  <a:srgbClr val="000000"/>
                </a:solidFill>
                <a:latin typeface="Helvetica Neue"/>
              </a:rPr>
              <a:t>These </a:t>
            </a:r>
            <a:r>
              <a:rPr lang="en-GB" dirty="0">
                <a:solidFill>
                  <a:srgbClr val="000000"/>
                </a:solidFill>
                <a:latin typeface="Helvetica Neue"/>
              </a:rPr>
              <a:t>statistics suggest that while the average daily return is relatively small, there is substantial variation in the short-term price movements. Additionally, the longer the time period, the larger the potential for significant price changes</a:t>
            </a:r>
            <a:endParaRPr lang="en-US" dirty="0"/>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Market Trends</a:t>
            </a:r>
            <a:endParaRPr lang="en-US" dirty="0"/>
          </a:p>
        </p:txBody>
      </p:sp>
      <p:pic>
        <p:nvPicPr>
          <p:cNvPr id="4" name="Picture 3"/>
          <p:cNvPicPr>
            <a:picLocks noChangeAspect="1"/>
          </p:cNvPicPr>
          <p:nvPr/>
        </p:nvPicPr>
        <p:blipFill>
          <a:blip r:embed="rId2"/>
          <a:stretch>
            <a:fillRect/>
          </a:stretch>
        </p:blipFill>
        <p:spPr>
          <a:xfrm>
            <a:off x="521207" y="1238985"/>
            <a:ext cx="9458325" cy="5153025"/>
          </a:xfrm>
          <a:prstGeom prst="rect">
            <a:avLst/>
          </a:prstGeom>
        </p:spPr>
      </p:pic>
    </p:spTree>
    <p:extLst>
      <p:ext uri="{BB962C8B-B14F-4D97-AF65-F5344CB8AC3E}">
        <p14:creationId xmlns:p14="http://schemas.microsoft.com/office/powerpoint/2010/main" val="179491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Market Trends</a:t>
            </a:r>
            <a:endParaRPr lang="en-US" dirty="0"/>
          </a:p>
        </p:txBody>
      </p:sp>
      <p:pic>
        <p:nvPicPr>
          <p:cNvPr id="4" name="Picture 3"/>
          <p:cNvPicPr>
            <a:picLocks noChangeAspect="1"/>
          </p:cNvPicPr>
          <p:nvPr/>
        </p:nvPicPr>
        <p:blipFill>
          <a:blip r:embed="rId2"/>
          <a:stretch>
            <a:fillRect/>
          </a:stretch>
        </p:blipFill>
        <p:spPr>
          <a:xfrm>
            <a:off x="631546" y="1436948"/>
            <a:ext cx="9458325" cy="5153025"/>
          </a:xfrm>
          <a:prstGeom prst="rect">
            <a:avLst/>
          </a:prstGeom>
        </p:spPr>
      </p:pic>
    </p:spTree>
    <p:extLst>
      <p:ext uri="{BB962C8B-B14F-4D97-AF65-F5344CB8AC3E}">
        <p14:creationId xmlns:p14="http://schemas.microsoft.com/office/powerpoint/2010/main" val="1461978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Market Trends</a:t>
            </a:r>
            <a:endParaRPr lang="en-US" dirty="0"/>
          </a:p>
        </p:txBody>
      </p:sp>
      <p:pic>
        <p:nvPicPr>
          <p:cNvPr id="4" name="Picture 3"/>
          <p:cNvPicPr>
            <a:picLocks noChangeAspect="1"/>
          </p:cNvPicPr>
          <p:nvPr/>
        </p:nvPicPr>
        <p:blipFill>
          <a:blip r:embed="rId2"/>
          <a:stretch>
            <a:fillRect/>
          </a:stretch>
        </p:blipFill>
        <p:spPr>
          <a:xfrm>
            <a:off x="405303" y="1493509"/>
            <a:ext cx="9458325" cy="5153025"/>
          </a:xfrm>
          <a:prstGeom prst="rect">
            <a:avLst/>
          </a:prstGeom>
        </p:spPr>
      </p:pic>
    </p:spTree>
    <p:extLst>
      <p:ext uri="{BB962C8B-B14F-4D97-AF65-F5344CB8AC3E}">
        <p14:creationId xmlns:p14="http://schemas.microsoft.com/office/powerpoint/2010/main" val="908912203"/>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microsoft.com/office/2006/documentManagement/types"/>
    <ds:schemaRef ds:uri="16c05727-aa75-4e4a-9b5f-8a80a1165891"/>
    <ds:schemaRef ds:uri="http://purl.org/dc/elements/1.1/"/>
    <ds:schemaRef ds:uri="http://schemas.microsoft.com/office/2006/metadata/properties"/>
    <ds:schemaRef ds:uri="http://purl.org/dc/dcmitype/"/>
    <ds:schemaRef ds:uri="71af3243-3dd4-4a8d-8c0d-dd76da1f02a5"/>
    <ds:schemaRef ds:uri="http://schemas.microsoft.com/office/infopath/2007/PartnerControls"/>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927</Words>
  <Application>Microsoft Office PowerPoint</Application>
  <PresentationFormat>Widescreen</PresentationFormat>
  <Paragraphs>61</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Helvetica Neue</vt:lpstr>
      <vt:lpstr>Segoe UI</vt:lpstr>
      <vt:lpstr>Segoe UI Light</vt:lpstr>
      <vt:lpstr>Wingdings</vt:lpstr>
      <vt:lpstr>WelcomeDoc</vt:lpstr>
      <vt:lpstr>Cryptocurrency Price and Market Analysis</vt:lpstr>
      <vt:lpstr>Definition of Terms</vt:lpstr>
      <vt:lpstr>Business Problem</vt:lpstr>
      <vt:lpstr>Datasets 1 &amp; 2</vt:lpstr>
      <vt:lpstr>Combined Dataset</vt:lpstr>
      <vt:lpstr>Descriptive Statistics for the combined data</vt:lpstr>
      <vt:lpstr>Market Trends</vt:lpstr>
      <vt:lpstr>Market Trends</vt:lpstr>
      <vt:lpstr>Market Trends</vt:lpstr>
      <vt:lpstr>Price changes</vt:lpstr>
      <vt:lpstr>Top 10 Coins</vt:lpstr>
      <vt:lpstr>Top 10 coins</vt:lpstr>
      <vt:lpstr>Price Trends</vt:lpstr>
      <vt:lpstr>PowerPoint Presentation</vt:lpstr>
      <vt:lpstr>Conclusion</vt:lpstr>
      <vt:lpstr>Recommendations</vt:lpstr>
      <vt:lpstr>Future Works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2023-12-22T11:37:22Z</dcterms:created>
  <dcterms:modified xsi:type="dcterms:W3CDTF">2024-01-06T14:32:18Z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