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7" r:id="rId5"/>
    <p:sldId id="278" r:id="rId6"/>
    <p:sldId id="258" r:id="rId7"/>
    <p:sldId id="259" r:id="rId8"/>
    <p:sldId id="260" r:id="rId9"/>
    <p:sldId id="261" r:id="rId10"/>
    <p:sldId id="262" r:id="rId11"/>
    <p:sldId id="279" r:id="rId12"/>
    <p:sldId id="280" r:id="rId13"/>
    <p:sldId id="263" r:id="rId14"/>
    <p:sldId id="264" r:id="rId15"/>
    <p:sldId id="266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o Nelson Castañeda Ruiz" initials="HNCR" lastIdx="2" clrIdx="0">
    <p:extLst>
      <p:ext uri="{19B8F6BF-5375-455C-9EA6-DF929625EA0E}">
        <p15:presenceInfo xmlns:p15="http://schemas.microsoft.com/office/powerpoint/2012/main" userId="S-1-5-21-1868132545-3923827325-3741445177-152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5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6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slide" Target="../slides/slide17.xml"/><Relationship Id="rId1" Type="http://schemas.openxmlformats.org/officeDocument/2006/relationships/slide" Target="../slides/slide36.xml"/><Relationship Id="rId5" Type="http://schemas.openxmlformats.org/officeDocument/2006/relationships/slide" Target="../slides/slide56.xml"/><Relationship Id="rId4" Type="http://schemas.openxmlformats.org/officeDocument/2006/relationships/slide" Target="../slides/slide2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F05DE2-400C-4A9B-96CB-891DEB5B657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AE2920DF-C7CF-48A3-8988-56C9BB62FB28}">
      <dgm:prSet phldrT="[Texto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s-CO" sz="2800" dirty="0" smtClean="0"/>
            <a:t>Génesis</a:t>
          </a:r>
          <a:endParaRPr lang="es-CO" sz="28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hlinkshowjump?jump=nextslide"/>
          </dgm14:cNvPr>
        </a:ext>
      </dgm:extLst>
    </dgm:pt>
    <dgm:pt modelId="{EFA4659E-8C53-42EA-AF4F-A4EDE6B4C2D9}" type="parTrans" cxnId="{FA7EA9B3-AAA3-46CB-99C4-89333F485C8C}">
      <dgm:prSet/>
      <dgm:spPr/>
      <dgm:t>
        <a:bodyPr/>
        <a:lstStyle/>
        <a:p>
          <a:endParaRPr lang="es-CO"/>
        </a:p>
      </dgm:t>
    </dgm:pt>
    <dgm:pt modelId="{13D65E67-41EE-4714-95C5-23BFC9D5D287}" type="sibTrans" cxnId="{FA7EA9B3-AAA3-46CB-99C4-89333F485C8C}">
      <dgm:prSet/>
      <dgm:spPr/>
      <dgm:t>
        <a:bodyPr/>
        <a:lstStyle/>
        <a:p>
          <a:endParaRPr lang="es-CO"/>
        </a:p>
      </dgm:t>
    </dgm:pt>
    <dgm:pt modelId="{6B0B8ED8-E057-48CF-81BD-F50EF4A7AC5E}">
      <dgm:prSet phldrT="[Texto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s-CO" sz="2800" dirty="0" smtClean="0"/>
            <a:t>El parche</a:t>
          </a:r>
          <a:endParaRPr lang="es-CO" sz="28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B587C3E9-6FFA-4B9C-B4E5-86010218DF7B}" type="parTrans" cxnId="{6F64BF47-44A4-48C6-AE4F-944ECDC2BE8D}">
      <dgm:prSet/>
      <dgm:spPr/>
      <dgm:t>
        <a:bodyPr/>
        <a:lstStyle/>
        <a:p>
          <a:endParaRPr lang="es-CO"/>
        </a:p>
      </dgm:t>
    </dgm:pt>
    <dgm:pt modelId="{002A9A8F-CB16-4248-9358-13F9B8F4B199}" type="sibTrans" cxnId="{6F64BF47-44A4-48C6-AE4F-944ECDC2BE8D}">
      <dgm:prSet/>
      <dgm:spPr/>
      <dgm:t>
        <a:bodyPr/>
        <a:lstStyle/>
        <a:p>
          <a:endParaRPr lang="es-CO"/>
        </a:p>
      </dgm:t>
    </dgm:pt>
    <dgm:pt modelId="{1C4623D9-984B-4438-A6DB-9401FEE2E7E8}">
      <dgm:prSet phldrT="[Texto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s-CO" sz="2800" dirty="0" smtClean="0"/>
            <a:t>Nativo</a:t>
          </a:r>
          <a:endParaRPr lang="es-CO" sz="28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8B6165D9-23AE-4E5D-B86B-4C3D6FFEBC84}" type="parTrans" cxnId="{CC2C9628-9DFB-4D1B-91AC-152CD139416D}">
      <dgm:prSet/>
      <dgm:spPr/>
      <dgm:t>
        <a:bodyPr/>
        <a:lstStyle/>
        <a:p>
          <a:endParaRPr lang="es-CO"/>
        </a:p>
      </dgm:t>
    </dgm:pt>
    <dgm:pt modelId="{BAC0090F-5FEC-4029-94C5-0D229F1C8F96}" type="sibTrans" cxnId="{CC2C9628-9DFB-4D1B-91AC-152CD139416D}">
      <dgm:prSet/>
      <dgm:spPr/>
      <dgm:t>
        <a:bodyPr/>
        <a:lstStyle/>
        <a:p>
          <a:endParaRPr lang="es-CO"/>
        </a:p>
      </dgm:t>
    </dgm:pt>
    <dgm:pt modelId="{1D9C3DF9-94DF-4F86-84CB-1400F1871431}">
      <dgm:prSet phldrT="[Texto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s-CO" sz="2800" dirty="0" smtClean="0"/>
            <a:t>Mundo </a:t>
          </a:r>
          <a:r>
            <a:rPr lang="es-CO" sz="2800" dirty="0" err="1" smtClean="0"/>
            <a:t>Ciber</a:t>
          </a:r>
          <a:endParaRPr lang="es-CO" sz="28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F1019C2A-37B8-49C3-999E-0BD5D66C90C0}" type="parTrans" cxnId="{F150FE50-F651-4CFD-A8B0-2A65C1028380}">
      <dgm:prSet/>
      <dgm:spPr/>
      <dgm:t>
        <a:bodyPr/>
        <a:lstStyle/>
        <a:p>
          <a:endParaRPr lang="es-CO"/>
        </a:p>
      </dgm:t>
    </dgm:pt>
    <dgm:pt modelId="{AADE871F-9EBE-4379-85D7-70F439E833F9}" type="sibTrans" cxnId="{F150FE50-F651-4CFD-A8B0-2A65C1028380}">
      <dgm:prSet/>
      <dgm:spPr/>
      <dgm:t>
        <a:bodyPr/>
        <a:lstStyle/>
        <a:p>
          <a:endParaRPr lang="es-CO"/>
        </a:p>
      </dgm:t>
    </dgm:pt>
    <dgm:pt modelId="{D12D012C-77D4-4558-8207-625436263ABB}">
      <dgm:prSet phldrT="[Texto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s-CO" sz="2800" dirty="0" smtClean="0"/>
            <a:t>El galeno</a:t>
          </a:r>
          <a:endParaRPr lang="es-CO" sz="28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8CBC9B3E-9503-4540-80D7-213C0EBB4ABF}" type="parTrans" cxnId="{0BFA8C4E-F415-4294-BE81-2FEA9B0A30DD}">
      <dgm:prSet/>
      <dgm:spPr/>
      <dgm:t>
        <a:bodyPr/>
        <a:lstStyle/>
        <a:p>
          <a:endParaRPr lang="es-CO"/>
        </a:p>
      </dgm:t>
    </dgm:pt>
    <dgm:pt modelId="{0C34A8B8-62EB-439E-8127-92B5EFDA44A8}" type="sibTrans" cxnId="{0BFA8C4E-F415-4294-BE81-2FEA9B0A30DD}">
      <dgm:prSet/>
      <dgm:spPr/>
      <dgm:t>
        <a:bodyPr/>
        <a:lstStyle/>
        <a:p>
          <a:endParaRPr lang="es-CO"/>
        </a:p>
      </dgm:t>
    </dgm:pt>
    <dgm:pt modelId="{3473D08A-4995-4082-BF96-A2A1A325AC52}">
      <dgm:prSet phldrT="[Texto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s-CO" sz="2800" dirty="0" smtClean="0"/>
            <a:t>Historia de la vida</a:t>
          </a:r>
          <a:endParaRPr lang="es-CO" sz="28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96E03999-DF2E-41F0-8ADC-E0BF36CC6FBD}" type="parTrans" cxnId="{0AC0EA4F-92E5-4A22-B546-DF3B992F5F60}">
      <dgm:prSet/>
      <dgm:spPr/>
      <dgm:t>
        <a:bodyPr/>
        <a:lstStyle/>
        <a:p>
          <a:endParaRPr lang="es-CO"/>
        </a:p>
      </dgm:t>
    </dgm:pt>
    <dgm:pt modelId="{FCBD6ED9-BA98-4FA1-B30B-3AA1C203FC3F}" type="sibTrans" cxnId="{0AC0EA4F-92E5-4A22-B546-DF3B992F5F60}">
      <dgm:prSet/>
      <dgm:spPr/>
      <dgm:t>
        <a:bodyPr/>
        <a:lstStyle/>
        <a:p>
          <a:endParaRPr lang="es-CO"/>
        </a:p>
      </dgm:t>
    </dgm:pt>
    <dgm:pt modelId="{330C3E9C-ED29-40CA-90AE-91E6F05B43E6}" type="pres">
      <dgm:prSet presAssocID="{37F05DE2-400C-4A9B-96CB-891DEB5B657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B111F3DD-E202-4BD4-9474-F2B17AC555E2}" type="pres">
      <dgm:prSet presAssocID="{AE2920DF-C7CF-48A3-8988-56C9BB62FB2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0AC770C-E3C3-4B3B-B2D9-949E56554B32}" type="pres">
      <dgm:prSet presAssocID="{13D65E67-41EE-4714-95C5-23BFC9D5D287}" presName="sibTrans" presStyleCnt="0"/>
      <dgm:spPr/>
    </dgm:pt>
    <dgm:pt modelId="{0024AFCF-0F94-4A6B-A0BB-6E858C7915DA}" type="pres">
      <dgm:prSet presAssocID="{6B0B8ED8-E057-48CF-81BD-F50EF4A7AC5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AE2C89F-17DA-4758-8933-49350EAD481B}" type="pres">
      <dgm:prSet presAssocID="{002A9A8F-CB16-4248-9358-13F9B8F4B199}" presName="sibTrans" presStyleCnt="0"/>
      <dgm:spPr/>
    </dgm:pt>
    <dgm:pt modelId="{CFD0D0B1-BA97-43DF-8E80-AB55BCB90F3B}" type="pres">
      <dgm:prSet presAssocID="{1C4623D9-984B-4438-A6DB-9401FEE2E7E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0E58F33-E9A8-4EBD-A4B1-467919D53E37}" type="pres">
      <dgm:prSet presAssocID="{BAC0090F-5FEC-4029-94C5-0D229F1C8F96}" presName="sibTrans" presStyleCnt="0"/>
      <dgm:spPr/>
    </dgm:pt>
    <dgm:pt modelId="{BB5E5D6B-7DEC-48E3-AB24-D64CEF52FE99}" type="pres">
      <dgm:prSet presAssocID="{1D9C3DF9-94DF-4F86-84CB-1400F187143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D9F2C19-99D5-4A08-9DC3-C79FFA8C1D5C}" type="pres">
      <dgm:prSet presAssocID="{AADE871F-9EBE-4379-85D7-70F439E833F9}" presName="sibTrans" presStyleCnt="0"/>
      <dgm:spPr/>
    </dgm:pt>
    <dgm:pt modelId="{FD364635-7E9E-48E2-B103-DF144AFA88F7}" type="pres">
      <dgm:prSet presAssocID="{D12D012C-77D4-4558-8207-625436263AB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CFE6B89-86C6-4025-B735-25376805AF17}" type="pres">
      <dgm:prSet presAssocID="{0C34A8B8-62EB-439E-8127-92B5EFDA44A8}" presName="sibTrans" presStyleCnt="0"/>
      <dgm:spPr/>
    </dgm:pt>
    <dgm:pt modelId="{881CC19A-0952-47EA-8CB7-3C8B24E03894}" type="pres">
      <dgm:prSet presAssocID="{3473D08A-4995-4082-BF96-A2A1A325AC5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C2C9628-9DFB-4D1B-91AC-152CD139416D}" srcId="{37F05DE2-400C-4A9B-96CB-891DEB5B6574}" destId="{1C4623D9-984B-4438-A6DB-9401FEE2E7E8}" srcOrd="2" destOrd="0" parTransId="{8B6165D9-23AE-4E5D-B86B-4C3D6FFEBC84}" sibTransId="{BAC0090F-5FEC-4029-94C5-0D229F1C8F96}"/>
    <dgm:cxn modelId="{9E07BB1C-75AE-4D48-931A-DBFB502AA7FF}" type="presOf" srcId="{AE2920DF-C7CF-48A3-8988-56C9BB62FB28}" destId="{B111F3DD-E202-4BD4-9474-F2B17AC555E2}" srcOrd="0" destOrd="0" presId="urn:microsoft.com/office/officeart/2005/8/layout/default"/>
    <dgm:cxn modelId="{CA421DAE-0088-4792-93AE-9CB98E6C27C4}" type="presOf" srcId="{1C4623D9-984B-4438-A6DB-9401FEE2E7E8}" destId="{CFD0D0B1-BA97-43DF-8E80-AB55BCB90F3B}" srcOrd="0" destOrd="0" presId="urn:microsoft.com/office/officeart/2005/8/layout/default"/>
    <dgm:cxn modelId="{6F64BF47-44A4-48C6-AE4F-944ECDC2BE8D}" srcId="{37F05DE2-400C-4A9B-96CB-891DEB5B6574}" destId="{6B0B8ED8-E057-48CF-81BD-F50EF4A7AC5E}" srcOrd="1" destOrd="0" parTransId="{B587C3E9-6FFA-4B9C-B4E5-86010218DF7B}" sibTransId="{002A9A8F-CB16-4248-9358-13F9B8F4B199}"/>
    <dgm:cxn modelId="{FA7EA9B3-AAA3-46CB-99C4-89333F485C8C}" srcId="{37F05DE2-400C-4A9B-96CB-891DEB5B6574}" destId="{AE2920DF-C7CF-48A3-8988-56C9BB62FB28}" srcOrd="0" destOrd="0" parTransId="{EFA4659E-8C53-42EA-AF4F-A4EDE6B4C2D9}" sibTransId="{13D65E67-41EE-4714-95C5-23BFC9D5D287}"/>
    <dgm:cxn modelId="{0BFA8C4E-F415-4294-BE81-2FEA9B0A30DD}" srcId="{37F05DE2-400C-4A9B-96CB-891DEB5B6574}" destId="{D12D012C-77D4-4558-8207-625436263ABB}" srcOrd="4" destOrd="0" parTransId="{8CBC9B3E-9503-4540-80D7-213C0EBB4ABF}" sibTransId="{0C34A8B8-62EB-439E-8127-92B5EFDA44A8}"/>
    <dgm:cxn modelId="{60E34414-3C1A-473D-B139-E91DB5C69C7A}" type="presOf" srcId="{37F05DE2-400C-4A9B-96CB-891DEB5B6574}" destId="{330C3E9C-ED29-40CA-90AE-91E6F05B43E6}" srcOrd="0" destOrd="0" presId="urn:microsoft.com/office/officeart/2005/8/layout/default"/>
    <dgm:cxn modelId="{8C5382D6-A63F-478A-B99F-D397E8858E20}" type="presOf" srcId="{3473D08A-4995-4082-BF96-A2A1A325AC52}" destId="{881CC19A-0952-47EA-8CB7-3C8B24E03894}" srcOrd="0" destOrd="0" presId="urn:microsoft.com/office/officeart/2005/8/layout/default"/>
    <dgm:cxn modelId="{F150FE50-F651-4CFD-A8B0-2A65C1028380}" srcId="{37F05DE2-400C-4A9B-96CB-891DEB5B6574}" destId="{1D9C3DF9-94DF-4F86-84CB-1400F1871431}" srcOrd="3" destOrd="0" parTransId="{F1019C2A-37B8-49C3-999E-0BD5D66C90C0}" sibTransId="{AADE871F-9EBE-4379-85D7-70F439E833F9}"/>
    <dgm:cxn modelId="{662DBDE4-A447-443F-93B1-0CE31EE8908A}" type="presOf" srcId="{D12D012C-77D4-4558-8207-625436263ABB}" destId="{FD364635-7E9E-48E2-B103-DF144AFA88F7}" srcOrd="0" destOrd="0" presId="urn:microsoft.com/office/officeart/2005/8/layout/default"/>
    <dgm:cxn modelId="{8FBBA2C3-1E53-4E24-952D-71DE0C1D0F25}" type="presOf" srcId="{6B0B8ED8-E057-48CF-81BD-F50EF4A7AC5E}" destId="{0024AFCF-0F94-4A6B-A0BB-6E858C7915DA}" srcOrd="0" destOrd="0" presId="urn:microsoft.com/office/officeart/2005/8/layout/default"/>
    <dgm:cxn modelId="{E8E67C94-FBD8-494E-B43A-96F63A0F8F39}" type="presOf" srcId="{1D9C3DF9-94DF-4F86-84CB-1400F1871431}" destId="{BB5E5D6B-7DEC-48E3-AB24-D64CEF52FE99}" srcOrd="0" destOrd="0" presId="urn:microsoft.com/office/officeart/2005/8/layout/default"/>
    <dgm:cxn modelId="{0AC0EA4F-92E5-4A22-B546-DF3B992F5F60}" srcId="{37F05DE2-400C-4A9B-96CB-891DEB5B6574}" destId="{3473D08A-4995-4082-BF96-A2A1A325AC52}" srcOrd="5" destOrd="0" parTransId="{96E03999-DF2E-41F0-8ADC-E0BF36CC6FBD}" sibTransId="{FCBD6ED9-BA98-4FA1-B30B-3AA1C203FC3F}"/>
    <dgm:cxn modelId="{2E82F443-F324-43BC-A2DC-83177084451B}" type="presParOf" srcId="{330C3E9C-ED29-40CA-90AE-91E6F05B43E6}" destId="{B111F3DD-E202-4BD4-9474-F2B17AC555E2}" srcOrd="0" destOrd="0" presId="urn:microsoft.com/office/officeart/2005/8/layout/default"/>
    <dgm:cxn modelId="{41FA6724-39DE-4271-837A-4DC1AA00843D}" type="presParOf" srcId="{330C3E9C-ED29-40CA-90AE-91E6F05B43E6}" destId="{C0AC770C-E3C3-4B3B-B2D9-949E56554B32}" srcOrd="1" destOrd="0" presId="urn:microsoft.com/office/officeart/2005/8/layout/default"/>
    <dgm:cxn modelId="{8B3BEACA-B591-4EB8-B066-E6F33A49F32F}" type="presParOf" srcId="{330C3E9C-ED29-40CA-90AE-91E6F05B43E6}" destId="{0024AFCF-0F94-4A6B-A0BB-6E858C7915DA}" srcOrd="2" destOrd="0" presId="urn:microsoft.com/office/officeart/2005/8/layout/default"/>
    <dgm:cxn modelId="{2A5D310E-5837-40DA-8997-506335151379}" type="presParOf" srcId="{330C3E9C-ED29-40CA-90AE-91E6F05B43E6}" destId="{2AE2C89F-17DA-4758-8933-49350EAD481B}" srcOrd="3" destOrd="0" presId="urn:microsoft.com/office/officeart/2005/8/layout/default"/>
    <dgm:cxn modelId="{2ABFA512-9EBC-48B8-BABF-DD7D5BEEFBB1}" type="presParOf" srcId="{330C3E9C-ED29-40CA-90AE-91E6F05B43E6}" destId="{CFD0D0B1-BA97-43DF-8E80-AB55BCB90F3B}" srcOrd="4" destOrd="0" presId="urn:microsoft.com/office/officeart/2005/8/layout/default"/>
    <dgm:cxn modelId="{8556ACE0-C3FB-404B-BDAE-1EC925FAE50B}" type="presParOf" srcId="{330C3E9C-ED29-40CA-90AE-91E6F05B43E6}" destId="{30E58F33-E9A8-4EBD-A4B1-467919D53E37}" srcOrd="5" destOrd="0" presId="urn:microsoft.com/office/officeart/2005/8/layout/default"/>
    <dgm:cxn modelId="{9C43C06E-8611-424A-A474-EF6787A12C1E}" type="presParOf" srcId="{330C3E9C-ED29-40CA-90AE-91E6F05B43E6}" destId="{BB5E5D6B-7DEC-48E3-AB24-D64CEF52FE99}" srcOrd="6" destOrd="0" presId="urn:microsoft.com/office/officeart/2005/8/layout/default"/>
    <dgm:cxn modelId="{FC1B2EF3-601A-4AE8-8F7F-B03B82E5E2BC}" type="presParOf" srcId="{330C3E9C-ED29-40CA-90AE-91E6F05B43E6}" destId="{7D9F2C19-99D5-4A08-9DC3-C79FFA8C1D5C}" srcOrd="7" destOrd="0" presId="urn:microsoft.com/office/officeart/2005/8/layout/default"/>
    <dgm:cxn modelId="{451C2374-DBC9-426E-82D1-D65179F69252}" type="presParOf" srcId="{330C3E9C-ED29-40CA-90AE-91E6F05B43E6}" destId="{FD364635-7E9E-48E2-B103-DF144AFA88F7}" srcOrd="8" destOrd="0" presId="urn:microsoft.com/office/officeart/2005/8/layout/default"/>
    <dgm:cxn modelId="{F69D50BE-C2E3-469A-9586-878625F2C07D}" type="presParOf" srcId="{330C3E9C-ED29-40CA-90AE-91E6F05B43E6}" destId="{6CFE6B89-86C6-4025-B735-25376805AF17}" srcOrd="9" destOrd="0" presId="urn:microsoft.com/office/officeart/2005/8/layout/default"/>
    <dgm:cxn modelId="{95B9E778-02EE-41F0-B74F-71403CF54DF7}" type="presParOf" srcId="{330C3E9C-ED29-40CA-90AE-91E6F05B43E6}" destId="{881CC19A-0952-47EA-8CB7-3C8B24E0389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1F3DD-E202-4BD4-9474-F2B17AC555E2}">
      <dsp:nvSpPr>
        <dsp:cNvPr id="0" name=""/>
        <dsp:cNvSpPr/>
      </dsp:nvSpPr>
      <dsp:spPr>
        <a:xfrm>
          <a:off x="922456" y="492"/>
          <a:ext cx="1830744" cy="1098446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Génesis</a:t>
          </a:r>
          <a:endParaRPr lang="es-CO" sz="2800" kern="1200" dirty="0"/>
        </a:p>
      </dsp:txBody>
      <dsp:txXfrm>
        <a:off x="922456" y="492"/>
        <a:ext cx="1830744" cy="1098446"/>
      </dsp:txXfrm>
    </dsp:sp>
    <dsp:sp modelId="{0024AFCF-0F94-4A6B-A0BB-6E858C7915DA}">
      <dsp:nvSpPr>
        <dsp:cNvPr id="0" name=""/>
        <dsp:cNvSpPr/>
      </dsp:nvSpPr>
      <dsp:spPr>
        <a:xfrm>
          <a:off x="2936274" y="492"/>
          <a:ext cx="1830744" cy="1098446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El parche</a:t>
          </a:r>
          <a:endParaRPr lang="es-CO" sz="2800" kern="1200" dirty="0"/>
        </a:p>
      </dsp:txBody>
      <dsp:txXfrm>
        <a:off x="2936274" y="492"/>
        <a:ext cx="1830744" cy="1098446"/>
      </dsp:txXfrm>
    </dsp:sp>
    <dsp:sp modelId="{CFD0D0B1-BA97-43DF-8E80-AB55BCB90F3B}">
      <dsp:nvSpPr>
        <dsp:cNvPr id="0" name=""/>
        <dsp:cNvSpPr/>
      </dsp:nvSpPr>
      <dsp:spPr>
        <a:xfrm>
          <a:off x="922456" y="1282013"/>
          <a:ext cx="1830744" cy="1098446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Nativo</a:t>
          </a:r>
          <a:endParaRPr lang="es-CO" sz="2800" kern="1200" dirty="0"/>
        </a:p>
      </dsp:txBody>
      <dsp:txXfrm>
        <a:off x="922456" y="1282013"/>
        <a:ext cx="1830744" cy="1098446"/>
      </dsp:txXfrm>
    </dsp:sp>
    <dsp:sp modelId="{BB5E5D6B-7DEC-48E3-AB24-D64CEF52FE99}">
      <dsp:nvSpPr>
        <dsp:cNvPr id="0" name=""/>
        <dsp:cNvSpPr/>
      </dsp:nvSpPr>
      <dsp:spPr>
        <a:xfrm>
          <a:off x="2936274" y="1282013"/>
          <a:ext cx="1830744" cy="1098446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Mundo </a:t>
          </a:r>
          <a:r>
            <a:rPr lang="es-CO" sz="2800" kern="1200" dirty="0" err="1" smtClean="0"/>
            <a:t>Ciber</a:t>
          </a:r>
          <a:endParaRPr lang="es-CO" sz="2800" kern="1200" dirty="0"/>
        </a:p>
      </dsp:txBody>
      <dsp:txXfrm>
        <a:off x="2936274" y="1282013"/>
        <a:ext cx="1830744" cy="1098446"/>
      </dsp:txXfrm>
    </dsp:sp>
    <dsp:sp modelId="{FD364635-7E9E-48E2-B103-DF144AFA88F7}">
      <dsp:nvSpPr>
        <dsp:cNvPr id="0" name=""/>
        <dsp:cNvSpPr/>
      </dsp:nvSpPr>
      <dsp:spPr>
        <a:xfrm>
          <a:off x="922456" y="2563534"/>
          <a:ext cx="1830744" cy="1098446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El galeno</a:t>
          </a:r>
          <a:endParaRPr lang="es-CO" sz="2800" kern="1200" dirty="0"/>
        </a:p>
      </dsp:txBody>
      <dsp:txXfrm>
        <a:off x="922456" y="2563534"/>
        <a:ext cx="1830744" cy="1098446"/>
      </dsp:txXfrm>
    </dsp:sp>
    <dsp:sp modelId="{881CC19A-0952-47EA-8CB7-3C8B24E03894}">
      <dsp:nvSpPr>
        <dsp:cNvPr id="0" name=""/>
        <dsp:cNvSpPr/>
      </dsp:nvSpPr>
      <dsp:spPr>
        <a:xfrm>
          <a:off x="2936274" y="2563534"/>
          <a:ext cx="1830744" cy="1098446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Historia de la vida</a:t>
          </a:r>
          <a:endParaRPr lang="es-CO" sz="2800" kern="1200" dirty="0"/>
        </a:p>
      </dsp:txBody>
      <dsp:txXfrm>
        <a:off x="2936274" y="2563534"/>
        <a:ext cx="1830744" cy="1098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CF91-B695-41B5-8C7B-678592D79717}" type="datetimeFigureOut">
              <a:rPr lang="es-CO" smtClean="0"/>
              <a:t>04/05/2015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8E1-1171-4739-BAA1-A487D98C7B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018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CF91-B695-41B5-8C7B-678592D79717}" type="datetimeFigureOut">
              <a:rPr lang="es-CO" smtClean="0"/>
              <a:t>04/05/2015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8E1-1171-4739-BAA1-A487D98C7B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317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CF91-B695-41B5-8C7B-678592D79717}" type="datetimeFigureOut">
              <a:rPr lang="es-CO" smtClean="0"/>
              <a:t>04/05/2015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8E1-1171-4739-BAA1-A487D98C7B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158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CF91-B695-41B5-8C7B-678592D79717}" type="datetimeFigureOut">
              <a:rPr lang="es-CO" smtClean="0"/>
              <a:t>04/05/2015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8E1-1171-4739-BAA1-A487D98C7B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818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CF91-B695-41B5-8C7B-678592D79717}" type="datetimeFigureOut">
              <a:rPr lang="es-CO" smtClean="0"/>
              <a:t>04/05/2015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8E1-1171-4739-BAA1-A487D98C7B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456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CF91-B695-41B5-8C7B-678592D79717}" type="datetimeFigureOut">
              <a:rPr lang="es-CO" smtClean="0"/>
              <a:t>04/05/2015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8E1-1171-4739-BAA1-A487D98C7B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977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CF91-B695-41B5-8C7B-678592D79717}" type="datetimeFigureOut">
              <a:rPr lang="es-CO" smtClean="0"/>
              <a:t>04/05/2015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8E1-1171-4739-BAA1-A487D98C7B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878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CF91-B695-41B5-8C7B-678592D79717}" type="datetimeFigureOut">
              <a:rPr lang="es-CO" smtClean="0"/>
              <a:t>04/05/2015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8E1-1171-4739-BAA1-A487D98C7B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209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CF91-B695-41B5-8C7B-678592D79717}" type="datetimeFigureOut">
              <a:rPr lang="es-CO" smtClean="0"/>
              <a:t>04/05/2015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8E1-1171-4739-BAA1-A487D98C7B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261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CF91-B695-41B5-8C7B-678592D79717}" type="datetimeFigureOut">
              <a:rPr lang="es-CO" smtClean="0"/>
              <a:t>04/05/2015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8E1-1171-4739-BAA1-A487D98C7B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755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CF91-B695-41B5-8C7B-678592D79717}" type="datetimeFigureOut">
              <a:rPr lang="es-CO" smtClean="0"/>
              <a:t>04/05/2015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8E1-1171-4739-BAA1-A487D98C7B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700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0CF91-B695-41B5-8C7B-678592D79717}" type="datetimeFigureOut">
              <a:rPr lang="es-CO" smtClean="0"/>
              <a:t>04/05/2015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6D8E1-1171-4739-BAA1-A487D98C7B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355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7" Type="http://schemas.openxmlformats.org/officeDocument/2006/relationships/slide" Target="slide9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6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" Target="slide19.xml"/><Relationship Id="rId7" Type="http://schemas.openxmlformats.org/officeDocument/2006/relationships/image" Target="../media/image3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7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.xml"/><Relationship Id="rId4" Type="http://schemas.openxmlformats.org/officeDocument/2006/relationships/slide" Target="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slide" Target="slide67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6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" Target="slide29.xml"/><Relationship Id="rId7" Type="http://schemas.openxmlformats.org/officeDocument/2006/relationships/image" Target="../media/image3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7" Type="http://schemas.openxmlformats.org/officeDocument/2006/relationships/slide" Target="slide32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29.xml"/><Relationship Id="rId7" Type="http://schemas.openxmlformats.org/officeDocument/2006/relationships/slide" Target="slide31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7" Type="http://schemas.openxmlformats.org/officeDocument/2006/relationships/image" Target="../media/image2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68.xml"/><Relationship Id="rId3" Type="http://schemas.openxmlformats.org/officeDocument/2006/relationships/slide" Target="slide29.xml"/><Relationship Id="rId7" Type="http://schemas.openxmlformats.org/officeDocument/2006/relationships/slide" Target="slide20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5" Type="http://schemas.openxmlformats.org/officeDocument/2006/relationships/slide" Target="slide37.xml"/><Relationship Id="rId4" Type="http://schemas.openxmlformats.org/officeDocument/2006/relationships/slide" Target="slide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5" Type="http://schemas.openxmlformats.org/officeDocument/2006/relationships/slide" Target="slide37.xml"/><Relationship Id="rId4" Type="http://schemas.openxmlformats.org/officeDocument/2006/relationships/slide" Target="slide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3" Type="http://schemas.microsoft.com/office/2007/relationships/hdphoto" Target="../media/hdphoto1.wdp"/><Relationship Id="rId7" Type="http://schemas.openxmlformats.org/officeDocument/2006/relationships/slide" Target="slide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9.xml"/><Relationship Id="rId5" Type="http://schemas.openxmlformats.org/officeDocument/2006/relationships/slide" Target="slide40.xml"/><Relationship Id="rId4" Type="http://schemas.openxmlformats.org/officeDocument/2006/relationships/slide" Target="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7" Type="http://schemas.openxmlformats.org/officeDocument/2006/relationships/image" Target="../media/image4.png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5" Type="http://schemas.openxmlformats.org/officeDocument/2006/relationships/slide" Target="slide3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7" Type="http://schemas.openxmlformats.org/officeDocument/2006/relationships/slide" Target="slide42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5" Type="http://schemas.openxmlformats.org/officeDocument/2006/relationships/slide" Target="slide37.xml"/><Relationship Id="rId4" Type="http://schemas.openxmlformats.org/officeDocument/2006/relationships/slide" Target="slide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39.xml"/><Relationship Id="rId7" Type="http://schemas.openxmlformats.org/officeDocument/2006/relationships/slide" Target="slide41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5" Type="http://schemas.openxmlformats.org/officeDocument/2006/relationships/slide" Target="slide37.xml"/><Relationship Id="rId4" Type="http://schemas.openxmlformats.org/officeDocument/2006/relationships/slide" Target="slide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5" Type="http://schemas.openxmlformats.org/officeDocument/2006/relationships/slide" Target="slide37.xml"/><Relationship Id="rId4" Type="http://schemas.openxmlformats.org/officeDocument/2006/relationships/slide" Target="slide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7" Type="http://schemas.openxmlformats.org/officeDocument/2006/relationships/image" Target="../media/image2.png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5" Type="http://schemas.openxmlformats.org/officeDocument/2006/relationships/slide" Target="slide37.xml"/><Relationship Id="rId4" Type="http://schemas.openxmlformats.org/officeDocument/2006/relationships/slide" Target="slide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5" Type="http://schemas.openxmlformats.org/officeDocument/2006/relationships/slide" Target="slide37.xml"/><Relationship Id="rId4" Type="http://schemas.openxmlformats.org/officeDocument/2006/relationships/slide" Target="slide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7" Type="http://schemas.openxmlformats.org/officeDocument/2006/relationships/slide" Target="slide69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5" Type="http://schemas.openxmlformats.org/officeDocument/2006/relationships/slide" Target="slide37.xml"/><Relationship Id="rId4" Type="http://schemas.openxmlformats.org/officeDocument/2006/relationships/slide" Target="slide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5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5" Type="http://schemas.openxmlformats.org/officeDocument/2006/relationships/slide" Target="slide47.xml"/><Relationship Id="rId4" Type="http://schemas.openxmlformats.org/officeDocument/2006/relationships/slide" Target="slide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0.xml"/><Relationship Id="rId5" Type="http://schemas.openxmlformats.org/officeDocument/2006/relationships/slide" Target="slide38.xml"/><Relationship Id="rId4" Type="http://schemas.openxmlformats.org/officeDocument/2006/relationships/slide" Target="slide4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50.xml"/><Relationship Id="rId3" Type="http://schemas.openxmlformats.org/officeDocument/2006/relationships/slide" Target="slide6.xml"/><Relationship Id="rId7" Type="http://schemas.microsoft.com/office/2007/relationships/hdphoto" Target="../media/hdphoto1.wdp"/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38.xml"/><Relationship Id="rId4" Type="http://schemas.openxmlformats.org/officeDocument/2006/relationships/slide" Target="slid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50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38.xml"/><Relationship Id="rId4" Type="http://schemas.openxmlformats.org/officeDocument/2006/relationships/slide" Target="slide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50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2.xml"/><Relationship Id="rId5" Type="http://schemas.openxmlformats.org/officeDocument/2006/relationships/slide" Target="slide38.xml"/><Relationship Id="rId4" Type="http://schemas.openxmlformats.org/officeDocument/2006/relationships/slide" Target="slide4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50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1.xml"/><Relationship Id="rId5" Type="http://schemas.openxmlformats.org/officeDocument/2006/relationships/slide" Target="slide38.xml"/><Relationship Id="rId4" Type="http://schemas.openxmlformats.org/officeDocument/2006/relationships/slide" Target="slide4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0.xml"/><Relationship Id="rId5" Type="http://schemas.openxmlformats.org/officeDocument/2006/relationships/slide" Target="slide38.xml"/><Relationship Id="rId4" Type="http://schemas.openxmlformats.org/officeDocument/2006/relationships/slide" Target="slide4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50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38.xml"/><Relationship Id="rId4" Type="http://schemas.openxmlformats.org/officeDocument/2006/relationships/slide" Target="slide4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0.xml"/><Relationship Id="rId5" Type="http://schemas.openxmlformats.org/officeDocument/2006/relationships/slide" Target="slide38.xml"/><Relationship Id="rId4" Type="http://schemas.openxmlformats.org/officeDocument/2006/relationships/slide" Target="slide4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70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0.xml"/><Relationship Id="rId5" Type="http://schemas.openxmlformats.org/officeDocument/2006/relationships/slide" Target="slide38.xml"/><Relationship Id="rId4" Type="http://schemas.openxmlformats.org/officeDocument/2006/relationships/slide" Target="slide4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8.xml"/><Relationship Id="rId5" Type="http://schemas.openxmlformats.org/officeDocument/2006/relationships/slide" Target="slide57.xml"/><Relationship Id="rId4" Type="http://schemas.openxmlformats.org/officeDocument/2006/relationships/slide" Target="slide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8.xml"/><Relationship Id="rId5" Type="http://schemas.openxmlformats.org/officeDocument/2006/relationships/slide" Target="slide57.xml"/><Relationship Id="rId4" Type="http://schemas.openxmlformats.org/officeDocument/2006/relationships/slide" Target="slide6.xml"/></Relationships>
</file>

<file path=ppt/slides/_rels/slide5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" Target="slide59.xml"/><Relationship Id="rId7" Type="http://schemas.openxmlformats.org/officeDocument/2006/relationships/image" Target="../media/image3.png"/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8.xml"/><Relationship Id="rId5" Type="http://schemas.openxmlformats.org/officeDocument/2006/relationships/slide" Target="slide57.xml"/><Relationship Id="rId4" Type="http://schemas.openxmlformats.org/officeDocument/2006/relationships/slide" Target="slide6.xml"/><Relationship Id="rId9" Type="http://schemas.openxmlformats.org/officeDocument/2006/relationships/slide" Target="slide4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7" Type="http://schemas.openxmlformats.org/officeDocument/2006/relationships/image" Target="../media/image4.png"/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8.xml"/><Relationship Id="rId5" Type="http://schemas.openxmlformats.org/officeDocument/2006/relationships/slide" Target="slide57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7" Type="http://schemas.openxmlformats.org/officeDocument/2006/relationships/slide" Target="slide62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8.xml"/><Relationship Id="rId5" Type="http://schemas.openxmlformats.org/officeDocument/2006/relationships/slide" Target="slide57.xml"/><Relationship Id="rId4" Type="http://schemas.openxmlformats.org/officeDocument/2006/relationships/slide" Target="slide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7" Type="http://schemas.openxmlformats.org/officeDocument/2006/relationships/slide" Target="slide61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8.xml"/><Relationship Id="rId5" Type="http://schemas.openxmlformats.org/officeDocument/2006/relationships/slide" Target="slide57.xml"/><Relationship Id="rId4" Type="http://schemas.openxmlformats.org/officeDocument/2006/relationships/slide" Target="slide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8.xml"/><Relationship Id="rId5" Type="http://schemas.openxmlformats.org/officeDocument/2006/relationships/slide" Target="slide57.xml"/><Relationship Id="rId4" Type="http://schemas.openxmlformats.org/officeDocument/2006/relationships/slide" Target="slide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7" Type="http://schemas.openxmlformats.org/officeDocument/2006/relationships/image" Target="../media/image2.png"/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8.xml"/><Relationship Id="rId5" Type="http://schemas.openxmlformats.org/officeDocument/2006/relationships/slide" Target="slide57.xml"/><Relationship Id="rId4" Type="http://schemas.openxmlformats.org/officeDocument/2006/relationships/slide" Target="slide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8.xml"/><Relationship Id="rId5" Type="http://schemas.openxmlformats.org/officeDocument/2006/relationships/slide" Target="slide57.xml"/><Relationship Id="rId4" Type="http://schemas.openxmlformats.org/officeDocument/2006/relationships/slide" Target="slide6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3" Type="http://schemas.openxmlformats.org/officeDocument/2006/relationships/slide" Target="slide59.xml"/><Relationship Id="rId7" Type="http://schemas.openxmlformats.org/officeDocument/2006/relationships/slide" Target="slide40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8.xml"/><Relationship Id="rId5" Type="http://schemas.openxmlformats.org/officeDocument/2006/relationships/slide" Target="slide57.xml"/><Relationship Id="rId4" Type="http://schemas.openxmlformats.org/officeDocument/2006/relationships/slide" Target="slide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4.wdp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slide" Target="slide6.xml"/></Relationships>
</file>

<file path=ppt/slides/_rels/slide69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4.wdp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openxmlformats.org/officeDocument/2006/relationships/slide" Target="slide6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70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4.wdp"/><Relationship Id="rId7" Type="http://schemas.openxmlformats.org/officeDocument/2006/relationships/image" Target="../media/image8.png"/><Relationship Id="rId12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openxmlformats.org/officeDocument/2006/relationships/slide" Target="slide6.xml"/><Relationship Id="rId9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10.png"/><Relationship Id="rId3" Type="http://schemas.microsoft.com/office/2007/relationships/hdphoto" Target="../media/hdphoto4.wdp"/><Relationship Id="rId7" Type="http://schemas.openxmlformats.org/officeDocument/2006/relationships/image" Target="../media/image8.png"/><Relationship Id="rId12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openxmlformats.org/officeDocument/2006/relationships/slide" Target="slide6.xml"/><Relationship Id="rId9" Type="http://schemas.openxmlformats.org/officeDocument/2006/relationships/image" Target="../media/image5.png"/><Relationship Id="rId14" Type="http://schemas.microsoft.com/office/2007/relationships/hdphoto" Target="../media/hdphoto7.wdp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6.wdp"/><Relationship Id="rId3" Type="http://schemas.microsoft.com/office/2007/relationships/hdphoto" Target="../media/hdphoto8.wdp"/><Relationship Id="rId7" Type="http://schemas.microsoft.com/office/2007/relationships/hdphoto" Target="../media/hdphoto3.wdp"/><Relationship Id="rId12" Type="http://schemas.openxmlformats.org/officeDocument/2006/relationships/image" Target="../media/image9.png"/><Relationship Id="rId2" Type="http://schemas.openxmlformats.org/officeDocument/2006/relationships/image" Target="../media/image11.png"/><Relationship Id="rId16" Type="http://schemas.openxmlformats.org/officeDocument/2006/relationships/hyperlink" Target="http://http/beta.openbadges.org/backpack/logi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2.wdp"/><Relationship Id="rId5" Type="http://schemas.microsoft.com/office/2007/relationships/hdphoto" Target="../media/hdphoto4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microsoft.com/office/2007/relationships/hdphoto" Target="../media/hdphoto5.wdp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http://www.bioeticausb.edu.co/juego.htm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9072563" y="2143125"/>
            <a:ext cx="1757362" cy="5857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Acceder</a:t>
            </a:r>
            <a:endParaRPr lang="es-CO" dirty="0"/>
          </a:p>
        </p:txBody>
      </p:sp>
      <p:sp>
        <p:nvSpPr>
          <p:cNvPr id="9" name="Rectángulo 8">
            <a:hlinkClick r:id="" action="ppaction://hlinkshowjump?jump=nextslide"/>
          </p:cNvPr>
          <p:cNvSpPr/>
          <p:nvPr/>
        </p:nvSpPr>
        <p:spPr>
          <a:xfrm>
            <a:off x="9072563" y="3643312"/>
            <a:ext cx="1771650" cy="5857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Registrarse</a:t>
            </a:r>
            <a:endParaRPr lang="es-CO" dirty="0"/>
          </a:p>
        </p:txBody>
      </p:sp>
      <p:sp>
        <p:nvSpPr>
          <p:cNvPr id="10" name="Rectángulo 9">
            <a:hlinkClick r:id="rId3" action="ppaction://hlinksldjump"/>
          </p:cNvPr>
          <p:cNvSpPr/>
          <p:nvPr/>
        </p:nvSpPr>
        <p:spPr>
          <a:xfrm>
            <a:off x="1843088" y="1304693"/>
            <a:ext cx="4343400" cy="4553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Mensaje de bienvenida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Para nosotros es motivo de satisfacción poder contar con la presencia de Ustedes en éste….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A todos nos ha tocado aprender a convivir  con… </a:t>
            </a:r>
            <a:r>
              <a:rPr lang="es-CO" dirty="0" err="1" smtClean="0">
                <a:solidFill>
                  <a:schemeClr val="tx1"/>
                </a:solidFill>
              </a:rPr>
              <a:t>bla</a:t>
            </a:r>
            <a:r>
              <a:rPr lang="es-CO" dirty="0" smtClean="0">
                <a:solidFill>
                  <a:schemeClr val="tx1"/>
                </a:solidFill>
              </a:rPr>
              <a:t> </a:t>
            </a:r>
            <a:r>
              <a:rPr lang="es-CO" dirty="0" err="1" smtClean="0">
                <a:solidFill>
                  <a:schemeClr val="tx1"/>
                </a:solidFill>
              </a:rPr>
              <a:t>bla</a:t>
            </a:r>
            <a:r>
              <a:rPr lang="es-CO" dirty="0" smtClean="0">
                <a:solidFill>
                  <a:schemeClr val="tx1"/>
                </a:solidFill>
              </a:rPr>
              <a:t> </a:t>
            </a:r>
            <a:r>
              <a:rPr lang="es-CO" dirty="0" err="1" smtClean="0">
                <a:solidFill>
                  <a:schemeClr val="tx1"/>
                </a:solidFill>
              </a:rPr>
              <a:t>bla</a:t>
            </a:r>
            <a:r>
              <a:rPr lang="es-CO" dirty="0" smtClean="0">
                <a:solidFill>
                  <a:schemeClr val="tx1"/>
                </a:solidFill>
              </a:rPr>
              <a:t> </a:t>
            </a:r>
            <a:r>
              <a:rPr lang="es-CO" dirty="0" err="1" smtClean="0">
                <a:solidFill>
                  <a:schemeClr val="tx1"/>
                </a:solidFill>
              </a:rPr>
              <a:t>bla</a:t>
            </a:r>
            <a:r>
              <a:rPr lang="es-CO" dirty="0" smtClean="0">
                <a:solidFill>
                  <a:schemeClr val="tx1"/>
                </a:solidFill>
              </a:rPr>
              <a:t> </a:t>
            </a:r>
            <a:r>
              <a:rPr lang="es-CO" dirty="0" err="1" smtClean="0">
                <a:solidFill>
                  <a:schemeClr val="tx1"/>
                </a:solidFill>
              </a:rPr>
              <a:t>bla</a:t>
            </a:r>
            <a:r>
              <a:rPr lang="es-CO" dirty="0" smtClean="0">
                <a:solidFill>
                  <a:schemeClr val="tx1"/>
                </a:solidFill>
              </a:rPr>
              <a:t> </a:t>
            </a:r>
            <a:r>
              <a:rPr lang="es-CO" dirty="0" err="1" smtClean="0">
                <a:solidFill>
                  <a:schemeClr val="tx1"/>
                </a:solidFill>
              </a:rPr>
              <a:t>bla</a:t>
            </a:r>
            <a:r>
              <a:rPr lang="es-CO" dirty="0" smtClean="0">
                <a:solidFill>
                  <a:schemeClr val="tx1"/>
                </a:solidFill>
              </a:rPr>
              <a:t>…</a:t>
            </a:r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5" name="Grupo 14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6" name="Rectángulo 5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2" name="Rectángulo 11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13" name="Rectángulo 12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1" name="Rectángulo 10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06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http://www.bioeticausb.edu.co/génesis/Diccionario.htm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898827" y="1888522"/>
            <a:ext cx="6338419" cy="402392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Palabras aprendidas</a:t>
            </a:r>
          </a:p>
          <a:p>
            <a:pPr algn="ctr"/>
            <a:endParaRPr lang="es-CO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CO" b="1" dirty="0" smtClean="0">
                <a:solidFill>
                  <a:schemeClr val="tx1"/>
                </a:solidFill>
              </a:rPr>
              <a:t>Bioética</a:t>
            </a:r>
            <a:r>
              <a:rPr lang="es-CO" dirty="0" smtClean="0">
                <a:solidFill>
                  <a:schemeClr val="tx1"/>
                </a:solidFill>
              </a:rPr>
              <a:t>: Aunque utiliza las mismas herramientas de la ética, se diferencia por que busca el fortalecimiento del ser y de las sociedades con relación a todo lo biótico, no sólo es el respeto de la vida humana, sino también el respeto a la vida animal.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s-CO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CO" b="1" dirty="0" smtClean="0">
                <a:solidFill>
                  <a:schemeClr val="tx1"/>
                </a:solidFill>
              </a:rPr>
              <a:t>Biótico:</a:t>
            </a:r>
            <a:r>
              <a:rPr lang="es-CO" dirty="0" smtClean="0">
                <a:solidFill>
                  <a:schemeClr val="tx1"/>
                </a:solidFill>
              </a:rPr>
              <a:t> De los elementos que existen en el universo, lo biótico constituye aquello que tiene vida. Hasta la actualidad sólo se ha reconocido aquella vida que surge a partir de materia orgánica, esto es, que esté compuesta de moléculas de carbono, lo cual no quiere decir que no se reconozcan otros tipos de vida.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237246" y="1888522"/>
            <a:ext cx="125695" cy="40239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9237246" y="1888522"/>
            <a:ext cx="125695" cy="14030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237246" y="5757863"/>
            <a:ext cx="125695" cy="14030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 useBgFill="1">
        <p:nvSpPr>
          <p:cNvPr id="14" name="Rectángulo 13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Génesis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ángulo 15">
            <a:hlinkClick r:id="rId2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20" name="Rectángulo 19">
            <a:hlinkClick r:id="rId3" action="ppaction://hlinksldjump"/>
          </p:cNvPr>
          <p:cNvSpPr/>
          <p:nvPr/>
        </p:nvSpPr>
        <p:spPr>
          <a:xfrm>
            <a:off x="9808368" y="4516475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25" name="Rectángulo 24">
            <a:hlinkClick r:id="rId4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26" name="Rectángulo 25">
            <a:hlinkClick r:id="rId5" action="ppaction://hlinksldjump"/>
          </p:cNvPr>
          <p:cNvSpPr/>
          <p:nvPr/>
        </p:nvSpPr>
        <p:spPr>
          <a:xfrm>
            <a:off x="284592" y="356615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27" name="Rectángulo 26">
            <a:hlinkClick r:id="rId5" action="ppaction://hlinksldjump"/>
          </p:cNvPr>
          <p:cNvSpPr/>
          <p:nvPr/>
        </p:nvSpPr>
        <p:spPr>
          <a:xfrm>
            <a:off x="284592" y="4903596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grpSp>
        <p:nvGrpSpPr>
          <p:cNvPr id="15" name="Grupo 14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7" name="Grupo 16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9" name="Rectángulo 18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21" name="Grupo 20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22" name="Rectángulo 21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23" name="Rectángulo 22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8" name="Rectángulo 17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716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8" y="4516475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8" name="Rectángulo 7">
            <a:hlinkClick r:id="rId4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http://www.bioeticausb.edu.co/génesis/Diccionario.htm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hlinkClick r:id="rId5" action="ppaction://hlinksldjump"/>
          </p:cNvPr>
          <p:cNvSpPr/>
          <p:nvPr/>
        </p:nvSpPr>
        <p:spPr>
          <a:xfrm>
            <a:off x="284592" y="356615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 useBgFill="1">
        <p:nvSpPr>
          <p:cNvPr id="16" name="Rectángulo 15"/>
          <p:cNvSpPr/>
          <p:nvPr/>
        </p:nvSpPr>
        <p:spPr>
          <a:xfrm>
            <a:off x="3169873" y="2231710"/>
            <a:ext cx="5996354" cy="34431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Pergamino horizontal 16"/>
          <p:cNvSpPr/>
          <p:nvPr/>
        </p:nvSpPr>
        <p:spPr>
          <a:xfrm>
            <a:off x="3772420" y="3727700"/>
            <a:ext cx="1528763" cy="534846"/>
          </a:xfrm>
          <a:prstGeom prst="horizontalScroll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Instrucciones</a:t>
            </a:r>
            <a:endParaRPr lang="es-CO" dirty="0"/>
          </a:p>
        </p:txBody>
      </p:sp>
      <p:sp>
        <p:nvSpPr>
          <p:cNvPr id="18" name="Pergamino horizontal 17"/>
          <p:cNvSpPr/>
          <p:nvPr/>
        </p:nvSpPr>
        <p:spPr>
          <a:xfrm>
            <a:off x="6729138" y="3708338"/>
            <a:ext cx="1528763" cy="489871"/>
          </a:xfrm>
          <a:prstGeom prst="horizontalScroll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Comienza</a:t>
            </a:r>
            <a:endParaRPr lang="es-CO" dirty="0"/>
          </a:p>
        </p:txBody>
      </p:sp>
      <p:sp>
        <p:nvSpPr>
          <p:cNvPr id="19" name="Rectángulo 18">
            <a:hlinkClick r:id="rId5" action="ppaction://hlinksldjump"/>
          </p:cNvPr>
          <p:cNvSpPr/>
          <p:nvPr/>
        </p:nvSpPr>
        <p:spPr>
          <a:xfrm>
            <a:off x="284592" y="4903596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grpSp>
        <p:nvGrpSpPr>
          <p:cNvPr id="12" name="Grupo 11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3" name="Grupo 12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20" name="Rectángulo 19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21" name="Grupo 20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22" name="Rectángulo 21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23" name="Rectángulo 22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5" name="Rectángulo 14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97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9808367" y="303574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8" y="4516475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http://www.bioeticausb.edu.co/génesis/Diccionario.htm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hlinkClick r:id="rId5" action="ppaction://hlinksldjump"/>
          </p:cNvPr>
          <p:cNvSpPr/>
          <p:nvPr/>
        </p:nvSpPr>
        <p:spPr>
          <a:xfrm>
            <a:off x="284592" y="356615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 useBgFill="1">
        <p:nvSpPr>
          <p:cNvPr id="11" name="Rectángulo 10"/>
          <p:cNvSpPr/>
          <p:nvPr/>
        </p:nvSpPr>
        <p:spPr>
          <a:xfrm>
            <a:off x="2902440" y="2186379"/>
            <a:ext cx="6174152" cy="35129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Pergamino horizontal 11"/>
          <p:cNvSpPr/>
          <p:nvPr/>
        </p:nvSpPr>
        <p:spPr>
          <a:xfrm>
            <a:off x="4500562" y="2360166"/>
            <a:ext cx="2600325" cy="557212"/>
          </a:xfrm>
          <a:prstGeom prst="horizontalScroll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Instrucciones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523943" y="3100181"/>
            <a:ext cx="4553562" cy="1628165"/>
          </a:xfrm>
          <a:prstGeom prst="rect">
            <a:avLst/>
          </a:prstGeom>
          <a:solidFill>
            <a:schemeClr val="accent1">
              <a:alpha val="7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continuación encontrará tres juegos: un crucigrama, una sopa de letras y un juego de apareamiento. Cada juego constituye un nivel. Para poder pasar de nivel se debe completar de forma correcta cada juego, si esto sucede, automáticamente se pasa al siguiente nivel.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Pergamino horizontal 14"/>
          <p:cNvSpPr/>
          <p:nvPr/>
        </p:nvSpPr>
        <p:spPr>
          <a:xfrm>
            <a:off x="3348650" y="5110670"/>
            <a:ext cx="1780564" cy="486385"/>
          </a:xfrm>
          <a:prstGeom prst="horizontalScroll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Continuar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Pergamino horizontal 15"/>
          <p:cNvSpPr/>
          <p:nvPr/>
        </p:nvSpPr>
        <p:spPr>
          <a:xfrm>
            <a:off x="6886575" y="5110669"/>
            <a:ext cx="1780564" cy="486385"/>
          </a:xfrm>
          <a:prstGeom prst="horizontalScroll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Comienza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ángulo 16">
            <a:hlinkClick r:id="rId5" action="ppaction://hlinksldjump"/>
          </p:cNvPr>
          <p:cNvSpPr/>
          <p:nvPr/>
        </p:nvSpPr>
        <p:spPr>
          <a:xfrm>
            <a:off x="284592" y="4903596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grpSp>
        <p:nvGrpSpPr>
          <p:cNvPr id="14" name="Grupo 13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8" name="Grupo 17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20" name="Rectángulo 19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21" name="Grupo 20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22" name="Rectángulo 21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23" name="Rectángulo 22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9" name="Rectángulo 18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9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http://www.bioeticausb.edu.co/génesis/JuegoI.htm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898827" y="1888522"/>
            <a:ext cx="6338419" cy="402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51" name="Grupo 50"/>
          <p:cNvGrpSpPr/>
          <p:nvPr/>
        </p:nvGrpSpPr>
        <p:grpSpPr>
          <a:xfrm>
            <a:off x="9237246" y="1888522"/>
            <a:ext cx="125695" cy="4023929"/>
            <a:chOff x="9237246" y="1888522"/>
            <a:chExt cx="125695" cy="4023929"/>
          </a:xfrm>
        </p:grpSpPr>
        <p:sp>
          <p:nvSpPr>
            <p:cNvPr id="11" name="Rectángulo 10"/>
            <p:cNvSpPr/>
            <p:nvPr/>
          </p:nvSpPr>
          <p:spPr>
            <a:xfrm>
              <a:off x="9237246" y="1888522"/>
              <a:ext cx="125695" cy="40239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9237246" y="1888522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9237246" y="5757863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2" name="Rectángulo 21"/>
          <p:cNvSpPr/>
          <p:nvPr/>
        </p:nvSpPr>
        <p:spPr>
          <a:xfrm>
            <a:off x="3643313" y="2168745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2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5003604" y="3066991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3291047" y="3088945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1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991197" y="3077045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4327473" y="3071227"/>
            <a:ext cx="330252" cy="320711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3641673" y="2474402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3641673" y="2783080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3641673" y="3094932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3648297" y="3374220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651101" y="307122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639382" y="3691795"/>
            <a:ext cx="342900" cy="325517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648297" y="4017312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3643313" y="4297536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4657725" y="337981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4651101" y="3660401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Rectángulo 36"/>
          <p:cNvSpPr/>
          <p:nvPr/>
        </p:nvSpPr>
        <p:spPr>
          <a:xfrm>
            <a:off x="4651101" y="3954321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/>
          <p:cNvSpPr/>
          <p:nvPr/>
        </p:nvSpPr>
        <p:spPr>
          <a:xfrm>
            <a:off x="4334097" y="3960750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4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4676997" y="427423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3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648297" y="4613326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5003604" y="396423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5356107" y="3960749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718213" y="3954321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6700838" y="2471738"/>
            <a:ext cx="21002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 smtClean="0"/>
              <a:t>BBIOIFH</a:t>
            </a:r>
          </a:p>
          <a:p>
            <a:pPr marL="342900" indent="-342900">
              <a:buAutoNum type="arabicPeriod"/>
            </a:pPr>
            <a:r>
              <a:rPr lang="es-CO" dirty="0" smtClean="0"/>
              <a:t>HVYF</a:t>
            </a:r>
          </a:p>
          <a:p>
            <a:pPr marL="342900" indent="-342900">
              <a:buAutoNum type="arabicPeriod"/>
            </a:pPr>
            <a:r>
              <a:rPr lang="es-CO" dirty="0" smtClean="0"/>
              <a:t>GDYSF</a:t>
            </a:r>
          </a:p>
          <a:p>
            <a:pPr marL="342900" indent="-342900">
              <a:buAutoNum type="arabicPeriod"/>
            </a:pPr>
            <a:r>
              <a:rPr lang="es-CO" dirty="0" smtClean="0"/>
              <a:t>FHBDUV</a:t>
            </a:r>
          </a:p>
          <a:p>
            <a:pPr marL="342900" indent="-342900">
              <a:buAutoNum type="arabicPeriod"/>
            </a:pPr>
            <a:r>
              <a:rPr lang="es-CO" dirty="0" smtClean="0"/>
              <a:t>GGXC HD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3641673" y="490919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3992236" y="490327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4334097" y="4896848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5346504" y="489684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5013193" y="490327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4676997" y="4903276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 useBgFill="1">
        <p:nvSpPr>
          <p:cNvPr id="52" name="Rectángulo 51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Génesis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ángulo 58">
            <a:hlinkClick r:id="rId2" action="ppaction://hlinksldjump"/>
          </p:cNvPr>
          <p:cNvSpPr/>
          <p:nvPr/>
        </p:nvSpPr>
        <p:spPr>
          <a:xfrm>
            <a:off x="284592" y="4903596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60" name="Rectángulo 59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 clave</a:t>
            </a:r>
            <a:endParaRPr lang="es-CO" dirty="0"/>
          </a:p>
        </p:txBody>
      </p:sp>
      <p:sp>
        <p:nvSpPr>
          <p:cNvPr id="61" name="Rectángulo 60">
            <a:hlinkClick r:id="rId4" action="ppaction://hlinksldjump"/>
          </p:cNvPr>
          <p:cNvSpPr/>
          <p:nvPr/>
        </p:nvSpPr>
        <p:spPr>
          <a:xfrm>
            <a:off x="9808368" y="4516475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62" name="Rectángulo 61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63" name="Rectángulo 62">
            <a:hlinkClick r:id="rId6" action="ppaction://hlinksldjump"/>
          </p:cNvPr>
          <p:cNvSpPr/>
          <p:nvPr/>
        </p:nvSpPr>
        <p:spPr>
          <a:xfrm>
            <a:off x="284592" y="356615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5111827" y="2028825"/>
            <a:ext cx="1828800" cy="36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Crucigrama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54" name="Grupo 53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56" name="Rectángulo 55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57" name="Grupo 56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58" name="Rectángulo 57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64" name="Rectángulo 63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55" name="Rectángulo 54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4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http://www.bioeticausb.edu.co/génesis/JuegoII.htm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795040" y="1929024"/>
            <a:ext cx="6338419" cy="402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6949795" y="3129730"/>
            <a:ext cx="2069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sz="1600" dirty="0" smtClean="0"/>
              <a:t>BBIOIFH</a:t>
            </a:r>
          </a:p>
          <a:p>
            <a:pPr marL="342900" indent="-342900">
              <a:buAutoNum type="arabicPeriod"/>
            </a:pPr>
            <a:r>
              <a:rPr lang="es-CO" sz="1600" dirty="0" smtClean="0"/>
              <a:t>HVYF</a:t>
            </a:r>
          </a:p>
          <a:p>
            <a:pPr marL="342900" indent="-342900">
              <a:buAutoNum type="arabicPeriod"/>
            </a:pPr>
            <a:r>
              <a:rPr lang="es-CO" sz="1600" dirty="0" smtClean="0"/>
              <a:t>GDYSF</a:t>
            </a:r>
          </a:p>
          <a:p>
            <a:pPr marL="342900" indent="-342900">
              <a:buAutoNum type="arabicPeriod"/>
            </a:pPr>
            <a:r>
              <a:rPr lang="es-CO" sz="1600" dirty="0" smtClean="0"/>
              <a:t>FHBDUV</a:t>
            </a:r>
          </a:p>
          <a:p>
            <a:pPr marL="342900" indent="-342900">
              <a:buAutoNum type="arabicPeriod"/>
            </a:pPr>
            <a:r>
              <a:rPr lang="es-CO" sz="1600" dirty="0" smtClean="0"/>
              <a:t>GGXC HD</a:t>
            </a:r>
          </a:p>
          <a:p>
            <a:pPr marL="342900" indent="-342900">
              <a:buAutoNum type="arabicPeriod"/>
            </a:pPr>
            <a:r>
              <a:rPr lang="es-CO" sz="1600" dirty="0" smtClean="0"/>
              <a:t>CHINCUNGUNYA</a:t>
            </a:r>
          </a:p>
        </p:txBody>
      </p:sp>
      <p:grpSp>
        <p:nvGrpSpPr>
          <p:cNvPr id="302" name="Grupo 301"/>
          <p:cNvGrpSpPr/>
          <p:nvPr/>
        </p:nvGrpSpPr>
        <p:grpSpPr>
          <a:xfrm>
            <a:off x="3354326" y="2514420"/>
            <a:ext cx="3128134" cy="3295701"/>
            <a:chOff x="3609973" y="2351239"/>
            <a:chExt cx="3128134" cy="3295701"/>
          </a:xfrm>
        </p:grpSpPr>
        <p:grpSp>
          <p:nvGrpSpPr>
            <p:cNvPr id="216" name="Grupo 215"/>
            <p:cNvGrpSpPr/>
            <p:nvPr/>
          </p:nvGrpSpPr>
          <p:grpSpPr>
            <a:xfrm>
              <a:off x="3609973" y="2357438"/>
              <a:ext cx="789569" cy="3286029"/>
              <a:chOff x="3609973" y="2357438"/>
              <a:chExt cx="789569" cy="3286029"/>
            </a:xfrm>
          </p:grpSpPr>
          <p:grpSp>
            <p:nvGrpSpPr>
              <p:cNvPr id="149" name="Grupo 148"/>
              <p:cNvGrpSpPr/>
              <p:nvPr/>
            </p:nvGrpSpPr>
            <p:grpSpPr>
              <a:xfrm>
                <a:off x="3609973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96" name="Rectángulo 95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7" name="Rectángulo 96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8" name="Rectángulo 97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9" name="Rectángulo 98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0" name="Rectángulo 99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1" name="Rectángulo 100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2" name="Rectángulo 101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3" name="Rectángulo 102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4" name="Rectángulo 103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5" name="Rectángulo 104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6" name="Rectángulo 105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7" name="Rectángulo 106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pic>
            <p:nvPicPr>
              <p:cNvPr id="202" name="Imagen 20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81436" y="2357438"/>
                <a:ext cx="280440" cy="3286029"/>
              </a:xfrm>
              <a:prstGeom prst="rect">
                <a:avLst/>
              </a:prstGeom>
            </p:spPr>
          </p:pic>
          <p:grpSp>
            <p:nvGrpSpPr>
              <p:cNvPr id="203" name="Grupo 202"/>
              <p:cNvGrpSpPr/>
              <p:nvPr/>
            </p:nvGrpSpPr>
            <p:grpSpPr>
              <a:xfrm>
                <a:off x="4133608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204" name="Rectángulo 203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05" name="Rectángulo 204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06" name="Rectángulo 205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07" name="Rectángulo 206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08" name="Rectángulo 207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09" name="Rectángulo 208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10" name="Rectángulo 209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11" name="Rectángulo 210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12" name="Rectángulo 211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13" name="Rectángulo 212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14" name="Rectángulo 213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15" name="Rectángulo 214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  <p:grpSp>
          <p:nvGrpSpPr>
            <p:cNvPr id="217" name="Grupo 216"/>
            <p:cNvGrpSpPr/>
            <p:nvPr/>
          </p:nvGrpSpPr>
          <p:grpSpPr>
            <a:xfrm>
              <a:off x="4407037" y="2357438"/>
              <a:ext cx="789569" cy="3286029"/>
              <a:chOff x="3609973" y="2357438"/>
              <a:chExt cx="789569" cy="3286029"/>
            </a:xfrm>
          </p:grpSpPr>
          <p:grpSp>
            <p:nvGrpSpPr>
              <p:cNvPr id="218" name="Grupo 217"/>
              <p:cNvGrpSpPr/>
              <p:nvPr/>
            </p:nvGrpSpPr>
            <p:grpSpPr>
              <a:xfrm>
                <a:off x="3609973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233" name="Rectángulo 232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34" name="Rectángulo 233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35" name="Rectángulo 234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36" name="Rectángulo 235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37" name="Rectángulo 236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38" name="Rectángulo 237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39" name="Rectángulo 238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40" name="Rectángulo 239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41" name="Rectángulo 240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42" name="Rectángulo 241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43" name="Rectángulo 242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44" name="Rectángulo 243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pic>
            <p:nvPicPr>
              <p:cNvPr id="219" name="Imagen 2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81436" y="2357438"/>
                <a:ext cx="280440" cy="3286029"/>
              </a:xfrm>
              <a:prstGeom prst="rect">
                <a:avLst/>
              </a:prstGeom>
            </p:spPr>
          </p:pic>
          <p:grpSp>
            <p:nvGrpSpPr>
              <p:cNvPr id="220" name="Grupo 219"/>
              <p:cNvGrpSpPr/>
              <p:nvPr/>
            </p:nvGrpSpPr>
            <p:grpSpPr>
              <a:xfrm>
                <a:off x="4133608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221" name="Rectángulo 220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22" name="Rectángulo 221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23" name="Rectángulo 222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24" name="Rectángulo 223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25" name="Rectángulo 224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26" name="Rectángulo 225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27" name="Rectángulo 226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28" name="Rectángulo 227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29" name="Rectángulo 228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30" name="Rectángulo 229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31" name="Rectángulo 230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32" name="Rectángulo 231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  <p:grpSp>
          <p:nvGrpSpPr>
            <p:cNvPr id="245" name="Grupo 244"/>
            <p:cNvGrpSpPr/>
            <p:nvPr/>
          </p:nvGrpSpPr>
          <p:grpSpPr>
            <a:xfrm>
              <a:off x="5185967" y="2360911"/>
              <a:ext cx="789569" cy="3286029"/>
              <a:chOff x="3609973" y="2357438"/>
              <a:chExt cx="789569" cy="3286029"/>
            </a:xfrm>
          </p:grpSpPr>
          <p:grpSp>
            <p:nvGrpSpPr>
              <p:cNvPr id="246" name="Grupo 245"/>
              <p:cNvGrpSpPr/>
              <p:nvPr/>
            </p:nvGrpSpPr>
            <p:grpSpPr>
              <a:xfrm>
                <a:off x="3609973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261" name="Rectángulo 260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62" name="Rectángulo 261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63" name="Rectángulo 262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64" name="Rectángulo 263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65" name="Rectángulo 264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66" name="Rectángulo 265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67" name="Rectángulo 266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68" name="Rectángulo 267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69" name="Rectángulo 268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70" name="Rectángulo 269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71" name="Rectángulo 270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72" name="Rectángulo 271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pic>
            <p:nvPicPr>
              <p:cNvPr id="247" name="Imagen 24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81436" y="2357438"/>
                <a:ext cx="280440" cy="3286029"/>
              </a:xfrm>
              <a:prstGeom prst="rect">
                <a:avLst/>
              </a:prstGeom>
            </p:spPr>
          </p:pic>
          <p:grpSp>
            <p:nvGrpSpPr>
              <p:cNvPr id="248" name="Grupo 247"/>
              <p:cNvGrpSpPr/>
              <p:nvPr/>
            </p:nvGrpSpPr>
            <p:grpSpPr>
              <a:xfrm>
                <a:off x="4133608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249" name="Rectángulo 248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50" name="Rectángulo 249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51" name="Rectángulo 250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52" name="Rectángulo 251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53" name="Rectángulo 252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54" name="Rectángulo 253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55" name="Rectángulo 254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56" name="Rectángulo 255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57" name="Rectángulo 256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58" name="Rectángulo 257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59" name="Rectángulo 258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60" name="Rectángulo 259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  <p:grpSp>
          <p:nvGrpSpPr>
            <p:cNvPr id="273" name="Grupo 272"/>
            <p:cNvGrpSpPr/>
            <p:nvPr/>
          </p:nvGrpSpPr>
          <p:grpSpPr>
            <a:xfrm>
              <a:off x="5948538" y="2351239"/>
              <a:ext cx="789569" cy="3286029"/>
              <a:chOff x="3609973" y="2357438"/>
              <a:chExt cx="789569" cy="3286029"/>
            </a:xfrm>
          </p:grpSpPr>
          <p:grpSp>
            <p:nvGrpSpPr>
              <p:cNvPr id="274" name="Grupo 273"/>
              <p:cNvGrpSpPr/>
              <p:nvPr/>
            </p:nvGrpSpPr>
            <p:grpSpPr>
              <a:xfrm>
                <a:off x="3609973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289" name="Rectángulo 288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90" name="Rectángulo 289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91" name="Rectángulo 290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92" name="Rectángulo 291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93" name="Rectángulo 292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94" name="Rectángulo 293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95" name="Rectángulo 294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96" name="Rectángulo 295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97" name="Rectángulo 296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98" name="Rectángulo 297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99" name="Rectángulo 298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00" name="Rectángulo 299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pic>
            <p:nvPicPr>
              <p:cNvPr id="275" name="Imagen 2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81436" y="2357438"/>
                <a:ext cx="280440" cy="3286029"/>
              </a:xfrm>
              <a:prstGeom prst="rect">
                <a:avLst/>
              </a:prstGeom>
            </p:spPr>
          </p:pic>
          <p:grpSp>
            <p:nvGrpSpPr>
              <p:cNvPr id="276" name="Grupo 275"/>
              <p:cNvGrpSpPr/>
              <p:nvPr/>
            </p:nvGrpSpPr>
            <p:grpSpPr>
              <a:xfrm>
                <a:off x="4133608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277" name="Rectángulo 276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78" name="Rectángulo 277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79" name="Rectángulo 278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80" name="Rectángulo 279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81" name="Rectángulo 280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82" name="Rectángulo 281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83" name="Rectángulo 282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84" name="Rectángulo 283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85" name="Rectángulo 284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86" name="Rectángulo 285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87" name="Rectángulo 286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88" name="Rectángulo 287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</p:grpSp>
      <p:grpSp>
        <p:nvGrpSpPr>
          <p:cNvPr id="303" name="Grupo 302"/>
          <p:cNvGrpSpPr/>
          <p:nvPr/>
        </p:nvGrpSpPr>
        <p:grpSpPr>
          <a:xfrm>
            <a:off x="9121277" y="1929024"/>
            <a:ext cx="125695" cy="4023929"/>
            <a:chOff x="9237246" y="1888522"/>
            <a:chExt cx="125695" cy="4023929"/>
          </a:xfrm>
        </p:grpSpPr>
        <p:sp>
          <p:nvSpPr>
            <p:cNvPr id="304" name="Rectángulo 303"/>
            <p:cNvSpPr/>
            <p:nvPr/>
          </p:nvSpPr>
          <p:spPr>
            <a:xfrm>
              <a:off x="9237246" y="1888522"/>
              <a:ext cx="125695" cy="40239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05" name="Rectángulo 304"/>
            <p:cNvSpPr/>
            <p:nvPr/>
          </p:nvSpPr>
          <p:spPr>
            <a:xfrm>
              <a:off x="9237246" y="1888522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06" name="Rectángulo 305"/>
            <p:cNvSpPr/>
            <p:nvPr/>
          </p:nvSpPr>
          <p:spPr>
            <a:xfrm>
              <a:off x="9237246" y="5757863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 useBgFill="1">
        <p:nvSpPr>
          <p:cNvPr id="129" name="Rectángulo 128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Génesis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Rectángulo 130">
            <a:hlinkClick r:id="rId3" action="ppaction://hlinksldjump"/>
          </p:cNvPr>
          <p:cNvSpPr/>
          <p:nvPr/>
        </p:nvSpPr>
        <p:spPr>
          <a:xfrm>
            <a:off x="284592" y="4903596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132" name="Rectángulo 131">
            <a:hlinkClick r:id="rId4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133" name="Rectángulo 132">
            <a:hlinkClick r:id="rId5" action="ppaction://hlinksldjump"/>
          </p:cNvPr>
          <p:cNvSpPr/>
          <p:nvPr/>
        </p:nvSpPr>
        <p:spPr>
          <a:xfrm>
            <a:off x="9808368" y="4516475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134" name="Rectángulo 133">
            <a:hlinkClick r:id="rId6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135" name="Rectángulo 134">
            <a:hlinkClick r:id="rId7" action="ppaction://hlinksldjump"/>
          </p:cNvPr>
          <p:cNvSpPr/>
          <p:nvPr/>
        </p:nvSpPr>
        <p:spPr>
          <a:xfrm>
            <a:off x="284592" y="356615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4014520" y="2016871"/>
            <a:ext cx="3818196" cy="380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Sopa de letras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0" name="Grupo 129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36" name="Grupo 135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38" name="Rectángulo 137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39" name="Grupo 138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40" name="Rectángulo 139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141" name="Rectángulo 140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37" name="Rectángulo 136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044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http://www.bioeticausb.edu.co/génesis/JuegoIII.htm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795040" y="1929024"/>
            <a:ext cx="6338419" cy="402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303" name="Grupo 302"/>
          <p:cNvGrpSpPr/>
          <p:nvPr/>
        </p:nvGrpSpPr>
        <p:grpSpPr>
          <a:xfrm>
            <a:off x="9121277" y="1929024"/>
            <a:ext cx="125695" cy="4023929"/>
            <a:chOff x="9237246" y="1888522"/>
            <a:chExt cx="125695" cy="4023929"/>
          </a:xfrm>
        </p:grpSpPr>
        <p:sp>
          <p:nvSpPr>
            <p:cNvPr id="304" name="Rectángulo 303"/>
            <p:cNvSpPr/>
            <p:nvPr/>
          </p:nvSpPr>
          <p:spPr>
            <a:xfrm>
              <a:off x="9237246" y="1888522"/>
              <a:ext cx="125695" cy="40239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05" name="Rectángulo 304"/>
            <p:cNvSpPr/>
            <p:nvPr/>
          </p:nvSpPr>
          <p:spPr>
            <a:xfrm>
              <a:off x="9237246" y="1888522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06" name="Rectángulo 305"/>
            <p:cNvSpPr/>
            <p:nvPr/>
          </p:nvSpPr>
          <p:spPr>
            <a:xfrm>
              <a:off x="9237246" y="5757863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3814763" y="2586038"/>
            <a:ext cx="1228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Hormiga</a:t>
            </a:r>
          </a:p>
          <a:p>
            <a:endParaRPr lang="es-CO" dirty="0" smtClean="0"/>
          </a:p>
          <a:p>
            <a:r>
              <a:rPr lang="es-CO" dirty="0" smtClean="0"/>
              <a:t>Elefante</a:t>
            </a:r>
          </a:p>
          <a:p>
            <a:endParaRPr lang="es-CO" dirty="0" smtClean="0"/>
          </a:p>
          <a:p>
            <a:r>
              <a:rPr lang="es-CO" dirty="0" smtClean="0"/>
              <a:t>Jirafa</a:t>
            </a:r>
          </a:p>
          <a:p>
            <a:endParaRPr lang="es-CO" dirty="0" smtClean="0"/>
          </a:p>
          <a:p>
            <a:r>
              <a:rPr lang="es-CO" dirty="0" smtClean="0"/>
              <a:t>Oveja</a:t>
            </a:r>
          </a:p>
          <a:p>
            <a:endParaRPr lang="es-CO" dirty="0" smtClean="0"/>
          </a:p>
          <a:p>
            <a:r>
              <a:rPr lang="es-CO" dirty="0" smtClean="0"/>
              <a:t>Perro</a:t>
            </a:r>
            <a:endParaRPr lang="es-CO" dirty="0"/>
          </a:p>
        </p:txBody>
      </p:sp>
      <p:sp>
        <p:nvSpPr>
          <p:cNvPr id="130" name="CuadroTexto 129"/>
          <p:cNvSpPr txBox="1"/>
          <p:nvPr/>
        </p:nvSpPr>
        <p:spPr>
          <a:xfrm>
            <a:off x="6063211" y="2586037"/>
            <a:ext cx="1228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Corpulento</a:t>
            </a:r>
          </a:p>
          <a:p>
            <a:endParaRPr lang="es-CO" dirty="0" smtClean="0"/>
          </a:p>
          <a:p>
            <a:r>
              <a:rPr lang="es-CO" dirty="0" smtClean="0"/>
              <a:t>Pequeña </a:t>
            </a:r>
          </a:p>
          <a:p>
            <a:endParaRPr lang="es-CO" dirty="0" smtClean="0"/>
          </a:p>
          <a:p>
            <a:r>
              <a:rPr lang="es-CO" dirty="0" smtClean="0"/>
              <a:t>Alta</a:t>
            </a:r>
          </a:p>
          <a:p>
            <a:endParaRPr lang="es-CO" dirty="0" smtClean="0"/>
          </a:p>
          <a:p>
            <a:r>
              <a:rPr lang="es-CO" dirty="0" smtClean="0"/>
              <a:t>Leal</a:t>
            </a:r>
          </a:p>
          <a:p>
            <a:endParaRPr lang="es-CO" dirty="0" smtClean="0"/>
          </a:p>
          <a:p>
            <a:r>
              <a:rPr lang="es-CO" dirty="0"/>
              <a:t>Lanuda</a:t>
            </a:r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4742887" y="2771775"/>
            <a:ext cx="1320324" cy="56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H="1" flipV="1">
            <a:off x="4742887" y="2771729"/>
            <a:ext cx="1328086" cy="439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 flipH="1">
            <a:off x="4664024" y="3842179"/>
            <a:ext cx="1399187" cy="36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 flipH="1" flipV="1">
            <a:off x="4551464" y="4467274"/>
            <a:ext cx="1328086" cy="439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 flipH="1">
            <a:off x="4551464" y="4434422"/>
            <a:ext cx="1523390" cy="522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ángulo 21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Génesis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ángulo 23">
            <a:hlinkClick r:id="rId2" action="ppaction://hlinksldjump"/>
          </p:cNvPr>
          <p:cNvSpPr/>
          <p:nvPr/>
        </p:nvSpPr>
        <p:spPr>
          <a:xfrm>
            <a:off x="284592" y="4903596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25" name="Rectángulo 24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26" name="Rectángulo 25">
            <a:hlinkClick r:id="rId4" action="ppaction://hlinksldjump"/>
          </p:cNvPr>
          <p:cNvSpPr/>
          <p:nvPr/>
        </p:nvSpPr>
        <p:spPr>
          <a:xfrm>
            <a:off x="9808368" y="4516475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27" name="Rectángulo 26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28" name="Rectángulo 27">
            <a:hlinkClick r:id="rId6" action="ppaction://hlinksldjump"/>
          </p:cNvPr>
          <p:cNvSpPr/>
          <p:nvPr/>
        </p:nvSpPr>
        <p:spPr>
          <a:xfrm>
            <a:off x="284592" y="356615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4395730" y="2069327"/>
            <a:ext cx="308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Apareamiento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29" name="Grupo 28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31" name="Rectángulo 30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32" name="Grupo 31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33" name="Rectángulo 32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34" name="Rectángulo 33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30" name="Rectángulo 29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191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www.bioeticausb.edu.co/génesis/GanaJuego.htm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795040" y="1929024"/>
            <a:ext cx="6338419" cy="402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4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Ganaste</a:t>
            </a:r>
          </a:p>
          <a:p>
            <a:pPr algn="ctr"/>
            <a:r>
              <a:rPr lang="es-CO" sz="1500" dirty="0" smtClean="0">
                <a:solidFill>
                  <a:schemeClr val="tx1"/>
                </a:solidFill>
              </a:rPr>
              <a:t>Haz </a:t>
            </a:r>
            <a:r>
              <a:rPr lang="es-CO" sz="1500" dirty="0" err="1" smtClean="0">
                <a:solidFill>
                  <a:schemeClr val="tx1"/>
                </a:solidFill>
                <a:hlinkClick r:id="rId2" action="ppaction://hlinksldjump"/>
              </a:rPr>
              <a:t>click</a:t>
            </a:r>
            <a:r>
              <a:rPr lang="es-CO" sz="1500" dirty="0" smtClean="0">
                <a:solidFill>
                  <a:schemeClr val="tx1"/>
                </a:solidFill>
              </a:rPr>
              <a:t> para jugar de nuevo</a:t>
            </a:r>
          </a:p>
          <a:p>
            <a:pPr algn="ctr"/>
            <a:endParaRPr lang="es-CO" sz="1500" dirty="0">
              <a:solidFill>
                <a:schemeClr val="tx1"/>
              </a:solidFill>
            </a:endParaRPr>
          </a:p>
          <a:p>
            <a:pPr algn="ctr"/>
            <a:endParaRPr lang="es-CO" sz="1500" dirty="0" smtClean="0">
              <a:solidFill>
                <a:schemeClr val="tx1"/>
              </a:solidFill>
            </a:endParaRPr>
          </a:p>
          <a:p>
            <a:pPr algn="ctr"/>
            <a:r>
              <a:rPr lang="es-CO" sz="1500" dirty="0" smtClean="0">
                <a:solidFill>
                  <a:schemeClr val="tx1"/>
                </a:solidFill>
              </a:rPr>
              <a:t>Obtén tu </a:t>
            </a:r>
            <a:r>
              <a:rPr lang="es-CO" sz="1500" dirty="0" err="1" smtClean="0">
                <a:solidFill>
                  <a:schemeClr val="tx1"/>
                </a:solidFill>
              </a:rPr>
              <a:t>badge</a:t>
            </a:r>
            <a:r>
              <a:rPr lang="es-CO" sz="1500" dirty="0" smtClean="0">
                <a:solidFill>
                  <a:schemeClr val="tx1"/>
                </a:solidFill>
              </a:rPr>
              <a:t> </a:t>
            </a:r>
            <a:r>
              <a:rPr lang="es-CO" sz="1500" dirty="0" smtClean="0">
                <a:solidFill>
                  <a:schemeClr val="tx1"/>
                </a:solidFill>
                <a:hlinkClick r:id="rId3" action="ppaction://hlinksldjump"/>
              </a:rPr>
              <a:t>aquí</a:t>
            </a:r>
            <a:endParaRPr lang="es-CO" sz="1500" dirty="0">
              <a:solidFill>
                <a:schemeClr val="tx1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9121277" y="1929024"/>
            <a:ext cx="125695" cy="4023929"/>
            <a:chOff x="9237246" y="1888522"/>
            <a:chExt cx="125695" cy="4023929"/>
          </a:xfrm>
        </p:grpSpPr>
        <p:sp>
          <p:nvSpPr>
            <p:cNvPr id="14" name="Rectángulo 13"/>
            <p:cNvSpPr/>
            <p:nvPr/>
          </p:nvSpPr>
          <p:spPr>
            <a:xfrm>
              <a:off x="9237246" y="1888522"/>
              <a:ext cx="125695" cy="40239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9237246" y="1888522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9237246" y="5757863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 useBgFill="1">
        <p:nvSpPr>
          <p:cNvPr id="24" name="Rectángulo 23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Génesis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ángulo 16">
            <a:hlinkClick r:id="rId2" action="ppaction://hlinksldjump"/>
          </p:cNvPr>
          <p:cNvSpPr/>
          <p:nvPr/>
        </p:nvSpPr>
        <p:spPr>
          <a:xfrm>
            <a:off x="284592" y="4903596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18" name="Rectángulo 17">
            <a:hlinkClick r:id="rId4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19" name="Rectángulo 18">
            <a:hlinkClick r:id="rId5" action="ppaction://hlinksldjump"/>
          </p:cNvPr>
          <p:cNvSpPr/>
          <p:nvPr/>
        </p:nvSpPr>
        <p:spPr>
          <a:xfrm>
            <a:off x="9808368" y="4516475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20" name="Rectángulo 19">
            <a:hlinkClick r:id="rId6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21" name="Rectángulo 20">
            <a:hlinkClick r:id="rId7" action="ppaction://hlinksldjump"/>
          </p:cNvPr>
          <p:cNvSpPr/>
          <p:nvPr/>
        </p:nvSpPr>
        <p:spPr>
          <a:xfrm>
            <a:off x="284592" y="356615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grpSp>
        <p:nvGrpSpPr>
          <p:cNvPr id="22" name="Grupo 21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23" name="Grupo 22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26" name="Rectángulo 25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27" name="Grupo 26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28" name="Rectángulo 27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29" name="Rectángulo 28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25" name="Rectángulo 24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62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898827" y="1888522"/>
            <a:ext cx="6338419" cy="402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¿Cómo juego?</a:t>
            </a:r>
          </a:p>
          <a:p>
            <a:pPr algn="ctr"/>
            <a:endParaRPr lang="es-CO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CO" dirty="0" smtClean="0">
                <a:solidFill>
                  <a:schemeClr val="tx1"/>
                </a:solidFill>
              </a:rPr>
              <a:t>El presente trabajo se hará conforme a la explicación nativa de Avogadro con su número incitó a la revolución de las redes sociales y a la costa de </a:t>
            </a:r>
            <a:r>
              <a:rPr lang="es-CO" dirty="0" err="1" smtClean="0">
                <a:solidFill>
                  <a:schemeClr val="tx1"/>
                </a:solidFill>
              </a:rPr>
              <a:t>Fredonia</a:t>
            </a:r>
            <a:r>
              <a:rPr lang="es-CO" dirty="0" smtClean="0">
                <a:solidFill>
                  <a:schemeClr val="tx1"/>
                </a:solidFill>
              </a:rPr>
              <a:t>…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CO" dirty="0" err="1" smtClean="0">
                <a:solidFill>
                  <a:schemeClr val="tx1"/>
                </a:solidFill>
              </a:rPr>
              <a:t>Bla</a:t>
            </a:r>
            <a:r>
              <a:rPr lang="es-CO" dirty="0" smtClean="0">
                <a:solidFill>
                  <a:schemeClr val="tx1"/>
                </a:solidFill>
              </a:rPr>
              <a:t>.. </a:t>
            </a:r>
            <a:r>
              <a:rPr lang="es-CO" dirty="0" err="1" smtClean="0">
                <a:solidFill>
                  <a:schemeClr val="tx1"/>
                </a:solidFill>
              </a:rPr>
              <a:t>Bla</a:t>
            </a:r>
            <a:r>
              <a:rPr lang="es-CO" dirty="0" smtClean="0">
                <a:solidFill>
                  <a:schemeClr val="tx1"/>
                </a:solidFill>
              </a:rPr>
              <a:t>.. </a:t>
            </a:r>
            <a:r>
              <a:rPr lang="es-CO" dirty="0" err="1" smtClean="0">
                <a:solidFill>
                  <a:schemeClr val="tx1"/>
                </a:solidFill>
              </a:rPr>
              <a:t>Bla</a:t>
            </a:r>
            <a:r>
              <a:rPr lang="es-CO" dirty="0" smtClean="0">
                <a:solidFill>
                  <a:schemeClr val="tx1"/>
                </a:solidFill>
              </a:rPr>
              <a:t>..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www.bioeticausb.edu.co/Nativo/Comojuego.htm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9" name="Rectángulo 8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Nativo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ángulo 12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14" name="Rectángulo 13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15" name="Rectángulo 14">
            <a:hlinkClick r:id="rId4" action="ppaction://hlinksldjump"/>
          </p:cNvPr>
          <p:cNvSpPr/>
          <p:nvPr/>
        </p:nvSpPr>
        <p:spPr>
          <a:xfrm>
            <a:off x="9808368" y="4516475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16" name="Rectángulo 15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17" name="Rectángulo 16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grpSp>
        <p:nvGrpSpPr>
          <p:cNvPr id="11" name="Grupo 10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8" name="Grupo 17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20" name="Rectángulo 19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21" name="Grupo 20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22" name="Rectángulo 21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23" name="Rectángulo 22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9" name="Rectángulo 18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06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www.bioeticausb.edu.co/Nativo/aprende.htm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5" name="Rectángulo 4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Nativo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ángulo 5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7" name="Rectángulo 6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9" name="Rectángulo 8">
            <a:hlinkClick r:id="rId4" action="ppaction://hlinksldjump"/>
          </p:cNvPr>
          <p:cNvSpPr/>
          <p:nvPr/>
        </p:nvSpPr>
        <p:spPr>
          <a:xfrm>
            <a:off x="9808368" y="4516475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10" name="Rectángulo 9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11" name="Rectángulo 10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 useBgFill="1">
        <p:nvSpPr>
          <p:cNvPr id="17" name="Rectángulo 16"/>
          <p:cNvSpPr/>
          <p:nvPr/>
        </p:nvSpPr>
        <p:spPr>
          <a:xfrm>
            <a:off x="2795821" y="1888522"/>
            <a:ext cx="6338419" cy="4023929"/>
          </a:xfrm>
          <a:prstGeom prst="rect">
            <a:avLst/>
          </a:prstGeom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4" name="Picture 2" descr="http://images.artelista.com/artelista/obras/big/9/6/3/8553170995377205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899" b="98885" l="2714" r="965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535" y="3195717"/>
            <a:ext cx="2133365" cy="2733755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Llamada ovalada 17"/>
          <p:cNvSpPr/>
          <p:nvPr/>
        </p:nvSpPr>
        <p:spPr>
          <a:xfrm>
            <a:off x="3503054" y="2813416"/>
            <a:ext cx="2822481" cy="1798847"/>
          </a:xfrm>
          <a:prstGeom prst="wedgeEllipseCallout">
            <a:avLst>
              <a:gd name="adj1" fmla="val 56042"/>
              <a:gd name="adj2" fmla="val 48932"/>
            </a:avLst>
          </a:prstGeom>
          <a:solidFill>
            <a:schemeClr val="accent1">
              <a:alpha val="56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Hola, soy Tunay y hoy aprenderemos sobre … bla bla bla </a:t>
            </a:r>
            <a:endParaRPr lang="es-CO" dirty="0"/>
          </a:p>
        </p:txBody>
      </p:sp>
      <p:sp>
        <p:nvSpPr>
          <p:cNvPr id="2" name="Rectángulo 1"/>
          <p:cNvSpPr/>
          <p:nvPr/>
        </p:nvSpPr>
        <p:spPr>
          <a:xfrm>
            <a:off x="2795822" y="5563518"/>
            <a:ext cx="1190391" cy="348933"/>
          </a:xfrm>
          <a:prstGeom prst="rect">
            <a:avLst/>
          </a:prstGeom>
          <a:solidFill>
            <a:schemeClr val="accent1">
              <a:lumMod val="50000"/>
              <a:alpha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Descargar documento en PDF</a:t>
            </a:r>
            <a:endParaRPr lang="es-CO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6" name="Grupo 15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20" name="Rectángulo 19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21" name="Grupo 20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22" name="Rectángulo 21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23" name="Rectángulo 22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9" name="Rectángulo 18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695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www.bioeticausb.edu.co/Nativo/diccionario.htm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9" name="Rectángulo 8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Nativo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898827" y="1888522"/>
            <a:ext cx="6338419" cy="402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Palabras aprendidas</a:t>
            </a:r>
          </a:p>
          <a:p>
            <a:pPr algn="ctr"/>
            <a:endParaRPr lang="es-CO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CO" b="1" dirty="0" smtClean="0">
                <a:solidFill>
                  <a:schemeClr val="tx1"/>
                </a:solidFill>
              </a:rPr>
              <a:t>Bioética</a:t>
            </a:r>
            <a:r>
              <a:rPr lang="es-CO" dirty="0" smtClean="0">
                <a:solidFill>
                  <a:schemeClr val="tx1"/>
                </a:solidFill>
              </a:rPr>
              <a:t>: Aunque utiliza las mismas herramientas de la ética, se diferencia por que busca el fortalecimiento del ser y de las sociedades con relación a todo lo biótico, no sólo es el respeto de la vida humana, sino también el respeto a la vida animal.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s-CO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CO" b="1" dirty="0" smtClean="0">
                <a:solidFill>
                  <a:schemeClr val="tx1"/>
                </a:solidFill>
              </a:rPr>
              <a:t>Biótico:</a:t>
            </a:r>
            <a:r>
              <a:rPr lang="es-CO" dirty="0" smtClean="0">
                <a:solidFill>
                  <a:schemeClr val="tx1"/>
                </a:solidFill>
              </a:rPr>
              <a:t> De los elementos que existen en el universo, lo biótico constituye aquello que tiene vida. Hasta la actualidad sólo se ha reconocido aquella vida que surge a partir de materia orgánica, esto es, que esté compuesta de moléculas de carbono, lo cual no quiere decir que no se reconozcan otros tipos de vida.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14" name="Rectángulo 13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16" name="Rectángulo 15">
            <a:hlinkClick r:id="rId4" action="ppaction://hlinksldjump"/>
          </p:cNvPr>
          <p:cNvSpPr/>
          <p:nvPr/>
        </p:nvSpPr>
        <p:spPr>
          <a:xfrm>
            <a:off x="9808368" y="4516475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17" name="Rectángulo 16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18" name="Rectángulo 17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grpSp>
        <p:nvGrpSpPr>
          <p:cNvPr id="11" name="Grupo 10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9" name="Grupo 18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21" name="Rectángulo 20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22" name="Grupo 21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23" name="Rectángulo 22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24" name="Rectángulo 23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20" name="Rectángulo 19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9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http://www.bioeticausb.edu.co/juego/registro.htm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Rectángulo 2">
            <a:hlinkClick r:id="rId2" action="ppaction://hlinksldjump"/>
          </p:cNvPr>
          <p:cNvSpPr/>
          <p:nvPr/>
        </p:nvSpPr>
        <p:spPr>
          <a:xfrm>
            <a:off x="1695449" y="814388"/>
            <a:ext cx="5076826" cy="50649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/>
          </a:p>
          <a:p>
            <a:pPr algn="ctr"/>
            <a:endParaRPr lang="es-CO" sz="2400" dirty="0"/>
          </a:p>
          <a:p>
            <a:pPr algn="ctr"/>
            <a:endParaRPr lang="es-CO" dirty="0" smtClean="0"/>
          </a:p>
          <a:p>
            <a:pPr algn="ctr"/>
            <a:endParaRPr lang="es-CO" dirty="0"/>
          </a:p>
          <a:p>
            <a:pPr algn="ctr"/>
            <a:endParaRPr lang="es-CO" dirty="0" smtClean="0"/>
          </a:p>
          <a:p>
            <a:pPr algn="ctr"/>
            <a:endParaRPr lang="es-CO" dirty="0"/>
          </a:p>
        </p:txBody>
      </p:sp>
      <p:sp>
        <p:nvSpPr>
          <p:cNvPr id="7" name="Rectángulo 6">
            <a:hlinkClick r:id="rId2" action="ppaction://hlinksldjump"/>
          </p:cNvPr>
          <p:cNvSpPr/>
          <p:nvPr/>
        </p:nvSpPr>
        <p:spPr>
          <a:xfrm>
            <a:off x="2047874" y="880419"/>
            <a:ext cx="4371975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2047874" y="1603767"/>
            <a:ext cx="4371975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hlinkClick r:id="rId2" action="ppaction://hlinksldjump"/>
          </p:cNvPr>
          <p:cNvSpPr/>
          <p:nvPr/>
        </p:nvSpPr>
        <p:spPr>
          <a:xfrm>
            <a:off x="2038335" y="4386262"/>
            <a:ext cx="4371975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hlinkClick r:id="rId2" action="ppaction://hlinksldjump"/>
          </p:cNvPr>
          <p:cNvSpPr/>
          <p:nvPr/>
        </p:nvSpPr>
        <p:spPr>
          <a:xfrm>
            <a:off x="2038336" y="3032520"/>
            <a:ext cx="4371975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2038336" y="3725467"/>
            <a:ext cx="4371975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hlinkClick r:id="rId2" action="ppaction://hlinksldjump"/>
          </p:cNvPr>
          <p:cNvSpPr/>
          <p:nvPr/>
        </p:nvSpPr>
        <p:spPr>
          <a:xfrm>
            <a:off x="7193758" y="1760930"/>
            <a:ext cx="2768202" cy="7215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Leer Términos y condiciones</a:t>
            </a:r>
            <a:endParaRPr lang="es-CO" dirty="0"/>
          </a:p>
        </p:txBody>
      </p:sp>
      <p:sp>
        <p:nvSpPr>
          <p:cNvPr id="13" name="Rectángulo 12">
            <a:hlinkClick r:id="rId2" action="ppaction://hlinksldjump"/>
          </p:cNvPr>
          <p:cNvSpPr/>
          <p:nvPr/>
        </p:nvSpPr>
        <p:spPr>
          <a:xfrm>
            <a:off x="7554517" y="2800340"/>
            <a:ext cx="2407443" cy="34291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dirty="0" smtClean="0"/>
              <a:t>Acepto términos y condiciones</a:t>
            </a:r>
            <a:endParaRPr lang="es-CO" sz="1300" dirty="0"/>
          </a:p>
        </p:txBody>
      </p:sp>
      <p:sp>
        <p:nvSpPr>
          <p:cNvPr id="14" name="Rectángulo 13">
            <a:hlinkClick r:id="rId2" action="ppaction://hlinksldjump"/>
          </p:cNvPr>
          <p:cNvSpPr/>
          <p:nvPr/>
        </p:nvSpPr>
        <p:spPr>
          <a:xfrm>
            <a:off x="7190186" y="2800339"/>
            <a:ext cx="219078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hlinkClick r:id="" action="ppaction://hlinkshowjump?jump=previousslide"/>
          </p:cNvPr>
          <p:cNvSpPr/>
          <p:nvPr/>
        </p:nvSpPr>
        <p:spPr>
          <a:xfrm>
            <a:off x="7193758" y="3428990"/>
            <a:ext cx="2768202" cy="7215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Registrar</a:t>
            </a:r>
            <a:endParaRPr lang="es-CO" dirty="0"/>
          </a:p>
        </p:txBody>
      </p:sp>
      <p:sp>
        <p:nvSpPr>
          <p:cNvPr id="22" name="Rectángulo 21">
            <a:hlinkClick r:id="rId2" action="ppaction://hlinksldjump"/>
          </p:cNvPr>
          <p:cNvSpPr/>
          <p:nvPr/>
        </p:nvSpPr>
        <p:spPr>
          <a:xfrm>
            <a:off x="2038338" y="2325288"/>
            <a:ext cx="4371975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hlinkClick r:id="rId2" action="ppaction://hlinksldjump"/>
          </p:cNvPr>
          <p:cNvSpPr/>
          <p:nvPr/>
        </p:nvSpPr>
        <p:spPr>
          <a:xfrm>
            <a:off x="2038334" y="5061352"/>
            <a:ext cx="4371975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270760" y="1245866"/>
            <a:ext cx="382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completo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2321241" y="1900872"/>
            <a:ext cx="382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Correo electrónico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2270760" y="2628182"/>
            <a:ext cx="382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Contraseña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270760" y="3333629"/>
            <a:ext cx="382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Repetir contraseña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270760" y="4035509"/>
            <a:ext cx="382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País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270760" y="4705236"/>
            <a:ext cx="382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Ciudad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2311701" y="5468141"/>
            <a:ext cx="382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 de nacimiento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33" name="Grupo 32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35" name="Rectángulo 34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36" name="Grupo 35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37" name="Rectángulo 36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38" name="Rectángulo 37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34" name="Rectángulo 33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2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ángulo 47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www.bioeticausb.edu.co/Nativo/Diviértete.htm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49" name="Rectángulo 48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Nativo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ángulo 18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20" name="Rectángulo 19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21" name="Rectángulo 20">
            <a:hlinkClick r:id="rId4" action="ppaction://hlinksldjump"/>
          </p:cNvPr>
          <p:cNvSpPr/>
          <p:nvPr/>
        </p:nvSpPr>
        <p:spPr>
          <a:xfrm>
            <a:off x="9808368" y="4516475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22" name="Rectángulo 21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se juega?</a:t>
            </a:r>
            <a:endParaRPr lang="es-CO" dirty="0"/>
          </a:p>
        </p:txBody>
      </p:sp>
      <p:sp>
        <p:nvSpPr>
          <p:cNvPr id="23" name="Rectángulo 22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 useBgFill="1">
        <p:nvSpPr>
          <p:cNvPr id="24" name="Rectángulo 23"/>
          <p:cNvSpPr/>
          <p:nvPr/>
        </p:nvSpPr>
        <p:spPr>
          <a:xfrm>
            <a:off x="3169873" y="2231710"/>
            <a:ext cx="5996354" cy="34431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Pergamino horizontal 24"/>
          <p:cNvSpPr/>
          <p:nvPr/>
        </p:nvSpPr>
        <p:spPr>
          <a:xfrm>
            <a:off x="3772420" y="3727700"/>
            <a:ext cx="1528763" cy="534846"/>
          </a:xfrm>
          <a:prstGeom prst="horizontalScroll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Instrucciones</a:t>
            </a:r>
            <a:endParaRPr lang="es-CO" dirty="0"/>
          </a:p>
        </p:txBody>
      </p:sp>
      <p:sp>
        <p:nvSpPr>
          <p:cNvPr id="26" name="Pergamino horizontal 25"/>
          <p:cNvSpPr/>
          <p:nvPr/>
        </p:nvSpPr>
        <p:spPr>
          <a:xfrm>
            <a:off x="6729138" y="3708338"/>
            <a:ext cx="1528763" cy="489871"/>
          </a:xfrm>
          <a:prstGeom prst="horizontalScroll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Comienza</a:t>
            </a:r>
            <a:endParaRPr lang="es-CO" dirty="0"/>
          </a:p>
        </p:txBody>
      </p:sp>
      <p:grpSp>
        <p:nvGrpSpPr>
          <p:cNvPr id="13" name="Grupo 12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4" name="Grupo 13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6" name="Rectángulo 15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7" name="Grupo 16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8" name="Rectángulo 17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27" name="Rectángulo 26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5" name="Rectángulo 14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223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www.bioeticausb.edu.co/Nativo/Instrucciones.htm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8" name="Rectángulo 7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Nativo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ángulo 11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13" name="Rectángulo 12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14" name="Rectángulo 13">
            <a:hlinkClick r:id="rId4" action="ppaction://hlinksldjump"/>
          </p:cNvPr>
          <p:cNvSpPr/>
          <p:nvPr/>
        </p:nvSpPr>
        <p:spPr>
          <a:xfrm>
            <a:off x="9808368" y="4516475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16" name="Rectángulo 15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17" name="Rectángulo 16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 useBgFill="1">
        <p:nvSpPr>
          <p:cNvPr id="18" name="Rectángulo 17"/>
          <p:cNvSpPr/>
          <p:nvPr/>
        </p:nvSpPr>
        <p:spPr>
          <a:xfrm>
            <a:off x="2902440" y="2186379"/>
            <a:ext cx="6174152" cy="35129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Pergamino horizontal 18"/>
          <p:cNvSpPr/>
          <p:nvPr/>
        </p:nvSpPr>
        <p:spPr>
          <a:xfrm>
            <a:off x="4500562" y="2360166"/>
            <a:ext cx="2600325" cy="557212"/>
          </a:xfrm>
          <a:prstGeom prst="horizontalScroll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Instrucciones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523943" y="3100181"/>
            <a:ext cx="4553562" cy="1628165"/>
          </a:xfrm>
          <a:prstGeom prst="rect">
            <a:avLst/>
          </a:prstGeom>
          <a:solidFill>
            <a:schemeClr val="accent1">
              <a:alpha val="7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continuación encontrará tres juegos: un crucigrama, una sopa de letras y un juego de apareamiento. Cada juego constituye un nivel. Para poder pasar de nivel se debe completar de forma correcta cada juego, si esto sucede, automáticamente se pasa al siguiente nivel.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Pergamino horizontal 20"/>
          <p:cNvSpPr/>
          <p:nvPr/>
        </p:nvSpPr>
        <p:spPr>
          <a:xfrm>
            <a:off x="3348650" y="5110670"/>
            <a:ext cx="1780564" cy="486385"/>
          </a:xfrm>
          <a:prstGeom prst="horizontalScroll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Continuar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Pergamino horizontal 21"/>
          <p:cNvSpPr/>
          <p:nvPr/>
        </p:nvSpPr>
        <p:spPr>
          <a:xfrm>
            <a:off x="6886575" y="5110669"/>
            <a:ext cx="1780564" cy="486385"/>
          </a:xfrm>
          <a:prstGeom prst="horizontalScroll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Comienza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24" name="Grupo 23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26" name="Rectángulo 25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27" name="Grupo 26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28" name="Rectángulo 27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29" name="Rectángulo 28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25" name="Rectángulo 24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77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www.bioeticausb.edu.co/Nativo/juego1.htm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8" name="Rectángulo 7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Nativo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ángulo 12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14" name="Rectángulo 13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15" name="Rectángulo 14">
            <a:hlinkClick r:id="rId4" action="ppaction://hlinksldjump"/>
          </p:cNvPr>
          <p:cNvSpPr/>
          <p:nvPr/>
        </p:nvSpPr>
        <p:spPr>
          <a:xfrm>
            <a:off x="9808368" y="4516475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16" name="Rectángulo 15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17" name="Rectángulo 16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2898827" y="1888522"/>
            <a:ext cx="6338419" cy="402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9237246" y="1888522"/>
            <a:ext cx="125695" cy="4023929"/>
            <a:chOff x="9237246" y="1888522"/>
            <a:chExt cx="125695" cy="4023929"/>
          </a:xfrm>
        </p:grpSpPr>
        <p:sp>
          <p:nvSpPr>
            <p:cNvPr id="20" name="Rectángulo 19"/>
            <p:cNvSpPr/>
            <p:nvPr/>
          </p:nvSpPr>
          <p:spPr>
            <a:xfrm>
              <a:off x="9237246" y="1888522"/>
              <a:ext cx="125695" cy="40239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9237246" y="1888522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9237246" y="5757863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3" name="Rectángulo 22"/>
          <p:cNvSpPr/>
          <p:nvPr/>
        </p:nvSpPr>
        <p:spPr>
          <a:xfrm>
            <a:off x="3643313" y="2168745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2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5003604" y="3066991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291047" y="3088945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1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991197" y="3077045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4327473" y="3071227"/>
            <a:ext cx="330252" cy="320711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3641673" y="2474402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3641673" y="2783080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3641673" y="3094932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3648297" y="3374220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4651101" y="307122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639382" y="3691795"/>
            <a:ext cx="342900" cy="325517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3648297" y="4017312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3643313" y="4297536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4657725" y="337981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4651101" y="3660401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/>
          <p:cNvSpPr/>
          <p:nvPr/>
        </p:nvSpPr>
        <p:spPr>
          <a:xfrm>
            <a:off x="4651101" y="3954321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/>
          <p:cNvSpPr/>
          <p:nvPr/>
        </p:nvSpPr>
        <p:spPr>
          <a:xfrm>
            <a:off x="4334097" y="3960750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4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4676997" y="427423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3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3648297" y="4613326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5003604" y="396423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56107" y="3960749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5718213" y="3954321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6700838" y="2471738"/>
            <a:ext cx="21002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 smtClean="0"/>
              <a:t>BBIOIFH</a:t>
            </a:r>
          </a:p>
          <a:p>
            <a:pPr marL="342900" indent="-342900">
              <a:buAutoNum type="arabicPeriod"/>
            </a:pPr>
            <a:r>
              <a:rPr lang="es-CO" dirty="0" smtClean="0"/>
              <a:t>HVYF</a:t>
            </a:r>
          </a:p>
          <a:p>
            <a:pPr marL="342900" indent="-342900">
              <a:buAutoNum type="arabicPeriod"/>
            </a:pPr>
            <a:r>
              <a:rPr lang="es-CO" dirty="0" smtClean="0"/>
              <a:t>GDYSF</a:t>
            </a:r>
          </a:p>
          <a:p>
            <a:pPr marL="342900" indent="-342900">
              <a:buAutoNum type="arabicPeriod"/>
            </a:pPr>
            <a:r>
              <a:rPr lang="es-CO" dirty="0" smtClean="0"/>
              <a:t>FHBDUV</a:t>
            </a:r>
          </a:p>
          <a:p>
            <a:pPr marL="342900" indent="-342900">
              <a:buAutoNum type="arabicPeriod"/>
            </a:pPr>
            <a:r>
              <a:rPr lang="es-CO" dirty="0" smtClean="0"/>
              <a:t>GGXC HD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3641673" y="490919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3992236" y="490327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4334097" y="4896848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5346504" y="489684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5013193" y="490327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4676997" y="4903276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19897" y="2028825"/>
            <a:ext cx="21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Crucigrama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2" name="Grupo 51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53" name="Grupo 52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55" name="Rectángulo 54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56" name="Grupo 55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57" name="Rectángulo 56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58" name="Rectángulo 57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54" name="Rectángulo 53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373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www.bioeticausb.edu.co/Nativo/juego2.htm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8" name="Rectángulo 7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Nativo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795040" y="1929024"/>
            <a:ext cx="6338419" cy="402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949795" y="3129730"/>
            <a:ext cx="2069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sz="1600" dirty="0" smtClean="0"/>
              <a:t>BBIOIFH</a:t>
            </a:r>
          </a:p>
          <a:p>
            <a:pPr marL="342900" indent="-342900">
              <a:buAutoNum type="arabicPeriod"/>
            </a:pPr>
            <a:r>
              <a:rPr lang="es-CO" sz="1600" dirty="0" smtClean="0"/>
              <a:t>HVYF</a:t>
            </a:r>
          </a:p>
          <a:p>
            <a:pPr marL="342900" indent="-342900">
              <a:buAutoNum type="arabicPeriod"/>
            </a:pPr>
            <a:r>
              <a:rPr lang="es-CO" sz="1600" dirty="0" smtClean="0"/>
              <a:t>GDYSF</a:t>
            </a:r>
          </a:p>
          <a:p>
            <a:pPr marL="342900" indent="-342900">
              <a:buAutoNum type="arabicPeriod"/>
            </a:pPr>
            <a:r>
              <a:rPr lang="es-CO" sz="1600" dirty="0" smtClean="0"/>
              <a:t>FHBDUV</a:t>
            </a:r>
          </a:p>
          <a:p>
            <a:pPr marL="342900" indent="-342900">
              <a:buAutoNum type="arabicPeriod"/>
            </a:pPr>
            <a:r>
              <a:rPr lang="es-CO" sz="1600" dirty="0" smtClean="0"/>
              <a:t>GGXC HD</a:t>
            </a:r>
          </a:p>
          <a:p>
            <a:pPr marL="342900" indent="-342900">
              <a:buAutoNum type="arabicPeriod"/>
            </a:pPr>
            <a:r>
              <a:rPr lang="es-CO" sz="1600" dirty="0" smtClean="0"/>
              <a:t>CHINCUNGUNYA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3540963" y="2507332"/>
            <a:ext cx="3128134" cy="3295701"/>
            <a:chOff x="3609973" y="2351239"/>
            <a:chExt cx="3128134" cy="3295701"/>
          </a:xfrm>
        </p:grpSpPr>
        <p:grpSp>
          <p:nvGrpSpPr>
            <p:cNvPr id="16" name="Grupo 15"/>
            <p:cNvGrpSpPr/>
            <p:nvPr/>
          </p:nvGrpSpPr>
          <p:grpSpPr>
            <a:xfrm>
              <a:off x="3609973" y="2357438"/>
              <a:ext cx="789569" cy="3286029"/>
              <a:chOff x="3609973" y="2357438"/>
              <a:chExt cx="789569" cy="3286029"/>
            </a:xfrm>
          </p:grpSpPr>
          <p:grpSp>
            <p:nvGrpSpPr>
              <p:cNvPr id="101" name="Grupo 100"/>
              <p:cNvGrpSpPr/>
              <p:nvPr/>
            </p:nvGrpSpPr>
            <p:grpSpPr>
              <a:xfrm>
                <a:off x="3609973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116" name="Rectángulo 115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7" name="Rectángulo 116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8" name="Rectángulo 117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9" name="Rectángulo 118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0" name="Rectángulo 119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1" name="Rectángulo 120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2" name="Rectángulo 121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3" name="Rectángulo 122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4" name="Rectángulo 123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5" name="Rectángulo 124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6" name="Rectángulo 125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7" name="Rectángulo 126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pic>
            <p:nvPicPr>
              <p:cNvPr id="102" name="Imagen 10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81436" y="2357438"/>
                <a:ext cx="280440" cy="3286029"/>
              </a:xfrm>
              <a:prstGeom prst="rect">
                <a:avLst/>
              </a:prstGeom>
            </p:spPr>
          </p:pic>
          <p:grpSp>
            <p:nvGrpSpPr>
              <p:cNvPr id="103" name="Grupo 102"/>
              <p:cNvGrpSpPr/>
              <p:nvPr/>
            </p:nvGrpSpPr>
            <p:grpSpPr>
              <a:xfrm>
                <a:off x="4133608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104" name="Rectángulo 103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5" name="Rectángulo 104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6" name="Rectángulo 105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7" name="Rectángulo 106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8" name="Rectángulo 107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9" name="Rectángulo 108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0" name="Rectángulo 109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1" name="Rectángulo 110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2" name="Rectángulo 111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3" name="Rectángulo 112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4" name="Rectángulo 113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5" name="Rectángulo 114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  <p:grpSp>
          <p:nvGrpSpPr>
            <p:cNvPr id="17" name="Grupo 16"/>
            <p:cNvGrpSpPr/>
            <p:nvPr/>
          </p:nvGrpSpPr>
          <p:grpSpPr>
            <a:xfrm>
              <a:off x="4407037" y="2357438"/>
              <a:ext cx="789569" cy="3286029"/>
              <a:chOff x="3609973" y="2357438"/>
              <a:chExt cx="789569" cy="3286029"/>
            </a:xfrm>
          </p:grpSpPr>
          <p:grpSp>
            <p:nvGrpSpPr>
              <p:cNvPr id="74" name="Grupo 73"/>
              <p:cNvGrpSpPr/>
              <p:nvPr/>
            </p:nvGrpSpPr>
            <p:grpSpPr>
              <a:xfrm>
                <a:off x="3609973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89" name="Rectángulo 88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0" name="Rectángulo 89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1" name="Rectángulo 90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2" name="Rectángulo 91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3" name="Rectángulo 92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4" name="Rectángulo 93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5" name="Rectángulo 94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6" name="Rectángulo 95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7" name="Rectángulo 96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8" name="Rectángulo 97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9" name="Rectángulo 98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0" name="Rectángulo 99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pic>
            <p:nvPicPr>
              <p:cNvPr id="75" name="Imagen 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81436" y="2357438"/>
                <a:ext cx="280440" cy="3286029"/>
              </a:xfrm>
              <a:prstGeom prst="rect">
                <a:avLst/>
              </a:prstGeom>
            </p:spPr>
          </p:pic>
          <p:grpSp>
            <p:nvGrpSpPr>
              <p:cNvPr id="76" name="Grupo 75"/>
              <p:cNvGrpSpPr/>
              <p:nvPr/>
            </p:nvGrpSpPr>
            <p:grpSpPr>
              <a:xfrm>
                <a:off x="4133608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77" name="Rectángulo 76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8" name="Rectángulo 77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9" name="Rectángulo 78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0" name="Rectángulo 79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1" name="Rectángulo 80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2" name="Rectángulo 81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3" name="Rectángulo 82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4" name="Rectángulo 83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5" name="Rectángulo 84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6" name="Rectángulo 85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7" name="Rectángulo 86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8" name="Rectángulo 87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  <p:grpSp>
          <p:nvGrpSpPr>
            <p:cNvPr id="18" name="Grupo 17"/>
            <p:cNvGrpSpPr/>
            <p:nvPr/>
          </p:nvGrpSpPr>
          <p:grpSpPr>
            <a:xfrm>
              <a:off x="5185967" y="2360911"/>
              <a:ext cx="789569" cy="3286029"/>
              <a:chOff x="3609973" y="2357438"/>
              <a:chExt cx="789569" cy="3286029"/>
            </a:xfrm>
          </p:grpSpPr>
          <p:grpSp>
            <p:nvGrpSpPr>
              <p:cNvPr id="47" name="Grupo 46"/>
              <p:cNvGrpSpPr/>
              <p:nvPr/>
            </p:nvGrpSpPr>
            <p:grpSpPr>
              <a:xfrm>
                <a:off x="3609973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62" name="Rectángulo 61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3" name="Rectángulo 62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4" name="Rectángulo 63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5" name="Rectángulo 64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6" name="Rectángulo 65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7" name="Rectángulo 66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8" name="Rectángulo 67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9" name="Rectángulo 68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0" name="Rectángulo 69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1" name="Rectángulo 70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2" name="Rectángulo 71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3" name="Rectángulo 72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pic>
            <p:nvPicPr>
              <p:cNvPr id="48" name="Imagen 4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81436" y="2357438"/>
                <a:ext cx="280440" cy="3286029"/>
              </a:xfrm>
              <a:prstGeom prst="rect">
                <a:avLst/>
              </a:prstGeom>
            </p:spPr>
          </p:pic>
          <p:grpSp>
            <p:nvGrpSpPr>
              <p:cNvPr id="49" name="Grupo 48"/>
              <p:cNvGrpSpPr/>
              <p:nvPr/>
            </p:nvGrpSpPr>
            <p:grpSpPr>
              <a:xfrm>
                <a:off x="4133608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50" name="Rectángulo 49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1" name="Rectángulo 50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2" name="Rectángulo 51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3" name="Rectángulo 52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4" name="Rectángulo 53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5" name="Rectángulo 54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6" name="Rectángulo 55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7" name="Rectángulo 56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8" name="Rectángulo 57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9" name="Rectángulo 58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0" name="Rectángulo 59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1" name="Rectángulo 60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  <p:grpSp>
          <p:nvGrpSpPr>
            <p:cNvPr id="19" name="Grupo 18"/>
            <p:cNvGrpSpPr/>
            <p:nvPr/>
          </p:nvGrpSpPr>
          <p:grpSpPr>
            <a:xfrm>
              <a:off x="5948538" y="2351239"/>
              <a:ext cx="789569" cy="3286029"/>
              <a:chOff x="3609973" y="2357438"/>
              <a:chExt cx="789569" cy="3286029"/>
            </a:xfrm>
          </p:grpSpPr>
          <p:grpSp>
            <p:nvGrpSpPr>
              <p:cNvPr id="20" name="Grupo 19"/>
              <p:cNvGrpSpPr/>
              <p:nvPr/>
            </p:nvGrpSpPr>
            <p:grpSpPr>
              <a:xfrm>
                <a:off x="3609973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35" name="Rectángulo 34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6" name="Rectángulo 35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7" name="Rectángulo 36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8" name="Rectángulo 37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9" name="Rectángulo 38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0" name="Rectángulo 39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1" name="Rectángulo 40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2" name="Rectángulo 41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3" name="Rectángulo 42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4" name="Rectángulo 43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5" name="Rectángulo 44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6" name="Rectángulo 45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81436" y="2357438"/>
                <a:ext cx="280440" cy="3286029"/>
              </a:xfrm>
              <a:prstGeom prst="rect">
                <a:avLst/>
              </a:prstGeom>
            </p:spPr>
          </p:pic>
          <p:grpSp>
            <p:nvGrpSpPr>
              <p:cNvPr id="22" name="Grupo 21"/>
              <p:cNvGrpSpPr/>
              <p:nvPr/>
            </p:nvGrpSpPr>
            <p:grpSpPr>
              <a:xfrm>
                <a:off x="4133608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23" name="Rectángulo 22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4" name="Rectángulo 23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5" name="Rectángulo 24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6" name="Rectángulo 25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7" name="Rectángulo 26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8" name="Rectángulo 27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9" name="Rectángulo 28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0" name="Rectángulo 29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2" name="Rectángulo 31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3" name="Rectángulo 32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4" name="Rectángulo 33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</p:grpSp>
      <p:grpSp>
        <p:nvGrpSpPr>
          <p:cNvPr id="128" name="Grupo 127"/>
          <p:cNvGrpSpPr/>
          <p:nvPr/>
        </p:nvGrpSpPr>
        <p:grpSpPr>
          <a:xfrm>
            <a:off x="9121277" y="1929024"/>
            <a:ext cx="125695" cy="4023929"/>
            <a:chOff x="9237246" y="1888522"/>
            <a:chExt cx="125695" cy="4023929"/>
          </a:xfrm>
        </p:grpSpPr>
        <p:sp>
          <p:nvSpPr>
            <p:cNvPr id="129" name="Rectángulo 128"/>
            <p:cNvSpPr/>
            <p:nvPr/>
          </p:nvSpPr>
          <p:spPr>
            <a:xfrm>
              <a:off x="9237246" y="1888522"/>
              <a:ext cx="125695" cy="40239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0" name="Rectángulo 129"/>
            <p:cNvSpPr/>
            <p:nvPr/>
          </p:nvSpPr>
          <p:spPr>
            <a:xfrm>
              <a:off x="9237246" y="1888522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1" name="Rectángulo 130"/>
            <p:cNvSpPr/>
            <p:nvPr/>
          </p:nvSpPr>
          <p:spPr>
            <a:xfrm>
              <a:off x="9237246" y="5757863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32" name="Rectángulo 131">
            <a:hlinkClick r:id="rId3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133" name="Rectángulo 132">
            <a:hlinkClick r:id="rId4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134" name="Rectángulo 133">
            <a:hlinkClick r:id="rId5" action="ppaction://hlinksldjump"/>
          </p:cNvPr>
          <p:cNvSpPr/>
          <p:nvPr/>
        </p:nvSpPr>
        <p:spPr>
          <a:xfrm>
            <a:off x="9808368" y="4516475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135" name="Rectángulo 134">
            <a:hlinkClick r:id="rId6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136" name="Rectángulo 135">
            <a:hlinkClick r:id="rId7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4255545" y="2057860"/>
            <a:ext cx="339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Sopa de letras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7" name="Grupo 136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38" name="Grupo 137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40" name="Rectángulo 139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41" name="Grupo 140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42" name="Rectángulo 141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143" name="Rectángulo 142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39" name="Rectángulo 138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13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www.bioeticausb.edu.co/Nativo/juego3.htm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8" name="Rectángulo 7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Nativo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795040" y="1929024"/>
            <a:ext cx="6338419" cy="402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9121277" y="1929024"/>
            <a:ext cx="125695" cy="4023929"/>
            <a:chOff x="9237246" y="1888522"/>
            <a:chExt cx="125695" cy="4023929"/>
          </a:xfrm>
        </p:grpSpPr>
        <p:sp>
          <p:nvSpPr>
            <p:cNvPr id="15" name="Rectángulo 14"/>
            <p:cNvSpPr/>
            <p:nvPr/>
          </p:nvSpPr>
          <p:spPr>
            <a:xfrm>
              <a:off x="9237246" y="1888522"/>
              <a:ext cx="125695" cy="40239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9237246" y="1888522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9237246" y="5757863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8" name="CuadroTexto 17"/>
          <p:cNvSpPr txBox="1"/>
          <p:nvPr/>
        </p:nvSpPr>
        <p:spPr>
          <a:xfrm>
            <a:off x="3814763" y="2586038"/>
            <a:ext cx="1228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Hormiga</a:t>
            </a:r>
          </a:p>
          <a:p>
            <a:endParaRPr lang="es-CO" dirty="0" smtClean="0"/>
          </a:p>
          <a:p>
            <a:r>
              <a:rPr lang="es-CO" dirty="0" smtClean="0"/>
              <a:t>Elefante</a:t>
            </a:r>
          </a:p>
          <a:p>
            <a:endParaRPr lang="es-CO" dirty="0" smtClean="0"/>
          </a:p>
          <a:p>
            <a:r>
              <a:rPr lang="es-CO" dirty="0" smtClean="0"/>
              <a:t>Jirafa</a:t>
            </a:r>
          </a:p>
          <a:p>
            <a:endParaRPr lang="es-CO" dirty="0" smtClean="0"/>
          </a:p>
          <a:p>
            <a:r>
              <a:rPr lang="es-CO" dirty="0" smtClean="0"/>
              <a:t>Oveja</a:t>
            </a:r>
          </a:p>
          <a:p>
            <a:endParaRPr lang="es-CO" dirty="0" smtClean="0"/>
          </a:p>
          <a:p>
            <a:r>
              <a:rPr lang="es-CO" dirty="0" smtClean="0"/>
              <a:t>Perro</a:t>
            </a:r>
            <a:endParaRPr lang="es-CO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063211" y="2586037"/>
            <a:ext cx="1228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Corpulento</a:t>
            </a:r>
          </a:p>
          <a:p>
            <a:endParaRPr lang="es-CO" dirty="0" smtClean="0"/>
          </a:p>
          <a:p>
            <a:r>
              <a:rPr lang="es-CO" dirty="0" smtClean="0"/>
              <a:t>Pequeña </a:t>
            </a:r>
          </a:p>
          <a:p>
            <a:endParaRPr lang="es-CO" dirty="0" smtClean="0"/>
          </a:p>
          <a:p>
            <a:r>
              <a:rPr lang="es-CO" dirty="0" smtClean="0"/>
              <a:t>Alta</a:t>
            </a:r>
          </a:p>
          <a:p>
            <a:endParaRPr lang="es-CO" dirty="0" smtClean="0"/>
          </a:p>
          <a:p>
            <a:r>
              <a:rPr lang="es-CO" dirty="0" smtClean="0"/>
              <a:t>Leal</a:t>
            </a:r>
          </a:p>
          <a:p>
            <a:endParaRPr lang="es-CO" dirty="0" smtClean="0"/>
          </a:p>
          <a:p>
            <a:r>
              <a:rPr lang="es-CO" dirty="0"/>
              <a:t>Lanuda</a:t>
            </a:r>
          </a:p>
        </p:txBody>
      </p:sp>
      <p:cxnSp>
        <p:nvCxnSpPr>
          <p:cNvPr id="20" name="Conector recto 19"/>
          <p:cNvCxnSpPr/>
          <p:nvPr/>
        </p:nvCxnSpPr>
        <p:spPr>
          <a:xfrm flipH="1">
            <a:off x="4742887" y="2771775"/>
            <a:ext cx="1320324" cy="56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 flipV="1">
            <a:off x="4742887" y="2771729"/>
            <a:ext cx="1328086" cy="439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H="1">
            <a:off x="4664024" y="3842179"/>
            <a:ext cx="1399187" cy="36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H="1" flipV="1">
            <a:off x="4551464" y="4467274"/>
            <a:ext cx="1328086" cy="439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H="1">
            <a:off x="4551464" y="4434422"/>
            <a:ext cx="1523390" cy="522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26" name="Rectángulo 25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27" name="Rectángulo 26">
            <a:hlinkClick r:id="rId4" action="ppaction://hlinksldjump"/>
          </p:cNvPr>
          <p:cNvSpPr/>
          <p:nvPr/>
        </p:nvSpPr>
        <p:spPr>
          <a:xfrm>
            <a:off x="9808368" y="4516475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28" name="Rectángulo 27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29" name="Rectángulo 28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4120308" y="2069327"/>
            <a:ext cx="349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Apareamiento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" name="Grupo 29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31" name="Grupo 30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33" name="Rectángulo 32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34" name="Grupo 33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35" name="Rectángulo 34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36" name="Rectángulo 35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32" name="Rectángulo 31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985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www.bioeticausb.edu.co/Nativo/ganaste.htm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5" name="Rectángulo 4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Nativo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ángulo 13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15" name="Rectángulo 14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16" name="Rectángulo 15">
            <a:hlinkClick r:id="rId4" action="ppaction://hlinksldjump"/>
          </p:cNvPr>
          <p:cNvSpPr/>
          <p:nvPr/>
        </p:nvSpPr>
        <p:spPr>
          <a:xfrm>
            <a:off x="9808368" y="4516475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17" name="Rectángulo 16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18" name="Rectángulo 17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2795040" y="1929024"/>
            <a:ext cx="6338419" cy="402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4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Ganaste</a:t>
            </a:r>
          </a:p>
          <a:p>
            <a:pPr algn="ctr"/>
            <a:r>
              <a:rPr lang="es-CO" sz="1500" dirty="0" smtClean="0">
                <a:solidFill>
                  <a:schemeClr val="tx1"/>
                </a:solidFill>
              </a:rPr>
              <a:t>Haz </a:t>
            </a:r>
            <a:r>
              <a:rPr lang="es-CO" sz="1500" dirty="0" err="1" smtClean="0">
                <a:solidFill>
                  <a:schemeClr val="tx1"/>
                </a:solidFill>
                <a:hlinkClick r:id="rId2" action="ppaction://hlinksldjump"/>
              </a:rPr>
              <a:t>click</a:t>
            </a:r>
            <a:r>
              <a:rPr lang="es-CO" sz="1500" dirty="0" smtClean="0">
                <a:solidFill>
                  <a:schemeClr val="tx1"/>
                </a:solidFill>
              </a:rPr>
              <a:t> para jugar de nuevo</a:t>
            </a:r>
          </a:p>
          <a:p>
            <a:pPr algn="ctr"/>
            <a:endParaRPr lang="es-CO" sz="1500" dirty="0">
              <a:solidFill>
                <a:schemeClr val="tx1"/>
              </a:solidFill>
            </a:endParaRPr>
          </a:p>
          <a:p>
            <a:pPr algn="ctr"/>
            <a:r>
              <a:rPr lang="es-CO" sz="1500" dirty="0" smtClean="0">
                <a:solidFill>
                  <a:schemeClr val="tx1"/>
                </a:solidFill>
              </a:rPr>
              <a:t>Obtén tu </a:t>
            </a:r>
            <a:r>
              <a:rPr lang="es-CO" sz="1500" dirty="0" err="1">
                <a:solidFill>
                  <a:schemeClr val="tx1"/>
                </a:solidFill>
              </a:rPr>
              <a:t>b</a:t>
            </a:r>
            <a:r>
              <a:rPr lang="es-CO" sz="1500" dirty="0" err="1" smtClean="0">
                <a:solidFill>
                  <a:schemeClr val="tx1"/>
                </a:solidFill>
              </a:rPr>
              <a:t>adge</a:t>
            </a:r>
            <a:r>
              <a:rPr lang="es-CO" sz="1500" dirty="0" smtClean="0">
                <a:solidFill>
                  <a:schemeClr val="tx1"/>
                </a:solidFill>
              </a:rPr>
              <a:t> </a:t>
            </a:r>
            <a:r>
              <a:rPr lang="es-CO" sz="1500" dirty="0" smtClean="0">
                <a:solidFill>
                  <a:schemeClr val="tx1"/>
                </a:solidFill>
                <a:hlinkClick r:id="rId7" action="ppaction://hlinksldjump"/>
              </a:rPr>
              <a:t>aquí</a:t>
            </a:r>
            <a:endParaRPr lang="es-CO" sz="1500" dirty="0">
              <a:solidFill>
                <a:schemeClr val="tx1"/>
              </a:solidFill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9121277" y="1929024"/>
            <a:ext cx="125695" cy="4023929"/>
            <a:chOff x="9237246" y="1888522"/>
            <a:chExt cx="125695" cy="4023929"/>
          </a:xfrm>
        </p:grpSpPr>
        <p:sp>
          <p:nvSpPr>
            <p:cNvPr id="21" name="Rectángulo 20"/>
            <p:cNvSpPr/>
            <p:nvPr/>
          </p:nvSpPr>
          <p:spPr>
            <a:xfrm>
              <a:off x="9237246" y="1888522"/>
              <a:ext cx="125695" cy="40239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9237246" y="1888522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9237246" y="5757863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25" name="Grupo 24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27" name="Rectángulo 26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28" name="Grupo 27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29" name="Rectángulo 28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30" name="Rectángulo 29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26" name="Rectángulo 25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709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www.bioeticausb.edu.co/Elgaleno.htm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5" name="Rectángulo 4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galeno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ángulo 6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8" name="Rectángulo 7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 clave</a:t>
            </a:r>
            <a:endParaRPr lang="es-CO" dirty="0"/>
          </a:p>
        </p:txBody>
      </p:sp>
      <p:sp>
        <p:nvSpPr>
          <p:cNvPr id="9" name="Rectángulo 8">
            <a:hlinkClick r:id="rId4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10" name="Rectángulo 9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11" name="Rectángulo 10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2795040" y="1929024"/>
            <a:ext cx="6338419" cy="4023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500" dirty="0">
              <a:solidFill>
                <a:schemeClr val="tx1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4" name="Grupo 13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6" name="Rectángulo 15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7" name="Grupo 16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8" name="Rectángulo 17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19" name="Rectángulo 18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5" name="Rectángulo 14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8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www.bioeticausb.edu.co/Elgaleno/Comojuego.htm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galeno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2898827" y="1888522"/>
            <a:ext cx="6338419" cy="402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¿Cómo juego?</a:t>
            </a:r>
          </a:p>
          <a:p>
            <a:pPr algn="ctr"/>
            <a:endParaRPr lang="es-CO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CO" dirty="0" smtClean="0">
                <a:solidFill>
                  <a:schemeClr val="tx1"/>
                </a:solidFill>
              </a:rPr>
              <a:t>El presente trabajo se hará conforme a la explicación nativa de Avogadro con su número que incitó a la revolución de las redes sociales y a la costa de </a:t>
            </a:r>
            <a:r>
              <a:rPr lang="es-CO" dirty="0" err="1" smtClean="0">
                <a:solidFill>
                  <a:schemeClr val="tx1"/>
                </a:solidFill>
              </a:rPr>
              <a:t>Fredonia</a:t>
            </a:r>
            <a:r>
              <a:rPr lang="es-CO" dirty="0" smtClean="0">
                <a:solidFill>
                  <a:schemeClr val="tx1"/>
                </a:solidFill>
              </a:rPr>
              <a:t>…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CO" dirty="0" err="1" smtClean="0">
                <a:solidFill>
                  <a:schemeClr val="tx1"/>
                </a:solidFill>
              </a:rPr>
              <a:t>Bla</a:t>
            </a:r>
            <a:r>
              <a:rPr lang="es-CO" dirty="0" smtClean="0">
                <a:solidFill>
                  <a:schemeClr val="tx1"/>
                </a:solidFill>
              </a:rPr>
              <a:t>.. </a:t>
            </a:r>
            <a:r>
              <a:rPr lang="es-CO" dirty="0" err="1" smtClean="0">
                <a:solidFill>
                  <a:schemeClr val="tx1"/>
                </a:solidFill>
              </a:rPr>
              <a:t>Bla</a:t>
            </a:r>
            <a:r>
              <a:rPr lang="es-CO" dirty="0" smtClean="0">
                <a:solidFill>
                  <a:schemeClr val="tx1"/>
                </a:solidFill>
              </a:rPr>
              <a:t>.. </a:t>
            </a:r>
            <a:r>
              <a:rPr lang="es-CO" dirty="0" err="1" smtClean="0">
                <a:solidFill>
                  <a:schemeClr val="tx1"/>
                </a:solidFill>
              </a:rPr>
              <a:t>Bla</a:t>
            </a:r>
            <a:r>
              <a:rPr lang="es-CO" dirty="0" smtClean="0">
                <a:solidFill>
                  <a:schemeClr val="tx1"/>
                </a:solidFill>
              </a:rPr>
              <a:t>..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237246" y="1888522"/>
            <a:ext cx="125695" cy="40239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2" name="Grupo 11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3" name="Grupo 12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5" name="Rectángulo 14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6" name="Grupo 15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7" name="Rectángulo 16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18" name="Rectángulo 17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4" name="Rectángulo 13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384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www.bioeticausb.edu.co/Elgaleno/Aprende.htm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galeno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 useBgFill="1">
        <p:nvSpPr>
          <p:cNvPr id="10" name="Rectángulo 9"/>
          <p:cNvSpPr/>
          <p:nvPr/>
        </p:nvSpPr>
        <p:spPr>
          <a:xfrm>
            <a:off x="2795821" y="1888522"/>
            <a:ext cx="6338419" cy="4023929"/>
          </a:xfrm>
          <a:prstGeom prst="rect">
            <a:avLst/>
          </a:prstGeom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1" name="Picture 2" descr="http://images.artelista.com/artelista/obras/big/9/6/3/8553170995377205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899" b="98885" l="2714" r="965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535" y="3195717"/>
            <a:ext cx="2133365" cy="2733755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lamada ovalada 11"/>
          <p:cNvSpPr/>
          <p:nvPr/>
        </p:nvSpPr>
        <p:spPr>
          <a:xfrm>
            <a:off x="3503054" y="2813416"/>
            <a:ext cx="2822481" cy="1798847"/>
          </a:xfrm>
          <a:prstGeom prst="wedgeEllipseCallout">
            <a:avLst>
              <a:gd name="adj1" fmla="val 56042"/>
              <a:gd name="adj2" fmla="val 48932"/>
            </a:avLst>
          </a:prstGeom>
          <a:solidFill>
            <a:schemeClr val="accent1">
              <a:alpha val="56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Hola, soy Tunay y hoy aprenderemos sobre … bla bla bla </a:t>
            </a:r>
            <a:endParaRPr lang="es-CO" dirty="0"/>
          </a:p>
        </p:txBody>
      </p:sp>
      <p:sp>
        <p:nvSpPr>
          <p:cNvPr id="13" name="Rectángulo 12">
            <a:hlinkClick r:id="rId6" action="ppaction://hlinksldjump"/>
          </p:cNvPr>
          <p:cNvSpPr/>
          <p:nvPr/>
        </p:nvSpPr>
        <p:spPr>
          <a:xfrm>
            <a:off x="2795822" y="5563518"/>
            <a:ext cx="1190391" cy="348933"/>
          </a:xfrm>
          <a:prstGeom prst="rect">
            <a:avLst/>
          </a:prstGeom>
          <a:solidFill>
            <a:schemeClr val="accent1">
              <a:lumMod val="50000"/>
              <a:alpha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Descargar documento en PDF</a:t>
            </a:r>
            <a:endParaRPr lang="es-CO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5" name="Grupo 14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7" name="Rectángulo 16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8" name="Grupo 17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9" name="Rectángulo 18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20" name="Rectángulo 19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6" name="Rectángulo 15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258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www.bioeticausb.edu.co/Elgaleno/Diccionario.htm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galeno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2898827" y="1888522"/>
            <a:ext cx="6338419" cy="402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Palabras aprendidas</a:t>
            </a:r>
          </a:p>
          <a:p>
            <a:pPr algn="ctr"/>
            <a:endParaRPr lang="es-CO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CO" b="1" dirty="0" smtClean="0">
                <a:solidFill>
                  <a:schemeClr val="tx1"/>
                </a:solidFill>
              </a:rPr>
              <a:t>Bioética</a:t>
            </a:r>
            <a:r>
              <a:rPr lang="es-CO" dirty="0" smtClean="0">
                <a:solidFill>
                  <a:schemeClr val="tx1"/>
                </a:solidFill>
              </a:rPr>
              <a:t>: Aunque utiliza las mismas herramientas de la ética, se diferencia por que busca el fortalecimiento del ser y de las sociedades con relación a todo lo biótico, no sólo es el respeto de la vida humana, sino también el respeto a la vida animal.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s-CO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CO" b="1" dirty="0" smtClean="0">
                <a:solidFill>
                  <a:schemeClr val="tx1"/>
                </a:solidFill>
              </a:rPr>
              <a:t>Biótico:</a:t>
            </a:r>
            <a:r>
              <a:rPr lang="es-CO" dirty="0" smtClean="0">
                <a:solidFill>
                  <a:schemeClr val="tx1"/>
                </a:solidFill>
              </a:rPr>
              <a:t> De los elementos que existen en el universo, lo biótico constituye aquello que tiene vida. Hasta la actualidad sólo se ha reconocido aquella vida que surge a partir de materia orgánica, esto es, que esté compuesta de moléculas de carbono, lo cual no quiere decir que no se reconozcan otros tipos de vida. </a:t>
            </a:r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2" name="Grupo 11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4" name="Rectángulo 13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5" name="Grupo 14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6" name="Rectángulo 15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17" name="Rectángulo 16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3" name="Rectángulo 12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17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hlinkClick r:id="rId2" action="ppaction://hlinksldjump"/>
          </p:cNvPr>
          <p:cNvSpPr/>
          <p:nvPr/>
        </p:nvSpPr>
        <p:spPr>
          <a:xfrm>
            <a:off x="4233860" y="1624818"/>
            <a:ext cx="4371975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4233861" y="1976696"/>
            <a:ext cx="4371975" cy="3429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Correo electrónico</a:t>
            </a:r>
            <a:endParaRPr lang="es-CO" dirty="0"/>
          </a:p>
        </p:txBody>
      </p:sp>
      <p:sp>
        <p:nvSpPr>
          <p:cNvPr id="6" name="Rectángulo 5">
            <a:hlinkClick r:id="rId2" action="ppaction://hlinksldjump"/>
          </p:cNvPr>
          <p:cNvSpPr/>
          <p:nvPr/>
        </p:nvSpPr>
        <p:spPr>
          <a:xfrm>
            <a:off x="4233859" y="2621281"/>
            <a:ext cx="4371975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hlinkClick r:id="rId2" action="ppaction://hlinksldjump"/>
          </p:cNvPr>
          <p:cNvSpPr/>
          <p:nvPr/>
        </p:nvSpPr>
        <p:spPr>
          <a:xfrm>
            <a:off x="4233860" y="2961616"/>
            <a:ext cx="4371975" cy="3429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Contraseña</a:t>
            </a:r>
            <a:endParaRPr lang="es-CO" dirty="0"/>
          </a:p>
        </p:txBody>
      </p:sp>
      <p:sp>
        <p:nvSpPr>
          <p:cNvPr id="8" name="Rectángulo 7">
            <a:hlinkClick r:id="rId3" action="ppaction://hlinksldjump"/>
          </p:cNvPr>
          <p:cNvSpPr/>
          <p:nvPr/>
        </p:nvSpPr>
        <p:spPr>
          <a:xfrm>
            <a:off x="4772026" y="3601997"/>
            <a:ext cx="1357312" cy="7429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Ingresar</a:t>
            </a:r>
            <a:endParaRPr lang="es-CO" dirty="0"/>
          </a:p>
        </p:txBody>
      </p:sp>
      <p:sp>
        <p:nvSpPr>
          <p:cNvPr id="9" name="Rectángulo 8">
            <a:hlinkClick r:id="" action="ppaction://hlinkshowjump?jump=previousslide"/>
          </p:cNvPr>
          <p:cNvSpPr/>
          <p:nvPr/>
        </p:nvSpPr>
        <p:spPr>
          <a:xfrm>
            <a:off x="6841332" y="3601997"/>
            <a:ext cx="1345406" cy="7429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Registrarse</a:t>
            </a:r>
            <a:endParaRPr lang="es-CO" dirty="0"/>
          </a:p>
        </p:txBody>
      </p:sp>
      <p:sp>
        <p:nvSpPr>
          <p:cNvPr id="10" name="Rectángulo 9">
            <a:hlinkClick r:id="rId4" action="ppaction://hlinksldjump"/>
          </p:cNvPr>
          <p:cNvSpPr/>
          <p:nvPr/>
        </p:nvSpPr>
        <p:spPr>
          <a:xfrm>
            <a:off x="4233859" y="4562547"/>
            <a:ext cx="4371975" cy="3429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Presione aquí si olvidó su contraseña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http://www.bioeticausb.edu.co/juego/registro.htm</a:t>
            </a:r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8" name="Grupo 17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20" name="Rectángulo 19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21" name="Grupo 20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22" name="Rectángulo 21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23" name="Rectángulo 22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9" name="Rectángulo 18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23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www.bioeticausb.edu.co/Elgaleno/Diviertete.htm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galeno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 useBgFill="1">
        <p:nvSpPr>
          <p:cNvPr id="10" name="Rectángulo 9"/>
          <p:cNvSpPr/>
          <p:nvPr/>
        </p:nvSpPr>
        <p:spPr>
          <a:xfrm>
            <a:off x="3169873" y="2231710"/>
            <a:ext cx="5996354" cy="34431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Pergamino horizontal 10"/>
          <p:cNvSpPr/>
          <p:nvPr/>
        </p:nvSpPr>
        <p:spPr>
          <a:xfrm>
            <a:off x="3772420" y="3727700"/>
            <a:ext cx="1528763" cy="534846"/>
          </a:xfrm>
          <a:prstGeom prst="horizontalScroll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Instrucciones</a:t>
            </a:r>
            <a:endParaRPr lang="es-CO" dirty="0"/>
          </a:p>
        </p:txBody>
      </p:sp>
      <p:sp>
        <p:nvSpPr>
          <p:cNvPr id="12" name="Pergamino horizontal 11">
            <a:hlinkClick r:id="rId7" action="ppaction://hlinksldjump"/>
          </p:cNvPr>
          <p:cNvSpPr/>
          <p:nvPr/>
        </p:nvSpPr>
        <p:spPr>
          <a:xfrm>
            <a:off x="6729138" y="3708338"/>
            <a:ext cx="1528763" cy="489871"/>
          </a:xfrm>
          <a:prstGeom prst="horizontalScroll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Comienza</a:t>
            </a:r>
            <a:endParaRPr lang="es-CO" dirty="0"/>
          </a:p>
        </p:txBody>
      </p:sp>
      <p:grpSp>
        <p:nvGrpSpPr>
          <p:cNvPr id="13" name="Grupo 12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4" name="Grupo 13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6" name="Rectángulo 15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7" name="Grupo 16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8" name="Rectángulo 17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19" name="Rectángulo 18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5" name="Rectángulo 14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625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www.bioeticausb.edu.co/Elgaleno/Diviertete/instrucciones.htm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galeno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 useBgFill="1">
        <p:nvSpPr>
          <p:cNvPr id="10" name="Rectángulo 9"/>
          <p:cNvSpPr/>
          <p:nvPr/>
        </p:nvSpPr>
        <p:spPr>
          <a:xfrm>
            <a:off x="2902440" y="2186379"/>
            <a:ext cx="6174152" cy="35129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Pergamino horizontal 10"/>
          <p:cNvSpPr/>
          <p:nvPr/>
        </p:nvSpPr>
        <p:spPr>
          <a:xfrm>
            <a:off x="4500562" y="2360166"/>
            <a:ext cx="2600325" cy="557212"/>
          </a:xfrm>
          <a:prstGeom prst="horizontalScroll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Instrucciones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523943" y="3100181"/>
            <a:ext cx="4553562" cy="1628165"/>
          </a:xfrm>
          <a:prstGeom prst="rect">
            <a:avLst/>
          </a:prstGeom>
          <a:solidFill>
            <a:schemeClr val="accent1">
              <a:alpha val="7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continuación encontrará tres juegos: un crucigrama, una sopa de letras y un juego de apareamiento. Cada juego constituye un nivel. Para poder pasar de nivel se debe completar de forma correcta cada juego, si esto sucede, automáticamente se pasa al siguiente nivel.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Pergamino horizontal 12">
            <a:hlinkClick r:id="rId7" action="ppaction://hlinksldjump"/>
          </p:cNvPr>
          <p:cNvSpPr/>
          <p:nvPr/>
        </p:nvSpPr>
        <p:spPr>
          <a:xfrm>
            <a:off x="3348650" y="5110670"/>
            <a:ext cx="1780564" cy="486385"/>
          </a:xfrm>
          <a:prstGeom prst="horizontalScroll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Continuar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Pergamino horizontal 13">
            <a:hlinkClick r:id="rId8" action="ppaction://hlinksldjump"/>
          </p:cNvPr>
          <p:cNvSpPr/>
          <p:nvPr/>
        </p:nvSpPr>
        <p:spPr>
          <a:xfrm>
            <a:off x="6886575" y="5110669"/>
            <a:ext cx="1780564" cy="486385"/>
          </a:xfrm>
          <a:prstGeom prst="horizontalScroll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Comienza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6" name="Grupo 15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8" name="Rectángulo 17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20" name="Rectángulo 19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21" name="Rectángulo 20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7" name="Rectángulo 16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51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www.bioeticausb.edu.co/Elgaleno/juego1.htm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galeno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2898827" y="1888522"/>
            <a:ext cx="6338419" cy="402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9237246" y="1888522"/>
            <a:ext cx="125695" cy="4023929"/>
            <a:chOff x="9237246" y="1888522"/>
            <a:chExt cx="125695" cy="4023929"/>
          </a:xfrm>
        </p:grpSpPr>
        <p:sp>
          <p:nvSpPr>
            <p:cNvPr id="12" name="Rectángulo 11"/>
            <p:cNvSpPr/>
            <p:nvPr/>
          </p:nvSpPr>
          <p:spPr>
            <a:xfrm>
              <a:off x="9237246" y="1888522"/>
              <a:ext cx="125695" cy="40239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9237246" y="1888522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9237246" y="5757863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5" name="Rectángulo 14"/>
          <p:cNvSpPr/>
          <p:nvPr/>
        </p:nvSpPr>
        <p:spPr>
          <a:xfrm>
            <a:off x="3643313" y="2168745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2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003604" y="3066991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3291047" y="3088945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1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3991197" y="3077045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327473" y="3071227"/>
            <a:ext cx="330252" cy="320711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641673" y="2474402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641673" y="2783080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641673" y="3094932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648297" y="3374220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651101" y="307122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639382" y="3691795"/>
            <a:ext cx="342900" cy="325517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648297" y="4017312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3643313" y="4297536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657725" y="337981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4651101" y="3660401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/>
          <p:cNvSpPr/>
          <p:nvPr/>
        </p:nvSpPr>
        <p:spPr>
          <a:xfrm>
            <a:off x="4651101" y="3954321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4334097" y="3960750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4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4676997" y="427423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3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648297" y="4613326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5003604" y="396423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5356107" y="3960749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5718213" y="3954321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6700838" y="2471738"/>
            <a:ext cx="21002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 smtClean="0"/>
              <a:t>BBIOIFH</a:t>
            </a:r>
          </a:p>
          <a:p>
            <a:pPr marL="342900" indent="-342900">
              <a:buAutoNum type="arabicPeriod"/>
            </a:pPr>
            <a:r>
              <a:rPr lang="es-CO" dirty="0" smtClean="0"/>
              <a:t>HVYF</a:t>
            </a:r>
          </a:p>
          <a:p>
            <a:pPr marL="342900" indent="-342900">
              <a:buAutoNum type="arabicPeriod"/>
            </a:pPr>
            <a:r>
              <a:rPr lang="es-CO" dirty="0" smtClean="0"/>
              <a:t>GDYSF</a:t>
            </a:r>
          </a:p>
          <a:p>
            <a:pPr marL="342900" indent="-342900">
              <a:buAutoNum type="arabicPeriod"/>
            </a:pPr>
            <a:r>
              <a:rPr lang="es-CO" dirty="0" smtClean="0"/>
              <a:t>FHBDUV</a:t>
            </a:r>
          </a:p>
          <a:p>
            <a:pPr marL="342900" indent="-342900">
              <a:buAutoNum type="arabicPeriod"/>
            </a:pPr>
            <a:r>
              <a:rPr lang="es-CO" dirty="0" smtClean="0"/>
              <a:t>GGXC HD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3641673" y="490919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3992236" y="490327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4334097" y="4896848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5346504" y="489684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5013193" y="490327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4676997" y="4903276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5019897" y="2028825"/>
            <a:ext cx="21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Crucigrama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5" name="Grupo 44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46" name="Grupo 45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48" name="Rectángulo 47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49" name="Grupo 48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50" name="Rectángulo 49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51" name="Rectángulo 50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47" name="Rectángulo 46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1484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www.bioeticausb.edu.co/Elgaleno/juego2.htm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galeno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2795040" y="1929024"/>
            <a:ext cx="6338419" cy="402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949795" y="3129730"/>
            <a:ext cx="2069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sz="1600" dirty="0" smtClean="0"/>
              <a:t>BBIOIFH</a:t>
            </a:r>
          </a:p>
          <a:p>
            <a:pPr marL="342900" indent="-342900">
              <a:buAutoNum type="arabicPeriod"/>
            </a:pPr>
            <a:r>
              <a:rPr lang="es-CO" sz="1600" dirty="0" smtClean="0"/>
              <a:t>HVYF</a:t>
            </a:r>
          </a:p>
          <a:p>
            <a:pPr marL="342900" indent="-342900">
              <a:buAutoNum type="arabicPeriod"/>
            </a:pPr>
            <a:r>
              <a:rPr lang="es-CO" sz="1600" dirty="0" smtClean="0"/>
              <a:t>GDYSF</a:t>
            </a:r>
          </a:p>
          <a:p>
            <a:pPr marL="342900" indent="-342900">
              <a:buAutoNum type="arabicPeriod"/>
            </a:pPr>
            <a:r>
              <a:rPr lang="es-CO" sz="1600" dirty="0" smtClean="0"/>
              <a:t>FHBDUV</a:t>
            </a:r>
          </a:p>
          <a:p>
            <a:pPr marL="342900" indent="-342900">
              <a:buAutoNum type="arabicPeriod"/>
            </a:pPr>
            <a:r>
              <a:rPr lang="es-CO" sz="1600" dirty="0" smtClean="0"/>
              <a:t>GGXC HD</a:t>
            </a:r>
          </a:p>
          <a:p>
            <a:pPr marL="342900" indent="-342900">
              <a:buAutoNum type="arabicPeriod"/>
            </a:pPr>
            <a:r>
              <a:rPr lang="es-CO" sz="1600" dirty="0" smtClean="0"/>
              <a:t>CHINCUNGUNYA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540963" y="2507332"/>
            <a:ext cx="3128134" cy="3295701"/>
            <a:chOff x="3609973" y="2351239"/>
            <a:chExt cx="3128134" cy="3295701"/>
          </a:xfrm>
        </p:grpSpPr>
        <p:grpSp>
          <p:nvGrpSpPr>
            <p:cNvPr id="13" name="Grupo 12"/>
            <p:cNvGrpSpPr/>
            <p:nvPr/>
          </p:nvGrpSpPr>
          <p:grpSpPr>
            <a:xfrm>
              <a:off x="3609973" y="2357438"/>
              <a:ext cx="789569" cy="3286029"/>
              <a:chOff x="3609973" y="2357438"/>
              <a:chExt cx="789569" cy="3286029"/>
            </a:xfrm>
          </p:grpSpPr>
          <p:grpSp>
            <p:nvGrpSpPr>
              <p:cNvPr id="98" name="Grupo 97"/>
              <p:cNvGrpSpPr/>
              <p:nvPr/>
            </p:nvGrpSpPr>
            <p:grpSpPr>
              <a:xfrm>
                <a:off x="3609973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113" name="Rectángulo 112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4" name="Rectángulo 113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5" name="Rectángulo 114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6" name="Rectángulo 115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7" name="Rectángulo 116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8" name="Rectángulo 117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9" name="Rectángulo 118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0" name="Rectángulo 119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1" name="Rectángulo 120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2" name="Rectángulo 121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3" name="Rectángulo 122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4" name="Rectángulo 123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pic>
            <p:nvPicPr>
              <p:cNvPr id="99" name="Imagen 9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81436" y="2357438"/>
                <a:ext cx="280440" cy="3286029"/>
              </a:xfrm>
              <a:prstGeom prst="rect">
                <a:avLst/>
              </a:prstGeom>
            </p:spPr>
          </p:pic>
          <p:grpSp>
            <p:nvGrpSpPr>
              <p:cNvPr id="100" name="Grupo 99"/>
              <p:cNvGrpSpPr/>
              <p:nvPr/>
            </p:nvGrpSpPr>
            <p:grpSpPr>
              <a:xfrm>
                <a:off x="4133608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101" name="Rectángulo 100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2" name="Rectángulo 101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3" name="Rectángulo 102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4" name="Rectángulo 103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5" name="Rectángulo 104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6" name="Rectángulo 105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7" name="Rectángulo 106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8" name="Rectángulo 107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9" name="Rectángulo 108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0" name="Rectángulo 109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1" name="Rectángulo 110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2" name="Rectángulo 111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  <p:grpSp>
          <p:nvGrpSpPr>
            <p:cNvPr id="14" name="Grupo 13"/>
            <p:cNvGrpSpPr/>
            <p:nvPr/>
          </p:nvGrpSpPr>
          <p:grpSpPr>
            <a:xfrm>
              <a:off x="4407037" y="2357438"/>
              <a:ext cx="789569" cy="3286029"/>
              <a:chOff x="3609973" y="2357438"/>
              <a:chExt cx="789569" cy="3286029"/>
            </a:xfrm>
          </p:grpSpPr>
          <p:grpSp>
            <p:nvGrpSpPr>
              <p:cNvPr id="71" name="Grupo 70"/>
              <p:cNvGrpSpPr/>
              <p:nvPr/>
            </p:nvGrpSpPr>
            <p:grpSpPr>
              <a:xfrm>
                <a:off x="3609973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86" name="Rectángulo 85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7" name="Rectángulo 86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8" name="Rectángulo 87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9" name="Rectángulo 88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0" name="Rectángulo 89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1" name="Rectángulo 90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2" name="Rectángulo 91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3" name="Rectángulo 92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4" name="Rectángulo 93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5" name="Rectángulo 94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6" name="Rectángulo 95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7" name="Rectángulo 96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pic>
            <p:nvPicPr>
              <p:cNvPr id="72" name="Imagen 7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81436" y="2357438"/>
                <a:ext cx="280440" cy="3286029"/>
              </a:xfrm>
              <a:prstGeom prst="rect">
                <a:avLst/>
              </a:prstGeom>
            </p:spPr>
          </p:pic>
          <p:grpSp>
            <p:nvGrpSpPr>
              <p:cNvPr id="73" name="Grupo 72"/>
              <p:cNvGrpSpPr/>
              <p:nvPr/>
            </p:nvGrpSpPr>
            <p:grpSpPr>
              <a:xfrm>
                <a:off x="4133608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74" name="Rectángulo 73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5" name="Rectángulo 74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6" name="Rectángulo 75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7" name="Rectángulo 76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8" name="Rectángulo 77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9" name="Rectángulo 78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0" name="Rectángulo 79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1" name="Rectángulo 80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2" name="Rectángulo 81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3" name="Rectángulo 82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4" name="Rectángulo 83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5" name="Rectángulo 84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  <p:grpSp>
          <p:nvGrpSpPr>
            <p:cNvPr id="15" name="Grupo 14"/>
            <p:cNvGrpSpPr/>
            <p:nvPr/>
          </p:nvGrpSpPr>
          <p:grpSpPr>
            <a:xfrm>
              <a:off x="5185967" y="2360911"/>
              <a:ext cx="789569" cy="3286029"/>
              <a:chOff x="3609973" y="2357438"/>
              <a:chExt cx="789569" cy="3286029"/>
            </a:xfrm>
          </p:grpSpPr>
          <p:grpSp>
            <p:nvGrpSpPr>
              <p:cNvPr id="44" name="Grupo 43"/>
              <p:cNvGrpSpPr/>
              <p:nvPr/>
            </p:nvGrpSpPr>
            <p:grpSpPr>
              <a:xfrm>
                <a:off x="3609973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59" name="Rectángulo 58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0" name="Rectángulo 59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1" name="Rectángulo 60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2" name="Rectángulo 61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3" name="Rectángulo 62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4" name="Rectángulo 63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5" name="Rectángulo 64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6" name="Rectángulo 65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7" name="Rectángulo 66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8" name="Rectángulo 67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9" name="Rectángulo 68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0" name="Rectángulo 69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pic>
            <p:nvPicPr>
              <p:cNvPr id="45" name="Imagen 4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81436" y="2357438"/>
                <a:ext cx="280440" cy="3286029"/>
              </a:xfrm>
              <a:prstGeom prst="rect">
                <a:avLst/>
              </a:prstGeom>
            </p:spPr>
          </p:pic>
          <p:grpSp>
            <p:nvGrpSpPr>
              <p:cNvPr id="46" name="Grupo 45"/>
              <p:cNvGrpSpPr/>
              <p:nvPr/>
            </p:nvGrpSpPr>
            <p:grpSpPr>
              <a:xfrm>
                <a:off x="4133608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47" name="Rectángulo 46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8" name="Rectángulo 47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9" name="Rectángulo 48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0" name="Rectángulo 49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1" name="Rectángulo 50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2" name="Rectángulo 51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3" name="Rectángulo 52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4" name="Rectángulo 53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5" name="Rectángulo 54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6" name="Rectángulo 55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7" name="Rectángulo 56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8" name="Rectángulo 57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  <p:grpSp>
          <p:nvGrpSpPr>
            <p:cNvPr id="16" name="Grupo 15"/>
            <p:cNvGrpSpPr/>
            <p:nvPr/>
          </p:nvGrpSpPr>
          <p:grpSpPr>
            <a:xfrm>
              <a:off x="5948538" y="2351239"/>
              <a:ext cx="789569" cy="3286029"/>
              <a:chOff x="3609973" y="2357438"/>
              <a:chExt cx="789569" cy="3286029"/>
            </a:xfrm>
          </p:grpSpPr>
          <p:grpSp>
            <p:nvGrpSpPr>
              <p:cNvPr id="17" name="Grupo 16"/>
              <p:cNvGrpSpPr/>
              <p:nvPr/>
            </p:nvGrpSpPr>
            <p:grpSpPr>
              <a:xfrm>
                <a:off x="3609973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32" name="Rectángulo 31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3" name="Rectángulo 32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4" name="Rectángulo 33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5" name="Rectángulo 34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6" name="Rectángulo 35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7" name="Rectángulo 36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8" name="Rectángulo 37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9" name="Rectángulo 38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0" name="Rectángulo 39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1" name="Rectángulo 40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2" name="Rectángulo 41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3" name="Rectángulo 42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81436" y="2357438"/>
                <a:ext cx="280440" cy="3286029"/>
              </a:xfrm>
              <a:prstGeom prst="rect">
                <a:avLst/>
              </a:prstGeom>
            </p:spPr>
          </p:pic>
          <p:grpSp>
            <p:nvGrpSpPr>
              <p:cNvPr id="19" name="Grupo 18"/>
              <p:cNvGrpSpPr/>
              <p:nvPr/>
            </p:nvGrpSpPr>
            <p:grpSpPr>
              <a:xfrm>
                <a:off x="4133608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20" name="Rectángulo 19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1" name="Rectángulo 20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2" name="Rectángulo 21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3" name="Rectángulo 22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4" name="Rectángulo 23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5" name="Rectángulo 24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6" name="Rectángulo 25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7" name="Rectángulo 26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8" name="Rectángulo 27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9" name="Rectángulo 28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0" name="Rectángulo 29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</p:grpSp>
      <p:grpSp>
        <p:nvGrpSpPr>
          <p:cNvPr id="125" name="Grupo 124"/>
          <p:cNvGrpSpPr/>
          <p:nvPr/>
        </p:nvGrpSpPr>
        <p:grpSpPr>
          <a:xfrm>
            <a:off x="9121277" y="1929024"/>
            <a:ext cx="125695" cy="4023929"/>
            <a:chOff x="9237246" y="1888522"/>
            <a:chExt cx="125695" cy="4023929"/>
          </a:xfrm>
        </p:grpSpPr>
        <p:sp>
          <p:nvSpPr>
            <p:cNvPr id="126" name="Rectángulo 125"/>
            <p:cNvSpPr/>
            <p:nvPr/>
          </p:nvSpPr>
          <p:spPr>
            <a:xfrm>
              <a:off x="9237246" y="1888522"/>
              <a:ext cx="125695" cy="40239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7" name="Rectángulo 126"/>
            <p:cNvSpPr/>
            <p:nvPr/>
          </p:nvSpPr>
          <p:spPr>
            <a:xfrm>
              <a:off x="9237246" y="1888522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8" name="Rectángulo 127"/>
            <p:cNvSpPr/>
            <p:nvPr/>
          </p:nvSpPr>
          <p:spPr>
            <a:xfrm>
              <a:off x="9237246" y="5757863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29" name="CuadroTexto 128"/>
          <p:cNvSpPr txBox="1"/>
          <p:nvPr/>
        </p:nvSpPr>
        <p:spPr>
          <a:xfrm>
            <a:off x="4255545" y="2057860"/>
            <a:ext cx="339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Sopa de letras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0" name="Grupo 129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31" name="Grupo 130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33" name="Rectángulo 132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34" name="Grupo 133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35" name="Rectángulo 134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136" name="Rectángulo 135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32" name="Rectángulo 131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7609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www.bioeticausb.edu.co/Elgaleno/juego3.htm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galeno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2795040" y="1929024"/>
            <a:ext cx="6338419" cy="402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9121277" y="1929024"/>
            <a:ext cx="125695" cy="4023929"/>
            <a:chOff x="9237246" y="1888522"/>
            <a:chExt cx="125695" cy="4023929"/>
          </a:xfrm>
        </p:grpSpPr>
        <p:sp>
          <p:nvSpPr>
            <p:cNvPr id="12" name="Rectángulo 11"/>
            <p:cNvSpPr/>
            <p:nvPr/>
          </p:nvSpPr>
          <p:spPr>
            <a:xfrm>
              <a:off x="9237246" y="1888522"/>
              <a:ext cx="125695" cy="40239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9237246" y="1888522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9237246" y="5757863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5" name="CuadroTexto 14"/>
          <p:cNvSpPr txBox="1"/>
          <p:nvPr/>
        </p:nvSpPr>
        <p:spPr>
          <a:xfrm>
            <a:off x="3814763" y="2586038"/>
            <a:ext cx="1228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Hormiga</a:t>
            </a:r>
          </a:p>
          <a:p>
            <a:endParaRPr lang="es-CO" dirty="0" smtClean="0"/>
          </a:p>
          <a:p>
            <a:r>
              <a:rPr lang="es-CO" dirty="0" smtClean="0"/>
              <a:t>Elefante</a:t>
            </a:r>
          </a:p>
          <a:p>
            <a:endParaRPr lang="es-CO" dirty="0" smtClean="0"/>
          </a:p>
          <a:p>
            <a:r>
              <a:rPr lang="es-CO" dirty="0" smtClean="0"/>
              <a:t>Jirafa</a:t>
            </a:r>
          </a:p>
          <a:p>
            <a:endParaRPr lang="es-CO" dirty="0" smtClean="0"/>
          </a:p>
          <a:p>
            <a:r>
              <a:rPr lang="es-CO" dirty="0" smtClean="0"/>
              <a:t>Oveja</a:t>
            </a:r>
          </a:p>
          <a:p>
            <a:endParaRPr lang="es-CO" dirty="0" smtClean="0"/>
          </a:p>
          <a:p>
            <a:r>
              <a:rPr lang="es-CO" dirty="0" smtClean="0"/>
              <a:t>Perro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063211" y="2586037"/>
            <a:ext cx="1228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Corpulento</a:t>
            </a:r>
          </a:p>
          <a:p>
            <a:endParaRPr lang="es-CO" dirty="0" smtClean="0"/>
          </a:p>
          <a:p>
            <a:r>
              <a:rPr lang="es-CO" dirty="0" smtClean="0"/>
              <a:t>Pequeña </a:t>
            </a:r>
          </a:p>
          <a:p>
            <a:endParaRPr lang="es-CO" dirty="0" smtClean="0"/>
          </a:p>
          <a:p>
            <a:r>
              <a:rPr lang="es-CO" dirty="0" smtClean="0"/>
              <a:t>Alta</a:t>
            </a:r>
          </a:p>
          <a:p>
            <a:endParaRPr lang="es-CO" dirty="0" smtClean="0"/>
          </a:p>
          <a:p>
            <a:r>
              <a:rPr lang="es-CO" dirty="0" smtClean="0"/>
              <a:t>Leal</a:t>
            </a:r>
          </a:p>
          <a:p>
            <a:endParaRPr lang="es-CO" dirty="0" smtClean="0"/>
          </a:p>
          <a:p>
            <a:r>
              <a:rPr lang="es-CO" dirty="0"/>
              <a:t>Lanuda</a:t>
            </a:r>
          </a:p>
        </p:txBody>
      </p:sp>
      <p:cxnSp>
        <p:nvCxnSpPr>
          <p:cNvPr id="17" name="Conector recto 16"/>
          <p:cNvCxnSpPr/>
          <p:nvPr/>
        </p:nvCxnSpPr>
        <p:spPr>
          <a:xfrm flipH="1">
            <a:off x="4742887" y="2771775"/>
            <a:ext cx="1320324" cy="56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 flipV="1">
            <a:off x="4742887" y="2771729"/>
            <a:ext cx="1328086" cy="439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4664024" y="3842179"/>
            <a:ext cx="1399187" cy="36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H="1" flipV="1">
            <a:off x="4551464" y="4467274"/>
            <a:ext cx="1328086" cy="439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4551464" y="4434422"/>
            <a:ext cx="1523390" cy="522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4120308" y="2069327"/>
            <a:ext cx="349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Apareamiento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24" name="Grupo 23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26" name="Rectángulo 25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27" name="Grupo 26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28" name="Rectángulo 27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29" name="Rectángulo 28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25" name="Rectángulo 24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06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www.bioeticausb.edu.co/Elgaleno/Ganaste.htm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galeno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2795040" y="1929024"/>
            <a:ext cx="6338419" cy="402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4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Ganaste</a:t>
            </a:r>
          </a:p>
          <a:p>
            <a:pPr algn="ctr"/>
            <a:r>
              <a:rPr lang="es-CO" sz="1500" dirty="0" smtClean="0">
                <a:solidFill>
                  <a:schemeClr val="tx1"/>
                </a:solidFill>
              </a:rPr>
              <a:t>Haz </a:t>
            </a:r>
            <a:r>
              <a:rPr lang="es-CO" sz="1500" dirty="0" err="1" smtClean="0">
                <a:solidFill>
                  <a:schemeClr val="tx1"/>
                </a:solidFill>
                <a:hlinkClick r:id="rId7" action="ppaction://hlinksldjump"/>
              </a:rPr>
              <a:t>click</a:t>
            </a:r>
            <a:r>
              <a:rPr lang="es-CO" sz="1500" dirty="0" smtClean="0">
                <a:solidFill>
                  <a:schemeClr val="tx1"/>
                </a:solidFill>
              </a:rPr>
              <a:t> para jugar de nuevo</a:t>
            </a:r>
          </a:p>
          <a:p>
            <a:pPr algn="ctr"/>
            <a:endParaRPr lang="es-CO" sz="1500" dirty="0" smtClean="0">
              <a:solidFill>
                <a:schemeClr val="tx1"/>
              </a:solidFill>
            </a:endParaRPr>
          </a:p>
          <a:p>
            <a:pPr algn="ctr"/>
            <a:endParaRPr lang="es-CO" sz="1500" dirty="0">
              <a:solidFill>
                <a:schemeClr val="tx1"/>
              </a:solidFill>
            </a:endParaRPr>
          </a:p>
          <a:p>
            <a:pPr algn="ctr"/>
            <a:r>
              <a:rPr lang="es-CO" sz="1500" dirty="0" smtClean="0">
                <a:solidFill>
                  <a:schemeClr val="tx1"/>
                </a:solidFill>
              </a:rPr>
              <a:t>Obtén tu </a:t>
            </a:r>
            <a:r>
              <a:rPr lang="es-CO" sz="1500" dirty="0" err="1" smtClean="0">
                <a:solidFill>
                  <a:schemeClr val="tx1"/>
                </a:solidFill>
              </a:rPr>
              <a:t>badge</a:t>
            </a:r>
            <a:r>
              <a:rPr lang="es-CO" sz="1500" dirty="0" smtClean="0">
                <a:solidFill>
                  <a:schemeClr val="tx1"/>
                </a:solidFill>
              </a:rPr>
              <a:t> </a:t>
            </a:r>
            <a:r>
              <a:rPr lang="es-CO" sz="1500" dirty="0" smtClean="0">
                <a:solidFill>
                  <a:schemeClr val="tx1"/>
                </a:solidFill>
                <a:hlinkClick r:id="rId8" action="ppaction://hlinksldjump"/>
              </a:rPr>
              <a:t>aquí</a:t>
            </a:r>
            <a:endParaRPr lang="es-CO" sz="1500" dirty="0">
              <a:solidFill>
                <a:schemeClr val="tx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9121277" y="1929024"/>
            <a:ext cx="125695" cy="4023929"/>
            <a:chOff x="9237246" y="1888522"/>
            <a:chExt cx="125695" cy="4023929"/>
          </a:xfrm>
        </p:grpSpPr>
        <p:sp>
          <p:nvSpPr>
            <p:cNvPr id="12" name="Rectángulo 11"/>
            <p:cNvSpPr/>
            <p:nvPr/>
          </p:nvSpPr>
          <p:spPr>
            <a:xfrm>
              <a:off x="9237246" y="1888522"/>
              <a:ext cx="125695" cy="40239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9237246" y="1888522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9237246" y="5757863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6" name="Grupo 15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8" name="Rectángulo 17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20" name="Rectángulo 19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21" name="Rectángulo 20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7" name="Rectángulo 16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65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www.bioeticausb.edu.co/Elparche.htm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parche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2795040" y="1929024"/>
            <a:ext cx="6338419" cy="4023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500" dirty="0">
              <a:solidFill>
                <a:schemeClr val="tx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2" name="Grupo 11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4" name="Rectángulo 13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5" name="Grupo 14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6" name="Rectángulo 15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17" name="Rectángulo 16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3" name="Rectángulo 12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80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www.bioeticausb.edu.co/Elparche/Comojuego.htm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parche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2898827" y="1888522"/>
            <a:ext cx="6338419" cy="402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¿Cómo juego?</a:t>
            </a:r>
          </a:p>
          <a:p>
            <a:pPr algn="ctr"/>
            <a:endParaRPr lang="es-CO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CO" dirty="0" smtClean="0">
                <a:solidFill>
                  <a:schemeClr val="tx1"/>
                </a:solidFill>
              </a:rPr>
              <a:t>El presente trabajo se hará conforme a la explicación nativa de Avogadro con su número que incitó a la revolución de las redes sociales y a la costa de </a:t>
            </a:r>
            <a:r>
              <a:rPr lang="es-CO" dirty="0" err="1" smtClean="0">
                <a:solidFill>
                  <a:schemeClr val="tx1"/>
                </a:solidFill>
              </a:rPr>
              <a:t>Fredonia</a:t>
            </a:r>
            <a:r>
              <a:rPr lang="es-CO" dirty="0" smtClean="0">
                <a:solidFill>
                  <a:schemeClr val="tx1"/>
                </a:solidFill>
              </a:rPr>
              <a:t>…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CO" dirty="0" err="1" smtClean="0">
                <a:solidFill>
                  <a:schemeClr val="tx1"/>
                </a:solidFill>
              </a:rPr>
              <a:t>Bla</a:t>
            </a:r>
            <a:r>
              <a:rPr lang="es-CO" dirty="0" smtClean="0">
                <a:solidFill>
                  <a:schemeClr val="tx1"/>
                </a:solidFill>
              </a:rPr>
              <a:t>.. </a:t>
            </a:r>
            <a:r>
              <a:rPr lang="es-CO" dirty="0" err="1" smtClean="0">
                <a:solidFill>
                  <a:schemeClr val="tx1"/>
                </a:solidFill>
              </a:rPr>
              <a:t>Bla</a:t>
            </a:r>
            <a:r>
              <a:rPr lang="es-CO" dirty="0" smtClean="0">
                <a:solidFill>
                  <a:schemeClr val="tx1"/>
                </a:solidFill>
              </a:rPr>
              <a:t>.. </a:t>
            </a:r>
            <a:r>
              <a:rPr lang="es-CO" dirty="0" err="1" smtClean="0">
                <a:solidFill>
                  <a:schemeClr val="tx1"/>
                </a:solidFill>
              </a:rPr>
              <a:t>Bla</a:t>
            </a:r>
            <a:r>
              <a:rPr lang="es-CO" dirty="0" smtClean="0">
                <a:solidFill>
                  <a:schemeClr val="tx1"/>
                </a:solidFill>
              </a:rPr>
              <a:t>..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237246" y="1888522"/>
            <a:ext cx="125695" cy="40239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2" name="Grupo 11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3" name="Grupo 12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5" name="Rectángulo 14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6" name="Grupo 15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7" name="Rectángulo 16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18" name="Rectángulo 17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4" name="Rectángulo 13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034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/>
          <p:cNvSpPr/>
          <p:nvPr/>
        </p:nvSpPr>
        <p:spPr>
          <a:xfrm>
            <a:off x="2795821" y="1888522"/>
            <a:ext cx="6338419" cy="4023929"/>
          </a:xfrm>
          <a:prstGeom prst="rect">
            <a:avLst/>
          </a:prstGeom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" name="Picture 2" descr="http://images.artelista.com/artelista/obras/big/9/6/3/85531709953772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99" b="98885" l="2714" r="965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535" y="3195717"/>
            <a:ext cx="2133365" cy="2733755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lamada ovalada 3"/>
          <p:cNvSpPr/>
          <p:nvPr/>
        </p:nvSpPr>
        <p:spPr>
          <a:xfrm>
            <a:off x="3503054" y="2813416"/>
            <a:ext cx="2822481" cy="1798847"/>
          </a:xfrm>
          <a:prstGeom prst="wedgeEllipseCallout">
            <a:avLst>
              <a:gd name="adj1" fmla="val 56042"/>
              <a:gd name="adj2" fmla="val 48932"/>
            </a:avLst>
          </a:prstGeom>
          <a:solidFill>
            <a:schemeClr val="accent1">
              <a:alpha val="56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Hola, soy Tunay y hoy aprenderemos sobre … bla bla bla </a:t>
            </a:r>
            <a:endParaRPr lang="es-CO" dirty="0"/>
          </a:p>
        </p:txBody>
      </p:sp>
      <p:sp>
        <p:nvSpPr>
          <p:cNvPr id="5" name="Rectángulo 4">
            <a:hlinkClick r:id="rId4" action="ppaction://hlinksldjump"/>
          </p:cNvPr>
          <p:cNvSpPr/>
          <p:nvPr/>
        </p:nvSpPr>
        <p:spPr>
          <a:xfrm>
            <a:off x="2795822" y="5563518"/>
            <a:ext cx="1190391" cy="348933"/>
          </a:xfrm>
          <a:prstGeom prst="rect">
            <a:avLst/>
          </a:prstGeom>
          <a:solidFill>
            <a:schemeClr val="accent1">
              <a:lumMod val="50000"/>
              <a:alpha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Descargar documento en PDF</a:t>
            </a:r>
            <a:endParaRPr lang="es-CO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www.bioeticausb.edu.co/Elparche/Aprende.htm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7" name="Rectángulo 6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parche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ángulo 8">
            <a:hlinkClick r:id="rId5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10" name="Rectángulo 9">
            <a:hlinkClick r:id="rId6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11" name="Rectángulo 10">
            <a:hlinkClick r:id="rId7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12" name="Rectángulo 11">
            <a:hlinkClick r:id="rId8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13" name="Rectángulo 12">
            <a:hlinkClick r:id="rId4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grpSp>
        <p:nvGrpSpPr>
          <p:cNvPr id="14" name="Grupo 13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5" name="Grupo 14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7" name="Rectángulo 16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8" name="Grupo 17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9" name="Rectángulo 18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20" name="Rectángulo 19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6" name="Rectángulo 15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8826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www.bioeticausb.edu.co/Elparche/Diccionario.htm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parche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6021" y="2037101"/>
            <a:ext cx="6444031" cy="4035902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2" name="Grupo 11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4" name="Rectángulo 13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5" name="Grupo 14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6" name="Rectángulo 15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17" name="Rectángulo 16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3" name="Rectángulo 12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11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hlinkClick r:id="rId2" action="ppaction://hlinksldjump"/>
          </p:cNvPr>
          <p:cNvSpPr/>
          <p:nvPr/>
        </p:nvSpPr>
        <p:spPr>
          <a:xfrm>
            <a:off x="2730320" y="3361387"/>
            <a:ext cx="6207617" cy="2575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2730320" y="1246030"/>
            <a:ext cx="6207617" cy="1004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Digite el e-mail que registró y en pocos minutos recibirá una notificación en su correo electrónico con la contraseña para que pueda ingresar.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4939046" y="3741313"/>
            <a:ext cx="1790164" cy="4765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Enviar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www.bioeticausb.edu.co/génesis/solicitudcontrasena.htm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0" name="Grupo 9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2" name="Rectángulo 11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3" name="Grupo 12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4" name="Rectángulo 13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15" name="Rectángulo 14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1" name="Rectángulo 10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02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www.bioeticausb.edu.co/Elparche/Diviertete.htm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parche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 useBgFill="1">
        <p:nvSpPr>
          <p:cNvPr id="10" name="Rectángulo 9"/>
          <p:cNvSpPr/>
          <p:nvPr/>
        </p:nvSpPr>
        <p:spPr>
          <a:xfrm>
            <a:off x="3169873" y="2231710"/>
            <a:ext cx="5996354" cy="34431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Pergamino horizontal 10"/>
          <p:cNvSpPr/>
          <p:nvPr/>
        </p:nvSpPr>
        <p:spPr>
          <a:xfrm>
            <a:off x="3772420" y="3727700"/>
            <a:ext cx="1528763" cy="534846"/>
          </a:xfrm>
          <a:prstGeom prst="horizontalScroll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Instrucciones</a:t>
            </a:r>
            <a:endParaRPr lang="es-CO" dirty="0"/>
          </a:p>
        </p:txBody>
      </p:sp>
      <p:sp>
        <p:nvSpPr>
          <p:cNvPr id="12" name="Pergamino horizontal 11">
            <a:hlinkClick r:id="rId7" action="ppaction://hlinksldjump"/>
          </p:cNvPr>
          <p:cNvSpPr/>
          <p:nvPr/>
        </p:nvSpPr>
        <p:spPr>
          <a:xfrm>
            <a:off x="6729138" y="3708338"/>
            <a:ext cx="1528763" cy="489871"/>
          </a:xfrm>
          <a:prstGeom prst="horizontalScroll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Comienza</a:t>
            </a:r>
            <a:endParaRPr lang="es-CO" dirty="0"/>
          </a:p>
        </p:txBody>
      </p:sp>
      <p:grpSp>
        <p:nvGrpSpPr>
          <p:cNvPr id="13" name="Grupo 12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4" name="Grupo 13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6" name="Rectángulo 15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7" name="Grupo 16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8" name="Rectángulo 17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19" name="Rectángulo 18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5" name="Rectángulo 14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6159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www.bioeticausb.edu.co/Elparche/Diviertete/Instrucciones.htm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parche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 useBgFill="1">
        <p:nvSpPr>
          <p:cNvPr id="10" name="Rectángulo 9"/>
          <p:cNvSpPr/>
          <p:nvPr/>
        </p:nvSpPr>
        <p:spPr>
          <a:xfrm>
            <a:off x="2902440" y="2186379"/>
            <a:ext cx="6174152" cy="35129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Pergamino horizontal 10"/>
          <p:cNvSpPr/>
          <p:nvPr/>
        </p:nvSpPr>
        <p:spPr>
          <a:xfrm>
            <a:off x="4500562" y="2360166"/>
            <a:ext cx="2600325" cy="557212"/>
          </a:xfrm>
          <a:prstGeom prst="horizontalScroll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Instrucciones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523943" y="3100181"/>
            <a:ext cx="4553562" cy="1628165"/>
          </a:xfrm>
          <a:prstGeom prst="rect">
            <a:avLst/>
          </a:prstGeom>
          <a:solidFill>
            <a:schemeClr val="accent1">
              <a:alpha val="7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continuación encontrará tres juegos: un crucigrama, una sopa de letras y un juego de apareamiento. Cada juego constituye un nivel. Para poder pasar de nivel se debe completar de forma correcta cada juego, si esto sucede, automáticamente se pasa al siguiente nivel.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Pergamino horizontal 12">
            <a:hlinkClick r:id="rId7" action="ppaction://hlinksldjump"/>
          </p:cNvPr>
          <p:cNvSpPr/>
          <p:nvPr/>
        </p:nvSpPr>
        <p:spPr>
          <a:xfrm>
            <a:off x="3348650" y="5110670"/>
            <a:ext cx="1780564" cy="486385"/>
          </a:xfrm>
          <a:prstGeom prst="horizontalScroll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Continuar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Pergamino horizontal 13">
            <a:hlinkClick r:id="rId8" action="ppaction://hlinksldjump"/>
          </p:cNvPr>
          <p:cNvSpPr/>
          <p:nvPr/>
        </p:nvSpPr>
        <p:spPr>
          <a:xfrm>
            <a:off x="6886575" y="5110669"/>
            <a:ext cx="1780564" cy="486385"/>
          </a:xfrm>
          <a:prstGeom prst="horizontalScroll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Comienza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6" name="Grupo 15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8" name="Rectángulo 17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20" name="Rectángulo 19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21" name="Rectángulo 20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7" name="Rectángulo 16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6340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www.bioeticausb.edu.co/Elparche/juego1.htm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parche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2898827" y="1888522"/>
            <a:ext cx="6338419" cy="402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9237246" y="1888522"/>
            <a:ext cx="125695" cy="4023929"/>
            <a:chOff x="9237246" y="1888522"/>
            <a:chExt cx="125695" cy="4023929"/>
          </a:xfrm>
        </p:grpSpPr>
        <p:sp>
          <p:nvSpPr>
            <p:cNvPr id="12" name="Rectángulo 11"/>
            <p:cNvSpPr/>
            <p:nvPr/>
          </p:nvSpPr>
          <p:spPr>
            <a:xfrm>
              <a:off x="9237246" y="1888522"/>
              <a:ext cx="125695" cy="40239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9237246" y="1888522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9237246" y="5757863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5" name="Rectángulo 14"/>
          <p:cNvSpPr/>
          <p:nvPr/>
        </p:nvSpPr>
        <p:spPr>
          <a:xfrm>
            <a:off x="3643313" y="2168745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2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003604" y="3066991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3291047" y="3088945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1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3991197" y="3077045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327473" y="3071227"/>
            <a:ext cx="330252" cy="320711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641673" y="2474402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641673" y="2783080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641673" y="3094932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648297" y="3374220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651101" y="307122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639382" y="3691795"/>
            <a:ext cx="342900" cy="325517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648297" y="4017312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3643313" y="4297536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657725" y="337981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4651101" y="3660401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/>
          <p:cNvSpPr/>
          <p:nvPr/>
        </p:nvSpPr>
        <p:spPr>
          <a:xfrm>
            <a:off x="4651101" y="3954321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4334097" y="3960750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4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4676997" y="427423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3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648297" y="4613326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5003604" y="396423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5356107" y="3960749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5718213" y="3954321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6700838" y="2471738"/>
            <a:ext cx="21002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 smtClean="0"/>
              <a:t>BBIOIFH</a:t>
            </a:r>
          </a:p>
          <a:p>
            <a:pPr marL="342900" indent="-342900">
              <a:buAutoNum type="arabicPeriod"/>
            </a:pPr>
            <a:r>
              <a:rPr lang="es-CO" dirty="0" smtClean="0"/>
              <a:t>HVYF</a:t>
            </a:r>
          </a:p>
          <a:p>
            <a:pPr marL="342900" indent="-342900">
              <a:buAutoNum type="arabicPeriod"/>
            </a:pPr>
            <a:r>
              <a:rPr lang="es-CO" dirty="0" smtClean="0"/>
              <a:t>GDYSF</a:t>
            </a:r>
          </a:p>
          <a:p>
            <a:pPr marL="342900" indent="-342900">
              <a:buAutoNum type="arabicPeriod"/>
            </a:pPr>
            <a:r>
              <a:rPr lang="es-CO" dirty="0" smtClean="0"/>
              <a:t>FHBDUV</a:t>
            </a:r>
          </a:p>
          <a:p>
            <a:pPr marL="342900" indent="-342900">
              <a:buAutoNum type="arabicPeriod"/>
            </a:pPr>
            <a:r>
              <a:rPr lang="es-CO" dirty="0" smtClean="0"/>
              <a:t>GGXC HD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3641673" y="490919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3992236" y="490327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4334097" y="4896848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5346504" y="489684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5013193" y="490327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4676997" y="4903276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5019897" y="2028825"/>
            <a:ext cx="21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Crucigrama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5" name="Grupo 44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46" name="Grupo 45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48" name="Rectángulo 47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49" name="Grupo 48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50" name="Rectángulo 49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51" name="Rectángulo 50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47" name="Rectángulo 46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783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www.bioeticausb.edu.co/Elparche/juego2.htm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parche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2795040" y="1929024"/>
            <a:ext cx="6338419" cy="402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949795" y="3129730"/>
            <a:ext cx="2069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sz="1600" dirty="0" smtClean="0"/>
              <a:t>BBIOIFH</a:t>
            </a:r>
          </a:p>
          <a:p>
            <a:pPr marL="342900" indent="-342900">
              <a:buAutoNum type="arabicPeriod"/>
            </a:pPr>
            <a:r>
              <a:rPr lang="es-CO" sz="1600" dirty="0" smtClean="0"/>
              <a:t>HVYF</a:t>
            </a:r>
          </a:p>
          <a:p>
            <a:pPr marL="342900" indent="-342900">
              <a:buAutoNum type="arabicPeriod"/>
            </a:pPr>
            <a:r>
              <a:rPr lang="es-CO" sz="1600" dirty="0" smtClean="0"/>
              <a:t>GDYSF</a:t>
            </a:r>
          </a:p>
          <a:p>
            <a:pPr marL="342900" indent="-342900">
              <a:buAutoNum type="arabicPeriod"/>
            </a:pPr>
            <a:r>
              <a:rPr lang="es-CO" sz="1600" dirty="0" smtClean="0"/>
              <a:t>FHBDUV</a:t>
            </a:r>
          </a:p>
          <a:p>
            <a:pPr marL="342900" indent="-342900">
              <a:buAutoNum type="arabicPeriod"/>
            </a:pPr>
            <a:r>
              <a:rPr lang="es-CO" sz="1600" dirty="0" smtClean="0"/>
              <a:t>GGXC HD</a:t>
            </a:r>
          </a:p>
          <a:p>
            <a:pPr marL="342900" indent="-342900">
              <a:buAutoNum type="arabicPeriod"/>
            </a:pPr>
            <a:r>
              <a:rPr lang="es-CO" sz="1600" dirty="0" smtClean="0"/>
              <a:t>CHINCUNGUNYA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540963" y="2507332"/>
            <a:ext cx="3128134" cy="3295701"/>
            <a:chOff x="3609973" y="2351239"/>
            <a:chExt cx="3128134" cy="3295701"/>
          </a:xfrm>
        </p:grpSpPr>
        <p:grpSp>
          <p:nvGrpSpPr>
            <p:cNvPr id="13" name="Grupo 12"/>
            <p:cNvGrpSpPr/>
            <p:nvPr/>
          </p:nvGrpSpPr>
          <p:grpSpPr>
            <a:xfrm>
              <a:off x="3609973" y="2357438"/>
              <a:ext cx="789569" cy="3286029"/>
              <a:chOff x="3609973" y="2357438"/>
              <a:chExt cx="789569" cy="3286029"/>
            </a:xfrm>
          </p:grpSpPr>
          <p:grpSp>
            <p:nvGrpSpPr>
              <p:cNvPr id="98" name="Grupo 97"/>
              <p:cNvGrpSpPr/>
              <p:nvPr/>
            </p:nvGrpSpPr>
            <p:grpSpPr>
              <a:xfrm>
                <a:off x="3609973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113" name="Rectángulo 112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4" name="Rectángulo 113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5" name="Rectángulo 114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6" name="Rectángulo 115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7" name="Rectángulo 116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8" name="Rectángulo 117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9" name="Rectángulo 118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0" name="Rectángulo 119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1" name="Rectángulo 120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2" name="Rectángulo 121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3" name="Rectángulo 122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4" name="Rectángulo 123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pic>
            <p:nvPicPr>
              <p:cNvPr id="99" name="Imagen 9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81436" y="2357438"/>
                <a:ext cx="280440" cy="3286029"/>
              </a:xfrm>
              <a:prstGeom prst="rect">
                <a:avLst/>
              </a:prstGeom>
            </p:spPr>
          </p:pic>
          <p:grpSp>
            <p:nvGrpSpPr>
              <p:cNvPr id="100" name="Grupo 99"/>
              <p:cNvGrpSpPr/>
              <p:nvPr/>
            </p:nvGrpSpPr>
            <p:grpSpPr>
              <a:xfrm>
                <a:off x="4133608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101" name="Rectángulo 100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2" name="Rectángulo 101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3" name="Rectángulo 102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4" name="Rectángulo 103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5" name="Rectángulo 104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6" name="Rectángulo 105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7" name="Rectángulo 106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8" name="Rectángulo 107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9" name="Rectángulo 108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0" name="Rectángulo 109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1" name="Rectángulo 110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2" name="Rectángulo 111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  <p:grpSp>
          <p:nvGrpSpPr>
            <p:cNvPr id="14" name="Grupo 13"/>
            <p:cNvGrpSpPr/>
            <p:nvPr/>
          </p:nvGrpSpPr>
          <p:grpSpPr>
            <a:xfrm>
              <a:off x="4407037" y="2357438"/>
              <a:ext cx="789569" cy="3286029"/>
              <a:chOff x="3609973" y="2357438"/>
              <a:chExt cx="789569" cy="3286029"/>
            </a:xfrm>
          </p:grpSpPr>
          <p:grpSp>
            <p:nvGrpSpPr>
              <p:cNvPr id="71" name="Grupo 70"/>
              <p:cNvGrpSpPr/>
              <p:nvPr/>
            </p:nvGrpSpPr>
            <p:grpSpPr>
              <a:xfrm>
                <a:off x="3609973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86" name="Rectángulo 85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7" name="Rectángulo 86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8" name="Rectángulo 87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9" name="Rectángulo 88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0" name="Rectángulo 89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1" name="Rectángulo 90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2" name="Rectángulo 91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3" name="Rectángulo 92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4" name="Rectángulo 93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5" name="Rectángulo 94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6" name="Rectángulo 95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7" name="Rectángulo 96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pic>
            <p:nvPicPr>
              <p:cNvPr id="72" name="Imagen 7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81436" y="2357438"/>
                <a:ext cx="280440" cy="3286029"/>
              </a:xfrm>
              <a:prstGeom prst="rect">
                <a:avLst/>
              </a:prstGeom>
            </p:spPr>
          </p:pic>
          <p:grpSp>
            <p:nvGrpSpPr>
              <p:cNvPr id="73" name="Grupo 72"/>
              <p:cNvGrpSpPr/>
              <p:nvPr/>
            </p:nvGrpSpPr>
            <p:grpSpPr>
              <a:xfrm>
                <a:off x="4133608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74" name="Rectángulo 73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5" name="Rectángulo 74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6" name="Rectángulo 75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7" name="Rectángulo 76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8" name="Rectángulo 77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9" name="Rectángulo 78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0" name="Rectángulo 79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1" name="Rectángulo 80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2" name="Rectángulo 81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3" name="Rectángulo 82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4" name="Rectángulo 83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5" name="Rectángulo 84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  <p:grpSp>
          <p:nvGrpSpPr>
            <p:cNvPr id="15" name="Grupo 14"/>
            <p:cNvGrpSpPr/>
            <p:nvPr/>
          </p:nvGrpSpPr>
          <p:grpSpPr>
            <a:xfrm>
              <a:off x="5185967" y="2360911"/>
              <a:ext cx="789569" cy="3286029"/>
              <a:chOff x="3609973" y="2357438"/>
              <a:chExt cx="789569" cy="3286029"/>
            </a:xfrm>
          </p:grpSpPr>
          <p:grpSp>
            <p:nvGrpSpPr>
              <p:cNvPr id="44" name="Grupo 43"/>
              <p:cNvGrpSpPr/>
              <p:nvPr/>
            </p:nvGrpSpPr>
            <p:grpSpPr>
              <a:xfrm>
                <a:off x="3609973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59" name="Rectángulo 58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0" name="Rectángulo 59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1" name="Rectángulo 60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2" name="Rectángulo 61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3" name="Rectángulo 62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4" name="Rectángulo 63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5" name="Rectángulo 64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6" name="Rectángulo 65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7" name="Rectángulo 66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8" name="Rectángulo 67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9" name="Rectángulo 68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0" name="Rectángulo 69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pic>
            <p:nvPicPr>
              <p:cNvPr id="45" name="Imagen 4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81436" y="2357438"/>
                <a:ext cx="280440" cy="3286029"/>
              </a:xfrm>
              <a:prstGeom prst="rect">
                <a:avLst/>
              </a:prstGeom>
            </p:spPr>
          </p:pic>
          <p:grpSp>
            <p:nvGrpSpPr>
              <p:cNvPr id="46" name="Grupo 45"/>
              <p:cNvGrpSpPr/>
              <p:nvPr/>
            </p:nvGrpSpPr>
            <p:grpSpPr>
              <a:xfrm>
                <a:off x="4133608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47" name="Rectángulo 46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8" name="Rectángulo 47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9" name="Rectángulo 48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0" name="Rectángulo 49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1" name="Rectángulo 50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2" name="Rectángulo 51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3" name="Rectángulo 52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4" name="Rectángulo 53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5" name="Rectángulo 54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6" name="Rectángulo 55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7" name="Rectángulo 56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8" name="Rectángulo 57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  <p:grpSp>
          <p:nvGrpSpPr>
            <p:cNvPr id="16" name="Grupo 15"/>
            <p:cNvGrpSpPr/>
            <p:nvPr/>
          </p:nvGrpSpPr>
          <p:grpSpPr>
            <a:xfrm>
              <a:off x="5948538" y="2351239"/>
              <a:ext cx="789569" cy="3286029"/>
              <a:chOff x="3609973" y="2357438"/>
              <a:chExt cx="789569" cy="3286029"/>
            </a:xfrm>
          </p:grpSpPr>
          <p:grpSp>
            <p:nvGrpSpPr>
              <p:cNvPr id="17" name="Grupo 16"/>
              <p:cNvGrpSpPr/>
              <p:nvPr/>
            </p:nvGrpSpPr>
            <p:grpSpPr>
              <a:xfrm>
                <a:off x="3609973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32" name="Rectángulo 31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3" name="Rectángulo 32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4" name="Rectángulo 33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5" name="Rectángulo 34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6" name="Rectángulo 35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7" name="Rectángulo 36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8" name="Rectángulo 37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9" name="Rectángulo 38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0" name="Rectángulo 39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1" name="Rectángulo 40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2" name="Rectángulo 41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3" name="Rectángulo 42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81436" y="2357438"/>
                <a:ext cx="280440" cy="3286029"/>
              </a:xfrm>
              <a:prstGeom prst="rect">
                <a:avLst/>
              </a:prstGeom>
            </p:spPr>
          </p:pic>
          <p:grpSp>
            <p:nvGrpSpPr>
              <p:cNvPr id="19" name="Grupo 18"/>
              <p:cNvGrpSpPr/>
              <p:nvPr/>
            </p:nvGrpSpPr>
            <p:grpSpPr>
              <a:xfrm>
                <a:off x="4133608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20" name="Rectángulo 19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1" name="Rectángulo 20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2" name="Rectángulo 21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3" name="Rectángulo 22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4" name="Rectángulo 23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5" name="Rectángulo 24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6" name="Rectángulo 25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7" name="Rectángulo 26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8" name="Rectángulo 27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9" name="Rectángulo 28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0" name="Rectángulo 29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</p:grpSp>
      <p:grpSp>
        <p:nvGrpSpPr>
          <p:cNvPr id="125" name="Grupo 124"/>
          <p:cNvGrpSpPr/>
          <p:nvPr/>
        </p:nvGrpSpPr>
        <p:grpSpPr>
          <a:xfrm>
            <a:off x="9121277" y="1929024"/>
            <a:ext cx="125695" cy="4023929"/>
            <a:chOff x="9237246" y="1888522"/>
            <a:chExt cx="125695" cy="4023929"/>
          </a:xfrm>
        </p:grpSpPr>
        <p:sp>
          <p:nvSpPr>
            <p:cNvPr id="126" name="Rectángulo 125"/>
            <p:cNvSpPr/>
            <p:nvPr/>
          </p:nvSpPr>
          <p:spPr>
            <a:xfrm>
              <a:off x="9237246" y="1888522"/>
              <a:ext cx="125695" cy="40239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7" name="Rectángulo 126"/>
            <p:cNvSpPr/>
            <p:nvPr/>
          </p:nvSpPr>
          <p:spPr>
            <a:xfrm>
              <a:off x="9237246" y="1888522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8" name="Rectángulo 127"/>
            <p:cNvSpPr/>
            <p:nvPr/>
          </p:nvSpPr>
          <p:spPr>
            <a:xfrm>
              <a:off x="9237246" y="5757863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29" name="CuadroTexto 128"/>
          <p:cNvSpPr txBox="1"/>
          <p:nvPr/>
        </p:nvSpPr>
        <p:spPr>
          <a:xfrm>
            <a:off x="4255545" y="2057860"/>
            <a:ext cx="339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Sopa de letras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0" name="Grupo 129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31" name="Grupo 130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33" name="Rectángulo 132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34" name="Grupo 133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35" name="Rectángulo 134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136" name="Rectángulo 135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32" name="Rectángulo 131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01339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www.bioeticausb.edu.co/Elparche/juego3.htm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parche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2795040" y="1929024"/>
            <a:ext cx="6338419" cy="402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9121277" y="1929024"/>
            <a:ext cx="125695" cy="4023929"/>
            <a:chOff x="9237246" y="1888522"/>
            <a:chExt cx="125695" cy="4023929"/>
          </a:xfrm>
        </p:grpSpPr>
        <p:sp>
          <p:nvSpPr>
            <p:cNvPr id="12" name="Rectángulo 11"/>
            <p:cNvSpPr/>
            <p:nvPr/>
          </p:nvSpPr>
          <p:spPr>
            <a:xfrm>
              <a:off x="9237246" y="1888522"/>
              <a:ext cx="125695" cy="40239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9237246" y="1888522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9237246" y="5757863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5" name="CuadroTexto 14"/>
          <p:cNvSpPr txBox="1"/>
          <p:nvPr/>
        </p:nvSpPr>
        <p:spPr>
          <a:xfrm>
            <a:off x="3814763" y="2586038"/>
            <a:ext cx="1228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Hormiga</a:t>
            </a:r>
          </a:p>
          <a:p>
            <a:endParaRPr lang="es-CO" dirty="0" smtClean="0"/>
          </a:p>
          <a:p>
            <a:r>
              <a:rPr lang="es-CO" dirty="0" smtClean="0"/>
              <a:t>Elefante</a:t>
            </a:r>
          </a:p>
          <a:p>
            <a:endParaRPr lang="es-CO" dirty="0" smtClean="0"/>
          </a:p>
          <a:p>
            <a:r>
              <a:rPr lang="es-CO" dirty="0" smtClean="0"/>
              <a:t>Jirafa</a:t>
            </a:r>
          </a:p>
          <a:p>
            <a:endParaRPr lang="es-CO" dirty="0" smtClean="0"/>
          </a:p>
          <a:p>
            <a:r>
              <a:rPr lang="es-CO" dirty="0" smtClean="0"/>
              <a:t>Oveja</a:t>
            </a:r>
          </a:p>
          <a:p>
            <a:endParaRPr lang="es-CO" dirty="0" smtClean="0"/>
          </a:p>
          <a:p>
            <a:r>
              <a:rPr lang="es-CO" dirty="0" smtClean="0"/>
              <a:t>Perro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063211" y="2586037"/>
            <a:ext cx="1228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Corpulento</a:t>
            </a:r>
          </a:p>
          <a:p>
            <a:endParaRPr lang="es-CO" dirty="0" smtClean="0"/>
          </a:p>
          <a:p>
            <a:r>
              <a:rPr lang="es-CO" dirty="0" smtClean="0"/>
              <a:t>Pequeña </a:t>
            </a:r>
          </a:p>
          <a:p>
            <a:endParaRPr lang="es-CO" dirty="0" smtClean="0"/>
          </a:p>
          <a:p>
            <a:r>
              <a:rPr lang="es-CO" dirty="0" smtClean="0"/>
              <a:t>Alta</a:t>
            </a:r>
          </a:p>
          <a:p>
            <a:endParaRPr lang="es-CO" dirty="0" smtClean="0"/>
          </a:p>
          <a:p>
            <a:r>
              <a:rPr lang="es-CO" dirty="0" smtClean="0"/>
              <a:t>Leal</a:t>
            </a:r>
          </a:p>
          <a:p>
            <a:endParaRPr lang="es-CO" dirty="0" smtClean="0"/>
          </a:p>
          <a:p>
            <a:r>
              <a:rPr lang="es-CO" dirty="0"/>
              <a:t>Lanuda</a:t>
            </a:r>
          </a:p>
        </p:txBody>
      </p:sp>
      <p:cxnSp>
        <p:nvCxnSpPr>
          <p:cNvPr id="17" name="Conector recto 16"/>
          <p:cNvCxnSpPr/>
          <p:nvPr/>
        </p:nvCxnSpPr>
        <p:spPr>
          <a:xfrm flipH="1">
            <a:off x="4742887" y="2771775"/>
            <a:ext cx="1320324" cy="56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 flipV="1">
            <a:off x="4742887" y="2771729"/>
            <a:ext cx="1328086" cy="439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4664024" y="3842179"/>
            <a:ext cx="1399187" cy="36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H="1" flipV="1">
            <a:off x="4551464" y="4467274"/>
            <a:ext cx="1328086" cy="439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4551464" y="4434422"/>
            <a:ext cx="1523390" cy="522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4120308" y="2069327"/>
            <a:ext cx="349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Apareamiento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24" name="Grupo 23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26" name="Rectángulo 25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27" name="Grupo 26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28" name="Rectángulo 27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29" name="Rectángulo 28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25" name="Rectángulo 24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028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www.bioeticausb.edu.co/Elparche/Ganaste.htm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parche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2795040" y="1929024"/>
            <a:ext cx="6338419" cy="402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4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Ganaste</a:t>
            </a:r>
          </a:p>
          <a:p>
            <a:pPr algn="ctr"/>
            <a:r>
              <a:rPr lang="es-CO" sz="1500" dirty="0" smtClean="0">
                <a:solidFill>
                  <a:schemeClr val="tx1"/>
                </a:solidFill>
              </a:rPr>
              <a:t>Haz </a:t>
            </a:r>
            <a:r>
              <a:rPr lang="es-CO" sz="1500" dirty="0" err="1" smtClean="0">
                <a:solidFill>
                  <a:schemeClr val="tx1"/>
                </a:solidFill>
                <a:hlinkClick r:id="rId2" action="ppaction://hlinksldjump"/>
              </a:rPr>
              <a:t>click</a:t>
            </a:r>
            <a:r>
              <a:rPr lang="es-CO" sz="1500" dirty="0" smtClean="0">
                <a:solidFill>
                  <a:schemeClr val="tx1"/>
                </a:solidFill>
              </a:rPr>
              <a:t> para jugar de nuevo</a:t>
            </a:r>
          </a:p>
          <a:p>
            <a:pPr algn="ctr"/>
            <a:endParaRPr lang="es-CO" sz="1500" dirty="0">
              <a:solidFill>
                <a:schemeClr val="tx1"/>
              </a:solidFill>
            </a:endParaRPr>
          </a:p>
          <a:p>
            <a:pPr algn="ctr"/>
            <a:endParaRPr lang="es-CO" sz="1500" dirty="0" smtClean="0">
              <a:solidFill>
                <a:schemeClr val="tx1"/>
              </a:solidFill>
            </a:endParaRPr>
          </a:p>
          <a:p>
            <a:pPr algn="ctr"/>
            <a:r>
              <a:rPr lang="es-CO" sz="1500" dirty="0" err="1" smtClean="0">
                <a:solidFill>
                  <a:schemeClr val="tx1"/>
                </a:solidFill>
              </a:rPr>
              <a:t>Obten</a:t>
            </a:r>
            <a:r>
              <a:rPr lang="es-CO" sz="1500" dirty="0" smtClean="0">
                <a:solidFill>
                  <a:schemeClr val="tx1"/>
                </a:solidFill>
              </a:rPr>
              <a:t> tu </a:t>
            </a:r>
            <a:r>
              <a:rPr lang="es-CO" sz="1500" dirty="0" err="1" smtClean="0">
                <a:solidFill>
                  <a:schemeClr val="tx1"/>
                </a:solidFill>
              </a:rPr>
              <a:t>badge</a:t>
            </a:r>
            <a:r>
              <a:rPr lang="es-CO" sz="1500" dirty="0" smtClean="0">
                <a:solidFill>
                  <a:schemeClr val="tx1"/>
                </a:solidFill>
              </a:rPr>
              <a:t> </a:t>
            </a:r>
            <a:r>
              <a:rPr lang="es-CO" sz="1500" dirty="0" smtClean="0">
                <a:solidFill>
                  <a:schemeClr val="tx1"/>
                </a:solidFill>
                <a:hlinkClick r:id="rId7" action="ppaction://hlinksldjump"/>
              </a:rPr>
              <a:t>aquí</a:t>
            </a:r>
            <a:endParaRPr lang="es-CO" sz="1500" dirty="0">
              <a:solidFill>
                <a:schemeClr val="tx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9121277" y="1929024"/>
            <a:ext cx="125695" cy="4023929"/>
            <a:chOff x="9237246" y="1888522"/>
            <a:chExt cx="125695" cy="4023929"/>
          </a:xfrm>
        </p:grpSpPr>
        <p:sp>
          <p:nvSpPr>
            <p:cNvPr id="12" name="Rectángulo 11"/>
            <p:cNvSpPr/>
            <p:nvPr/>
          </p:nvSpPr>
          <p:spPr>
            <a:xfrm>
              <a:off x="9237246" y="1888522"/>
              <a:ext cx="125695" cy="40239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9237246" y="1888522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9237246" y="5757863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6" name="Grupo 15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8" name="Rectángulo 17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20" name="Rectángulo 19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21" name="Rectángulo 20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7" name="Rectángulo 16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509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www.bioeticausb.edu.co/Mundociber.htm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Mundociber</a:t>
            </a:r>
            <a:endParaRPr lang="es-CO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 clave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2795040" y="1929024"/>
            <a:ext cx="6338419" cy="4023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500" dirty="0">
              <a:solidFill>
                <a:schemeClr val="tx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2" name="Grupo 11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4" name="Rectángulo 13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5" name="Grupo 14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6" name="Rectángulo 15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17" name="Rectángulo 16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3" name="Rectángulo 12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7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www.bioeticausb.edu.co/Mundociber/comojuego.htm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Mundociber</a:t>
            </a:r>
            <a:endParaRPr lang="es-CO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 clave</a:t>
            </a:r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2898827" y="1888522"/>
            <a:ext cx="6338419" cy="402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¿Cómo juego?</a:t>
            </a:r>
          </a:p>
          <a:p>
            <a:pPr algn="ctr"/>
            <a:endParaRPr lang="es-CO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CO" dirty="0" smtClean="0">
                <a:solidFill>
                  <a:schemeClr val="tx1"/>
                </a:solidFill>
              </a:rPr>
              <a:t>El presente trabajo se hará conforme a la explicación nativa de Avogadro con su número que incitó a la revolución de las redes sociales y a la costa de </a:t>
            </a:r>
            <a:r>
              <a:rPr lang="es-CO" dirty="0" err="1" smtClean="0">
                <a:solidFill>
                  <a:schemeClr val="tx1"/>
                </a:solidFill>
              </a:rPr>
              <a:t>Fredonia</a:t>
            </a:r>
            <a:r>
              <a:rPr lang="es-CO" dirty="0" smtClean="0">
                <a:solidFill>
                  <a:schemeClr val="tx1"/>
                </a:solidFill>
              </a:rPr>
              <a:t>…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CO" dirty="0" err="1" smtClean="0">
                <a:solidFill>
                  <a:schemeClr val="tx1"/>
                </a:solidFill>
              </a:rPr>
              <a:t>Bla</a:t>
            </a:r>
            <a:r>
              <a:rPr lang="es-CO" dirty="0" smtClean="0">
                <a:solidFill>
                  <a:schemeClr val="tx1"/>
                </a:solidFill>
              </a:rPr>
              <a:t>.. </a:t>
            </a:r>
            <a:r>
              <a:rPr lang="es-CO" dirty="0" err="1" smtClean="0">
                <a:solidFill>
                  <a:schemeClr val="tx1"/>
                </a:solidFill>
              </a:rPr>
              <a:t>Bla</a:t>
            </a:r>
            <a:r>
              <a:rPr lang="es-CO" dirty="0" smtClean="0">
                <a:solidFill>
                  <a:schemeClr val="tx1"/>
                </a:solidFill>
              </a:rPr>
              <a:t>.. </a:t>
            </a:r>
            <a:r>
              <a:rPr lang="es-CO" dirty="0" err="1" smtClean="0">
                <a:solidFill>
                  <a:schemeClr val="tx1"/>
                </a:solidFill>
              </a:rPr>
              <a:t>Bla</a:t>
            </a:r>
            <a:r>
              <a:rPr lang="es-CO" dirty="0" smtClean="0">
                <a:solidFill>
                  <a:schemeClr val="tx1"/>
                </a:solidFill>
              </a:rPr>
              <a:t>..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237246" y="1888522"/>
            <a:ext cx="125695" cy="40239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hlinkClick r:id="rId6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grpSp>
        <p:nvGrpSpPr>
          <p:cNvPr id="13" name="Grupo 12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4" name="Grupo 13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6" name="Rectángulo 15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7" name="Grupo 16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8" name="Rectángulo 17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19" name="Rectángulo 18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5" name="Rectángulo 14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78602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www.bioeticausb.edu.co/Mundociber/Aprende.htm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Mundociber</a:t>
            </a:r>
            <a:endParaRPr lang="es-CO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 clave</a:t>
            </a:r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 useBgFill="1">
        <p:nvSpPr>
          <p:cNvPr id="10" name="Rectángulo 9"/>
          <p:cNvSpPr/>
          <p:nvPr/>
        </p:nvSpPr>
        <p:spPr>
          <a:xfrm>
            <a:off x="2795821" y="1888522"/>
            <a:ext cx="6338419" cy="4023929"/>
          </a:xfrm>
          <a:prstGeom prst="rect">
            <a:avLst/>
          </a:prstGeom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1" name="Picture 2" descr="http://images.artelista.com/artelista/obras/big/9/6/3/855317099537720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899" b="98885" l="2714" r="965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535" y="3195717"/>
            <a:ext cx="2133365" cy="2733755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lamada ovalada 11"/>
          <p:cNvSpPr/>
          <p:nvPr/>
        </p:nvSpPr>
        <p:spPr>
          <a:xfrm>
            <a:off x="3503054" y="2813416"/>
            <a:ext cx="2822481" cy="1798847"/>
          </a:xfrm>
          <a:prstGeom prst="wedgeEllipseCallout">
            <a:avLst>
              <a:gd name="adj1" fmla="val 56042"/>
              <a:gd name="adj2" fmla="val 48932"/>
            </a:avLst>
          </a:prstGeom>
          <a:solidFill>
            <a:schemeClr val="accent1">
              <a:alpha val="56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Hola, soy Tunay y hoy aprenderemos sobre … bla bla bla </a:t>
            </a:r>
            <a:endParaRPr lang="es-CO" dirty="0"/>
          </a:p>
        </p:txBody>
      </p:sp>
      <p:sp>
        <p:nvSpPr>
          <p:cNvPr id="13" name="Rectángulo 12">
            <a:hlinkClick r:id="rId2" action="ppaction://hlinksldjump"/>
          </p:cNvPr>
          <p:cNvSpPr/>
          <p:nvPr/>
        </p:nvSpPr>
        <p:spPr>
          <a:xfrm>
            <a:off x="2795822" y="5563518"/>
            <a:ext cx="1190391" cy="348933"/>
          </a:xfrm>
          <a:prstGeom prst="rect">
            <a:avLst/>
          </a:prstGeom>
          <a:solidFill>
            <a:schemeClr val="accent1">
              <a:lumMod val="50000"/>
              <a:alpha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Descargar documento en PDF</a:t>
            </a:r>
            <a:endParaRPr lang="es-CO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ángulo 13">
            <a:hlinkClick r:id="rId8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grpSp>
        <p:nvGrpSpPr>
          <p:cNvPr id="15" name="Grupo 14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6" name="Grupo 15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8" name="Rectángulo 17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20" name="Rectángulo 19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21" name="Rectángulo 20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7" name="Rectángulo 16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98047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www.bioeticausb.edu.co/Mundociber/diccionario.htm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Mundociber</a:t>
            </a:r>
            <a:endParaRPr lang="es-CO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 clave</a:t>
            </a:r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6021" y="2037101"/>
            <a:ext cx="6444031" cy="4035902"/>
          </a:xfrm>
          <a:prstGeom prst="rect">
            <a:avLst/>
          </a:prstGeom>
        </p:spPr>
      </p:pic>
      <p:sp>
        <p:nvSpPr>
          <p:cNvPr id="11" name="Rectángulo 10">
            <a:hlinkClick r:id="rId7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grpSp>
        <p:nvGrpSpPr>
          <p:cNvPr id="12" name="Grupo 11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3" name="Grupo 12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5" name="Rectángulo 14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6" name="Grupo 15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7" name="Rectángulo 16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18" name="Rectángulo 17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4" name="Rectángulo 13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044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015459" y="2011052"/>
            <a:ext cx="5486400" cy="2500311"/>
            <a:chOff x="1171575" y="1185863"/>
            <a:chExt cx="5486400" cy="2500311"/>
          </a:xfrm>
        </p:grpSpPr>
        <p:sp>
          <p:nvSpPr>
            <p:cNvPr id="6" name="Rectángulo 5">
              <a:hlinkClick r:id="rId2" action="ppaction://hlinksldjump"/>
            </p:cNvPr>
            <p:cNvSpPr/>
            <p:nvPr/>
          </p:nvSpPr>
          <p:spPr>
            <a:xfrm>
              <a:off x="1171575" y="1185863"/>
              <a:ext cx="5486400" cy="2500311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Pentágono 6"/>
            <p:cNvSpPr/>
            <p:nvPr/>
          </p:nvSpPr>
          <p:spPr>
            <a:xfrm>
              <a:off x="3907632" y="2143125"/>
              <a:ext cx="214312" cy="300038"/>
            </a:xfrm>
            <a:prstGeom prst="homePlat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8001886" y="2792135"/>
            <a:ext cx="1830744" cy="1098446"/>
            <a:chOff x="2936274" y="1282013"/>
            <a:chExt cx="1830744" cy="1098446"/>
          </a:xfrm>
        </p:grpSpPr>
        <p:sp>
          <p:nvSpPr>
            <p:cNvPr id="9" name="Rectángulo 8"/>
            <p:cNvSpPr/>
            <p:nvPr/>
          </p:nvSpPr>
          <p:spPr>
            <a:xfrm>
              <a:off x="2936274" y="1282013"/>
              <a:ext cx="1830744" cy="109844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ángulo 9"/>
            <p:cNvSpPr/>
            <p:nvPr/>
          </p:nvSpPr>
          <p:spPr>
            <a:xfrm>
              <a:off x="2936274" y="1282013"/>
              <a:ext cx="1830744" cy="1098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2800" kern="1200" dirty="0" smtClean="0"/>
                <a:t>Continuar</a:t>
              </a:r>
              <a:endParaRPr lang="es-CO" sz="2800" kern="1200" dirty="0"/>
            </a:p>
          </p:txBody>
        </p:sp>
      </p:grpSp>
      <p:sp>
        <p:nvSpPr>
          <p:cNvPr id="11" name="Rectángulo 10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http://www.bioeticausb.edu.co/juego/registro.htm</a:t>
            </a:r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8" name="Grupo 17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20" name="Rectángulo 19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21" name="Grupo 20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22" name="Rectángulo 21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23" name="Rectángulo 22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9" name="Rectángulo 18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3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www.bioeticausb.edu.co/Mundociber/Diviertete.htm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Mundociber</a:t>
            </a:r>
            <a:endParaRPr lang="es-CO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 clave</a:t>
            </a:r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 useBgFill="1">
        <p:nvSpPr>
          <p:cNvPr id="10" name="Rectángulo 9"/>
          <p:cNvSpPr/>
          <p:nvPr/>
        </p:nvSpPr>
        <p:spPr>
          <a:xfrm>
            <a:off x="3169873" y="2231710"/>
            <a:ext cx="5996354" cy="34431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Pergamino horizontal 10"/>
          <p:cNvSpPr/>
          <p:nvPr/>
        </p:nvSpPr>
        <p:spPr>
          <a:xfrm>
            <a:off x="3772420" y="3727700"/>
            <a:ext cx="1528763" cy="534846"/>
          </a:xfrm>
          <a:prstGeom prst="horizontalScroll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Instrucciones</a:t>
            </a:r>
            <a:endParaRPr lang="es-CO" dirty="0"/>
          </a:p>
        </p:txBody>
      </p:sp>
      <p:sp>
        <p:nvSpPr>
          <p:cNvPr id="12" name="Pergamino horizontal 11">
            <a:hlinkClick r:id="rId6" action="ppaction://hlinksldjump"/>
          </p:cNvPr>
          <p:cNvSpPr/>
          <p:nvPr/>
        </p:nvSpPr>
        <p:spPr>
          <a:xfrm>
            <a:off x="6729138" y="3708338"/>
            <a:ext cx="1528763" cy="489871"/>
          </a:xfrm>
          <a:prstGeom prst="horizontalScroll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Comienza</a:t>
            </a:r>
            <a:endParaRPr lang="es-CO" dirty="0"/>
          </a:p>
        </p:txBody>
      </p:sp>
      <p:sp>
        <p:nvSpPr>
          <p:cNvPr id="13" name="Rectángulo 12">
            <a:hlinkClick r:id="rId7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grpSp>
        <p:nvGrpSpPr>
          <p:cNvPr id="14" name="Grupo 13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5" name="Grupo 14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7" name="Rectángulo 16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8" name="Grupo 17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9" name="Rectángulo 18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20" name="Rectángulo 19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6" name="Rectángulo 15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842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www.bioeticausb.edu.co/Mundociber/Diviertete/instrucciones.htm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Mundociber</a:t>
            </a:r>
            <a:endParaRPr lang="es-CO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 clave</a:t>
            </a:r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 useBgFill="1">
        <p:nvSpPr>
          <p:cNvPr id="10" name="Rectángulo 9"/>
          <p:cNvSpPr/>
          <p:nvPr/>
        </p:nvSpPr>
        <p:spPr>
          <a:xfrm>
            <a:off x="2902440" y="2186379"/>
            <a:ext cx="6174152" cy="35129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Pergamino horizontal 10"/>
          <p:cNvSpPr/>
          <p:nvPr/>
        </p:nvSpPr>
        <p:spPr>
          <a:xfrm>
            <a:off x="4500562" y="2360166"/>
            <a:ext cx="2600325" cy="557212"/>
          </a:xfrm>
          <a:prstGeom prst="horizontalScroll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Instrucciones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523943" y="3100181"/>
            <a:ext cx="4553562" cy="1628165"/>
          </a:xfrm>
          <a:prstGeom prst="rect">
            <a:avLst/>
          </a:prstGeom>
          <a:solidFill>
            <a:schemeClr val="accent1">
              <a:alpha val="7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continuación encontrará tres juegos: un crucigrama, una sopa de letras y un juego de apareamiento. Cada juego constituye un nivel. Para poder pasar de nivel se debe completar de forma correcta cada juego, si esto sucede, automáticamente se pasa al siguiente nivel.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Pergamino horizontal 12">
            <a:hlinkClick r:id="rId6" action="ppaction://hlinksldjump"/>
          </p:cNvPr>
          <p:cNvSpPr/>
          <p:nvPr/>
        </p:nvSpPr>
        <p:spPr>
          <a:xfrm>
            <a:off x="3348650" y="5110670"/>
            <a:ext cx="1780564" cy="486385"/>
          </a:xfrm>
          <a:prstGeom prst="horizontalScroll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Continuar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Pergamino horizontal 13">
            <a:hlinkClick r:id="" action="ppaction://hlinkshowjump?jump=previousslide"/>
          </p:cNvPr>
          <p:cNvSpPr/>
          <p:nvPr/>
        </p:nvSpPr>
        <p:spPr>
          <a:xfrm>
            <a:off x="6886575" y="5110669"/>
            <a:ext cx="1780564" cy="486385"/>
          </a:xfrm>
          <a:prstGeom prst="horizontalScroll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Comienza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ángulo 14">
            <a:hlinkClick r:id="rId7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grpSp>
        <p:nvGrpSpPr>
          <p:cNvPr id="16" name="Grupo 15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7" name="Grupo 16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9" name="Rectángulo 18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20" name="Grupo 19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21" name="Rectángulo 20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22" name="Rectángulo 21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8" name="Rectángulo 17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279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www.bioeticausb.edu.co/Mundociber/juego1.htm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Mundociber</a:t>
            </a:r>
            <a:endParaRPr lang="es-CO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 clave</a:t>
            </a:r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2898827" y="1888522"/>
            <a:ext cx="6338419" cy="402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9237246" y="1888522"/>
            <a:ext cx="125695" cy="4023929"/>
            <a:chOff x="9237246" y="1888522"/>
            <a:chExt cx="125695" cy="4023929"/>
          </a:xfrm>
        </p:grpSpPr>
        <p:sp>
          <p:nvSpPr>
            <p:cNvPr id="12" name="Rectángulo 11"/>
            <p:cNvSpPr/>
            <p:nvPr/>
          </p:nvSpPr>
          <p:spPr>
            <a:xfrm>
              <a:off x="9237246" y="1888522"/>
              <a:ext cx="125695" cy="40239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9237246" y="1888522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9237246" y="5757863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5" name="Rectángulo 14"/>
          <p:cNvSpPr/>
          <p:nvPr/>
        </p:nvSpPr>
        <p:spPr>
          <a:xfrm>
            <a:off x="3643313" y="2168745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2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003604" y="3066991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3291047" y="3088945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1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3991197" y="3077045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327473" y="3071227"/>
            <a:ext cx="330252" cy="320711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641673" y="2474402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641673" y="2783080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641673" y="3094932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648297" y="3374220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651101" y="307122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639382" y="3691795"/>
            <a:ext cx="342900" cy="325517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648297" y="4017312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3643313" y="4297536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657725" y="337981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4651101" y="3660401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/>
          <p:cNvSpPr/>
          <p:nvPr/>
        </p:nvSpPr>
        <p:spPr>
          <a:xfrm>
            <a:off x="4651101" y="3954321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4334097" y="3960750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4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4676997" y="427423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3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648297" y="4613326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5003604" y="396423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5356107" y="3960749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5718213" y="3954321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6700838" y="2471738"/>
            <a:ext cx="21002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 smtClean="0"/>
              <a:t>BBIOIFH</a:t>
            </a:r>
          </a:p>
          <a:p>
            <a:pPr marL="342900" indent="-342900">
              <a:buAutoNum type="arabicPeriod"/>
            </a:pPr>
            <a:r>
              <a:rPr lang="es-CO" dirty="0" smtClean="0"/>
              <a:t>HVYF</a:t>
            </a:r>
          </a:p>
          <a:p>
            <a:pPr marL="342900" indent="-342900">
              <a:buAutoNum type="arabicPeriod"/>
            </a:pPr>
            <a:r>
              <a:rPr lang="es-CO" dirty="0" smtClean="0"/>
              <a:t>GDYSF</a:t>
            </a:r>
          </a:p>
          <a:p>
            <a:pPr marL="342900" indent="-342900">
              <a:buAutoNum type="arabicPeriod"/>
            </a:pPr>
            <a:r>
              <a:rPr lang="es-CO" dirty="0" smtClean="0"/>
              <a:t>FHBDUV</a:t>
            </a:r>
          </a:p>
          <a:p>
            <a:pPr marL="342900" indent="-342900">
              <a:buAutoNum type="arabicPeriod"/>
            </a:pPr>
            <a:r>
              <a:rPr lang="es-CO" dirty="0" smtClean="0"/>
              <a:t>GGXC HD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3641673" y="490919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3992236" y="490327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4334097" y="4896848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5346504" y="489684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5013193" y="490327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4676997" y="4903276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5019897" y="2028825"/>
            <a:ext cx="21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Crucigrama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ángulo 44">
            <a:hlinkClick r:id="rId6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grpSp>
        <p:nvGrpSpPr>
          <p:cNvPr id="46" name="Grupo 45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47" name="Grupo 46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49" name="Rectángulo 48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50" name="Grupo 49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51" name="Rectángulo 50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52" name="Rectángulo 51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48" name="Rectángulo 47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121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www.bioeticausb.edu.co/Mundociber/juego2.htm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Mundociber</a:t>
            </a:r>
            <a:endParaRPr lang="es-CO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 clave</a:t>
            </a:r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2795040" y="1929024"/>
            <a:ext cx="6338419" cy="402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949795" y="3129730"/>
            <a:ext cx="2069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sz="1600" dirty="0" smtClean="0"/>
              <a:t>BBIOIFH</a:t>
            </a:r>
          </a:p>
          <a:p>
            <a:pPr marL="342900" indent="-342900">
              <a:buAutoNum type="arabicPeriod"/>
            </a:pPr>
            <a:r>
              <a:rPr lang="es-CO" sz="1600" dirty="0" smtClean="0"/>
              <a:t>HVYF</a:t>
            </a:r>
          </a:p>
          <a:p>
            <a:pPr marL="342900" indent="-342900">
              <a:buAutoNum type="arabicPeriod"/>
            </a:pPr>
            <a:r>
              <a:rPr lang="es-CO" sz="1600" dirty="0" smtClean="0"/>
              <a:t>GDYSF</a:t>
            </a:r>
          </a:p>
          <a:p>
            <a:pPr marL="342900" indent="-342900">
              <a:buAutoNum type="arabicPeriod"/>
            </a:pPr>
            <a:r>
              <a:rPr lang="es-CO" sz="1600" dirty="0" smtClean="0"/>
              <a:t>FHBDUV</a:t>
            </a:r>
          </a:p>
          <a:p>
            <a:pPr marL="342900" indent="-342900">
              <a:buAutoNum type="arabicPeriod"/>
            </a:pPr>
            <a:r>
              <a:rPr lang="es-CO" sz="1600" dirty="0" smtClean="0"/>
              <a:t>GGXC HD</a:t>
            </a:r>
          </a:p>
          <a:p>
            <a:pPr marL="342900" indent="-342900">
              <a:buAutoNum type="arabicPeriod"/>
            </a:pPr>
            <a:r>
              <a:rPr lang="es-CO" sz="1600" dirty="0" smtClean="0"/>
              <a:t>CHINCUNGUNYA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540963" y="2507332"/>
            <a:ext cx="3128134" cy="3295701"/>
            <a:chOff x="3609973" y="2351239"/>
            <a:chExt cx="3128134" cy="3295701"/>
          </a:xfrm>
        </p:grpSpPr>
        <p:grpSp>
          <p:nvGrpSpPr>
            <p:cNvPr id="13" name="Grupo 12"/>
            <p:cNvGrpSpPr/>
            <p:nvPr/>
          </p:nvGrpSpPr>
          <p:grpSpPr>
            <a:xfrm>
              <a:off x="3609973" y="2357438"/>
              <a:ext cx="789569" cy="3286029"/>
              <a:chOff x="3609973" y="2357438"/>
              <a:chExt cx="789569" cy="3286029"/>
            </a:xfrm>
          </p:grpSpPr>
          <p:grpSp>
            <p:nvGrpSpPr>
              <p:cNvPr id="98" name="Grupo 97"/>
              <p:cNvGrpSpPr/>
              <p:nvPr/>
            </p:nvGrpSpPr>
            <p:grpSpPr>
              <a:xfrm>
                <a:off x="3609973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113" name="Rectángulo 112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4" name="Rectángulo 113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5" name="Rectángulo 114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6" name="Rectángulo 115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7" name="Rectángulo 116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8" name="Rectángulo 117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9" name="Rectángulo 118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0" name="Rectángulo 119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1" name="Rectángulo 120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2" name="Rectángulo 121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3" name="Rectángulo 122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4" name="Rectángulo 123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pic>
            <p:nvPicPr>
              <p:cNvPr id="99" name="Imagen 9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81436" y="2357438"/>
                <a:ext cx="280440" cy="3286029"/>
              </a:xfrm>
              <a:prstGeom prst="rect">
                <a:avLst/>
              </a:prstGeom>
            </p:spPr>
          </p:pic>
          <p:grpSp>
            <p:nvGrpSpPr>
              <p:cNvPr id="100" name="Grupo 99"/>
              <p:cNvGrpSpPr/>
              <p:nvPr/>
            </p:nvGrpSpPr>
            <p:grpSpPr>
              <a:xfrm>
                <a:off x="4133608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101" name="Rectángulo 100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2" name="Rectángulo 101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3" name="Rectángulo 102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4" name="Rectángulo 103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5" name="Rectángulo 104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6" name="Rectángulo 105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7" name="Rectángulo 106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8" name="Rectángulo 107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9" name="Rectángulo 108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0" name="Rectángulo 109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1" name="Rectángulo 110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2" name="Rectángulo 111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  <p:grpSp>
          <p:nvGrpSpPr>
            <p:cNvPr id="14" name="Grupo 13"/>
            <p:cNvGrpSpPr/>
            <p:nvPr/>
          </p:nvGrpSpPr>
          <p:grpSpPr>
            <a:xfrm>
              <a:off x="4407037" y="2357438"/>
              <a:ext cx="789569" cy="3286029"/>
              <a:chOff x="3609973" y="2357438"/>
              <a:chExt cx="789569" cy="3286029"/>
            </a:xfrm>
          </p:grpSpPr>
          <p:grpSp>
            <p:nvGrpSpPr>
              <p:cNvPr id="71" name="Grupo 70"/>
              <p:cNvGrpSpPr/>
              <p:nvPr/>
            </p:nvGrpSpPr>
            <p:grpSpPr>
              <a:xfrm>
                <a:off x="3609973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86" name="Rectángulo 85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7" name="Rectángulo 86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8" name="Rectángulo 87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9" name="Rectángulo 88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0" name="Rectángulo 89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1" name="Rectángulo 90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2" name="Rectángulo 91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3" name="Rectángulo 92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4" name="Rectángulo 93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5" name="Rectángulo 94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6" name="Rectángulo 95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7" name="Rectángulo 96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pic>
            <p:nvPicPr>
              <p:cNvPr id="72" name="Imagen 7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81436" y="2357438"/>
                <a:ext cx="280440" cy="3286029"/>
              </a:xfrm>
              <a:prstGeom prst="rect">
                <a:avLst/>
              </a:prstGeom>
            </p:spPr>
          </p:pic>
          <p:grpSp>
            <p:nvGrpSpPr>
              <p:cNvPr id="73" name="Grupo 72"/>
              <p:cNvGrpSpPr/>
              <p:nvPr/>
            </p:nvGrpSpPr>
            <p:grpSpPr>
              <a:xfrm>
                <a:off x="4133608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74" name="Rectángulo 73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5" name="Rectángulo 74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6" name="Rectángulo 75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7" name="Rectángulo 76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8" name="Rectángulo 77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9" name="Rectángulo 78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0" name="Rectángulo 79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1" name="Rectángulo 80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2" name="Rectángulo 81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3" name="Rectángulo 82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4" name="Rectángulo 83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5" name="Rectángulo 84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  <p:grpSp>
          <p:nvGrpSpPr>
            <p:cNvPr id="15" name="Grupo 14"/>
            <p:cNvGrpSpPr/>
            <p:nvPr/>
          </p:nvGrpSpPr>
          <p:grpSpPr>
            <a:xfrm>
              <a:off x="5185967" y="2360911"/>
              <a:ext cx="789569" cy="3286029"/>
              <a:chOff x="3609973" y="2357438"/>
              <a:chExt cx="789569" cy="3286029"/>
            </a:xfrm>
          </p:grpSpPr>
          <p:grpSp>
            <p:nvGrpSpPr>
              <p:cNvPr id="44" name="Grupo 43"/>
              <p:cNvGrpSpPr/>
              <p:nvPr/>
            </p:nvGrpSpPr>
            <p:grpSpPr>
              <a:xfrm>
                <a:off x="3609973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59" name="Rectángulo 58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0" name="Rectángulo 59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1" name="Rectángulo 60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2" name="Rectángulo 61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3" name="Rectángulo 62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4" name="Rectángulo 63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5" name="Rectángulo 64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6" name="Rectángulo 65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7" name="Rectángulo 66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8" name="Rectángulo 67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9" name="Rectángulo 68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0" name="Rectángulo 69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pic>
            <p:nvPicPr>
              <p:cNvPr id="45" name="Imagen 4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81436" y="2357438"/>
                <a:ext cx="280440" cy="3286029"/>
              </a:xfrm>
              <a:prstGeom prst="rect">
                <a:avLst/>
              </a:prstGeom>
            </p:spPr>
          </p:pic>
          <p:grpSp>
            <p:nvGrpSpPr>
              <p:cNvPr id="46" name="Grupo 45"/>
              <p:cNvGrpSpPr/>
              <p:nvPr/>
            </p:nvGrpSpPr>
            <p:grpSpPr>
              <a:xfrm>
                <a:off x="4133608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47" name="Rectángulo 46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8" name="Rectángulo 47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9" name="Rectángulo 48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0" name="Rectángulo 49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1" name="Rectángulo 50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2" name="Rectángulo 51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3" name="Rectángulo 52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4" name="Rectángulo 53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5" name="Rectángulo 54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6" name="Rectángulo 55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7" name="Rectángulo 56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8" name="Rectángulo 57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  <p:grpSp>
          <p:nvGrpSpPr>
            <p:cNvPr id="16" name="Grupo 15"/>
            <p:cNvGrpSpPr/>
            <p:nvPr/>
          </p:nvGrpSpPr>
          <p:grpSpPr>
            <a:xfrm>
              <a:off x="5948538" y="2351239"/>
              <a:ext cx="789569" cy="3286029"/>
              <a:chOff x="3609973" y="2357438"/>
              <a:chExt cx="789569" cy="3286029"/>
            </a:xfrm>
          </p:grpSpPr>
          <p:grpSp>
            <p:nvGrpSpPr>
              <p:cNvPr id="17" name="Grupo 16"/>
              <p:cNvGrpSpPr/>
              <p:nvPr/>
            </p:nvGrpSpPr>
            <p:grpSpPr>
              <a:xfrm>
                <a:off x="3609973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32" name="Rectángulo 31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3" name="Rectángulo 32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4" name="Rectángulo 33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5" name="Rectángulo 34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6" name="Rectángulo 35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7" name="Rectángulo 36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8" name="Rectángulo 37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9" name="Rectángulo 38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0" name="Rectángulo 39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1" name="Rectángulo 40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2" name="Rectángulo 41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3" name="Rectángulo 42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81436" y="2357438"/>
                <a:ext cx="280440" cy="3286029"/>
              </a:xfrm>
              <a:prstGeom prst="rect">
                <a:avLst/>
              </a:prstGeom>
            </p:spPr>
          </p:pic>
          <p:grpSp>
            <p:nvGrpSpPr>
              <p:cNvPr id="19" name="Grupo 18"/>
              <p:cNvGrpSpPr/>
              <p:nvPr/>
            </p:nvGrpSpPr>
            <p:grpSpPr>
              <a:xfrm>
                <a:off x="4133608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20" name="Rectángulo 19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1" name="Rectángulo 20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2" name="Rectángulo 21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3" name="Rectángulo 22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4" name="Rectángulo 23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5" name="Rectángulo 24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6" name="Rectángulo 25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7" name="Rectángulo 26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8" name="Rectángulo 27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9" name="Rectángulo 28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0" name="Rectángulo 29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</p:grpSp>
      <p:grpSp>
        <p:nvGrpSpPr>
          <p:cNvPr id="125" name="Grupo 124"/>
          <p:cNvGrpSpPr/>
          <p:nvPr/>
        </p:nvGrpSpPr>
        <p:grpSpPr>
          <a:xfrm>
            <a:off x="9121277" y="1929024"/>
            <a:ext cx="125695" cy="4023929"/>
            <a:chOff x="9237246" y="1888522"/>
            <a:chExt cx="125695" cy="4023929"/>
          </a:xfrm>
        </p:grpSpPr>
        <p:sp>
          <p:nvSpPr>
            <p:cNvPr id="126" name="Rectángulo 125"/>
            <p:cNvSpPr/>
            <p:nvPr/>
          </p:nvSpPr>
          <p:spPr>
            <a:xfrm>
              <a:off x="9237246" y="1888522"/>
              <a:ext cx="125695" cy="40239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7" name="Rectángulo 126"/>
            <p:cNvSpPr/>
            <p:nvPr/>
          </p:nvSpPr>
          <p:spPr>
            <a:xfrm>
              <a:off x="9237246" y="1888522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8" name="Rectángulo 127"/>
            <p:cNvSpPr/>
            <p:nvPr/>
          </p:nvSpPr>
          <p:spPr>
            <a:xfrm>
              <a:off x="9237246" y="5757863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29" name="CuadroTexto 128"/>
          <p:cNvSpPr txBox="1"/>
          <p:nvPr/>
        </p:nvSpPr>
        <p:spPr>
          <a:xfrm>
            <a:off x="4255545" y="2057860"/>
            <a:ext cx="339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Sopa de letras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Rectángulo 129">
            <a:hlinkClick r:id="rId7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grpSp>
        <p:nvGrpSpPr>
          <p:cNvPr id="131" name="Grupo 130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32" name="Grupo 131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34" name="Rectángulo 133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35" name="Grupo 134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36" name="Rectángulo 135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137" name="Rectángulo 136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33" name="Rectángulo 132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19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www.bioeticausb.edu.co/Mundociber/juego3.htm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Mundociber</a:t>
            </a:r>
            <a:endParaRPr lang="es-CO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 clave</a:t>
            </a:r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2795040" y="1929024"/>
            <a:ext cx="6338419" cy="402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9121277" y="1929024"/>
            <a:ext cx="125695" cy="4023929"/>
            <a:chOff x="9237246" y="1888522"/>
            <a:chExt cx="125695" cy="4023929"/>
          </a:xfrm>
        </p:grpSpPr>
        <p:sp>
          <p:nvSpPr>
            <p:cNvPr id="12" name="Rectángulo 11"/>
            <p:cNvSpPr/>
            <p:nvPr/>
          </p:nvSpPr>
          <p:spPr>
            <a:xfrm>
              <a:off x="9237246" y="1888522"/>
              <a:ext cx="125695" cy="40239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9237246" y="1888522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9237246" y="5757863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5" name="CuadroTexto 14"/>
          <p:cNvSpPr txBox="1"/>
          <p:nvPr/>
        </p:nvSpPr>
        <p:spPr>
          <a:xfrm>
            <a:off x="3814763" y="2586038"/>
            <a:ext cx="1228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Hormiga</a:t>
            </a:r>
          </a:p>
          <a:p>
            <a:endParaRPr lang="es-CO" dirty="0" smtClean="0"/>
          </a:p>
          <a:p>
            <a:r>
              <a:rPr lang="es-CO" dirty="0" smtClean="0"/>
              <a:t>Elefante</a:t>
            </a:r>
          </a:p>
          <a:p>
            <a:endParaRPr lang="es-CO" dirty="0" smtClean="0"/>
          </a:p>
          <a:p>
            <a:r>
              <a:rPr lang="es-CO" dirty="0" smtClean="0"/>
              <a:t>Jirafa</a:t>
            </a:r>
          </a:p>
          <a:p>
            <a:endParaRPr lang="es-CO" dirty="0" smtClean="0"/>
          </a:p>
          <a:p>
            <a:r>
              <a:rPr lang="es-CO" dirty="0" smtClean="0"/>
              <a:t>Oveja</a:t>
            </a:r>
          </a:p>
          <a:p>
            <a:endParaRPr lang="es-CO" dirty="0" smtClean="0"/>
          </a:p>
          <a:p>
            <a:r>
              <a:rPr lang="es-CO" dirty="0" smtClean="0"/>
              <a:t>Perro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063211" y="2586037"/>
            <a:ext cx="1228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Corpulento</a:t>
            </a:r>
          </a:p>
          <a:p>
            <a:endParaRPr lang="es-CO" dirty="0" smtClean="0"/>
          </a:p>
          <a:p>
            <a:r>
              <a:rPr lang="es-CO" dirty="0" smtClean="0"/>
              <a:t>Pequeña </a:t>
            </a:r>
          </a:p>
          <a:p>
            <a:endParaRPr lang="es-CO" dirty="0" smtClean="0"/>
          </a:p>
          <a:p>
            <a:r>
              <a:rPr lang="es-CO" dirty="0" smtClean="0"/>
              <a:t>Alta</a:t>
            </a:r>
          </a:p>
          <a:p>
            <a:endParaRPr lang="es-CO" dirty="0" smtClean="0"/>
          </a:p>
          <a:p>
            <a:r>
              <a:rPr lang="es-CO" dirty="0" smtClean="0"/>
              <a:t>Leal</a:t>
            </a:r>
          </a:p>
          <a:p>
            <a:endParaRPr lang="es-CO" dirty="0" smtClean="0"/>
          </a:p>
          <a:p>
            <a:r>
              <a:rPr lang="es-CO" dirty="0"/>
              <a:t>Lanuda</a:t>
            </a:r>
          </a:p>
        </p:txBody>
      </p:sp>
      <p:cxnSp>
        <p:nvCxnSpPr>
          <p:cNvPr id="17" name="Conector recto 16"/>
          <p:cNvCxnSpPr/>
          <p:nvPr/>
        </p:nvCxnSpPr>
        <p:spPr>
          <a:xfrm flipH="1">
            <a:off x="4742887" y="2771775"/>
            <a:ext cx="1320324" cy="56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 flipV="1">
            <a:off x="4742887" y="2771729"/>
            <a:ext cx="1328086" cy="439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4664024" y="3842179"/>
            <a:ext cx="1399187" cy="36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H="1" flipV="1">
            <a:off x="4551464" y="4467274"/>
            <a:ext cx="1328086" cy="439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4551464" y="4434422"/>
            <a:ext cx="1523390" cy="522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4120308" y="2069327"/>
            <a:ext cx="349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Apareamiento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ángulo 22">
            <a:hlinkClick r:id="rId6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grpSp>
        <p:nvGrpSpPr>
          <p:cNvPr id="24" name="Grupo 23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25" name="Grupo 24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27" name="Rectángulo 26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28" name="Grupo 27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29" name="Rectángulo 28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30" name="Rectángulo 29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26" name="Rectángulo 25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60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www.bioeticausb.edu.co/Mundociber/ganaste.htm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Mundociber</a:t>
            </a:r>
            <a:endParaRPr lang="es-CO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 clave</a:t>
            </a:r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2795040" y="1929024"/>
            <a:ext cx="6338419" cy="402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4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Ganaste</a:t>
            </a:r>
          </a:p>
          <a:p>
            <a:pPr algn="ctr"/>
            <a:r>
              <a:rPr lang="es-CO" sz="1500" dirty="0" smtClean="0">
                <a:solidFill>
                  <a:schemeClr val="tx1"/>
                </a:solidFill>
              </a:rPr>
              <a:t>Haz </a:t>
            </a:r>
            <a:r>
              <a:rPr lang="es-CO" sz="1500" dirty="0" err="1" smtClean="0">
                <a:solidFill>
                  <a:schemeClr val="tx1"/>
                </a:solidFill>
                <a:hlinkClick r:id="rId6" action="ppaction://hlinksldjump"/>
              </a:rPr>
              <a:t>click</a:t>
            </a:r>
            <a:r>
              <a:rPr lang="es-CO" sz="1500" dirty="0" smtClean="0">
                <a:solidFill>
                  <a:schemeClr val="tx1"/>
                </a:solidFill>
              </a:rPr>
              <a:t> para jugar de nuevo</a:t>
            </a:r>
          </a:p>
          <a:p>
            <a:pPr algn="ctr"/>
            <a:endParaRPr lang="es-CO" sz="1500" dirty="0">
              <a:solidFill>
                <a:schemeClr val="tx1"/>
              </a:solidFill>
            </a:endParaRPr>
          </a:p>
          <a:p>
            <a:pPr algn="ctr"/>
            <a:endParaRPr lang="es-CO" sz="1500" dirty="0" smtClean="0">
              <a:solidFill>
                <a:schemeClr val="tx1"/>
              </a:solidFill>
            </a:endParaRPr>
          </a:p>
          <a:p>
            <a:pPr algn="ctr"/>
            <a:r>
              <a:rPr lang="es-CO" sz="1500" dirty="0" err="1" smtClean="0">
                <a:solidFill>
                  <a:schemeClr val="tx1"/>
                </a:solidFill>
              </a:rPr>
              <a:t>Obten</a:t>
            </a:r>
            <a:r>
              <a:rPr lang="es-CO" sz="1500" dirty="0" smtClean="0">
                <a:solidFill>
                  <a:schemeClr val="tx1"/>
                </a:solidFill>
              </a:rPr>
              <a:t> tu </a:t>
            </a:r>
            <a:r>
              <a:rPr lang="es-CO" sz="1500" dirty="0" err="1" smtClean="0">
                <a:solidFill>
                  <a:schemeClr val="tx1"/>
                </a:solidFill>
              </a:rPr>
              <a:t>badge</a:t>
            </a:r>
            <a:r>
              <a:rPr lang="es-CO" sz="1500" dirty="0" smtClean="0">
                <a:solidFill>
                  <a:schemeClr val="tx1"/>
                </a:solidFill>
              </a:rPr>
              <a:t> </a:t>
            </a:r>
            <a:r>
              <a:rPr lang="es-CO" sz="1500" dirty="0" smtClean="0">
                <a:solidFill>
                  <a:schemeClr val="tx1"/>
                </a:solidFill>
                <a:hlinkClick r:id="rId7" action="ppaction://hlinksldjump"/>
              </a:rPr>
              <a:t>aquí</a:t>
            </a:r>
            <a:endParaRPr lang="es-CO" sz="1500" dirty="0">
              <a:solidFill>
                <a:schemeClr val="tx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9121277" y="1929024"/>
            <a:ext cx="125695" cy="4023929"/>
            <a:chOff x="9237246" y="1888522"/>
            <a:chExt cx="125695" cy="4023929"/>
          </a:xfrm>
        </p:grpSpPr>
        <p:sp>
          <p:nvSpPr>
            <p:cNvPr id="12" name="Rectángulo 11"/>
            <p:cNvSpPr/>
            <p:nvPr/>
          </p:nvSpPr>
          <p:spPr>
            <a:xfrm>
              <a:off x="9237246" y="1888522"/>
              <a:ext cx="125695" cy="40239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9237246" y="1888522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9237246" y="5757863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5" name="Rectángulo 14">
            <a:hlinkClick r:id="rId6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grpSp>
        <p:nvGrpSpPr>
          <p:cNvPr id="16" name="Grupo 15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7" name="Grupo 16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9" name="Rectángulo 18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20" name="Grupo 19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21" name="Rectángulo 20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22" name="Rectángulo 21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8" name="Rectángulo 17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217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www.bioeticausb.edu.co/historiadelavida.htm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Historia de la vida</a:t>
            </a:r>
            <a:endParaRPr lang="es-CO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 clave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2795040" y="1929024"/>
            <a:ext cx="6338419" cy="4023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500" dirty="0">
              <a:solidFill>
                <a:schemeClr val="tx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2" name="Grupo 11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4" name="Rectángulo 13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5" name="Grupo 14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6" name="Rectángulo 15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17" name="Rectángulo 16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3" name="Rectángulo 12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0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www.bioeticausb.edu.co/historiadelavida.htm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Historia de la vida</a:t>
            </a:r>
            <a:endParaRPr lang="es-CO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 clave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2898827" y="1888522"/>
            <a:ext cx="6338419" cy="402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¿Cómo juego?</a:t>
            </a:r>
          </a:p>
          <a:p>
            <a:pPr algn="ctr"/>
            <a:endParaRPr lang="es-CO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CO" dirty="0" smtClean="0">
                <a:solidFill>
                  <a:schemeClr val="tx1"/>
                </a:solidFill>
              </a:rPr>
              <a:t>El presente trabajo se hará conforme a la explicación nativa de Avogadro con su número que incitó a la revolución de las redes sociales y a la costa de </a:t>
            </a:r>
            <a:r>
              <a:rPr lang="es-CO" dirty="0" err="1" smtClean="0">
                <a:solidFill>
                  <a:schemeClr val="tx1"/>
                </a:solidFill>
              </a:rPr>
              <a:t>Fredonia</a:t>
            </a:r>
            <a:r>
              <a:rPr lang="es-CO" dirty="0" smtClean="0">
                <a:solidFill>
                  <a:schemeClr val="tx1"/>
                </a:solidFill>
              </a:rPr>
              <a:t>…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CO" dirty="0" err="1" smtClean="0">
                <a:solidFill>
                  <a:schemeClr val="tx1"/>
                </a:solidFill>
              </a:rPr>
              <a:t>Bla</a:t>
            </a:r>
            <a:r>
              <a:rPr lang="es-CO" dirty="0" smtClean="0">
                <a:solidFill>
                  <a:schemeClr val="tx1"/>
                </a:solidFill>
              </a:rPr>
              <a:t>.. </a:t>
            </a:r>
            <a:r>
              <a:rPr lang="es-CO" dirty="0" err="1" smtClean="0">
                <a:solidFill>
                  <a:schemeClr val="tx1"/>
                </a:solidFill>
              </a:rPr>
              <a:t>Bla</a:t>
            </a:r>
            <a:r>
              <a:rPr lang="es-CO" dirty="0" smtClean="0">
                <a:solidFill>
                  <a:schemeClr val="tx1"/>
                </a:solidFill>
              </a:rPr>
              <a:t>.. </a:t>
            </a:r>
            <a:r>
              <a:rPr lang="es-CO" dirty="0" err="1" smtClean="0">
                <a:solidFill>
                  <a:schemeClr val="tx1"/>
                </a:solidFill>
              </a:rPr>
              <a:t>Bla</a:t>
            </a:r>
            <a:r>
              <a:rPr lang="es-CO" dirty="0" smtClean="0">
                <a:solidFill>
                  <a:schemeClr val="tx1"/>
                </a:solidFill>
              </a:rPr>
              <a:t>..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237246" y="1888522"/>
            <a:ext cx="125695" cy="40239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2" name="Grupo 11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3" name="Grupo 12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5" name="Rectángulo 14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6" name="Grupo 15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7" name="Rectángulo 16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18" name="Rectángulo 17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4" name="Rectángulo 13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112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www.bioeticausb.edu.co/historiadelavida.htm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Historia de la vida</a:t>
            </a:r>
            <a:endParaRPr lang="es-CO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 clave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 useBgFill="1">
        <p:nvSpPr>
          <p:cNvPr id="10" name="Rectángulo 9"/>
          <p:cNvSpPr/>
          <p:nvPr/>
        </p:nvSpPr>
        <p:spPr>
          <a:xfrm>
            <a:off x="2795821" y="1888522"/>
            <a:ext cx="6338419" cy="4023929"/>
          </a:xfrm>
          <a:prstGeom prst="rect">
            <a:avLst/>
          </a:prstGeom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1" name="Picture 2" descr="http://images.artelista.com/artelista/obras/big/9/6/3/8553170995377205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899" b="98885" l="2714" r="965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535" y="3195717"/>
            <a:ext cx="2133365" cy="2733755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lamada ovalada 11"/>
          <p:cNvSpPr/>
          <p:nvPr/>
        </p:nvSpPr>
        <p:spPr>
          <a:xfrm>
            <a:off x="3503054" y="2813416"/>
            <a:ext cx="2822481" cy="1798847"/>
          </a:xfrm>
          <a:prstGeom prst="wedgeEllipseCallout">
            <a:avLst>
              <a:gd name="adj1" fmla="val 56042"/>
              <a:gd name="adj2" fmla="val 48932"/>
            </a:avLst>
          </a:prstGeom>
          <a:solidFill>
            <a:schemeClr val="accent1">
              <a:alpha val="56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Hola, soy Tunay y hoy aprenderemos sobre … bla bla bla </a:t>
            </a:r>
            <a:endParaRPr lang="es-CO" dirty="0"/>
          </a:p>
        </p:txBody>
      </p:sp>
      <p:sp>
        <p:nvSpPr>
          <p:cNvPr id="13" name="Rectángulo 12">
            <a:hlinkClick r:id="rId9" action="ppaction://hlinksldjump"/>
          </p:cNvPr>
          <p:cNvSpPr/>
          <p:nvPr/>
        </p:nvSpPr>
        <p:spPr>
          <a:xfrm>
            <a:off x="2795822" y="5563518"/>
            <a:ext cx="1190391" cy="348933"/>
          </a:xfrm>
          <a:prstGeom prst="rect">
            <a:avLst/>
          </a:prstGeom>
          <a:solidFill>
            <a:schemeClr val="accent1">
              <a:lumMod val="50000"/>
              <a:alpha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Descargar documento en PDF</a:t>
            </a:r>
            <a:endParaRPr lang="es-CO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5" name="Grupo 14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7" name="Rectángulo 16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8" name="Grupo 17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9" name="Rectángulo 18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20" name="Rectángulo 19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6" name="Rectángulo 15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93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www.bioeticausb.edu.co/historiadelavida.htm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Historia de la vida</a:t>
            </a:r>
            <a:endParaRPr lang="es-CO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 clave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6021" y="2037101"/>
            <a:ext cx="6444031" cy="4035902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2" name="Grupo 11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4" name="Rectángulo 13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5" name="Grupo 14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6" name="Rectángulo 15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17" name="Rectángulo 16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3" name="Rectángulo 12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917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</p:cNvPr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http://www.bioeticausb.edu.co/juego/Salon.htm</a:t>
            </a:r>
            <a:endParaRPr lang="es-CO" dirty="0">
              <a:solidFill>
                <a:schemeClr val="tx1"/>
              </a:solidFill>
            </a:endParaRPr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308020814"/>
              </p:ext>
            </p:extLst>
          </p:nvPr>
        </p:nvGraphicFramePr>
        <p:xfrm>
          <a:off x="3429000" y="1552464"/>
          <a:ext cx="5689475" cy="3662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upo 13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5" name="Grupo 14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7" name="Rectángulo 16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8" name="Grupo 17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9" name="Rectángulo 18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20" name="Rectángulo 19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6" name="Rectángulo 15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89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www.bioeticausb.edu.co/historiadelavida.htm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Historia de la vida</a:t>
            </a:r>
            <a:endParaRPr lang="es-CO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 clave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 useBgFill="1">
        <p:nvSpPr>
          <p:cNvPr id="10" name="Rectángulo 9"/>
          <p:cNvSpPr/>
          <p:nvPr/>
        </p:nvSpPr>
        <p:spPr>
          <a:xfrm>
            <a:off x="3169873" y="2231710"/>
            <a:ext cx="5996354" cy="34431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Pergamino horizontal 10"/>
          <p:cNvSpPr/>
          <p:nvPr/>
        </p:nvSpPr>
        <p:spPr>
          <a:xfrm>
            <a:off x="3772420" y="3727700"/>
            <a:ext cx="1528763" cy="534846"/>
          </a:xfrm>
          <a:prstGeom prst="horizontalScroll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Instrucciones</a:t>
            </a:r>
            <a:endParaRPr lang="es-CO" dirty="0"/>
          </a:p>
        </p:txBody>
      </p:sp>
      <p:sp>
        <p:nvSpPr>
          <p:cNvPr id="12" name="Pergamino horizontal 11">
            <a:hlinkClick r:id="rId7" action="ppaction://hlinksldjump"/>
          </p:cNvPr>
          <p:cNvSpPr/>
          <p:nvPr/>
        </p:nvSpPr>
        <p:spPr>
          <a:xfrm>
            <a:off x="6729138" y="3708338"/>
            <a:ext cx="1528763" cy="489871"/>
          </a:xfrm>
          <a:prstGeom prst="horizontalScroll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Comienza</a:t>
            </a:r>
            <a:endParaRPr lang="es-CO" dirty="0"/>
          </a:p>
        </p:txBody>
      </p:sp>
      <p:grpSp>
        <p:nvGrpSpPr>
          <p:cNvPr id="13" name="Grupo 12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4" name="Grupo 13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6" name="Rectángulo 15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7" name="Grupo 16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8" name="Rectángulo 17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19" name="Rectángulo 18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5" name="Rectángulo 14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368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www.bioeticausb.edu.co/historiadelavida.htm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Historia de la vida</a:t>
            </a:r>
            <a:endParaRPr lang="es-CO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 clave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 useBgFill="1">
        <p:nvSpPr>
          <p:cNvPr id="10" name="Rectángulo 9"/>
          <p:cNvSpPr/>
          <p:nvPr/>
        </p:nvSpPr>
        <p:spPr>
          <a:xfrm>
            <a:off x="2902440" y="2186379"/>
            <a:ext cx="6174152" cy="35129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Pergamino horizontal 10"/>
          <p:cNvSpPr/>
          <p:nvPr/>
        </p:nvSpPr>
        <p:spPr>
          <a:xfrm>
            <a:off x="4500562" y="2360166"/>
            <a:ext cx="2600325" cy="557212"/>
          </a:xfrm>
          <a:prstGeom prst="horizontalScroll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Instrucciones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523943" y="3100181"/>
            <a:ext cx="4553562" cy="1628165"/>
          </a:xfrm>
          <a:prstGeom prst="rect">
            <a:avLst/>
          </a:prstGeom>
          <a:solidFill>
            <a:schemeClr val="accent1">
              <a:alpha val="7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continuación encontrará tres juegos: un crucigrama, una sopa de letras y un juego de apareamiento. Cada juego constituye un nivel. Para poder pasar de nivel se debe completar de forma correcta cada juego, si esto sucede, automáticamente se pasa al siguiente nivel.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Pergamino horizontal 12">
            <a:hlinkClick r:id="rId7" action="ppaction://hlinksldjump"/>
          </p:cNvPr>
          <p:cNvSpPr/>
          <p:nvPr/>
        </p:nvSpPr>
        <p:spPr>
          <a:xfrm>
            <a:off x="3348650" y="5110670"/>
            <a:ext cx="1780564" cy="486385"/>
          </a:xfrm>
          <a:prstGeom prst="horizontalScroll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Continuar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Pergamino horizontal 13">
            <a:hlinkClick r:id="" action="ppaction://hlinkshowjump?jump=previousslide"/>
          </p:cNvPr>
          <p:cNvSpPr/>
          <p:nvPr/>
        </p:nvSpPr>
        <p:spPr>
          <a:xfrm>
            <a:off x="6886575" y="5110669"/>
            <a:ext cx="1780564" cy="486385"/>
          </a:xfrm>
          <a:prstGeom prst="horizontalScroll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Comienza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6" name="Grupo 15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8" name="Rectángulo 17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20" name="Rectángulo 19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21" name="Rectángulo 20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7" name="Rectángulo 16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528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www.bioeticausb.edu.co/historiadelavida.htm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Historia de la vida</a:t>
            </a:r>
            <a:endParaRPr lang="es-CO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 clave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2898827" y="1888522"/>
            <a:ext cx="6338419" cy="402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9237246" y="1888522"/>
            <a:ext cx="125695" cy="4023929"/>
            <a:chOff x="9237246" y="1888522"/>
            <a:chExt cx="125695" cy="4023929"/>
          </a:xfrm>
        </p:grpSpPr>
        <p:sp>
          <p:nvSpPr>
            <p:cNvPr id="12" name="Rectángulo 11"/>
            <p:cNvSpPr/>
            <p:nvPr/>
          </p:nvSpPr>
          <p:spPr>
            <a:xfrm>
              <a:off x="9237246" y="1888522"/>
              <a:ext cx="125695" cy="40239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9237246" y="1888522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9237246" y="5757863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5" name="Rectángulo 14"/>
          <p:cNvSpPr/>
          <p:nvPr/>
        </p:nvSpPr>
        <p:spPr>
          <a:xfrm>
            <a:off x="3643313" y="2168745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2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003604" y="3066991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3291047" y="3088945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1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3991197" y="3077045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327473" y="3071227"/>
            <a:ext cx="330252" cy="320711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641673" y="2474402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641673" y="2783080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641673" y="3094932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648297" y="3374220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651101" y="307122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639382" y="3691795"/>
            <a:ext cx="342900" cy="325517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648297" y="4017312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3643313" y="4297536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657725" y="337981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4651101" y="3660401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/>
          <p:cNvSpPr/>
          <p:nvPr/>
        </p:nvSpPr>
        <p:spPr>
          <a:xfrm>
            <a:off x="4651101" y="3954321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4334097" y="3960750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4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4676997" y="427423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3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648297" y="4613326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5003604" y="396423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5356107" y="3960749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5718213" y="3954321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6700838" y="2471738"/>
            <a:ext cx="21002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 smtClean="0"/>
              <a:t>BBIOIFH</a:t>
            </a:r>
          </a:p>
          <a:p>
            <a:pPr marL="342900" indent="-342900">
              <a:buAutoNum type="arabicPeriod"/>
            </a:pPr>
            <a:r>
              <a:rPr lang="es-CO" dirty="0" smtClean="0"/>
              <a:t>HVYF</a:t>
            </a:r>
          </a:p>
          <a:p>
            <a:pPr marL="342900" indent="-342900">
              <a:buAutoNum type="arabicPeriod"/>
            </a:pPr>
            <a:r>
              <a:rPr lang="es-CO" dirty="0" smtClean="0"/>
              <a:t>GDYSF</a:t>
            </a:r>
          </a:p>
          <a:p>
            <a:pPr marL="342900" indent="-342900">
              <a:buAutoNum type="arabicPeriod"/>
            </a:pPr>
            <a:r>
              <a:rPr lang="es-CO" dirty="0" smtClean="0"/>
              <a:t>FHBDUV</a:t>
            </a:r>
          </a:p>
          <a:p>
            <a:pPr marL="342900" indent="-342900">
              <a:buAutoNum type="arabicPeriod"/>
            </a:pPr>
            <a:r>
              <a:rPr lang="es-CO" dirty="0" smtClean="0"/>
              <a:t>GGXC HD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3641673" y="490919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3992236" y="490327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4334097" y="4896848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5346504" y="489684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5013193" y="4903277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4676997" y="4903276"/>
            <a:ext cx="342900" cy="302993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5019897" y="2028825"/>
            <a:ext cx="21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Crucigrama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5" name="Grupo 44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46" name="Grupo 45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48" name="Rectángulo 47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49" name="Grupo 48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50" name="Rectángulo 49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51" name="Rectángulo 50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47" name="Rectángulo 46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588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www.bioeticausb.edu.co/historiadelavida.htm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Historia de la vida</a:t>
            </a:r>
            <a:endParaRPr lang="es-CO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 clave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2795040" y="1929024"/>
            <a:ext cx="6338419" cy="402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949795" y="3129730"/>
            <a:ext cx="2069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sz="1600" dirty="0" smtClean="0"/>
              <a:t>BBIOIFH</a:t>
            </a:r>
          </a:p>
          <a:p>
            <a:pPr marL="342900" indent="-342900">
              <a:buAutoNum type="arabicPeriod"/>
            </a:pPr>
            <a:r>
              <a:rPr lang="es-CO" sz="1600" dirty="0" smtClean="0"/>
              <a:t>HVYF</a:t>
            </a:r>
          </a:p>
          <a:p>
            <a:pPr marL="342900" indent="-342900">
              <a:buAutoNum type="arabicPeriod"/>
            </a:pPr>
            <a:r>
              <a:rPr lang="es-CO" sz="1600" dirty="0" smtClean="0"/>
              <a:t>GDYSF</a:t>
            </a:r>
          </a:p>
          <a:p>
            <a:pPr marL="342900" indent="-342900">
              <a:buAutoNum type="arabicPeriod"/>
            </a:pPr>
            <a:r>
              <a:rPr lang="es-CO" sz="1600" dirty="0" smtClean="0"/>
              <a:t>FHBDUV</a:t>
            </a:r>
          </a:p>
          <a:p>
            <a:pPr marL="342900" indent="-342900">
              <a:buAutoNum type="arabicPeriod"/>
            </a:pPr>
            <a:r>
              <a:rPr lang="es-CO" sz="1600" dirty="0" smtClean="0"/>
              <a:t>GGXC HD</a:t>
            </a:r>
          </a:p>
          <a:p>
            <a:pPr marL="342900" indent="-342900">
              <a:buAutoNum type="arabicPeriod"/>
            </a:pPr>
            <a:r>
              <a:rPr lang="es-CO" sz="1600" dirty="0" smtClean="0"/>
              <a:t>CHINCUNGUNYA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540963" y="2507332"/>
            <a:ext cx="3128134" cy="3295701"/>
            <a:chOff x="3609973" y="2351239"/>
            <a:chExt cx="3128134" cy="3295701"/>
          </a:xfrm>
        </p:grpSpPr>
        <p:grpSp>
          <p:nvGrpSpPr>
            <p:cNvPr id="13" name="Grupo 12"/>
            <p:cNvGrpSpPr/>
            <p:nvPr/>
          </p:nvGrpSpPr>
          <p:grpSpPr>
            <a:xfrm>
              <a:off x="3609973" y="2357438"/>
              <a:ext cx="789569" cy="3286029"/>
              <a:chOff x="3609973" y="2357438"/>
              <a:chExt cx="789569" cy="3286029"/>
            </a:xfrm>
          </p:grpSpPr>
          <p:grpSp>
            <p:nvGrpSpPr>
              <p:cNvPr id="98" name="Grupo 97"/>
              <p:cNvGrpSpPr/>
              <p:nvPr/>
            </p:nvGrpSpPr>
            <p:grpSpPr>
              <a:xfrm>
                <a:off x="3609973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113" name="Rectángulo 112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4" name="Rectángulo 113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5" name="Rectángulo 114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6" name="Rectángulo 115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7" name="Rectángulo 116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8" name="Rectángulo 117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9" name="Rectángulo 118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0" name="Rectángulo 119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1" name="Rectángulo 120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2" name="Rectángulo 121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3" name="Rectángulo 122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4" name="Rectángulo 123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pic>
            <p:nvPicPr>
              <p:cNvPr id="99" name="Imagen 9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81436" y="2357438"/>
                <a:ext cx="280440" cy="3286029"/>
              </a:xfrm>
              <a:prstGeom prst="rect">
                <a:avLst/>
              </a:prstGeom>
            </p:spPr>
          </p:pic>
          <p:grpSp>
            <p:nvGrpSpPr>
              <p:cNvPr id="100" name="Grupo 99"/>
              <p:cNvGrpSpPr/>
              <p:nvPr/>
            </p:nvGrpSpPr>
            <p:grpSpPr>
              <a:xfrm>
                <a:off x="4133608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101" name="Rectángulo 100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2" name="Rectángulo 101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3" name="Rectángulo 102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4" name="Rectángulo 103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5" name="Rectángulo 104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6" name="Rectángulo 105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7" name="Rectángulo 106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8" name="Rectángulo 107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9" name="Rectángulo 108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0" name="Rectángulo 109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1" name="Rectángulo 110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2" name="Rectángulo 111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  <p:grpSp>
          <p:nvGrpSpPr>
            <p:cNvPr id="14" name="Grupo 13"/>
            <p:cNvGrpSpPr/>
            <p:nvPr/>
          </p:nvGrpSpPr>
          <p:grpSpPr>
            <a:xfrm>
              <a:off x="4407037" y="2357438"/>
              <a:ext cx="789569" cy="3286029"/>
              <a:chOff x="3609973" y="2357438"/>
              <a:chExt cx="789569" cy="3286029"/>
            </a:xfrm>
          </p:grpSpPr>
          <p:grpSp>
            <p:nvGrpSpPr>
              <p:cNvPr id="71" name="Grupo 70"/>
              <p:cNvGrpSpPr/>
              <p:nvPr/>
            </p:nvGrpSpPr>
            <p:grpSpPr>
              <a:xfrm>
                <a:off x="3609973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86" name="Rectángulo 85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7" name="Rectángulo 86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8" name="Rectángulo 87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9" name="Rectángulo 88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0" name="Rectángulo 89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1" name="Rectángulo 90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2" name="Rectángulo 91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3" name="Rectángulo 92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4" name="Rectángulo 93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5" name="Rectángulo 94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6" name="Rectángulo 95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7" name="Rectángulo 96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pic>
            <p:nvPicPr>
              <p:cNvPr id="72" name="Imagen 7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81436" y="2357438"/>
                <a:ext cx="280440" cy="3286029"/>
              </a:xfrm>
              <a:prstGeom prst="rect">
                <a:avLst/>
              </a:prstGeom>
            </p:spPr>
          </p:pic>
          <p:grpSp>
            <p:nvGrpSpPr>
              <p:cNvPr id="73" name="Grupo 72"/>
              <p:cNvGrpSpPr/>
              <p:nvPr/>
            </p:nvGrpSpPr>
            <p:grpSpPr>
              <a:xfrm>
                <a:off x="4133608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74" name="Rectángulo 73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5" name="Rectángulo 74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6" name="Rectángulo 75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7" name="Rectángulo 76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8" name="Rectángulo 77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9" name="Rectángulo 78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0" name="Rectángulo 79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1" name="Rectángulo 80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2" name="Rectángulo 81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3" name="Rectángulo 82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4" name="Rectángulo 83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5" name="Rectángulo 84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  <p:grpSp>
          <p:nvGrpSpPr>
            <p:cNvPr id="15" name="Grupo 14"/>
            <p:cNvGrpSpPr/>
            <p:nvPr/>
          </p:nvGrpSpPr>
          <p:grpSpPr>
            <a:xfrm>
              <a:off x="5185967" y="2360911"/>
              <a:ext cx="789569" cy="3286029"/>
              <a:chOff x="3609973" y="2357438"/>
              <a:chExt cx="789569" cy="3286029"/>
            </a:xfrm>
          </p:grpSpPr>
          <p:grpSp>
            <p:nvGrpSpPr>
              <p:cNvPr id="44" name="Grupo 43"/>
              <p:cNvGrpSpPr/>
              <p:nvPr/>
            </p:nvGrpSpPr>
            <p:grpSpPr>
              <a:xfrm>
                <a:off x="3609973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59" name="Rectángulo 58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0" name="Rectángulo 59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1" name="Rectángulo 60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2" name="Rectángulo 61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3" name="Rectángulo 62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4" name="Rectángulo 63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5" name="Rectángulo 64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6" name="Rectángulo 65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7" name="Rectángulo 66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8" name="Rectángulo 67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9" name="Rectángulo 68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0" name="Rectángulo 69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pic>
            <p:nvPicPr>
              <p:cNvPr id="45" name="Imagen 4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81436" y="2357438"/>
                <a:ext cx="280440" cy="3286029"/>
              </a:xfrm>
              <a:prstGeom prst="rect">
                <a:avLst/>
              </a:prstGeom>
            </p:spPr>
          </p:pic>
          <p:grpSp>
            <p:nvGrpSpPr>
              <p:cNvPr id="46" name="Grupo 45"/>
              <p:cNvGrpSpPr/>
              <p:nvPr/>
            </p:nvGrpSpPr>
            <p:grpSpPr>
              <a:xfrm>
                <a:off x="4133608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47" name="Rectángulo 46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8" name="Rectángulo 47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9" name="Rectángulo 48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0" name="Rectángulo 49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1" name="Rectángulo 50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2" name="Rectángulo 51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3" name="Rectángulo 52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4" name="Rectángulo 53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5" name="Rectángulo 54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6" name="Rectángulo 55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7" name="Rectángulo 56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8" name="Rectángulo 57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  <p:grpSp>
          <p:nvGrpSpPr>
            <p:cNvPr id="16" name="Grupo 15"/>
            <p:cNvGrpSpPr/>
            <p:nvPr/>
          </p:nvGrpSpPr>
          <p:grpSpPr>
            <a:xfrm>
              <a:off x="5948538" y="2351239"/>
              <a:ext cx="789569" cy="3286029"/>
              <a:chOff x="3609973" y="2357438"/>
              <a:chExt cx="789569" cy="3286029"/>
            </a:xfrm>
          </p:grpSpPr>
          <p:grpSp>
            <p:nvGrpSpPr>
              <p:cNvPr id="17" name="Grupo 16"/>
              <p:cNvGrpSpPr/>
              <p:nvPr/>
            </p:nvGrpSpPr>
            <p:grpSpPr>
              <a:xfrm>
                <a:off x="3609973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32" name="Rectángulo 31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3" name="Rectángulo 32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4" name="Rectángulo 33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5" name="Rectángulo 34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6" name="Rectángulo 35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7" name="Rectángulo 36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8" name="Rectángulo 37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9" name="Rectángulo 38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0" name="Rectángulo 39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1" name="Rectángulo 40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2" name="Rectángulo 41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3" name="Rectángulo 42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81436" y="2357438"/>
                <a:ext cx="280440" cy="3286029"/>
              </a:xfrm>
              <a:prstGeom prst="rect">
                <a:avLst/>
              </a:prstGeom>
            </p:spPr>
          </p:pic>
          <p:grpSp>
            <p:nvGrpSpPr>
              <p:cNvPr id="19" name="Grupo 18"/>
              <p:cNvGrpSpPr/>
              <p:nvPr/>
            </p:nvGrpSpPr>
            <p:grpSpPr>
              <a:xfrm>
                <a:off x="4133608" y="2357438"/>
                <a:ext cx="265934" cy="3276662"/>
                <a:chOff x="3609973" y="2357438"/>
                <a:chExt cx="265934" cy="3276662"/>
              </a:xfrm>
            </p:grpSpPr>
            <p:sp>
              <p:nvSpPr>
                <p:cNvPr id="20" name="Rectángulo 19"/>
                <p:cNvSpPr/>
                <p:nvPr/>
              </p:nvSpPr>
              <p:spPr>
                <a:xfrm>
                  <a:off x="3614738" y="23574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1" name="Rectángulo 20"/>
                <p:cNvSpPr/>
                <p:nvPr/>
              </p:nvSpPr>
              <p:spPr>
                <a:xfrm>
                  <a:off x="3609976" y="2628900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2" name="Rectángulo 21"/>
                <p:cNvSpPr/>
                <p:nvPr/>
              </p:nvSpPr>
              <p:spPr>
                <a:xfrm>
                  <a:off x="3617945" y="2908605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3" name="Rectángulo 22"/>
                <p:cNvSpPr/>
                <p:nvPr/>
              </p:nvSpPr>
              <p:spPr>
                <a:xfrm>
                  <a:off x="3613971" y="3198953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4" name="Rectángulo 23"/>
                <p:cNvSpPr/>
                <p:nvPr/>
              </p:nvSpPr>
              <p:spPr>
                <a:xfrm>
                  <a:off x="3609976" y="3482322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5" name="Rectángulo 24"/>
                <p:cNvSpPr/>
                <p:nvPr/>
              </p:nvSpPr>
              <p:spPr>
                <a:xfrm>
                  <a:off x="3618732" y="3762376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6" name="Rectángulo 25"/>
                <p:cNvSpPr/>
                <p:nvPr/>
              </p:nvSpPr>
              <p:spPr>
                <a:xfrm>
                  <a:off x="3616218" y="401716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7" name="Rectángulo 26"/>
                <p:cNvSpPr/>
                <p:nvPr/>
              </p:nvSpPr>
              <p:spPr>
                <a:xfrm>
                  <a:off x="3609976" y="428055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8" name="Rectángulo 27"/>
                <p:cNvSpPr/>
                <p:nvPr/>
              </p:nvSpPr>
              <p:spPr>
                <a:xfrm>
                  <a:off x="3617945" y="4563659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9" name="Rectángulo 28"/>
                <p:cNvSpPr/>
                <p:nvPr/>
              </p:nvSpPr>
              <p:spPr>
                <a:xfrm>
                  <a:off x="3609975" y="4827044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0" name="Rectángulo 29"/>
                <p:cNvSpPr/>
                <p:nvPr/>
              </p:nvSpPr>
              <p:spPr>
                <a:xfrm>
                  <a:off x="3609974" y="5094841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3609973" y="5362638"/>
                  <a:ext cx="257175" cy="2714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</p:grpSp>
      <p:grpSp>
        <p:nvGrpSpPr>
          <p:cNvPr id="125" name="Grupo 124"/>
          <p:cNvGrpSpPr/>
          <p:nvPr/>
        </p:nvGrpSpPr>
        <p:grpSpPr>
          <a:xfrm>
            <a:off x="9121277" y="1929024"/>
            <a:ext cx="125695" cy="4023929"/>
            <a:chOff x="9237246" y="1888522"/>
            <a:chExt cx="125695" cy="4023929"/>
          </a:xfrm>
        </p:grpSpPr>
        <p:sp>
          <p:nvSpPr>
            <p:cNvPr id="126" name="Rectángulo 125"/>
            <p:cNvSpPr/>
            <p:nvPr/>
          </p:nvSpPr>
          <p:spPr>
            <a:xfrm>
              <a:off x="9237246" y="1888522"/>
              <a:ext cx="125695" cy="40239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7" name="Rectángulo 126"/>
            <p:cNvSpPr/>
            <p:nvPr/>
          </p:nvSpPr>
          <p:spPr>
            <a:xfrm>
              <a:off x="9237246" y="1888522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8" name="Rectángulo 127"/>
            <p:cNvSpPr/>
            <p:nvPr/>
          </p:nvSpPr>
          <p:spPr>
            <a:xfrm>
              <a:off x="9237246" y="5757863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29" name="CuadroTexto 128"/>
          <p:cNvSpPr txBox="1"/>
          <p:nvPr/>
        </p:nvSpPr>
        <p:spPr>
          <a:xfrm>
            <a:off x="4255545" y="2057860"/>
            <a:ext cx="339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Sopa de letras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0" name="Grupo 129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31" name="Grupo 130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33" name="Rectángulo 132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34" name="Grupo 133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35" name="Rectángulo 134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136" name="Rectángulo 135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32" name="Rectángulo 131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689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www.bioeticausb.edu.co/historiadelavida.htm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Historia de la vida</a:t>
            </a:r>
            <a:endParaRPr lang="es-CO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 clave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2795040" y="1929024"/>
            <a:ext cx="6338419" cy="402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9121277" y="1929024"/>
            <a:ext cx="125695" cy="4023929"/>
            <a:chOff x="9237246" y="1888522"/>
            <a:chExt cx="125695" cy="4023929"/>
          </a:xfrm>
        </p:grpSpPr>
        <p:sp>
          <p:nvSpPr>
            <p:cNvPr id="12" name="Rectángulo 11"/>
            <p:cNvSpPr/>
            <p:nvPr/>
          </p:nvSpPr>
          <p:spPr>
            <a:xfrm>
              <a:off x="9237246" y="1888522"/>
              <a:ext cx="125695" cy="40239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9237246" y="1888522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9237246" y="5757863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5" name="CuadroTexto 14"/>
          <p:cNvSpPr txBox="1"/>
          <p:nvPr/>
        </p:nvSpPr>
        <p:spPr>
          <a:xfrm>
            <a:off x="3814763" y="2586038"/>
            <a:ext cx="1228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Hormiga</a:t>
            </a:r>
          </a:p>
          <a:p>
            <a:endParaRPr lang="es-CO" dirty="0" smtClean="0"/>
          </a:p>
          <a:p>
            <a:r>
              <a:rPr lang="es-CO" dirty="0" smtClean="0"/>
              <a:t>Elefante</a:t>
            </a:r>
          </a:p>
          <a:p>
            <a:endParaRPr lang="es-CO" dirty="0" smtClean="0"/>
          </a:p>
          <a:p>
            <a:r>
              <a:rPr lang="es-CO" dirty="0" smtClean="0"/>
              <a:t>Jirafa</a:t>
            </a:r>
          </a:p>
          <a:p>
            <a:endParaRPr lang="es-CO" dirty="0" smtClean="0"/>
          </a:p>
          <a:p>
            <a:r>
              <a:rPr lang="es-CO" dirty="0" smtClean="0"/>
              <a:t>Oveja</a:t>
            </a:r>
          </a:p>
          <a:p>
            <a:endParaRPr lang="es-CO" dirty="0" smtClean="0"/>
          </a:p>
          <a:p>
            <a:r>
              <a:rPr lang="es-CO" dirty="0" smtClean="0"/>
              <a:t>Perro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063211" y="2586037"/>
            <a:ext cx="1228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Corpulento</a:t>
            </a:r>
          </a:p>
          <a:p>
            <a:endParaRPr lang="es-CO" dirty="0" smtClean="0"/>
          </a:p>
          <a:p>
            <a:r>
              <a:rPr lang="es-CO" dirty="0" smtClean="0"/>
              <a:t>Pequeña </a:t>
            </a:r>
          </a:p>
          <a:p>
            <a:endParaRPr lang="es-CO" dirty="0" smtClean="0"/>
          </a:p>
          <a:p>
            <a:r>
              <a:rPr lang="es-CO" dirty="0" smtClean="0"/>
              <a:t>Alta</a:t>
            </a:r>
          </a:p>
          <a:p>
            <a:endParaRPr lang="es-CO" dirty="0" smtClean="0"/>
          </a:p>
          <a:p>
            <a:r>
              <a:rPr lang="es-CO" dirty="0" smtClean="0"/>
              <a:t>Leal</a:t>
            </a:r>
          </a:p>
          <a:p>
            <a:endParaRPr lang="es-CO" dirty="0" smtClean="0"/>
          </a:p>
          <a:p>
            <a:r>
              <a:rPr lang="es-CO" dirty="0"/>
              <a:t>Lanuda</a:t>
            </a:r>
          </a:p>
        </p:txBody>
      </p:sp>
      <p:cxnSp>
        <p:nvCxnSpPr>
          <p:cNvPr id="17" name="Conector recto 16"/>
          <p:cNvCxnSpPr/>
          <p:nvPr/>
        </p:nvCxnSpPr>
        <p:spPr>
          <a:xfrm flipH="1">
            <a:off x="4742887" y="2771775"/>
            <a:ext cx="1320324" cy="56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 flipV="1">
            <a:off x="4742887" y="2771729"/>
            <a:ext cx="1328086" cy="439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4664024" y="3842179"/>
            <a:ext cx="1399187" cy="36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H="1" flipV="1">
            <a:off x="4551464" y="4467274"/>
            <a:ext cx="1328086" cy="439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4551464" y="4434422"/>
            <a:ext cx="1523390" cy="522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4120308" y="2069327"/>
            <a:ext cx="349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Apareamiento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24" name="Grupo 23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26" name="Rectángulo 25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27" name="Grupo 26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28" name="Rectángulo 27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29" name="Rectángulo 28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25" name="Rectángulo 24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753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http</a:t>
            </a:r>
            <a:r>
              <a:rPr lang="es-CO" dirty="0">
                <a:solidFill>
                  <a:schemeClr val="tx1"/>
                </a:solidFill>
              </a:rPr>
              <a:t>://</a:t>
            </a:r>
            <a:r>
              <a:rPr lang="es-CO" dirty="0" smtClean="0">
                <a:solidFill>
                  <a:schemeClr val="tx1"/>
                </a:solidFill>
              </a:rPr>
              <a:t>www.bioeticausb.edu.co/historiadelavida.htm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 useBgFill="1">
        <p:nvSpPr>
          <p:cNvPr id="3" name="Rectángulo 2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Historia de la vida</a:t>
            </a:r>
            <a:endParaRPr lang="es-CO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 clave</a:t>
            </a:r>
            <a:endParaRPr lang="es-CO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9808366" y="4442191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284592" y="3633869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2795040" y="1929024"/>
            <a:ext cx="6338419" cy="402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4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Ganaste</a:t>
            </a:r>
          </a:p>
          <a:p>
            <a:pPr algn="ctr"/>
            <a:r>
              <a:rPr lang="es-CO" sz="1500" dirty="0" smtClean="0">
                <a:solidFill>
                  <a:schemeClr val="tx1"/>
                </a:solidFill>
              </a:rPr>
              <a:t>Haz </a:t>
            </a:r>
            <a:r>
              <a:rPr lang="es-CO" sz="1500" dirty="0" err="1" smtClean="0">
                <a:solidFill>
                  <a:schemeClr val="tx1"/>
                </a:solidFill>
                <a:hlinkClick r:id="rId7" action="ppaction://hlinksldjump"/>
              </a:rPr>
              <a:t>click</a:t>
            </a:r>
            <a:r>
              <a:rPr lang="es-CO" sz="1500" dirty="0" smtClean="0">
                <a:solidFill>
                  <a:schemeClr val="tx1"/>
                </a:solidFill>
              </a:rPr>
              <a:t> para jugar de nuevo</a:t>
            </a:r>
          </a:p>
          <a:p>
            <a:pPr algn="ctr"/>
            <a:endParaRPr lang="es-CO" sz="1500" dirty="0">
              <a:solidFill>
                <a:schemeClr val="tx1"/>
              </a:solidFill>
            </a:endParaRPr>
          </a:p>
          <a:p>
            <a:pPr algn="ctr"/>
            <a:endParaRPr lang="es-CO" sz="1500" dirty="0" smtClean="0">
              <a:solidFill>
                <a:schemeClr val="tx1"/>
              </a:solidFill>
            </a:endParaRPr>
          </a:p>
          <a:p>
            <a:pPr algn="ctr"/>
            <a:r>
              <a:rPr lang="es-CO" sz="1500" dirty="0" err="1" smtClean="0">
                <a:solidFill>
                  <a:schemeClr val="tx1"/>
                </a:solidFill>
              </a:rPr>
              <a:t>Obten</a:t>
            </a:r>
            <a:r>
              <a:rPr lang="es-CO" sz="1500" dirty="0" smtClean="0">
                <a:solidFill>
                  <a:schemeClr val="tx1"/>
                </a:solidFill>
              </a:rPr>
              <a:t> tu </a:t>
            </a:r>
            <a:r>
              <a:rPr lang="es-CO" sz="1500" dirty="0" err="1" smtClean="0">
                <a:solidFill>
                  <a:schemeClr val="tx1"/>
                </a:solidFill>
              </a:rPr>
              <a:t>badge</a:t>
            </a:r>
            <a:r>
              <a:rPr lang="es-CO" sz="1500" dirty="0" smtClean="0">
                <a:solidFill>
                  <a:schemeClr val="tx1"/>
                </a:solidFill>
              </a:rPr>
              <a:t> </a:t>
            </a:r>
            <a:r>
              <a:rPr lang="es-CO" sz="1500" dirty="0" smtClean="0">
                <a:solidFill>
                  <a:schemeClr val="tx1"/>
                </a:solidFill>
                <a:hlinkClick r:id="rId8" action="ppaction://hlinksldjump"/>
              </a:rPr>
              <a:t>aquí</a:t>
            </a:r>
            <a:endParaRPr lang="es-CO" sz="1500" dirty="0">
              <a:solidFill>
                <a:schemeClr val="tx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9121277" y="1929024"/>
            <a:ext cx="125695" cy="4023929"/>
            <a:chOff x="9237246" y="1888522"/>
            <a:chExt cx="125695" cy="4023929"/>
          </a:xfrm>
        </p:grpSpPr>
        <p:sp>
          <p:nvSpPr>
            <p:cNvPr id="12" name="Rectángulo 11"/>
            <p:cNvSpPr/>
            <p:nvPr/>
          </p:nvSpPr>
          <p:spPr>
            <a:xfrm>
              <a:off x="9237246" y="1888522"/>
              <a:ext cx="125695" cy="40239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9237246" y="1888522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9237246" y="5757863"/>
              <a:ext cx="125695" cy="1403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6" name="Grupo 15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8" name="Rectángulo 17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20" name="Rectángulo 19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21" name="Rectángulo 20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7" name="Rectángulo 16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148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http://www.bioeticausb.edu.co/badgegénesis.htm</a:t>
            </a:r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7" name="Grupo 6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9" name="Rectángulo 8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0" name="Grupo 9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1" name="Rectángulo 10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12" name="Rectángulo 11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8" name="Rectángulo 7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  <p:sp>
        <p:nvSpPr>
          <p:cNvPr id="13" name="Rectángulo 12">
            <a:hlinkClick r:id="rId2" action="ppaction://hlinksldjump"/>
          </p:cNvPr>
          <p:cNvSpPr/>
          <p:nvPr/>
        </p:nvSpPr>
        <p:spPr>
          <a:xfrm>
            <a:off x="9727405" y="3063310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grpSp>
        <p:nvGrpSpPr>
          <p:cNvPr id="14" name="Grupo 13"/>
          <p:cNvGrpSpPr/>
          <p:nvPr/>
        </p:nvGrpSpPr>
        <p:grpSpPr>
          <a:xfrm>
            <a:off x="168402" y="450056"/>
            <a:ext cx="2600198" cy="2509044"/>
            <a:chOff x="3314700" y="1019495"/>
            <a:chExt cx="5715000" cy="5715000"/>
          </a:xfrm>
        </p:grpSpPr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2833" l="6667" r="94167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14700" y="1019495"/>
              <a:ext cx="5715000" cy="5715000"/>
            </a:xfrm>
            <a:prstGeom prst="rect">
              <a:avLst/>
            </a:prstGeom>
          </p:spPr>
        </p:pic>
        <p:sp>
          <p:nvSpPr>
            <p:cNvPr id="16" name="CuadroTexto 15"/>
            <p:cNvSpPr txBox="1"/>
            <p:nvPr/>
          </p:nvSpPr>
          <p:spPr>
            <a:xfrm>
              <a:off x="5067300" y="2716975"/>
              <a:ext cx="2209800" cy="1472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9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Experto en génesis: </a:t>
              </a:r>
            </a:p>
            <a:p>
              <a:pPr algn="ctr"/>
              <a:r>
                <a:rPr lang="es-CO" sz="9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Generalidades de la bioética</a:t>
              </a:r>
              <a:endParaRPr lang="es-CO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37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3603498" y="642938"/>
            <a:ext cx="2340102" cy="2420372"/>
            <a:chOff x="4432300" y="2039937"/>
            <a:chExt cx="2514600" cy="2828925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704" b="95960" l="4167" r="96591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32300" y="2039937"/>
              <a:ext cx="2514600" cy="2828925"/>
            </a:xfrm>
            <a:prstGeom prst="rect">
              <a:avLst/>
            </a:prstGeom>
          </p:spPr>
        </p:pic>
        <p:sp>
          <p:nvSpPr>
            <p:cNvPr id="5" name="CuadroTexto 4"/>
            <p:cNvSpPr txBox="1"/>
            <p:nvPr/>
          </p:nvSpPr>
          <p:spPr>
            <a:xfrm>
              <a:off x="5016500" y="2870200"/>
              <a:ext cx="1346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Experto en Nativo: Bioética ambiental</a:t>
              </a:r>
              <a:endParaRPr lang="es-CO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68402" y="450056"/>
            <a:ext cx="2600198" cy="2509044"/>
            <a:chOff x="3314700" y="1019495"/>
            <a:chExt cx="5715000" cy="5715000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2833" l="6667" r="94167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14700" y="1019495"/>
              <a:ext cx="5715000" cy="5715000"/>
            </a:xfrm>
            <a:prstGeom prst="rect">
              <a:avLst/>
            </a:prstGeom>
          </p:spPr>
        </p:pic>
        <p:sp>
          <p:nvSpPr>
            <p:cNvPr id="9" name="CuadroTexto 8"/>
            <p:cNvSpPr txBox="1"/>
            <p:nvPr/>
          </p:nvSpPr>
          <p:spPr>
            <a:xfrm>
              <a:off x="5067300" y="2716975"/>
              <a:ext cx="2209800" cy="1472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Experto en génesis: </a:t>
              </a:r>
            </a:p>
            <a:p>
              <a:pPr algn="ctr"/>
              <a:r>
                <a:rPr lang="es-CO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Generalidades de la bioética</a:t>
              </a:r>
            </a:p>
          </p:txBody>
        </p:sp>
      </p:grpSp>
      <p:sp>
        <p:nvSpPr>
          <p:cNvPr id="10" name="Rectángulo 9">
            <a:hlinkClick r:id="rId6" action="ppaction://hlinksldjump"/>
          </p:cNvPr>
          <p:cNvSpPr/>
          <p:nvPr/>
        </p:nvSpPr>
        <p:spPr>
          <a:xfrm>
            <a:off x="9727405" y="3063310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http://www.bioeticausb.edu.co/badgenativo.htm</a:t>
            </a:r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3" name="Grupo 12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5" name="Rectángulo 14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6" name="Grupo 15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7" name="Rectángulo 16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18" name="Rectángulo 17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4" name="Rectángulo 13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05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6317996" y="792956"/>
            <a:ext cx="2965450" cy="2965450"/>
            <a:chOff x="4667250" y="2000250"/>
            <a:chExt cx="2965450" cy="296545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67250" y="2000250"/>
              <a:ext cx="2965450" cy="2965450"/>
            </a:xfrm>
            <a:prstGeom prst="rect">
              <a:avLst/>
            </a:prstGeom>
          </p:spPr>
        </p:pic>
        <p:sp>
          <p:nvSpPr>
            <p:cNvPr id="3" name="CuadroTexto 2"/>
            <p:cNvSpPr txBox="1"/>
            <p:nvPr/>
          </p:nvSpPr>
          <p:spPr>
            <a:xfrm>
              <a:off x="5715000" y="2959100"/>
              <a:ext cx="8763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Experto en galeno: bioética clínica</a:t>
              </a:r>
              <a:endParaRPr lang="es-CO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" name="Rectángulo 10">
            <a:hlinkClick r:id="rId4" action="ppaction://hlinksldjump"/>
          </p:cNvPr>
          <p:cNvSpPr/>
          <p:nvPr/>
        </p:nvSpPr>
        <p:spPr>
          <a:xfrm>
            <a:off x="9727405" y="3063310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grpSp>
        <p:nvGrpSpPr>
          <p:cNvPr id="12" name="Grupo 11"/>
          <p:cNvGrpSpPr/>
          <p:nvPr/>
        </p:nvGrpSpPr>
        <p:grpSpPr>
          <a:xfrm>
            <a:off x="3573540" y="1030059"/>
            <a:ext cx="2340102" cy="2420372"/>
            <a:chOff x="4282607" y="2091622"/>
            <a:chExt cx="2514600" cy="2828925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704" b="95960" l="4167" r="96591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82607" y="2091622"/>
              <a:ext cx="2514600" cy="2828925"/>
            </a:xfrm>
            <a:prstGeom prst="rect">
              <a:avLst/>
            </a:prstGeom>
          </p:spPr>
        </p:pic>
        <p:sp>
          <p:nvSpPr>
            <p:cNvPr id="14" name="CuadroTexto 13"/>
            <p:cNvSpPr txBox="1"/>
            <p:nvPr/>
          </p:nvSpPr>
          <p:spPr>
            <a:xfrm>
              <a:off x="4866807" y="2908339"/>
              <a:ext cx="1346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Experto en Nativo: Bioética ambiental</a:t>
              </a:r>
              <a:endParaRPr lang="es-CO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" name="Rectángulo 17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http://www.bioeticausb.edu.co/badgegaleno.htm</a:t>
            </a:r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20" name="Grupo 19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22" name="Rectángulo 21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23" name="Grupo 22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24" name="Rectángulo 23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25" name="Rectángulo 24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21" name="Rectángulo 20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168402" y="450056"/>
            <a:ext cx="2600198" cy="2509044"/>
            <a:chOff x="3314700" y="1019495"/>
            <a:chExt cx="5715000" cy="5715000"/>
          </a:xfrm>
        </p:grpSpPr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2833" l="6667" r="94167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14700" y="1019495"/>
              <a:ext cx="5715000" cy="5715000"/>
            </a:xfrm>
            <a:prstGeom prst="rect">
              <a:avLst/>
            </a:prstGeom>
          </p:spPr>
        </p:pic>
        <p:sp>
          <p:nvSpPr>
            <p:cNvPr id="31" name="CuadroTexto 30"/>
            <p:cNvSpPr txBox="1"/>
            <p:nvPr/>
          </p:nvSpPr>
          <p:spPr>
            <a:xfrm>
              <a:off x="5067300" y="2716975"/>
              <a:ext cx="2209800" cy="1472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Experto en génesis: </a:t>
              </a:r>
            </a:p>
            <a:p>
              <a:pPr algn="ctr"/>
              <a:r>
                <a:rPr lang="es-CO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Generalidades de la bioética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688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http://www.bioeticausb.edu.co/badgeparche.htm</a:t>
            </a:r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6" name="Grupo 5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9" name="Grupo 8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0" name="Rectángulo 9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7" name="Rectángulo 6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6178550" y="272027"/>
            <a:ext cx="2965450" cy="2965450"/>
            <a:chOff x="4670425" y="1951919"/>
            <a:chExt cx="2965450" cy="2965450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70425" y="1951919"/>
              <a:ext cx="2965450" cy="2965450"/>
            </a:xfrm>
            <a:prstGeom prst="rect">
              <a:avLst/>
            </a:prstGeom>
          </p:spPr>
        </p:pic>
        <p:sp>
          <p:nvSpPr>
            <p:cNvPr id="14" name="CuadroTexto 13"/>
            <p:cNvSpPr txBox="1"/>
            <p:nvPr/>
          </p:nvSpPr>
          <p:spPr>
            <a:xfrm>
              <a:off x="5715000" y="2959100"/>
              <a:ext cx="8763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Experto en galeno: bioética clínica</a:t>
              </a:r>
              <a:endParaRPr lang="es-CO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Rectángulo 14">
            <a:hlinkClick r:id="rId4" action="ppaction://hlinksldjump"/>
          </p:cNvPr>
          <p:cNvSpPr/>
          <p:nvPr/>
        </p:nvSpPr>
        <p:spPr>
          <a:xfrm>
            <a:off x="9727405" y="3063310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grpSp>
        <p:nvGrpSpPr>
          <p:cNvPr id="16" name="Grupo 15"/>
          <p:cNvGrpSpPr/>
          <p:nvPr/>
        </p:nvGrpSpPr>
        <p:grpSpPr>
          <a:xfrm>
            <a:off x="3573540" y="615835"/>
            <a:ext cx="2300497" cy="2271941"/>
            <a:chOff x="4282607" y="2091622"/>
            <a:chExt cx="2514600" cy="2828925"/>
          </a:xfrm>
        </p:grpSpPr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704" b="95960" l="4167" r="96591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82607" y="2091622"/>
              <a:ext cx="2514600" cy="2828925"/>
            </a:xfrm>
            <a:prstGeom prst="rect">
              <a:avLst/>
            </a:prstGeom>
          </p:spPr>
        </p:pic>
        <p:sp>
          <p:nvSpPr>
            <p:cNvPr id="18" name="CuadroTexto 17"/>
            <p:cNvSpPr txBox="1"/>
            <p:nvPr/>
          </p:nvSpPr>
          <p:spPr>
            <a:xfrm>
              <a:off x="4866807" y="2908339"/>
              <a:ext cx="1346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Experto en Nativo: Bioética ambiental</a:t>
              </a:r>
              <a:endParaRPr lang="es-CO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3" name="Imagen 2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921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0037" y="3708578"/>
            <a:ext cx="1975622" cy="1975622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1075144" y="4432300"/>
            <a:ext cx="1005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Experto en el parche: Bioética social</a:t>
            </a:r>
            <a:endParaRPr lang="es-CO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" name="Grupo 29"/>
          <p:cNvGrpSpPr/>
          <p:nvPr/>
        </p:nvGrpSpPr>
        <p:grpSpPr>
          <a:xfrm>
            <a:off x="590036" y="3708578"/>
            <a:ext cx="1975622" cy="1975622"/>
            <a:chOff x="590036" y="3708578"/>
            <a:chExt cx="1975622" cy="1975622"/>
          </a:xfrm>
        </p:grpSpPr>
        <p:pic>
          <p:nvPicPr>
            <p:cNvPr id="28" name="Imagen 27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9921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90036" y="3708578"/>
              <a:ext cx="1975622" cy="1975622"/>
            </a:xfrm>
            <a:prstGeom prst="rect">
              <a:avLst/>
            </a:prstGeom>
          </p:spPr>
        </p:pic>
        <p:sp>
          <p:nvSpPr>
            <p:cNvPr id="29" name="CuadroTexto 28"/>
            <p:cNvSpPr txBox="1"/>
            <p:nvPr/>
          </p:nvSpPr>
          <p:spPr>
            <a:xfrm>
              <a:off x="1075143" y="4432300"/>
              <a:ext cx="100541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Experto en el parche: Bioética social</a:t>
              </a:r>
              <a:endParaRPr lang="es-CO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168402" y="450056"/>
            <a:ext cx="2600198" cy="2509044"/>
            <a:chOff x="3314700" y="1019495"/>
            <a:chExt cx="5715000" cy="5715000"/>
          </a:xfrm>
        </p:grpSpPr>
        <p:pic>
          <p:nvPicPr>
            <p:cNvPr id="32" name="Imagen 31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2833" l="6667" r="94167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14700" y="1019495"/>
              <a:ext cx="5715000" cy="5715000"/>
            </a:xfrm>
            <a:prstGeom prst="rect">
              <a:avLst/>
            </a:prstGeom>
          </p:spPr>
        </p:pic>
        <p:sp>
          <p:nvSpPr>
            <p:cNvPr id="33" name="CuadroTexto 32"/>
            <p:cNvSpPr txBox="1"/>
            <p:nvPr/>
          </p:nvSpPr>
          <p:spPr>
            <a:xfrm>
              <a:off x="5067300" y="2716975"/>
              <a:ext cx="2209800" cy="1472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Experto en génesis: </a:t>
              </a:r>
            </a:p>
            <a:p>
              <a:pPr algn="ctr"/>
              <a:r>
                <a:rPr lang="es-CO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Generalidades de la bioética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9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http://www.bioeticausb.edu.co/génesis.htm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hlinkClick r:id="rId2" action="ppaction://hlinksldjump"/>
          </p:cNvPr>
          <p:cNvSpPr/>
          <p:nvPr/>
        </p:nvSpPr>
        <p:spPr>
          <a:xfrm>
            <a:off x="284592" y="4903596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 useBgFill="1">
        <p:nvSpPr>
          <p:cNvPr id="10" name="Rectángulo 9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Génesis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10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 useBgFill="1">
        <p:nvSpPr>
          <p:cNvPr id="12" name="Rectángulo 11"/>
          <p:cNvSpPr/>
          <p:nvPr/>
        </p:nvSpPr>
        <p:spPr>
          <a:xfrm>
            <a:off x="2898827" y="1965805"/>
            <a:ext cx="6338419" cy="4023929"/>
          </a:xfrm>
          <a:prstGeom prst="rect">
            <a:avLst/>
          </a:prstGeom>
          <a:effectLst>
            <a:innerShdw dir="5160000">
              <a:prstClr val="black">
                <a:alpha val="50000"/>
              </a:prstClr>
            </a:innerShdw>
            <a:reflection blurRad="6350" stA="14000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>
            <a:hlinkClick r:id="rId4" action="ppaction://hlinksldjump"/>
          </p:cNvPr>
          <p:cNvSpPr/>
          <p:nvPr/>
        </p:nvSpPr>
        <p:spPr>
          <a:xfrm>
            <a:off x="9808368" y="4516475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14" name="Rectángulo 13">
            <a:hlinkClick r:id="rId5" action="ppaction://hlinksldjump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15" name="Rectángulo 14">
            <a:hlinkClick r:id="rId6" action="ppaction://hlinksldjump"/>
          </p:cNvPr>
          <p:cNvSpPr/>
          <p:nvPr/>
        </p:nvSpPr>
        <p:spPr>
          <a:xfrm>
            <a:off x="284592" y="356615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grpSp>
        <p:nvGrpSpPr>
          <p:cNvPr id="13" name="Grupo 12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6" name="Grupo 15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18" name="Rectángulo 17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20" name="Rectángulo 19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21" name="Rectángulo 20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7" name="Rectángulo 16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74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http://www.bioeticausb.edu.co/badgeciber.htm</a:t>
            </a:r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25" name="Grupo 24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27" name="Rectángulo 26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28" name="Grupo 27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29" name="Rectángulo 28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30" name="Rectángulo 29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26" name="Rectángulo 25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6178550" y="272027"/>
            <a:ext cx="2965450" cy="2965450"/>
            <a:chOff x="4670425" y="1951919"/>
            <a:chExt cx="2965450" cy="2965450"/>
          </a:xfrm>
        </p:grpSpPr>
        <p:pic>
          <p:nvPicPr>
            <p:cNvPr id="32" name="Imagen 3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70425" y="1951919"/>
              <a:ext cx="2965450" cy="2965450"/>
            </a:xfrm>
            <a:prstGeom prst="rect">
              <a:avLst/>
            </a:prstGeom>
          </p:spPr>
        </p:pic>
        <p:sp>
          <p:nvSpPr>
            <p:cNvPr id="33" name="CuadroTexto 32"/>
            <p:cNvSpPr txBox="1"/>
            <p:nvPr/>
          </p:nvSpPr>
          <p:spPr>
            <a:xfrm>
              <a:off x="5715000" y="2959100"/>
              <a:ext cx="8763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Experto en galeno: bioética clínica</a:t>
              </a:r>
              <a:endParaRPr lang="es-CO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4" name="Rectángulo 33">
            <a:hlinkClick r:id="rId4" action="ppaction://hlinksldjump"/>
          </p:cNvPr>
          <p:cNvSpPr/>
          <p:nvPr/>
        </p:nvSpPr>
        <p:spPr>
          <a:xfrm>
            <a:off x="9727405" y="3063310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grpSp>
        <p:nvGrpSpPr>
          <p:cNvPr id="35" name="Grupo 34"/>
          <p:cNvGrpSpPr/>
          <p:nvPr/>
        </p:nvGrpSpPr>
        <p:grpSpPr>
          <a:xfrm>
            <a:off x="3573540" y="615835"/>
            <a:ext cx="2300497" cy="2271941"/>
            <a:chOff x="4282607" y="2091622"/>
            <a:chExt cx="2514600" cy="2828925"/>
          </a:xfrm>
        </p:grpSpPr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704" b="95960" l="4167" r="96591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82607" y="2091622"/>
              <a:ext cx="2514600" cy="2828925"/>
            </a:xfrm>
            <a:prstGeom prst="rect">
              <a:avLst/>
            </a:prstGeom>
          </p:spPr>
        </p:pic>
        <p:sp>
          <p:nvSpPr>
            <p:cNvPr id="37" name="CuadroTexto 36"/>
            <p:cNvSpPr txBox="1"/>
            <p:nvPr/>
          </p:nvSpPr>
          <p:spPr>
            <a:xfrm>
              <a:off x="4866807" y="2908339"/>
              <a:ext cx="1346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Experto en Nativo: Bioética ambiental</a:t>
              </a:r>
              <a:endParaRPr lang="es-CO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590036" y="3708578"/>
            <a:ext cx="1975622" cy="1975622"/>
            <a:chOff x="590036" y="3708578"/>
            <a:chExt cx="1975622" cy="1975622"/>
          </a:xfrm>
        </p:grpSpPr>
        <p:pic>
          <p:nvPicPr>
            <p:cNvPr id="39" name="Imagen 38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9921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90036" y="3708578"/>
              <a:ext cx="1975622" cy="1975622"/>
            </a:xfrm>
            <a:prstGeom prst="rect">
              <a:avLst/>
            </a:prstGeom>
          </p:spPr>
        </p:pic>
        <p:sp>
          <p:nvSpPr>
            <p:cNvPr id="40" name="CuadroTexto 39"/>
            <p:cNvSpPr txBox="1"/>
            <p:nvPr/>
          </p:nvSpPr>
          <p:spPr>
            <a:xfrm>
              <a:off x="1075143" y="4432300"/>
              <a:ext cx="100541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Experto en el parche: Bioética social</a:t>
              </a:r>
              <a:endParaRPr lang="es-CO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168402" y="450056"/>
            <a:ext cx="2600198" cy="2509044"/>
            <a:chOff x="3314700" y="1019495"/>
            <a:chExt cx="5715000" cy="5715000"/>
          </a:xfrm>
        </p:grpSpPr>
        <p:pic>
          <p:nvPicPr>
            <p:cNvPr id="42" name="Imagen 41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2833" l="6667" r="94167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14700" y="1019495"/>
              <a:ext cx="5715000" cy="5715000"/>
            </a:xfrm>
            <a:prstGeom prst="rect">
              <a:avLst/>
            </a:prstGeom>
          </p:spPr>
        </p:pic>
        <p:sp>
          <p:nvSpPr>
            <p:cNvPr id="43" name="CuadroTexto 42"/>
            <p:cNvSpPr txBox="1"/>
            <p:nvPr/>
          </p:nvSpPr>
          <p:spPr>
            <a:xfrm>
              <a:off x="5067300" y="2716975"/>
              <a:ext cx="2209800" cy="1472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Experto en génesis: </a:t>
              </a:r>
            </a:p>
            <a:p>
              <a:pPr algn="ctr"/>
              <a:r>
                <a:rPr lang="es-CO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Generalidades de la bioética</a:t>
              </a:r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3806213" y="3516587"/>
            <a:ext cx="1835150" cy="2053315"/>
            <a:chOff x="3076575" y="3516587"/>
            <a:chExt cx="1835150" cy="2053315"/>
          </a:xfrm>
        </p:grpSpPr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76575" y="3516587"/>
              <a:ext cx="1835150" cy="2053315"/>
            </a:xfrm>
            <a:prstGeom prst="rect">
              <a:avLst/>
            </a:prstGeom>
          </p:spPr>
        </p:pic>
        <p:sp>
          <p:nvSpPr>
            <p:cNvPr id="45" name="CuadroTexto 44"/>
            <p:cNvSpPr txBox="1"/>
            <p:nvPr/>
          </p:nvSpPr>
          <p:spPr>
            <a:xfrm>
              <a:off x="3403600" y="3933475"/>
              <a:ext cx="11811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Experto en Mundo </a:t>
              </a:r>
              <a:r>
                <a:rPr lang="es-CO" sz="11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ciber</a:t>
              </a:r>
              <a:r>
                <a:rPr lang="es-CO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bioética y tecnología</a:t>
              </a:r>
              <a:endParaRPr lang="es-CO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3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http://www.bioeticausb.edu.co/badgehisto.htm</a:t>
            </a:r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8" name="Grupo 7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9" name="Rectángulo 8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10" name="Rectángulo 9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6" name="Rectángulo 5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5202237" y="642938"/>
            <a:ext cx="2336802" cy="2233923"/>
            <a:chOff x="3786807" y="2058007"/>
            <a:chExt cx="2965450" cy="2965450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86807" y="2058007"/>
              <a:ext cx="2965450" cy="2965450"/>
            </a:xfrm>
            <a:prstGeom prst="rect">
              <a:avLst/>
            </a:prstGeom>
          </p:spPr>
        </p:pic>
        <p:sp>
          <p:nvSpPr>
            <p:cNvPr id="13" name="CuadroTexto 12"/>
            <p:cNvSpPr txBox="1"/>
            <p:nvPr/>
          </p:nvSpPr>
          <p:spPr>
            <a:xfrm>
              <a:off x="4711495" y="2895469"/>
              <a:ext cx="1160202" cy="93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Experto en galeno: bioética clínica</a:t>
              </a:r>
              <a:endParaRPr lang="es-CO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Rectángulo 13">
            <a:hlinkClick r:id="rId4" action="ppaction://hlinksldjump"/>
          </p:cNvPr>
          <p:cNvSpPr/>
          <p:nvPr/>
        </p:nvSpPr>
        <p:spPr>
          <a:xfrm>
            <a:off x="9587704" y="222890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grpSp>
        <p:nvGrpSpPr>
          <p:cNvPr id="15" name="Grupo 14"/>
          <p:cNvGrpSpPr/>
          <p:nvPr/>
        </p:nvGrpSpPr>
        <p:grpSpPr>
          <a:xfrm>
            <a:off x="2993124" y="753902"/>
            <a:ext cx="1844782" cy="2011995"/>
            <a:chOff x="4282607" y="2091622"/>
            <a:chExt cx="2514600" cy="2828925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704" b="95960" l="4167" r="96591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82607" y="2091622"/>
              <a:ext cx="2514600" cy="2828925"/>
            </a:xfrm>
            <a:prstGeom prst="rect">
              <a:avLst/>
            </a:prstGeom>
          </p:spPr>
        </p:pic>
        <p:sp>
          <p:nvSpPr>
            <p:cNvPr id="17" name="CuadroTexto 16"/>
            <p:cNvSpPr txBox="1"/>
            <p:nvPr/>
          </p:nvSpPr>
          <p:spPr>
            <a:xfrm>
              <a:off x="4866807" y="2908339"/>
              <a:ext cx="1346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Experto en Nativo: Bioética ambiental</a:t>
              </a:r>
              <a:endParaRPr lang="es-CO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444500" y="3784600"/>
            <a:ext cx="1738462" cy="1767830"/>
            <a:chOff x="590036" y="3708578"/>
            <a:chExt cx="1975622" cy="1975622"/>
          </a:xfrm>
        </p:grpSpPr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9921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90036" y="3708578"/>
              <a:ext cx="1975622" cy="1975622"/>
            </a:xfrm>
            <a:prstGeom prst="rect">
              <a:avLst/>
            </a:prstGeom>
          </p:spPr>
        </p:pic>
        <p:sp>
          <p:nvSpPr>
            <p:cNvPr id="20" name="CuadroTexto 19"/>
            <p:cNvSpPr txBox="1"/>
            <p:nvPr/>
          </p:nvSpPr>
          <p:spPr>
            <a:xfrm>
              <a:off x="1123108" y="4265384"/>
              <a:ext cx="100541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Experto en el parche: Bioética social</a:t>
              </a:r>
              <a:endParaRPr lang="es-CO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168402" y="450056"/>
            <a:ext cx="2397256" cy="2293144"/>
            <a:chOff x="3314700" y="1019495"/>
            <a:chExt cx="5715000" cy="5715000"/>
          </a:xfrm>
        </p:grpSpPr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2833" l="6667" r="94167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14700" y="1019495"/>
              <a:ext cx="5715000" cy="5715000"/>
            </a:xfrm>
            <a:prstGeom prst="rect">
              <a:avLst/>
            </a:prstGeom>
          </p:spPr>
        </p:pic>
        <p:sp>
          <p:nvSpPr>
            <p:cNvPr id="23" name="CuadroTexto 22"/>
            <p:cNvSpPr txBox="1"/>
            <p:nvPr/>
          </p:nvSpPr>
          <p:spPr>
            <a:xfrm>
              <a:off x="5067300" y="2716975"/>
              <a:ext cx="2209800" cy="1472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Experto en génesis: </a:t>
              </a:r>
            </a:p>
            <a:p>
              <a:pPr algn="ctr"/>
              <a:r>
                <a:rPr lang="es-CO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Generalidades de la bioética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3105236" y="3772803"/>
            <a:ext cx="1620558" cy="1777728"/>
            <a:chOff x="3076575" y="3516587"/>
            <a:chExt cx="1835150" cy="2053315"/>
          </a:xfrm>
        </p:grpSpPr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76575" y="3516587"/>
              <a:ext cx="1835150" cy="2053315"/>
            </a:xfrm>
            <a:prstGeom prst="rect">
              <a:avLst/>
            </a:prstGeom>
          </p:spPr>
        </p:pic>
        <p:sp>
          <p:nvSpPr>
            <p:cNvPr id="26" name="CuadroTexto 25"/>
            <p:cNvSpPr txBox="1"/>
            <p:nvPr/>
          </p:nvSpPr>
          <p:spPr>
            <a:xfrm>
              <a:off x="3403600" y="3933475"/>
              <a:ext cx="11811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Experto en Mundo </a:t>
              </a:r>
              <a:r>
                <a:rPr lang="es-CO" sz="11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ciber</a:t>
              </a:r>
              <a:r>
                <a:rPr lang="es-CO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bioética y tecnología</a:t>
              </a:r>
              <a:endParaRPr lang="es-CO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5600228" y="3533859"/>
            <a:ext cx="1575593" cy="2035006"/>
            <a:chOff x="6764337" y="3599827"/>
            <a:chExt cx="1794176" cy="1970075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2381" b="98810" l="3922" r="96078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64337" y="3599827"/>
              <a:ext cx="1794176" cy="1970075"/>
            </a:xfrm>
            <a:prstGeom prst="rect">
              <a:avLst/>
            </a:prstGeom>
          </p:spPr>
        </p:pic>
        <p:sp>
          <p:nvSpPr>
            <p:cNvPr id="27" name="CuadroTexto 26"/>
            <p:cNvSpPr txBox="1"/>
            <p:nvPr/>
          </p:nvSpPr>
          <p:spPr>
            <a:xfrm>
              <a:off x="6982168" y="4062701"/>
              <a:ext cx="1330492" cy="744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100" b="1" dirty="0" smtClean="0"/>
                <a:t>Experto en historia de la vida: Historia de la Bioética</a:t>
              </a:r>
              <a:endParaRPr lang="es-CO" sz="1100" b="1" dirty="0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9072560" y="3604436"/>
            <a:ext cx="3073400" cy="1275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Tienes todos los </a:t>
            </a:r>
            <a:r>
              <a:rPr lang="es-CO" sz="1400" dirty="0" err="1" smtClean="0">
                <a:solidFill>
                  <a:schemeClr val="tx1"/>
                </a:solidFill>
              </a:rPr>
              <a:t>badges</a:t>
            </a:r>
            <a:r>
              <a:rPr lang="es-CO" sz="1400" dirty="0" smtClean="0">
                <a:solidFill>
                  <a:schemeClr val="tx1"/>
                </a:solidFill>
              </a:rPr>
              <a:t> y haz completado el juego. Puedes presentar un examen adicional y obtener un </a:t>
            </a:r>
            <a:r>
              <a:rPr lang="es-CO" sz="1400" dirty="0" err="1" smtClean="0">
                <a:solidFill>
                  <a:schemeClr val="tx1"/>
                </a:solidFill>
              </a:rPr>
              <a:t>superbadge</a:t>
            </a:r>
            <a:r>
              <a:rPr lang="es-CO" sz="1400" dirty="0" smtClean="0">
                <a:solidFill>
                  <a:schemeClr val="tx1"/>
                </a:solidFill>
              </a:rPr>
              <a:t> como experto en Bioética, para eso haz </a:t>
            </a:r>
            <a:r>
              <a:rPr lang="es-CO" sz="1400" dirty="0" err="1" smtClean="0">
                <a:solidFill>
                  <a:schemeClr val="tx1"/>
                </a:solidFill>
              </a:rPr>
              <a:t>click</a:t>
            </a:r>
            <a:r>
              <a:rPr lang="es-CO" sz="1400" dirty="0" smtClean="0">
                <a:solidFill>
                  <a:schemeClr val="tx1"/>
                </a:solidFill>
              </a:rPr>
              <a:t> en el botón de abajo: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31" name="Rectángulo 30">
            <a:hlinkClick r:id="" action="ppaction://hlinkshowjump?jump=nextslide"/>
          </p:cNvPr>
          <p:cNvSpPr/>
          <p:nvPr/>
        </p:nvSpPr>
        <p:spPr>
          <a:xfrm>
            <a:off x="9648823" y="518174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Presentar examen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549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http://www.bioeticausb.edu.co/examen.htm</a:t>
            </a:r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8" name="Grupo 7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9" name="Rectángulo 8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10" name="Rectángulo 9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6" name="Rectángulo 5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  <p:sp>
        <p:nvSpPr>
          <p:cNvPr id="14" name="Rectángulo 13">
            <a:hlinkClick r:id="rId2" action="ppaction://hlinksldjump"/>
          </p:cNvPr>
          <p:cNvSpPr/>
          <p:nvPr/>
        </p:nvSpPr>
        <p:spPr>
          <a:xfrm>
            <a:off x="9587704" y="222890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29" name="Rectángulo 28"/>
          <p:cNvSpPr/>
          <p:nvPr/>
        </p:nvSpPr>
        <p:spPr>
          <a:xfrm>
            <a:off x="2933700" y="1422400"/>
            <a:ext cx="6032500" cy="3771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Señale la opción correcta: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Quién fue el fundador de </a:t>
            </a:r>
            <a:r>
              <a:rPr lang="es-CO" dirty="0" err="1" smtClean="0">
                <a:solidFill>
                  <a:schemeClr val="tx1"/>
                </a:solidFill>
              </a:rPr>
              <a:t>hghugioef</a:t>
            </a:r>
            <a:endParaRPr lang="es-CO" dirty="0" smtClean="0">
              <a:solidFill>
                <a:schemeClr val="tx1"/>
              </a:solidFill>
            </a:endParaRPr>
          </a:p>
          <a:p>
            <a:pPr algn="just"/>
            <a:r>
              <a:rPr lang="es-CO" dirty="0" smtClean="0">
                <a:solidFill>
                  <a:schemeClr val="tx1"/>
                </a:solidFill>
              </a:rPr>
              <a:t>	0 Pizarro</a:t>
            </a:r>
          </a:p>
          <a:p>
            <a:pPr algn="just"/>
            <a:r>
              <a:rPr lang="es-CO" dirty="0">
                <a:solidFill>
                  <a:schemeClr val="tx1"/>
                </a:solidFill>
              </a:rPr>
              <a:t>	</a:t>
            </a:r>
            <a:r>
              <a:rPr lang="es-CO" dirty="0" smtClean="0">
                <a:solidFill>
                  <a:schemeClr val="tx1"/>
                </a:solidFill>
              </a:rPr>
              <a:t>0 Marcario.</a:t>
            </a:r>
          </a:p>
          <a:p>
            <a:pPr algn="just"/>
            <a:r>
              <a:rPr lang="es-CO" dirty="0">
                <a:solidFill>
                  <a:schemeClr val="tx1"/>
                </a:solidFill>
              </a:rPr>
              <a:t>	</a:t>
            </a:r>
            <a:r>
              <a:rPr lang="es-CO" dirty="0" smtClean="0">
                <a:solidFill>
                  <a:schemeClr val="tx1"/>
                </a:solidFill>
              </a:rPr>
              <a:t>0 </a:t>
            </a:r>
            <a:r>
              <a:rPr lang="es-CO" dirty="0" err="1" smtClean="0">
                <a:solidFill>
                  <a:schemeClr val="tx1"/>
                </a:solidFill>
              </a:rPr>
              <a:t>Rausiño</a:t>
            </a:r>
            <a:endParaRPr lang="es-CO" dirty="0" smtClean="0">
              <a:solidFill>
                <a:schemeClr val="tx1"/>
              </a:solidFill>
            </a:endParaRPr>
          </a:p>
          <a:p>
            <a:pPr algn="just"/>
            <a:r>
              <a:rPr lang="es-CO" dirty="0" smtClean="0">
                <a:solidFill>
                  <a:schemeClr val="tx1"/>
                </a:solidFill>
              </a:rPr>
              <a:t>2. La clave de la comprensión bioética son</a:t>
            </a:r>
          </a:p>
          <a:p>
            <a:pPr algn="just"/>
            <a:r>
              <a:rPr lang="es-CO" dirty="0" smtClean="0">
                <a:solidFill>
                  <a:schemeClr val="tx1"/>
                </a:solidFill>
              </a:rPr>
              <a:t>	0 Principios</a:t>
            </a:r>
            <a:endParaRPr lang="es-CO" dirty="0">
              <a:solidFill>
                <a:schemeClr val="tx1"/>
              </a:solidFill>
            </a:endParaRPr>
          </a:p>
          <a:p>
            <a:pPr algn="just"/>
            <a:r>
              <a:rPr lang="es-CO" dirty="0">
                <a:solidFill>
                  <a:schemeClr val="tx1"/>
                </a:solidFill>
              </a:rPr>
              <a:t>	0 </a:t>
            </a:r>
            <a:r>
              <a:rPr lang="es-CO" dirty="0" err="1" smtClean="0">
                <a:solidFill>
                  <a:schemeClr val="tx1"/>
                </a:solidFill>
              </a:rPr>
              <a:t>Consecuencialismo</a:t>
            </a:r>
            <a:r>
              <a:rPr lang="es-CO" dirty="0" smtClean="0">
                <a:solidFill>
                  <a:schemeClr val="tx1"/>
                </a:solidFill>
              </a:rPr>
              <a:t>.</a:t>
            </a:r>
            <a:endParaRPr lang="es-CO" dirty="0">
              <a:solidFill>
                <a:schemeClr val="tx1"/>
              </a:solidFill>
            </a:endParaRPr>
          </a:p>
          <a:p>
            <a:pPr algn="just"/>
            <a:r>
              <a:rPr lang="es-CO" dirty="0">
                <a:solidFill>
                  <a:schemeClr val="tx1"/>
                </a:solidFill>
              </a:rPr>
              <a:t>	0 </a:t>
            </a:r>
            <a:r>
              <a:rPr lang="es-CO" dirty="0" smtClean="0">
                <a:solidFill>
                  <a:schemeClr val="tx1"/>
                </a:solidFill>
              </a:rPr>
              <a:t>Rastrillo</a:t>
            </a:r>
            <a:endParaRPr lang="es-CO" dirty="0">
              <a:solidFill>
                <a:schemeClr val="tx1"/>
              </a:solidFill>
            </a:endParaRPr>
          </a:p>
          <a:p>
            <a:pPr algn="just"/>
            <a:endParaRPr lang="es-CO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1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http://www.bioeticausb.edu.co/superbadge.htm</a:t>
            </a:r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6" name="Grupo 5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9" name="Grupo 8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10" name="Rectángulo 9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7" name="Rectángulo 6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2721279" y="1787582"/>
            <a:ext cx="3940712" cy="3059079"/>
            <a:chOff x="4971934" y="2207282"/>
            <a:chExt cx="3004278" cy="2548395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778" b="97917" l="2874" r="9770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1934" y="2269379"/>
              <a:ext cx="3004278" cy="2486298"/>
            </a:xfrm>
            <a:prstGeom prst="rect">
              <a:avLst/>
            </a:prstGeom>
          </p:spPr>
        </p:pic>
        <p:sp>
          <p:nvSpPr>
            <p:cNvPr id="15" name="CuadroTexto 14"/>
            <p:cNvSpPr txBox="1"/>
            <p:nvPr/>
          </p:nvSpPr>
          <p:spPr>
            <a:xfrm>
              <a:off x="5486400" y="2963537"/>
              <a:ext cx="1961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Experto superior en Bioética.</a:t>
              </a:r>
              <a:endParaRPr lang="es-CO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1934" y="2207282"/>
              <a:ext cx="3004278" cy="2486298"/>
            </a:xfrm>
            <a:prstGeom prst="rect">
              <a:avLst/>
            </a:prstGeom>
          </p:spPr>
        </p:pic>
        <p:sp>
          <p:nvSpPr>
            <p:cNvPr id="17" name="CuadroTexto 16"/>
            <p:cNvSpPr txBox="1"/>
            <p:nvPr/>
          </p:nvSpPr>
          <p:spPr>
            <a:xfrm>
              <a:off x="5486400" y="2901440"/>
              <a:ext cx="1961002" cy="69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b="1" i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Super</a:t>
              </a:r>
              <a:r>
                <a:rPr lang="es-CO" sz="16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s-CO" sz="1600" b="1" i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badge</a:t>
              </a:r>
              <a:r>
                <a:rPr lang="es-CO" sz="16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</a:t>
              </a:r>
            </a:p>
            <a:p>
              <a:pPr algn="ctr"/>
              <a:r>
                <a:rPr lang="es-CO" sz="16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Experto superior en Bioética.</a:t>
              </a:r>
              <a:endParaRPr lang="es-CO" sz="1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1835193" y="3840080"/>
            <a:ext cx="2336802" cy="2233923"/>
            <a:chOff x="3786807" y="2058007"/>
            <a:chExt cx="2965450" cy="2965450"/>
          </a:xfrm>
        </p:grpSpPr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86807" y="2058007"/>
              <a:ext cx="2965450" cy="2965450"/>
            </a:xfrm>
            <a:prstGeom prst="rect">
              <a:avLst/>
            </a:prstGeom>
          </p:spPr>
        </p:pic>
        <p:sp>
          <p:nvSpPr>
            <p:cNvPr id="22" name="CuadroTexto 21"/>
            <p:cNvSpPr txBox="1"/>
            <p:nvPr/>
          </p:nvSpPr>
          <p:spPr>
            <a:xfrm>
              <a:off x="4711495" y="2895469"/>
              <a:ext cx="1160202" cy="93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Experto en galeno: bioética clínica</a:t>
              </a:r>
              <a:endParaRPr lang="es-CO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633609" y="2462491"/>
            <a:ext cx="1844782" cy="2011995"/>
            <a:chOff x="4282607" y="2091622"/>
            <a:chExt cx="2514600" cy="2828925"/>
          </a:xfrm>
        </p:grpSpPr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704" b="95960" l="4167" r="96591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82607" y="2091622"/>
              <a:ext cx="2514600" cy="2828925"/>
            </a:xfrm>
            <a:prstGeom prst="rect">
              <a:avLst/>
            </a:prstGeom>
          </p:spPr>
        </p:pic>
        <p:sp>
          <p:nvSpPr>
            <p:cNvPr id="25" name="CuadroTexto 24"/>
            <p:cNvSpPr txBox="1"/>
            <p:nvPr/>
          </p:nvSpPr>
          <p:spPr>
            <a:xfrm>
              <a:off x="4866807" y="2908339"/>
              <a:ext cx="1346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Experto en Nativo: Bioética ambiental</a:t>
              </a:r>
              <a:endParaRPr lang="es-CO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6004214" y="857891"/>
            <a:ext cx="1738462" cy="1767830"/>
            <a:chOff x="590036" y="3708578"/>
            <a:chExt cx="1975622" cy="1975622"/>
          </a:xfrm>
        </p:grpSpPr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9921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90036" y="3708578"/>
              <a:ext cx="1975622" cy="1975622"/>
            </a:xfrm>
            <a:prstGeom prst="rect">
              <a:avLst/>
            </a:prstGeom>
          </p:spPr>
        </p:pic>
        <p:sp>
          <p:nvSpPr>
            <p:cNvPr id="28" name="CuadroTexto 27"/>
            <p:cNvSpPr txBox="1"/>
            <p:nvPr/>
          </p:nvSpPr>
          <p:spPr>
            <a:xfrm>
              <a:off x="1123108" y="4265384"/>
              <a:ext cx="100541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Experto en el parche: Bioética social</a:t>
              </a:r>
              <a:endParaRPr lang="es-CO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1158320" y="424200"/>
            <a:ext cx="2397256" cy="2293144"/>
            <a:chOff x="3314700" y="1019495"/>
            <a:chExt cx="5715000" cy="5715000"/>
          </a:xfrm>
        </p:grpSpPr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2833" l="6667" r="94167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14700" y="1019495"/>
              <a:ext cx="5715000" cy="5715000"/>
            </a:xfrm>
            <a:prstGeom prst="rect">
              <a:avLst/>
            </a:prstGeom>
          </p:spPr>
        </p:pic>
        <p:sp>
          <p:nvSpPr>
            <p:cNvPr id="31" name="CuadroTexto 30"/>
            <p:cNvSpPr txBox="1"/>
            <p:nvPr/>
          </p:nvSpPr>
          <p:spPr>
            <a:xfrm>
              <a:off x="5067300" y="2716975"/>
              <a:ext cx="2209800" cy="1472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Experto en génesis: </a:t>
              </a:r>
            </a:p>
            <a:p>
              <a:pPr algn="ctr"/>
              <a:r>
                <a:rPr lang="es-CO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Generalidades de la bioética</a:t>
              </a: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6728759" y="2477531"/>
            <a:ext cx="1620558" cy="1777728"/>
            <a:chOff x="3076575" y="3516587"/>
            <a:chExt cx="1835150" cy="2053315"/>
          </a:xfrm>
        </p:grpSpPr>
        <p:pic>
          <p:nvPicPr>
            <p:cNvPr id="33" name="Imagen 32"/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76575" y="3516587"/>
              <a:ext cx="1835150" cy="2053315"/>
            </a:xfrm>
            <a:prstGeom prst="rect">
              <a:avLst/>
            </a:prstGeom>
          </p:spPr>
        </p:pic>
        <p:sp>
          <p:nvSpPr>
            <p:cNvPr id="34" name="CuadroTexto 33"/>
            <p:cNvSpPr txBox="1"/>
            <p:nvPr/>
          </p:nvSpPr>
          <p:spPr>
            <a:xfrm>
              <a:off x="3403600" y="3933475"/>
              <a:ext cx="11811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Experto en Mundo </a:t>
              </a:r>
              <a:r>
                <a:rPr lang="es-CO" sz="11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ciber</a:t>
              </a:r>
              <a:r>
                <a:rPr lang="es-CO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bioética y tecnología</a:t>
              </a:r>
              <a:endParaRPr lang="es-CO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5874194" y="4090887"/>
            <a:ext cx="1575593" cy="2035006"/>
            <a:chOff x="6764337" y="3599827"/>
            <a:chExt cx="1794176" cy="1970075"/>
          </a:xfrm>
        </p:grpSpPr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2381" b="98810" l="3922" r="96078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64337" y="3599827"/>
              <a:ext cx="1794176" cy="1970075"/>
            </a:xfrm>
            <a:prstGeom prst="rect">
              <a:avLst/>
            </a:prstGeom>
          </p:spPr>
        </p:pic>
        <p:sp>
          <p:nvSpPr>
            <p:cNvPr id="37" name="CuadroTexto 36"/>
            <p:cNvSpPr txBox="1"/>
            <p:nvPr/>
          </p:nvSpPr>
          <p:spPr>
            <a:xfrm>
              <a:off x="6982168" y="4062701"/>
              <a:ext cx="1330492" cy="744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100" b="1" dirty="0" smtClean="0"/>
                <a:t>Experto en historia de la vida: Historia de la Bioética</a:t>
              </a:r>
              <a:endParaRPr lang="es-CO" sz="1100" b="1" dirty="0"/>
            </a:p>
          </p:txBody>
        </p:sp>
      </p:grpSp>
      <p:sp>
        <p:nvSpPr>
          <p:cNvPr id="38" name="Rectángulo 37"/>
          <p:cNvSpPr/>
          <p:nvPr/>
        </p:nvSpPr>
        <p:spPr>
          <a:xfrm>
            <a:off x="8681292" y="3657600"/>
            <a:ext cx="3404212" cy="24164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FELICIDADES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sz="1600" dirty="0" smtClean="0">
                <a:solidFill>
                  <a:schemeClr val="tx1"/>
                </a:solidFill>
              </a:rPr>
              <a:t>Haz completado satisfactoriamente el juego.</a:t>
            </a:r>
          </a:p>
          <a:p>
            <a:pPr algn="ctr"/>
            <a:endParaRPr lang="es-CO" sz="1600" dirty="0">
              <a:solidFill>
                <a:schemeClr val="tx1"/>
              </a:solidFill>
            </a:endParaRPr>
          </a:p>
          <a:p>
            <a:pPr algn="ctr"/>
            <a:r>
              <a:rPr lang="es-CO" sz="1600" dirty="0" smtClean="0">
                <a:solidFill>
                  <a:schemeClr val="tx1"/>
                </a:solidFill>
              </a:rPr>
              <a:t>Puedes exportar tus </a:t>
            </a:r>
            <a:r>
              <a:rPr lang="es-CO" sz="1600" dirty="0" err="1" smtClean="0">
                <a:solidFill>
                  <a:schemeClr val="tx1"/>
                </a:solidFill>
              </a:rPr>
              <a:t>badges</a:t>
            </a:r>
            <a:r>
              <a:rPr lang="es-CO" sz="1600" dirty="0" smtClean="0">
                <a:solidFill>
                  <a:schemeClr val="tx1"/>
                </a:solidFill>
              </a:rPr>
              <a:t> a Open </a:t>
            </a:r>
            <a:r>
              <a:rPr lang="es-CO" sz="1600" dirty="0" err="1" smtClean="0">
                <a:solidFill>
                  <a:schemeClr val="tx1"/>
                </a:solidFill>
              </a:rPr>
              <a:t>Badge</a:t>
            </a:r>
            <a:r>
              <a:rPr lang="es-CO" sz="1600" dirty="0" smtClean="0">
                <a:solidFill>
                  <a:schemeClr val="tx1"/>
                </a:solidFill>
              </a:rPr>
              <a:t> de Mozilla, presionando </a:t>
            </a:r>
            <a:r>
              <a:rPr lang="es-CO" sz="1600" dirty="0" smtClean="0">
                <a:solidFill>
                  <a:schemeClr val="tx1"/>
                </a:solidFill>
                <a:hlinkClick r:id="rId16"/>
              </a:rPr>
              <a:t>aquí</a:t>
            </a:r>
            <a:r>
              <a:rPr lang="es-CO" sz="1600" dirty="0" smtClean="0">
                <a:solidFill>
                  <a:schemeClr val="tx1"/>
                </a:solidFill>
              </a:rPr>
              <a:t>.</a:t>
            </a:r>
            <a:endParaRPr lang="es-CO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1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http://www.bioeticausb.edu.co/génesis/instrucciones.htm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898827" y="1888522"/>
            <a:ext cx="6338419" cy="402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¿Cómo juego?</a:t>
            </a:r>
          </a:p>
          <a:p>
            <a:pPr algn="ctr"/>
            <a:endParaRPr lang="es-CO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CO" dirty="0" smtClean="0">
                <a:solidFill>
                  <a:schemeClr val="tx1"/>
                </a:solidFill>
              </a:rPr>
              <a:t>El presente trabajo se hará conforme a la explicación nativa de Avogadro con su número que incitó a la revolución de las redes sociales y a la costa de </a:t>
            </a:r>
            <a:r>
              <a:rPr lang="es-CO" dirty="0" err="1" smtClean="0">
                <a:solidFill>
                  <a:schemeClr val="tx1"/>
                </a:solidFill>
              </a:rPr>
              <a:t>Fredonia</a:t>
            </a:r>
            <a:r>
              <a:rPr lang="es-CO" dirty="0" smtClean="0">
                <a:solidFill>
                  <a:schemeClr val="tx1"/>
                </a:solidFill>
              </a:rPr>
              <a:t>…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CO" dirty="0" err="1" smtClean="0">
                <a:solidFill>
                  <a:schemeClr val="tx1"/>
                </a:solidFill>
              </a:rPr>
              <a:t>Bla</a:t>
            </a:r>
            <a:r>
              <a:rPr lang="es-CO" dirty="0" smtClean="0">
                <a:solidFill>
                  <a:schemeClr val="tx1"/>
                </a:solidFill>
              </a:rPr>
              <a:t>.. </a:t>
            </a:r>
            <a:r>
              <a:rPr lang="es-CO" dirty="0" err="1" smtClean="0">
                <a:solidFill>
                  <a:schemeClr val="tx1"/>
                </a:solidFill>
              </a:rPr>
              <a:t>Bla</a:t>
            </a:r>
            <a:r>
              <a:rPr lang="es-CO" dirty="0" smtClean="0">
                <a:solidFill>
                  <a:schemeClr val="tx1"/>
                </a:solidFill>
              </a:rPr>
              <a:t>.. </a:t>
            </a:r>
            <a:r>
              <a:rPr lang="es-CO" dirty="0" err="1" smtClean="0">
                <a:solidFill>
                  <a:schemeClr val="tx1"/>
                </a:solidFill>
              </a:rPr>
              <a:t>Bla</a:t>
            </a:r>
            <a:r>
              <a:rPr lang="es-CO" dirty="0" smtClean="0">
                <a:solidFill>
                  <a:schemeClr val="tx1"/>
                </a:solidFill>
              </a:rPr>
              <a:t>..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9237246" y="1888522"/>
            <a:ext cx="125695" cy="40239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9237246" y="1888522"/>
            <a:ext cx="125695" cy="14030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9237246" y="5757863"/>
            <a:ext cx="125695" cy="14030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 useBgFill="1">
        <p:nvSpPr>
          <p:cNvPr id="15" name="Rectángulo 14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Génesis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ángulo 17">
            <a:hlinkClick r:id="rId2" action="ppaction://hlinksldjump"/>
          </p:cNvPr>
          <p:cNvSpPr/>
          <p:nvPr/>
        </p:nvSpPr>
        <p:spPr>
          <a:xfrm>
            <a:off x="284592" y="4925092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19" name="Rectángulo 18">
            <a:hlinkClick r:id="rId3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20" name="Rectángulo 19">
            <a:hlinkClick r:id="rId4" action="ppaction://hlinksldjump"/>
          </p:cNvPr>
          <p:cNvSpPr/>
          <p:nvPr/>
        </p:nvSpPr>
        <p:spPr>
          <a:xfrm>
            <a:off x="9808368" y="4516475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21" name="Rectángulo 20">
            <a:hlinkClick r:id="" action="ppaction://hlinkshowjump?jump=nextslide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22" name="Rectángulo 21">
            <a:hlinkClick r:id="rId5" action="ppaction://hlinksldjump"/>
          </p:cNvPr>
          <p:cNvSpPr/>
          <p:nvPr/>
        </p:nvSpPr>
        <p:spPr>
          <a:xfrm>
            <a:off x="284592" y="356615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grpSp>
        <p:nvGrpSpPr>
          <p:cNvPr id="23" name="Grupo 22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24" name="Grupo 23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26" name="Rectángulo 25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27" name="Grupo 26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28" name="Rectángulo 27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29" name="Rectángulo 28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25" name="Rectángulo 24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618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71525" y="257175"/>
            <a:ext cx="10058400" cy="385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http://www.bioeticausb.edu.co/génesis/lectura.htm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9237246" y="5757863"/>
            <a:ext cx="125695" cy="14030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 useBgFill="1">
        <p:nvSpPr>
          <p:cNvPr id="15" name="Rectángulo 14"/>
          <p:cNvSpPr/>
          <p:nvPr/>
        </p:nvSpPr>
        <p:spPr>
          <a:xfrm>
            <a:off x="3986213" y="642938"/>
            <a:ext cx="395763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Génesis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ángulo 16">
            <a:hlinkClick r:id="rId2" action="ppaction://hlinksldjump"/>
          </p:cNvPr>
          <p:cNvSpPr/>
          <p:nvPr/>
        </p:nvSpPr>
        <p:spPr>
          <a:xfrm>
            <a:off x="9808367" y="3088009"/>
            <a:ext cx="2043113" cy="8124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Conceptos clave</a:t>
            </a:r>
            <a:endParaRPr lang="es-CO" dirty="0"/>
          </a:p>
        </p:txBody>
      </p:sp>
      <p:sp>
        <p:nvSpPr>
          <p:cNvPr id="21" name="Rectángulo 20">
            <a:hlinkClick r:id="rId3" action="ppaction://hlinksldjump"/>
          </p:cNvPr>
          <p:cNvSpPr/>
          <p:nvPr/>
        </p:nvSpPr>
        <p:spPr>
          <a:xfrm>
            <a:off x="9808368" y="4516475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Regresar</a:t>
            </a:r>
            <a:endParaRPr lang="es-CO" dirty="0"/>
          </a:p>
        </p:txBody>
      </p:sp>
      <p:sp>
        <p:nvSpPr>
          <p:cNvPr id="22" name="Rectángulo 21">
            <a:hlinkClick r:id="" action="ppaction://hlinkshowjump?jump=nextslide"/>
          </p:cNvPr>
          <p:cNvSpPr/>
          <p:nvPr/>
        </p:nvSpPr>
        <p:spPr>
          <a:xfrm>
            <a:off x="284592" y="239689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¿Cómo juego?</a:t>
            </a:r>
            <a:endParaRPr lang="es-CO" dirty="0"/>
          </a:p>
        </p:txBody>
      </p:sp>
      <p:sp>
        <p:nvSpPr>
          <p:cNvPr id="25" name="Rectángulo 24">
            <a:hlinkClick r:id="rId4" action="ppaction://hlinksldjump"/>
          </p:cNvPr>
          <p:cNvSpPr/>
          <p:nvPr/>
        </p:nvSpPr>
        <p:spPr>
          <a:xfrm>
            <a:off x="284592" y="3566154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Aprende</a:t>
            </a:r>
            <a:endParaRPr lang="es-CO" dirty="0"/>
          </a:p>
        </p:txBody>
      </p:sp>
      <p:grpSp>
        <p:nvGrpSpPr>
          <p:cNvPr id="26" name="Grupo 25"/>
          <p:cNvGrpSpPr/>
          <p:nvPr/>
        </p:nvGrpSpPr>
        <p:grpSpPr>
          <a:xfrm>
            <a:off x="3135265" y="2359529"/>
            <a:ext cx="5865541" cy="3864623"/>
            <a:chOff x="3135265" y="2241395"/>
            <a:chExt cx="5865541" cy="3864623"/>
          </a:xfrm>
        </p:grpSpPr>
        <p:sp>
          <p:nvSpPr>
            <p:cNvPr id="27" name="Rectángulo 26"/>
            <p:cNvSpPr/>
            <p:nvPr/>
          </p:nvSpPr>
          <p:spPr>
            <a:xfrm>
              <a:off x="3135265" y="2241395"/>
              <a:ext cx="5865541" cy="3457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28" name="Imagen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73962" y="2429811"/>
              <a:ext cx="5188146" cy="3676207"/>
            </a:xfrm>
            <a:prstGeom prst="rect">
              <a:avLst/>
            </a:prstGeom>
          </p:spPr>
        </p:pic>
      </p:grpSp>
      <p:sp>
        <p:nvSpPr>
          <p:cNvPr id="29" name="Rectángulo 28">
            <a:hlinkClick r:id="rId4" action="ppaction://hlinksldjump"/>
          </p:cNvPr>
          <p:cNvSpPr/>
          <p:nvPr/>
        </p:nvSpPr>
        <p:spPr>
          <a:xfrm>
            <a:off x="284592" y="4903596"/>
            <a:ext cx="2043113" cy="774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 smtClean="0"/>
              <a:t>Diviértete</a:t>
            </a:r>
          </a:p>
          <a:p>
            <a:pPr algn="ctr"/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3135264" y="5476978"/>
            <a:ext cx="1190391" cy="348933"/>
          </a:xfrm>
          <a:prstGeom prst="rect">
            <a:avLst/>
          </a:prstGeom>
          <a:solidFill>
            <a:schemeClr val="accent1">
              <a:lumMod val="50000"/>
              <a:alpha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Descargar documento en PDF</a:t>
            </a:r>
            <a:endParaRPr lang="es-CO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0" y="6257924"/>
            <a:ext cx="12192000" cy="600076"/>
            <a:chOff x="0" y="6257924"/>
            <a:chExt cx="12192000" cy="600076"/>
          </a:xfrm>
        </p:grpSpPr>
        <p:grpSp>
          <p:nvGrpSpPr>
            <p:cNvPr id="18" name="Grupo 17"/>
            <p:cNvGrpSpPr/>
            <p:nvPr/>
          </p:nvGrpSpPr>
          <p:grpSpPr>
            <a:xfrm>
              <a:off x="0" y="6257924"/>
              <a:ext cx="12192000" cy="600076"/>
              <a:chOff x="0" y="6257924"/>
              <a:chExt cx="12192000" cy="600076"/>
            </a:xfrm>
          </p:grpSpPr>
          <p:sp>
            <p:nvSpPr>
              <p:cNvPr id="20" name="Rectángulo 19"/>
              <p:cNvSpPr/>
              <p:nvPr/>
            </p:nvSpPr>
            <p:spPr>
              <a:xfrm>
                <a:off x="0" y="6257924"/>
                <a:ext cx="12192000" cy="60007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dirty="0" smtClean="0"/>
                  <a:t>© </a:t>
                </a:r>
                <a:r>
                  <a:rPr lang="es-CO" sz="1400" dirty="0" smtClean="0"/>
                  <a:t>Universidad de san Buenaventura			</a:t>
                </a:r>
              </a:p>
              <a:p>
                <a:pPr algn="just"/>
                <a:r>
                  <a:rPr lang="es-CO" sz="1400" dirty="0" smtClean="0"/>
                  <a:t>	Seccional Medellín</a:t>
                </a:r>
                <a:endParaRPr lang="es-CO" sz="1400" dirty="0"/>
              </a:p>
            </p:txBody>
          </p:sp>
          <p:grpSp>
            <p:nvGrpSpPr>
              <p:cNvPr id="23" name="Grupo 22"/>
              <p:cNvGrpSpPr/>
              <p:nvPr/>
            </p:nvGrpSpPr>
            <p:grpSpPr>
              <a:xfrm>
                <a:off x="6096000" y="6257924"/>
                <a:ext cx="6096000" cy="600076"/>
                <a:chOff x="6096000" y="6257924"/>
                <a:chExt cx="6096000" cy="600076"/>
              </a:xfrm>
            </p:grpSpPr>
            <p:sp>
              <p:nvSpPr>
                <p:cNvPr id="24" name="Rectángulo 23"/>
                <p:cNvSpPr/>
                <p:nvPr/>
              </p:nvSpPr>
              <p:spPr>
                <a:xfrm>
                  <a:off x="6096000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¿</a:t>
                  </a:r>
                  <a:r>
                    <a:rPr lang="es-CO" sz="1400" dirty="0" smtClean="0"/>
                    <a:t>Quiénes somos?</a:t>
                  </a:r>
                  <a:endParaRPr lang="es-CO" sz="1400" dirty="0"/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10748962" y="6257924"/>
                  <a:ext cx="1443038" cy="6000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Contáctenos</a:t>
                  </a:r>
                  <a:endParaRPr lang="es-CO" sz="1400" dirty="0"/>
                </a:p>
              </p:txBody>
            </p:sp>
          </p:grpSp>
        </p:grpSp>
        <p:sp>
          <p:nvSpPr>
            <p:cNvPr id="19" name="Rectángulo 18"/>
            <p:cNvSpPr/>
            <p:nvPr/>
          </p:nvSpPr>
          <p:spPr>
            <a:xfrm>
              <a:off x="8422481" y="6257924"/>
              <a:ext cx="1443038" cy="6000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Créditos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447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2115</TotalTime>
  <Words>3321</Words>
  <Application>Microsoft Office PowerPoint</Application>
  <PresentationFormat>Panorámica</PresentationFormat>
  <Paragraphs>1334</Paragraphs>
  <Slides>73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73</vt:i4>
      </vt:variant>
    </vt:vector>
  </HeadingPairs>
  <TitlesOfParts>
    <vt:vector size="7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Equipo</dc:creator>
  <cp:lastModifiedBy>Centro Aceros SA</cp:lastModifiedBy>
  <cp:revision>91</cp:revision>
  <dcterms:created xsi:type="dcterms:W3CDTF">2014-11-26T17:59:30Z</dcterms:created>
  <dcterms:modified xsi:type="dcterms:W3CDTF">2015-05-04T21:04:51Z</dcterms:modified>
</cp:coreProperties>
</file>