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b5743fc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fb5743fc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b5743fc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b5743fc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fb5743fc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fb5743fc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fb5743fc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fb5743fc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fbc2473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fbc2473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fb5743fc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fb5743fc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fbc24720c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fbc24720c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5b09a9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5b09a9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fb5743f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fb5743f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fb5743f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fb5743f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fb5743fc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fb5743f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fb5743fc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fb5743fc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71aa62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71aa62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fb5743fc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fb5743fc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b5743fc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fb5743fc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71aa62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71aa62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296EAA"/>
        </a:solidFill>
      </p:bgPr>
    </p:bg>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296EA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en.wikipedia.org/wiki/Autoregressive_integrated_moving_average" TargetMode="External"/><Relationship Id="rId4" Type="http://schemas.openxmlformats.org/officeDocument/2006/relationships/hyperlink" Target="https://facebook.github.io/prophet/"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gif"/><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6EAA"/>
        </a:solidFill>
      </p:bgPr>
    </p:bg>
    <p:spTree>
      <p:nvGrpSpPr>
        <p:cNvPr id="66" name="Shape 66"/>
        <p:cNvGrpSpPr/>
        <p:nvPr/>
      </p:nvGrpSpPr>
      <p:grpSpPr>
        <a:xfrm>
          <a:off x="0" y="0"/>
          <a:ext cx="0" cy="0"/>
          <a:chOff x="0" y="0"/>
          <a:chExt cx="0" cy="0"/>
        </a:xfrm>
      </p:grpSpPr>
      <p:sp>
        <p:nvSpPr>
          <p:cNvPr id="67" name="Google Shape;67;p13"/>
          <p:cNvSpPr txBox="1"/>
          <p:nvPr>
            <p:ph type="title"/>
          </p:nvPr>
        </p:nvSpPr>
        <p:spPr>
          <a:xfrm>
            <a:off x="458352" y="527876"/>
            <a:ext cx="7851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800">
                <a:solidFill>
                  <a:srgbClr val="EFEFEF"/>
                </a:solidFill>
              </a:rPr>
              <a:t>E-Commerce</a:t>
            </a:r>
            <a:r>
              <a:rPr b="1" lang="en" sz="3800">
                <a:solidFill>
                  <a:srgbClr val="EFEFEF"/>
                </a:solidFill>
              </a:rPr>
              <a:t> </a:t>
            </a:r>
            <a:r>
              <a:rPr b="1" lang="en" sz="3800">
                <a:solidFill>
                  <a:srgbClr val="EFEFEF"/>
                </a:solidFill>
              </a:rPr>
              <a:t>Stock Prediction</a:t>
            </a:r>
            <a:endParaRPr b="1" sz="3800">
              <a:solidFill>
                <a:srgbClr val="EFEFEF"/>
              </a:solidFill>
            </a:endParaRPr>
          </a:p>
          <a:p>
            <a:pPr indent="0" lvl="0" marL="0" rtl="0" algn="l">
              <a:spcBef>
                <a:spcPts val="0"/>
              </a:spcBef>
              <a:spcAft>
                <a:spcPts val="0"/>
              </a:spcAft>
              <a:buNone/>
            </a:pPr>
            <a:r>
              <a:t/>
            </a:r>
            <a:endParaRPr b="1" sz="200"/>
          </a:p>
          <a:p>
            <a:pPr indent="0" lvl="0" marL="0" rtl="0" algn="l">
              <a:spcBef>
                <a:spcPts val="0"/>
              </a:spcBef>
              <a:spcAft>
                <a:spcPts val="0"/>
              </a:spcAft>
              <a:buNone/>
            </a:pPr>
            <a:r>
              <a:rPr b="1" lang="en" sz="1600"/>
              <a:t>Data Science and Big Data Postgraduate Course 20/21: Capstone Project</a:t>
            </a:r>
            <a:endParaRPr b="1" sz="1600"/>
          </a:p>
          <a:p>
            <a:pPr indent="0" lvl="0" marL="0" rtl="0" algn="l">
              <a:spcBef>
                <a:spcPts val="0"/>
              </a:spcBef>
              <a:spcAft>
                <a:spcPts val="0"/>
              </a:spcAft>
              <a:buNone/>
            </a:pPr>
            <a:r>
              <a:t/>
            </a:r>
            <a:endParaRPr b="1" sz="200"/>
          </a:p>
          <a:p>
            <a:pPr indent="0" lvl="0" marL="0" rtl="0" algn="l">
              <a:spcBef>
                <a:spcPts val="0"/>
              </a:spcBef>
              <a:spcAft>
                <a:spcPts val="0"/>
              </a:spcAft>
              <a:buNone/>
            </a:pPr>
            <a:r>
              <a:rPr b="1" lang="en" sz="1200"/>
              <a:t>Autores: Joan Boronat Ruiz, Albert García López, Pep Martí Mascaro</a:t>
            </a:r>
            <a:endParaRPr b="1" sz="1200"/>
          </a:p>
        </p:txBody>
      </p:sp>
      <p:cxnSp>
        <p:nvCxnSpPr>
          <p:cNvPr id="68" name="Google Shape;68;p13"/>
          <p:cNvCxnSpPr/>
          <p:nvPr/>
        </p:nvCxnSpPr>
        <p:spPr>
          <a:xfrm>
            <a:off x="560846" y="2589228"/>
            <a:ext cx="7851300" cy="0"/>
          </a:xfrm>
          <a:prstGeom prst="straightConnector1">
            <a:avLst/>
          </a:prstGeom>
          <a:noFill/>
          <a:ln cap="flat" cmpd="sng" w="9525">
            <a:solidFill>
              <a:srgbClr val="FFFFFF"/>
            </a:solidFill>
            <a:prstDash val="solid"/>
            <a:round/>
            <a:headEnd len="med" w="med" type="none"/>
            <a:tailEnd len="med" w="med" type="none"/>
          </a:ln>
        </p:spPr>
      </p:cxnSp>
      <p:pic>
        <p:nvPicPr>
          <p:cNvPr id="69" name="Google Shape;69;p13"/>
          <p:cNvPicPr preferRelativeResize="0"/>
          <p:nvPr/>
        </p:nvPicPr>
        <p:blipFill>
          <a:blip r:embed="rId3">
            <a:alphaModFix/>
          </a:blip>
          <a:stretch>
            <a:fillRect/>
          </a:stretch>
        </p:blipFill>
        <p:spPr>
          <a:xfrm>
            <a:off x="131175" y="104975"/>
            <a:ext cx="2907075" cy="87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XGBoost</a:t>
            </a:r>
            <a:endParaRPr/>
          </a:p>
        </p:txBody>
      </p:sp>
      <p:sp>
        <p:nvSpPr>
          <p:cNvPr id="154" name="Google Shape;154;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2"/>
          <p:cNvSpPr txBox="1"/>
          <p:nvPr/>
        </p:nvSpPr>
        <p:spPr>
          <a:xfrm>
            <a:off x="456300" y="918475"/>
            <a:ext cx="823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XGBoost</a:t>
            </a:r>
            <a:r>
              <a:rPr lang="en" sz="1200">
                <a:latin typeface="Roboto"/>
                <a:ea typeface="Roboto"/>
                <a:cs typeface="Roboto"/>
                <a:sym typeface="Roboto"/>
              </a:rPr>
              <a:t> es un modelo de Gradient Boosting muy versàtil y eficiente que nos ha permitido crear una predicción basada en las características del producto. Lo hemos complementado añadiendo como variables categóricas el mes y el día de la semana entre otros. Para entrenar este modelo hemos usado únicamente los mismos meses del año anterior del conjunto de test para evitar que periodos con muchas ventas no presentes en el conjunto de test influyan en la predicción. </a:t>
            </a:r>
            <a:endParaRPr sz="1200">
              <a:latin typeface="Roboto"/>
              <a:ea typeface="Roboto"/>
              <a:cs typeface="Roboto"/>
              <a:sym typeface="Roboto"/>
            </a:endParaRPr>
          </a:p>
        </p:txBody>
      </p:sp>
      <p:pic>
        <p:nvPicPr>
          <p:cNvPr id="156" name="Google Shape;156;p22"/>
          <p:cNvPicPr preferRelativeResize="0"/>
          <p:nvPr/>
        </p:nvPicPr>
        <p:blipFill>
          <a:blip r:embed="rId3">
            <a:alphaModFix/>
          </a:blip>
          <a:stretch>
            <a:fillRect/>
          </a:stretch>
        </p:blipFill>
        <p:spPr>
          <a:xfrm>
            <a:off x="681412" y="2061674"/>
            <a:ext cx="7781173" cy="2498549"/>
          </a:xfrm>
          <a:prstGeom prst="rect">
            <a:avLst/>
          </a:prstGeom>
          <a:noFill/>
          <a:ln>
            <a:noFill/>
          </a:ln>
        </p:spPr>
      </p:pic>
      <p:sp>
        <p:nvSpPr>
          <p:cNvPr id="157" name="Google Shape;157;p22"/>
          <p:cNvSpPr txBox="1"/>
          <p:nvPr/>
        </p:nvSpPr>
        <p:spPr>
          <a:xfrm>
            <a:off x="681400" y="456022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5 - Resultado de validación del modelo XGBoost</a:t>
            </a:r>
            <a:endParaRPr sz="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LightGBM</a:t>
            </a:r>
            <a:endParaRPr/>
          </a:p>
        </p:txBody>
      </p:sp>
      <p:sp>
        <p:nvSpPr>
          <p:cNvPr id="163" name="Google Shape;163;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3"/>
          <p:cNvSpPr txBox="1"/>
          <p:nvPr/>
        </p:nvSpPr>
        <p:spPr>
          <a:xfrm>
            <a:off x="454550" y="1014700"/>
            <a:ext cx="8229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LightGBM e</a:t>
            </a:r>
            <a:r>
              <a:rPr lang="en" sz="1200">
                <a:latin typeface="Roboto"/>
                <a:ea typeface="Roboto"/>
                <a:cs typeface="Roboto"/>
                <a:sym typeface="Roboto"/>
              </a:rPr>
              <a:t>s un modelo de Gradient Boosting muy versàtil y eficiente que nos ha permitido crear una predicción basada en las características del producto de forma más optimizada y ágil que el XGBoost al añadir un paso previo de inspección de aquellas muestras de datos que aportan mayor información dejando de lado las muestras menos informativas.</a:t>
            </a:r>
            <a:endParaRPr sz="12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Nota: </a:t>
            </a:r>
            <a:r>
              <a:rPr lang="en" sz="1000">
                <a:latin typeface="Roboto"/>
                <a:ea typeface="Roboto"/>
                <a:cs typeface="Roboto"/>
                <a:sym typeface="Roboto"/>
              </a:rPr>
              <a:t>Hemos probado diversas configuraciones de hiperparámetros, siendo el modelo por defecto el que mayor resultado de predicción ha obtenido</a:t>
            </a:r>
            <a:endParaRPr sz="1000">
              <a:latin typeface="Roboto"/>
              <a:ea typeface="Roboto"/>
              <a:cs typeface="Roboto"/>
              <a:sym typeface="Roboto"/>
            </a:endParaRPr>
          </a:p>
        </p:txBody>
      </p:sp>
      <p:sp>
        <p:nvSpPr>
          <p:cNvPr id="165" name="Google Shape;165;p23"/>
          <p:cNvSpPr txBox="1"/>
          <p:nvPr/>
        </p:nvSpPr>
        <p:spPr>
          <a:xfrm>
            <a:off x="681400" y="456022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6 - Resultado de validación del modelo LightGBM</a:t>
            </a:r>
            <a:endParaRPr sz="800">
              <a:latin typeface="Roboto"/>
              <a:ea typeface="Roboto"/>
              <a:cs typeface="Roboto"/>
              <a:sym typeface="Roboto"/>
            </a:endParaRPr>
          </a:p>
        </p:txBody>
      </p:sp>
      <p:pic>
        <p:nvPicPr>
          <p:cNvPr id="166" name="Google Shape;166;p23"/>
          <p:cNvPicPr preferRelativeResize="0"/>
          <p:nvPr/>
        </p:nvPicPr>
        <p:blipFill>
          <a:blip r:embed="rId3">
            <a:alphaModFix/>
          </a:blip>
          <a:stretch>
            <a:fillRect/>
          </a:stretch>
        </p:blipFill>
        <p:spPr>
          <a:xfrm>
            <a:off x="710925" y="2260925"/>
            <a:ext cx="7601252" cy="234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a:t>
            </a:r>
            <a:r>
              <a:rPr lang="en"/>
              <a:t>Modelado &gt; CatBoost</a:t>
            </a:r>
            <a:endParaRPr/>
          </a:p>
        </p:txBody>
      </p:sp>
      <p:sp>
        <p:nvSpPr>
          <p:cNvPr id="172" name="Google Shape;172;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4"/>
          <p:cNvSpPr txBox="1"/>
          <p:nvPr/>
        </p:nvSpPr>
        <p:spPr>
          <a:xfrm>
            <a:off x="446575" y="1014700"/>
            <a:ext cx="824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CatBoost es un modelo de gradient boosting sobre </a:t>
            </a:r>
            <a:r>
              <a:rPr lang="en" sz="1200">
                <a:latin typeface="Roboto"/>
                <a:ea typeface="Roboto"/>
                <a:cs typeface="Roboto"/>
                <a:sym typeface="Roboto"/>
              </a:rPr>
              <a:t>árboles</a:t>
            </a:r>
            <a:r>
              <a:rPr lang="en" sz="1200">
                <a:latin typeface="Roboto"/>
                <a:ea typeface="Roboto"/>
                <a:cs typeface="Roboto"/>
                <a:sym typeface="Roboto"/>
              </a:rPr>
              <a:t> de decisión. Es un modelo muy parecido a XGBoost siendo su principal diferencia el tratamiento de los datos categóricos y precisamente de ahí viene su nombre. En este caso sin embargo, al tener unas variables </a:t>
            </a:r>
            <a:r>
              <a:rPr lang="en" sz="1200">
                <a:latin typeface="Roboto"/>
                <a:ea typeface="Roboto"/>
                <a:cs typeface="Roboto"/>
                <a:sym typeface="Roboto"/>
              </a:rPr>
              <a:t>categóricas</a:t>
            </a:r>
            <a:r>
              <a:rPr lang="en" sz="1200">
                <a:latin typeface="Roboto"/>
                <a:ea typeface="Roboto"/>
                <a:cs typeface="Roboto"/>
                <a:sym typeface="Roboto"/>
              </a:rPr>
              <a:t> con poca correlación con la variable objetivo, este modelo no ha conseguido mejorar el resultado de XGBoost. </a:t>
            </a:r>
            <a:endParaRPr sz="1200">
              <a:latin typeface="Roboto"/>
              <a:ea typeface="Roboto"/>
              <a:cs typeface="Roboto"/>
              <a:sym typeface="Roboto"/>
            </a:endParaRPr>
          </a:p>
        </p:txBody>
      </p:sp>
      <p:pic>
        <p:nvPicPr>
          <p:cNvPr id="174" name="Google Shape;174;p24"/>
          <p:cNvPicPr preferRelativeResize="0"/>
          <p:nvPr/>
        </p:nvPicPr>
        <p:blipFill>
          <a:blip r:embed="rId3">
            <a:alphaModFix/>
          </a:blip>
          <a:stretch>
            <a:fillRect/>
          </a:stretch>
        </p:blipFill>
        <p:spPr>
          <a:xfrm>
            <a:off x="500775" y="1890547"/>
            <a:ext cx="8021535" cy="2575722"/>
          </a:xfrm>
          <a:prstGeom prst="rect">
            <a:avLst/>
          </a:prstGeom>
          <a:noFill/>
          <a:ln>
            <a:noFill/>
          </a:ln>
        </p:spPr>
      </p:pic>
      <p:sp>
        <p:nvSpPr>
          <p:cNvPr id="175" name="Google Shape;175;p24"/>
          <p:cNvSpPr txBox="1"/>
          <p:nvPr/>
        </p:nvSpPr>
        <p:spPr>
          <a:xfrm>
            <a:off x="681400" y="456022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7 - Resultado de validación del modelo XGBoost</a:t>
            </a:r>
            <a:endParaRPr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Análisis del modelo</a:t>
            </a:r>
            <a:endParaRPr/>
          </a:p>
        </p:txBody>
      </p:sp>
      <p:sp>
        <p:nvSpPr>
          <p:cNvPr id="181" name="Google Shape;181;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5"/>
          <p:cNvPicPr preferRelativeResize="0"/>
          <p:nvPr/>
        </p:nvPicPr>
        <p:blipFill>
          <a:blip r:embed="rId3">
            <a:alphaModFix/>
          </a:blip>
          <a:stretch>
            <a:fillRect/>
          </a:stretch>
        </p:blipFill>
        <p:spPr>
          <a:xfrm>
            <a:off x="4572000" y="1470125"/>
            <a:ext cx="4020126" cy="2646600"/>
          </a:xfrm>
          <a:prstGeom prst="rect">
            <a:avLst/>
          </a:prstGeom>
          <a:noFill/>
          <a:ln>
            <a:noFill/>
          </a:ln>
        </p:spPr>
      </p:pic>
      <p:sp>
        <p:nvSpPr>
          <p:cNvPr id="183" name="Google Shape;183;p25"/>
          <p:cNvSpPr txBox="1"/>
          <p:nvPr/>
        </p:nvSpPr>
        <p:spPr>
          <a:xfrm>
            <a:off x="342925" y="1315775"/>
            <a:ext cx="3915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Una vez el modelo ha sido entrenado, usamos la </a:t>
            </a:r>
            <a:r>
              <a:rPr lang="en" sz="1200">
                <a:latin typeface="Roboto"/>
                <a:ea typeface="Roboto"/>
                <a:cs typeface="Roboto"/>
                <a:sym typeface="Roboto"/>
              </a:rPr>
              <a:t>librería</a:t>
            </a:r>
            <a:r>
              <a:rPr lang="en" sz="1200">
                <a:latin typeface="Roboto"/>
                <a:ea typeface="Roboto"/>
                <a:cs typeface="Roboto"/>
                <a:sym typeface="Roboto"/>
              </a:rPr>
              <a:t> SHAP para analizar los pesos de las distintas variables en la predicción. En el gráfico (Fig. 8) observamos en el eje de las abscisas el impacto de la variable y estas tienen un gradiente de color de azul a rojo en función del valor de las variables.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 el caso de CatBoost observamos que la variable con mayor peso ha sido las visitas normalizadas y estas tienen un impacto positivo cuando el valor es alto y negativo cuando el valor es bajo.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 este gráfico podemos observar como el precio tiene un impacto negativo en las ventas cuando este es elevado y positivo cuando es bajo. </a:t>
            </a:r>
            <a:endParaRPr sz="1200">
              <a:latin typeface="Roboto"/>
              <a:ea typeface="Roboto"/>
              <a:cs typeface="Roboto"/>
              <a:sym typeface="Roboto"/>
            </a:endParaRPr>
          </a:p>
        </p:txBody>
      </p:sp>
      <p:sp>
        <p:nvSpPr>
          <p:cNvPr id="184" name="Google Shape;184;p25"/>
          <p:cNvSpPr txBox="1"/>
          <p:nvPr/>
        </p:nvSpPr>
        <p:spPr>
          <a:xfrm>
            <a:off x="4906425" y="4252275"/>
            <a:ext cx="391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8 - Análisis del impacto de las variables en la predicción del modelo CatBoost.</a:t>
            </a:r>
            <a:endParaRPr sz="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a:t>
            </a:r>
            <a:r>
              <a:rPr lang="en"/>
              <a:t>Blending (XGBoost, Catboost y LightGBM)</a:t>
            </a:r>
            <a:endParaRPr/>
          </a:p>
        </p:txBody>
      </p:sp>
      <p:sp>
        <p:nvSpPr>
          <p:cNvPr id="190" name="Google Shape;190;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txBox="1"/>
          <p:nvPr/>
        </p:nvSpPr>
        <p:spPr>
          <a:xfrm>
            <a:off x="457050" y="755725"/>
            <a:ext cx="822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Cada uno de los modelos de regresión han explotado diferentes aspectos del dataset con distintas metodologías y resultados muy parecidos. Para minimizar la </a:t>
            </a:r>
            <a:r>
              <a:rPr lang="en" sz="1200">
                <a:latin typeface="Roboto"/>
                <a:ea typeface="Roboto"/>
                <a:cs typeface="Roboto"/>
                <a:sym typeface="Roboto"/>
              </a:rPr>
              <a:t>varianza</a:t>
            </a:r>
            <a:r>
              <a:rPr lang="en" sz="1200">
                <a:latin typeface="Roboto"/>
                <a:ea typeface="Roboto"/>
                <a:cs typeface="Roboto"/>
                <a:sym typeface="Roboto"/>
              </a:rPr>
              <a:t> de estos modelos y mejorar el resultado hemos entrenado los modelos XGBoost, Catboost y LightGBM y los hemos combinado entrenando un meta-model (un modelo de los modelos) cuyas predicciones están basadas en múltiples predicciones obtenidas de cada uno de los modelos.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Para realizar el blending hemos usado una red neuronal de dos capas con función de </a:t>
            </a:r>
            <a:r>
              <a:rPr lang="en" sz="1200">
                <a:latin typeface="Roboto"/>
                <a:ea typeface="Roboto"/>
                <a:cs typeface="Roboto"/>
                <a:sym typeface="Roboto"/>
              </a:rPr>
              <a:t>activación</a:t>
            </a:r>
            <a:r>
              <a:rPr lang="en" sz="1200">
                <a:latin typeface="Roboto"/>
                <a:ea typeface="Roboto"/>
                <a:cs typeface="Roboto"/>
                <a:sym typeface="Roboto"/>
              </a:rPr>
              <a:t> RELu con lo que evitamos predecir valores negativos.</a:t>
            </a:r>
            <a:endParaRPr sz="1200">
              <a:latin typeface="Roboto"/>
              <a:ea typeface="Roboto"/>
              <a:cs typeface="Roboto"/>
              <a:sym typeface="Roboto"/>
            </a:endParaRPr>
          </a:p>
        </p:txBody>
      </p:sp>
      <p:grpSp>
        <p:nvGrpSpPr>
          <p:cNvPr id="192" name="Google Shape;192;p26"/>
          <p:cNvGrpSpPr/>
          <p:nvPr/>
        </p:nvGrpSpPr>
        <p:grpSpPr>
          <a:xfrm>
            <a:off x="679488" y="2571750"/>
            <a:ext cx="7776225" cy="1302900"/>
            <a:chOff x="901950" y="3081388"/>
            <a:chExt cx="7776225" cy="1302900"/>
          </a:xfrm>
        </p:grpSpPr>
        <p:sp>
          <p:nvSpPr>
            <p:cNvPr id="193" name="Google Shape;193;p26"/>
            <p:cNvSpPr/>
            <p:nvPr/>
          </p:nvSpPr>
          <p:spPr>
            <a:xfrm>
              <a:off x="3269688" y="3158925"/>
              <a:ext cx="1362600" cy="2913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3269688" y="3579125"/>
              <a:ext cx="1362600" cy="2913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4894938" y="3081388"/>
              <a:ext cx="233700" cy="1302900"/>
            </a:xfrm>
            <a:prstGeom prst="rightBrace">
              <a:avLst>
                <a:gd fmla="val 50000" name="adj1"/>
                <a:gd fmla="val 50000" name="adj2"/>
              </a:avLst>
            </a:prstGeom>
            <a:no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3412488" y="3132588"/>
              <a:ext cx="104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XGBoost</a:t>
              </a:r>
              <a:endParaRPr sz="1000">
                <a:solidFill>
                  <a:srgbClr val="FFFFFF"/>
                </a:solidFill>
                <a:latin typeface="Roboto"/>
                <a:ea typeface="Roboto"/>
                <a:cs typeface="Roboto"/>
                <a:sym typeface="Roboto"/>
              </a:endParaRPr>
            </a:p>
          </p:txBody>
        </p:sp>
        <p:sp>
          <p:nvSpPr>
            <p:cNvPr id="197" name="Google Shape;197;p26"/>
            <p:cNvSpPr txBox="1"/>
            <p:nvPr/>
          </p:nvSpPr>
          <p:spPr>
            <a:xfrm>
              <a:off x="3412488" y="3555425"/>
              <a:ext cx="104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CatBoost</a:t>
              </a:r>
              <a:endParaRPr sz="1000">
                <a:solidFill>
                  <a:srgbClr val="FFFFFF"/>
                </a:solidFill>
                <a:latin typeface="Roboto"/>
                <a:ea typeface="Roboto"/>
                <a:cs typeface="Roboto"/>
                <a:sym typeface="Roboto"/>
              </a:endParaRPr>
            </a:p>
          </p:txBody>
        </p:sp>
        <p:sp>
          <p:nvSpPr>
            <p:cNvPr id="198" name="Google Shape;198;p26"/>
            <p:cNvSpPr txBox="1"/>
            <p:nvPr/>
          </p:nvSpPr>
          <p:spPr>
            <a:xfrm>
              <a:off x="5219125" y="3555438"/>
              <a:ext cx="1565700" cy="338700"/>
            </a:xfrm>
            <a:prstGeom prst="rect">
              <a:avLst/>
            </a:prstGeom>
            <a:solidFill>
              <a:srgbClr val="296EA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Multilayer Perceptron</a:t>
              </a:r>
              <a:endParaRPr sz="1000">
                <a:solidFill>
                  <a:schemeClr val="lt1"/>
                </a:solidFill>
                <a:latin typeface="Roboto"/>
                <a:ea typeface="Roboto"/>
                <a:cs typeface="Roboto"/>
                <a:sym typeface="Roboto"/>
              </a:endParaRPr>
            </a:p>
          </p:txBody>
        </p:sp>
        <p:sp>
          <p:nvSpPr>
            <p:cNvPr id="199" name="Google Shape;199;p26"/>
            <p:cNvSpPr txBox="1"/>
            <p:nvPr/>
          </p:nvSpPr>
          <p:spPr>
            <a:xfrm>
              <a:off x="901950" y="3511075"/>
              <a:ext cx="1134300" cy="4926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Preprocessed Data</a:t>
              </a:r>
              <a:endParaRPr sz="1000">
                <a:latin typeface="Roboto"/>
                <a:ea typeface="Roboto"/>
                <a:cs typeface="Roboto"/>
                <a:sym typeface="Roboto"/>
              </a:endParaRPr>
            </a:p>
          </p:txBody>
        </p:sp>
        <p:cxnSp>
          <p:nvCxnSpPr>
            <p:cNvPr id="200" name="Google Shape;200;p26"/>
            <p:cNvCxnSpPr>
              <a:stCxn id="199" idx="3"/>
              <a:endCxn id="193" idx="1"/>
            </p:cNvCxnSpPr>
            <p:nvPr/>
          </p:nvCxnSpPr>
          <p:spPr>
            <a:xfrm flipH="1" rot="10800000">
              <a:off x="2036250" y="3304675"/>
              <a:ext cx="1233300" cy="452700"/>
            </a:xfrm>
            <a:prstGeom prst="straightConnector1">
              <a:avLst/>
            </a:prstGeom>
            <a:noFill/>
            <a:ln cap="flat" cmpd="sng" w="9525">
              <a:solidFill>
                <a:srgbClr val="1C4587"/>
              </a:solidFill>
              <a:prstDash val="solid"/>
              <a:round/>
              <a:headEnd len="med" w="med" type="none"/>
              <a:tailEnd len="med" w="med" type="none"/>
            </a:ln>
          </p:spPr>
        </p:cxnSp>
        <p:cxnSp>
          <p:nvCxnSpPr>
            <p:cNvPr id="201" name="Google Shape;201;p26"/>
            <p:cNvCxnSpPr>
              <a:stCxn id="199" idx="3"/>
              <a:endCxn id="194" idx="1"/>
            </p:cNvCxnSpPr>
            <p:nvPr/>
          </p:nvCxnSpPr>
          <p:spPr>
            <a:xfrm flipH="1" rot="10800000">
              <a:off x="2036250" y="3724675"/>
              <a:ext cx="1233300" cy="32700"/>
            </a:xfrm>
            <a:prstGeom prst="straightConnector1">
              <a:avLst/>
            </a:prstGeom>
            <a:noFill/>
            <a:ln cap="flat" cmpd="sng" w="9525">
              <a:solidFill>
                <a:srgbClr val="1C4587"/>
              </a:solidFill>
              <a:prstDash val="solid"/>
              <a:round/>
              <a:headEnd len="med" w="med" type="none"/>
              <a:tailEnd len="med" w="med" type="none"/>
            </a:ln>
          </p:spPr>
        </p:cxnSp>
        <p:sp>
          <p:nvSpPr>
            <p:cNvPr id="202" name="Google Shape;202;p26"/>
            <p:cNvSpPr txBox="1"/>
            <p:nvPr/>
          </p:nvSpPr>
          <p:spPr>
            <a:xfrm>
              <a:off x="7543875" y="3555425"/>
              <a:ext cx="1134300" cy="3387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Prediction</a:t>
              </a:r>
              <a:endParaRPr sz="1000">
                <a:latin typeface="Roboto"/>
                <a:ea typeface="Roboto"/>
                <a:cs typeface="Roboto"/>
                <a:sym typeface="Roboto"/>
              </a:endParaRPr>
            </a:p>
          </p:txBody>
        </p:sp>
        <p:cxnSp>
          <p:nvCxnSpPr>
            <p:cNvPr id="203" name="Google Shape;203;p26"/>
            <p:cNvCxnSpPr>
              <a:stCxn id="198" idx="3"/>
              <a:endCxn id="202" idx="1"/>
            </p:cNvCxnSpPr>
            <p:nvPr/>
          </p:nvCxnSpPr>
          <p:spPr>
            <a:xfrm>
              <a:off x="6784825" y="3724788"/>
              <a:ext cx="759000" cy="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6"/>
            <p:cNvSpPr/>
            <p:nvPr/>
          </p:nvSpPr>
          <p:spPr>
            <a:xfrm>
              <a:off x="3254988" y="4045675"/>
              <a:ext cx="1362600" cy="2913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3412488" y="3999325"/>
              <a:ext cx="104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LightGBM</a:t>
              </a:r>
              <a:endParaRPr sz="1000">
                <a:solidFill>
                  <a:srgbClr val="FFFFFF"/>
                </a:solidFill>
                <a:latin typeface="Roboto"/>
                <a:ea typeface="Roboto"/>
                <a:cs typeface="Roboto"/>
                <a:sym typeface="Roboto"/>
              </a:endParaRPr>
            </a:p>
          </p:txBody>
        </p:sp>
      </p:grpSp>
      <p:cxnSp>
        <p:nvCxnSpPr>
          <p:cNvPr id="206" name="Google Shape;206;p26"/>
          <p:cNvCxnSpPr>
            <a:stCxn id="199" idx="3"/>
            <a:endCxn id="204" idx="1"/>
          </p:cNvCxnSpPr>
          <p:nvPr/>
        </p:nvCxnSpPr>
        <p:spPr>
          <a:xfrm>
            <a:off x="1813788" y="3247738"/>
            <a:ext cx="1218600" cy="434100"/>
          </a:xfrm>
          <a:prstGeom prst="straightConnector1">
            <a:avLst/>
          </a:prstGeom>
          <a:noFill/>
          <a:ln cap="flat" cmpd="sng" w="9525">
            <a:solidFill>
              <a:srgbClr val="1C4587"/>
            </a:solidFill>
            <a:prstDash val="solid"/>
            <a:round/>
            <a:headEnd len="med" w="med" type="none"/>
            <a:tailEnd len="med" w="med" type="none"/>
          </a:ln>
        </p:spPr>
      </p:cxnSp>
      <p:sp>
        <p:nvSpPr>
          <p:cNvPr id="207" name="Google Shape;207;p26"/>
          <p:cNvSpPr txBox="1"/>
          <p:nvPr/>
        </p:nvSpPr>
        <p:spPr>
          <a:xfrm>
            <a:off x="596363" y="426407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9 - Esquema del Blending de los modelos de regresión</a:t>
            </a:r>
            <a:endParaRPr sz="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Predicción final con Blending</a:t>
            </a:r>
            <a:endParaRPr/>
          </a:p>
        </p:txBody>
      </p:sp>
      <p:sp>
        <p:nvSpPr>
          <p:cNvPr id="213" name="Google Shape;213;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7"/>
          <p:cNvSpPr txBox="1"/>
          <p:nvPr/>
        </p:nvSpPr>
        <p:spPr>
          <a:xfrm>
            <a:off x="457050" y="751450"/>
            <a:ext cx="8229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Hasta ahora hemos visto el modelo de series temporales Prophet, capaz de capturar la tendencia i la estacionalidad, así como los periodos de vacaciones y rebajas. También hemos analizado diferentes modelos de regresión que nos permiten capturar los patrones encontrados mediante el estudio de las variables exógenas y de las nuevas </a:t>
            </a:r>
            <a:r>
              <a:rPr lang="en" sz="1200">
                <a:latin typeface="Roboto"/>
                <a:ea typeface="Roboto"/>
                <a:cs typeface="Roboto"/>
                <a:sym typeface="Roboto"/>
              </a:rPr>
              <a:t>categorías creadas a partir del análisis exploratorio.</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Para la predicción final hemos decidido realizar un blending de las predicciones de los modelos que han obtenido mejor resultado. Para el blending hemos usado un modelo de regresión lineal que además de tener como entrada las predicciones de los otros modelos, hemos usado el día de la semana. </a:t>
            </a:r>
            <a:endParaRPr sz="1200">
              <a:latin typeface="Roboto"/>
              <a:ea typeface="Roboto"/>
              <a:cs typeface="Roboto"/>
              <a:sym typeface="Roboto"/>
            </a:endParaRPr>
          </a:p>
        </p:txBody>
      </p:sp>
      <p:grpSp>
        <p:nvGrpSpPr>
          <p:cNvPr id="215" name="Google Shape;215;p27"/>
          <p:cNvGrpSpPr/>
          <p:nvPr/>
        </p:nvGrpSpPr>
        <p:grpSpPr>
          <a:xfrm>
            <a:off x="729850" y="2442425"/>
            <a:ext cx="7730650" cy="2125673"/>
            <a:chOff x="901825" y="3158925"/>
            <a:chExt cx="7730650" cy="1637400"/>
          </a:xfrm>
        </p:grpSpPr>
        <p:sp>
          <p:nvSpPr>
            <p:cNvPr id="216" name="Google Shape;216;p27"/>
            <p:cNvSpPr/>
            <p:nvPr/>
          </p:nvSpPr>
          <p:spPr>
            <a:xfrm>
              <a:off x="3255025" y="3175744"/>
              <a:ext cx="1362600" cy="2610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3255000" y="3514975"/>
              <a:ext cx="1362600" cy="2610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4894950" y="3158925"/>
              <a:ext cx="233700" cy="1637400"/>
            </a:xfrm>
            <a:prstGeom prst="rightBrace">
              <a:avLst>
                <a:gd fmla="val 50000" name="adj1"/>
                <a:gd fmla="val 50000" name="adj2"/>
              </a:avLst>
            </a:prstGeom>
            <a:no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nvSpPr>
          <p:spPr>
            <a:xfrm>
              <a:off x="3412488" y="3175888"/>
              <a:ext cx="1047600" cy="26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XGBoost</a:t>
              </a:r>
              <a:endParaRPr sz="1000">
                <a:solidFill>
                  <a:srgbClr val="FFFFFF"/>
                </a:solidFill>
                <a:latin typeface="Roboto"/>
                <a:ea typeface="Roboto"/>
                <a:cs typeface="Roboto"/>
                <a:sym typeface="Roboto"/>
              </a:endParaRPr>
            </a:p>
          </p:txBody>
        </p:sp>
        <p:sp>
          <p:nvSpPr>
            <p:cNvPr id="220" name="Google Shape;220;p27"/>
            <p:cNvSpPr txBox="1"/>
            <p:nvPr/>
          </p:nvSpPr>
          <p:spPr>
            <a:xfrm>
              <a:off x="3412488" y="3526404"/>
              <a:ext cx="1047600" cy="26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CatBoost</a:t>
              </a:r>
              <a:endParaRPr sz="1000">
                <a:solidFill>
                  <a:srgbClr val="FFFFFF"/>
                </a:solidFill>
                <a:latin typeface="Roboto"/>
                <a:ea typeface="Roboto"/>
                <a:cs typeface="Roboto"/>
                <a:sym typeface="Roboto"/>
              </a:endParaRPr>
            </a:p>
          </p:txBody>
        </p:sp>
        <p:sp>
          <p:nvSpPr>
            <p:cNvPr id="221" name="Google Shape;221;p27"/>
            <p:cNvSpPr txBox="1"/>
            <p:nvPr/>
          </p:nvSpPr>
          <p:spPr>
            <a:xfrm>
              <a:off x="5509013" y="3847279"/>
              <a:ext cx="1328400" cy="260700"/>
            </a:xfrm>
            <a:prstGeom prst="rect">
              <a:avLst/>
            </a:prstGeom>
            <a:solidFill>
              <a:srgbClr val="296EAA"/>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Linear regression</a:t>
              </a:r>
              <a:endParaRPr sz="1000">
                <a:solidFill>
                  <a:schemeClr val="lt1"/>
                </a:solidFill>
                <a:latin typeface="Roboto"/>
                <a:ea typeface="Roboto"/>
                <a:cs typeface="Roboto"/>
                <a:sym typeface="Roboto"/>
              </a:endParaRPr>
            </a:p>
          </p:txBody>
        </p:sp>
        <p:sp>
          <p:nvSpPr>
            <p:cNvPr id="222" name="Google Shape;222;p27"/>
            <p:cNvSpPr txBox="1"/>
            <p:nvPr/>
          </p:nvSpPr>
          <p:spPr>
            <a:xfrm>
              <a:off x="901825" y="3809925"/>
              <a:ext cx="1134300" cy="3795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Preprocessed Data</a:t>
              </a:r>
              <a:endParaRPr sz="1000">
                <a:latin typeface="Roboto"/>
                <a:ea typeface="Roboto"/>
                <a:cs typeface="Roboto"/>
                <a:sym typeface="Roboto"/>
              </a:endParaRPr>
            </a:p>
          </p:txBody>
        </p:sp>
        <p:cxnSp>
          <p:nvCxnSpPr>
            <p:cNvPr id="223" name="Google Shape;223;p27"/>
            <p:cNvCxnSpPr>
              <a:stCxn id="222" idx="3"/>
              <a:endCxn id="216" idx="1"/>
            </p:cNvCxnSpPr>
            <p:nvPr/>
          </p:nvCxnSpPr>
          <p:spPr>
            <a:xfrm flipH="1" rot="10800000">
              <a:off x="2036125" y="3306375"/>
              <a:ext cx="1218900" cy="693300"/>
            </a:xfrm>
            <a:prstGeom prst="straightConnector1">
              <a:avLst/>
            </a:prstGeom>
            <a:noFill/>
            <a:ln cap="flat" cmpd="sng" w="9525">
              <a:solidFill>
                <a:srgbClr val="1C4587"/>
              </a:solidFill>
              <a:prstDash val="solid"/>
              <a:round/>
              <a:headEnd len="med" w="med" type="none"/>
              <a:tailEnd len="med" w="med" type="none"/>
            </a:ln>
          </p:spPr>
        </p:cxnSp>
        <p:cxnSp>
          <p:nvCxnSpPr>
            <p:cNvPr id="224" name="Google Shape;224;p27"/>
            <p:cNvCxnSpPr>
              <a:stCxn id="222" idx="3"/>
              <a:endCxn id="217" idx="1"/>
            </p:cNvCxnSpPr>
            <p:nvPr/>
          </p:nvCxnSpPr>
          <p:spPr>
            <a:xfrm flipH="1" rot="10800000">
              <a:off x="2036125" y="3645375"/>
              <a:ext cx="1218900" cy="354300"/>
            </a:xfrm>
            <a:prstGeom prst="straightConnector1">
              <a:avLst/>
            </a:prstGeom>
            <a:noFill/>
            <a:ln cap="flat" cmpd="sng" w="9525">
              <a:solidFill>
                <a:srgbClr val="1C4587"/>
              </a:solidFill>
              <a:prstDash val="solid"/>
              <a:round/>
              <a:headEnd len="med" w="med" type="none"/>
              <a:tailEnd len="med" w="med" type="none"/>
            </a:ln>
          </p:spPr>
        </p:cxnSp>
        <p:sp>
          <p:nvSpPr>
            <p:cNvPr id="225" name="Google Shape;225;p27"/>
            <p:cNvSpPr txBox="1"/>
            <p:nvPr/>
          </p:nvSpPr>
          <p:spPr>
            <a:xfrm>
              <a:off x="7498175" y="3847279"/>
              <a:ext cx="1134300" cy="260700"/>
            </a:xfrm>
            <a:prstGeom prst="rect">
              <a:avLst/>
            </a:prstGeom>
            <a:no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Final prediction</a:t>
              </a:r>
              <a:endParaRPr sz="1000">
                <a:latin typeface="Roboto"/>
                <a:ea typeface="Roboto"/>
                <a:cs typeface="Roboto"/>
                <a:sym typeface="Roboto"/>
              </a:endParaRPr>
            </a:p>
          </p:txBody>
        </p:sp>
        <p:cxnSp>
          <p:nvCxnSpPr>
            <p:cNvPr id="226" name="Google Shape;226;p27"/>
            <p:cNvCxnSpPr>
              <a:stCxn id="221" idx="3"/>
              <a:endCxn id="225" idx="1"/>
            </p:cNvCxnSpPr>
            <p:nvPr/>
          </p:nvCxnSpPr>
          <p:spPr>
            <a:xfrm>
              <a:off x="6837413" y="3977629"/>
              <a:ext cx="660900" cy="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7"/>
            <p:cNvSpPr/>
            <p:nvPr/>
          </p:nvSpPr>
          <p:spPr>
            <a:xfrm>
              <a:off x="3255000" y="3876891"/>
              <a:ext cx="1362600" cy="2370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nvSpPr>
          <p:spPr>
            <a:xfrm>
              <a:off x="3412488" y="3865043"/>
              <a:ext cx="1047600" cy="26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LightGBM</a:t>
              </a:r>
              <a:endParaRPr sz="1000">
                <a:solidFill>
                  <a:srgbClr val="FFFFFF"/>
                </a:solidFill>
                <a:latin typeface="Roboto"/>
                <a:ea typeface="Roboto"/>
                <a:cs typeface="Roboto"/>
                <a:sym typeface="Roboto"/>
              </a:endParaRPr>
            </a:p>
          </p:txBody>
        </p:sp>
      </p:grpSp>
      <p:cxnSp>
        <p:nvCxnSpPr>
          <p:cNvPr id="229" name="Google Shape;229;p27"/>
          <p:cNvCxnSpPr>
            <a:stCxn id="222" idx="3"/>
            <a:endCxn id="227" idx="1"/>
          </p:cNvCxnSpPr>
          <p:nvPr/>
        </p:nvCxnSpPr>
        <p:spPr>
          <a:xfrm flipH="1" rot="10800000">
            <a:off x="1864150" y="3528187"/>
            <a:ext cx="1218900" cy="5700"/>
          </a:xfrm>
          <a:prstGeom prst="straightConnector1">
            <a:avLst/>
          </a:prstGeom>
          <a:noFill/>
          <a:ln cap="flat" cmpd="sng" w="9525">
            <a:solidFill>
              <a:srgbClr val="1C4587"/>
            </a:solidFill>
            <a:prstDash val="solid"/>
            <a:round/>
            <a:headEnd len="med" w="med" type="none"/>
            <a:tailEnd len="med" w="med" type="none"/>
          </a:ln>
        </p:spPr>
      </p:cxnSp>
      <p:sp>
        <p:nvSpPr>
          <p:cNvPr id="230" name="Google Shape;230;p27"/>
          <p:cNvSpPr txBox="1"/>
          <p:nvPr/>
        </p:nvSpPr>
        <p:spPr>
          <a:xfrm>
            <a:off x="661738" y="4648300"/>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9 - Esquema del producto final</a:t>
            </a:r>
            <a:endParaRPr sz="800">
              <a:latin typeface="Roboto"/>
              <a:ea typeface="Roboto"/>
              <a:cs typeface="Roboto"/>
              <a:sym typeface="Roboto"/>
            </a:endParaRPr>
          </a:p>
        </p:txBody>
      </p:sp>
      <p:cxnSp>
        <p:nvCxnSpPr>
          <p:cNvPr id="231" name="Google Shape;231;p27"/>
          <p:cNvCxnSpPr>
            <a:stCxn id="222" idx="3"/>
            <a:endCxn id="232" idx="1"/>
          </p:cNvCxnSpPr>
          <p:nvPr/>
        </p:nvCxnSpPr>
        <p:spPr>
          <a:xfrm>
            <a:off x="1864150" y="3533887"/>
            <a:ext cx="1209000" cy="471600"/>
          </a:xfrm>
          <a:prstGeom prst="straightConnector1">
            <a:avLst/>
          </a:prstGeom>
          <a:noFill/>
          <a:ln cap="flat" cmpd="sng" w="9525">
            <a:solidFill>
              <a:srgbClr val="1C4587"/>
            </a:solidFill>
            <a:prstDash val="solid"/>
            <a:round/>
            <a:headEnd len="med" w="med" type="none"/>
            <a:tailEnd len="med" w="med" type="none"/>
          </a:ln>
        </p:spPr>
      </p:cxnSp>
      <p:sp>
        <p:nvSpPr>
          <p:cNvPr id="232" name="Google Shape;232;p27"/>
          <p:cNvSpPr/>
          <p:nvPr/>
        </p:nvSpPr>
        <p:spPr>
          <a:xfrm>
            <a:off x="3073150" y="3836125"/>
            <a:ext cx="1362600" cy="3387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nvSpPr>
        <p:spPr>
          <a:xfrm>
            <a:off x="2996750" y="3795625"/>
            <a:ext cx="1514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Blending (XGBoost, CatBoost, LightGBM)</a:t>
            </a:r>
            <a:endParaRPr sz="800">
              <a:solidFill>
                <a:schemeClr val="lt1"/>
              </a:solidFill>
              <a:latin typeface="Roboto"/>
              <a:ea typeface="Roboto"/>
              <a:cs typeface="Roboto"/>
              <a:sym typeface="Roboto"/>
            </a:endParaRPr>
          </a:p>
        </p:txBody>
      </p:sp>
      <p:cxnSp>
        <p:nvCxnSpPr>
          <p:cNvPr id="234" name="Google Shape;234;p27"/>
          <p:cNvCxnSpPr>
            <a:stCxn id="222" idx="3"/>
            <a:endCxn id="235" idx="1"/>
          </p:cNvCxnSpPr>
          <p:nvPr/>
        </p:nvCxnSpPr>
        <p:spPr>
          <a:xfrm>
            <a:off x="1864150" y="3533887"/>
            <a:ext cx="1209000" cy="945000"/>
          </a:xfrm>
          <a:prstGeom prst="straightConnector1">
            <a:avLst/>
          </a:prstGeom>
          <a:noFill/>
          <a:ln cap="flat" cmpd="sng" w="9525">
            <a:solidFill>
              <a:srgbClr val="1C4587"/>
            </a:solidFill>
            <a:prstDash val="solid"/>
            <a:round/>
            <a:headEnd len="med" w="med" type="none"/>
            <a:tailEnd len="med" w="med" type="none"/>
          </a:ln>
        </p:spPr>
      </p:cxnSp>
      <p:sp>
        <p:nvSpPr>
          <p:cNvPr id="235" name="Google Shape;235;p27"/>
          <p:cNvSpPr/>
          <p:nvPr/>
        </p:nvSpPr>
        <p:spPr>
          <a:xfrm>
            <a:off x="3073150" y="4309600"/>
            <a:ext cx="1362600" cy="338700"/>
          </a:xfrm>
          <a:prstGeom prst="rect">
            <a:avLst/>
          </a:prstGeom>
          <a:solidFill>
            <a:srgbClr val="296E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txBox="1"/>
          <p:nvPr/>
        </p:nvSpPr>
        <p:spPr>
          <a:xfrm>
            <a:off x="3230638" y="4309608"/>
            <a:ext cx="104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Prophet</a:t>
            </a:r>
            <a:endParaRPr sz="10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6EAA"/>
        </a:solidFill>
      </p:bgPr>
    </p:bg>
    <p:spTree>
      <p:nvGrpSpPr>
        <p:cNvPr id="240" name="Shape 240"/>
        <p:cNvGrpSpPr/>
        <p:nvPr/>
      </p:nvGrpSpPr>
      <p:grpSpPr>
        <a:xfrm>
          <a:off x="0" y="0"/>
          <a:ext cx="0" cy="0"/>
          <a:chOff x="0" y="0"/>
          <a:chExt cx="0" cy="0"/>
        </a:xfrm>
      </p:grpSpPr>
      <p:sp>
        <p:nvSpPr>
          <p:cNvPr id="241" name="Google Shape;241;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Conclusiones</a:t>
            </a:r>
            <a:endParaRPr/>
          </a:p>
        </p:txBody>
      </p:sp>
      <p:sp>
        <p:nvSpPr>
          <p:cNvPr id="242" name="Google Shape;242;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8"/>
          <p:cNvSpPr txBox="1"/>
          <p:nvPr/>
        </p:nvSpPr>
        <p:spPr>
          <a:xfrm>
            <a:off x="473675" y="1001700"/>
            <a:ext cx="7655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Nuestro objetivo principal era el de crear un </a:t>
            </a:r>
            <a:r>
              <a:rPr b="1" lang="en" sz="1200">
                <a:latin typeface="Roboto"/>
                <a:ea typeface="Roboto"/>
                <a:cs typeface="Roboto"/>
                <a:sym typeface="Roboto"/>
              </a:rPr>
              <a:t>producto de machine learning</a:t>
            </a:r>
            <a:r>
              <a:rPr lang="en" sz="1200">
                <a:latin typeface="Roboto"/>
                <a:ea typeface="Roboto"/>
                <a:cs typeface="Roboto"/>
                <a:sym typeface="Roboto"/>
              </a:rPr>
              <a:t> que, en base a los datos históricos de nuestra tienda online,  </a:t>
            </a:r>
            <a:r>
              <a:rPr lang="en" sz="1200">
                <a:latin typeface="Roboto"/>
                <a:ea typeface="Roboto"/>
                <a:cs typeface="Roboto"/>
                <a:sym typeface="Roboto"/>
              </a:rPr>
              <a:t>ofreciera</a:t>
            </a:r>
            <a:r>
              <a:rPr lang="en" sz="1200">
                <a:latin typeface="Roboto"/>
                <a:ea typeface="Roboto"/>
                <a:cs typeface="Roboto"/>
                <a:sym typeface="Roboto"/>
              </a:rPr>
              <a:t> una </a:t>
            </a:r>
            <a:r>
              <a:rPr b="1" lang="en" sz="1200">
                <a:latin typeface="Roboto"/>
                <a:ea typeface="Roboto"/>
                <a:cs typeface="Roboto"/>
                <a:sym typeface="Roboto"/>
              </a:rPr>
              <a:t>predicción día a día para cada producto del número de ventas</a:t>
            </a:r>
            <a:r>
              <a:rPr lang="en" sz="1200">
                <a:latin typeface="Roboto"/>
                <a:ea typeface="Roboto"/>
                <a:cs typeface="Roboto"/>
                <a:sym typeface="Roboto"/>
              </a:rPr>
              <a: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Nos hemos encontrado un dataset muy informativo y con muchas variables a explorar. Así, nuestro primer objetivo ha sido maximizar la extracción de información de los datos, para ello hemos llevado a cabo un extenso trabajo exploratorio.</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Para la planificación del modelado hemos utilizado modelos con diferente naturaleza, se ha estudiado el modelo de series temporales Prophet y diferentes modelos de regresión. Hemos entendido las diferencias principales entre estos modelos, así como sus puntos fuertes y sus debilidades.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Se ha podido comprobar mediante la evaluación de los modelos que todos hacen un trabajo similar a la hora de identificar las variables que influyen más en las ventas de cada producto. Se ha confirmado el buen funcionamiento de la técnica de blending. Esta técnica de blending ha sido utilizada para la predicción final ya que nos ayuda a diluir posibles errores por sobreajuste que cada uno de los modelos individuales tenga.  </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29"/>
          <p:cNvPicPr preferRelativeResize="0"/>
          <p:nvPr/>
        </p:nvPicPr>
        <p:blipFill>
          <a:blip r:embed="rId3">
            <a:alphaModFix/>
          </a:blip>
          <a:stretch>
            <a:fillRect/>
          </a:stretch>
        </p:blipFill>
        <p:spPr>
          <a:xfrm>
            <a:off x="0" y="0"/>
            <a:ext cx="9144000" cy="5173572"/>
          </a:xfrm>
          <a:prstGeom prst="rect">
            <a:avLst/>
          </a:prstGeom>
          <a:noFill/>
          <a:ln>
            <a:noFill/>
          </a:ln>
        </p:spPr>
      </p:pic>
      <p:sp>
        <p:nvSpPr>
          <p:cNvPr id="249" name="Google Shape;249;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06600" y="339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Índice</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Introducción al problema</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Análisis de los datos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Exploración</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Limpieza</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Nuevas características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Modelados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Modelos base</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Blending</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Conclusiones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Anexo</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
        <p:nvSpPr>
          <p:cNvPr id="76" name="Google Shape;76;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4"/>
          <p:cNvSpPr/>
          <p:nvPr/>
        </p:nvSpPr>
        <p:spPr>
          <a:xfrm>
            <a:off x="315900" y="1919075"/>
            <a:ext cx="2030700" cy="669000"/>
          </a:xfrm>
          <a:prstGeom prst="homePlate">
            <a:avLst>
              <a:gd fmla="val 50000" name="adj"/>
            </a:avLst>
          </a:prstGeom>
          <a:solidFill>
            <a:srgbClr val="296E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1. </a:t>
            </a:r>
            <a:r>
              <a:rPr lang="en">
                <a:solidFill>
                  <a:srgbClr val="FFFFFF"/>
                </a:solidFill>
                <a:latin typeface="Roboto"/>
                <a:ea typeface="Roboto"/>
                <a:cs typeface="Roboto"/>
                <a:sym typeface="Roboto"/>
              </a:rPr>
              <a:t>Definición del problema</a:t>
            </a:r>
            <a:endParaRPr>
              <a:solidFill>
                <a:srgbClr val="FFFFFF"/>
              </a:solidFill>
              <a:latin typeface="Roboto"/>
              <a:ea typeface="Roboto"/>
              <a:cs typeface="Roboto"/>
              <a:sym typeface="Roboto"/>
            </a:endParaRPr>
          </a:p>
        </p:txBody>
      </p:sp>
      <p:sp>
        <p:nvSpPr>
          <p:cNvPr id="78" name="Google Shape;78;p14"/>
          <p:cNvSpPr txBox="1"/>
          <p:nvPr/>
        </p:nvSpPr>
        <p:spPr>
          <a:xfrm>
            <a:off x="2216475" y="2738725"/>
            <a:ext cx="2230200" cy="2350500"/>
          </a:xfrm>
          <a:prstGeom prst="rect">
            <a:avLst/>
          </a:prstGeom>
          <a:noFill/>
          <a:ln>
            <a:noFill/>
          </a:ln>
        </p:spPr>
        <p:txBody>
          <a:bodyPr anchorCtr="0" anchor="t" bIns="91425" lIns="91425" spcFirstLastPara="1" rIns="91425" wrap="square" tIns="91425">
            <a:noAutofit/>
          </a:bodyPr>
          <a:lstStyle/>
          <a:p>
            <a:pPr indent="-203200" lvl="0" marL="285750" rtl="0" algn="l">
              <a:lnSpc>
                <a:spcPct val="115000"/>
              </a:lnSpc>
              <a:spcBef>
                <a:spcPts val="0"/>
              </a:spcBef>
              <a:spcAft>
                <a:spcPts val="0"/>
              </a:spcAft>
              <a:buSzPts val="1400"/>
              <a:buFont typeface="Roboto"/>
              <a:buChar char="■"/>
            </a:pPr>
            <a:r>
              <a:rPr lang="en" sz="1300">
                <a:latin typeface="Roboto"/>
                <a:ea typeface="Roboto"/>
                <a:cs typeface="Roboto"/>
                <a:sym typeface="Roboto"/>
              </a:rPr>
              <a:t>Análisis Exploratorio</a:t>
            </a:r>
            <a:endParaRPr sz="1300">
              <a:latin typeface="Roboto"/>
              <a:ea typeface="Roboto"/>
              <a:cs typeface="Roboto"/>
              <a:sym typeface="Roboto"/>
            </a:endParaRPr>
          </a:p>
          <a:p>
            <a:pPr indent="-196850" lvl="0" marL="285750" rtl="0" algn="l">
              <a:lnSpc>
                <a:spcPct val="115000"/>
              </a:lnSpc>
              <a:spcBef>
                <a:spcPts val="0"/>
              </a:spcBef>
              <a:spcAft>
                <a:spcPts val="0"/>
              </a:spcAft>
              <a:buSzPts val="1300"/>
              <a:buFont typeface="Roboto"/>
              <a:buChar char="■"/>
            </a:pPr>
            <a:r>
              <a:rPr lang="en" sz="1300">
                <a:latin typeface="Roboto"/>
                <a:ea typeface="Roboto"/>
                <a:cs typeface="Roboto"/>
                <a:sym typeface="Roboto"/>
              </a:rPr>
              <a:t>Preprocesado</a:t>
            </a:r>
            <a:endParaRPr sz="1300">
              <a:latin typeface="Roboto"/>
              <a:ea typeface="Roboto"/>
              <a:cs typeface="Roboto"/>
              <a:sym typeface="Roboto"/>
            </a:endParaRPr>
          </a:p>
          <a:p>
            <a:pPr indent="0" lvl="0" marL="457200" rtl="0" algn="l">
              <a:lnSpc>
                <a:spcPct val="115000"/>
              </a:lnSpc>
              <a:spcBef>
                <a:spcPts val="0"/>
              </a:spcBef>
              <a:spcAft>
                <a:spcPts val="0"/>
              </a:spcAft>
              <a:buNone/>
            </a:pPr>
            <a:r>
              <a:t/>
            </a:r>
            <a:endParaRPr sz="400">
              <a:latin typeface="Roboto"/>
              <a:ea typeface="Roboto"/>
              <a:cs typeface="Roboto"/>
              <a:sym typeface="Roboto"/>
            </a:endParaRPr>
          </a:p>
          <a:p>
            <a:pPr indent="-184150" lvl="1" marL="400050" rtl="0" algn="l">
              <a:lnSpc>
                <a:spcPct val="115000"/>
              </a:lnSpc>
              <a:spcBef>
                <a:spcPts val="0"/>
              </a:spcBef>
              <a:spcAft>
                <a:spcPts val="0"/>
              </a:spcAft>
              <a:buSzPts val="1100"/>
              <a:buFont typeface="Roboto"/>
              <a:buChar char="○"/>
            </a:pPr>
            <a:r>
              <a:rPr lang="en" sz="1100">
                <a:latin typeface="Roboto"/>
                <a:ea typeface="Roboto"/>
                <a:cs typeface="Roboto"/>
                <a:sym typeface="Roboto"/>
              </a:rPr>
              <a:t>Limpieza</a:t>
            </a:r>
            <a:endParaRPr sz="1100">
              <a:latin typeface="Roboto"/>
              <a:ea typeface="Roboto"/>
              <a:cs typeface="Roboto"/>
              <a:sym typeface="Roboto"/>
            </a:endParaRPr>
          </a:p>
          <a:p>
            <a:pPr indent="-184150" lvl="1" marL="400050" rtl="0" algn="l">
              <a:lnSpc>
                <a:spcPct val="115000"/>
              </a:lnSpc>
              <a:spcBef>
                <a:spcPts val="0"/>
              </a:spcBef>
              <a:spcAft>
                <a:spcPts val="0"/>
              </a:spcAft>
              <a:buSzPts val="1100"/>
              <a:buFont typeface="Roboto"/>
              <a:buChar char="○"/>
            </a:pPr>
            <a:r>
              <a:rPr lang="en" sz="1100">
                <a:latin typeface="Roboto"/>
                <a:ea typeface="Roboto"/>
                <a:cs typeface="Roboto"/>
                <a:sym typeface="Roboto"/>
              </a:rPr>
              <a:t>Creación de nuevas características</a:t>
            </a:r>
            <a:endParaRPr sz="1100">
              <a:latin typeface="Roboto"/>
              <a:ea typeface="Roboto"/>
              <a:cs typeface="Roboto"/>
              <a:sym typeface="Roboto"/>
            </a:endParaRPr>
          </a:p>
        </p:txBody>
      </p:sp>
      <p:sp>
        <p:nvSpPr>
          <p:cNvPr id="79" name="Google Shape;79;p14"/>
          <p:cNvSpPr/>
          <p:nvPr/>
        </p:nvSpPr>
        <p:spPr>
          <a:xfrm>
            <a:off x="2415971" y="1919075"/>
            <a:ext cx="2030700" cy="669000"/>
          </a:xfrm>
          <a:prstGeom prst="chevron">
            <a:avLst>
              <a:gd fmla="val 50000" name="adj"/>
            </a:avLst>
          </a:prstGeom>
          <a:solidFill>
            <a:srgbClr val="296E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2. Análisis de los datos</a:t>
            </a:r>
            <a:endParaRPr>
              <a:solidFill>
                <a:srgbClr val="FFFFFF"/>
              </a:solidFill>
              <a:latin typeface="Roboto"/>
              <a:ea typeface="Roboto"/>
              <a:cs typeface="Roboto"/>
              <a:sym typeface="Roboto"/>
            </a:endParaRPr>
          </a:p>
        </p:txBody>
      </p:sp>
      <p:sp>
        <p:nvSpPr>
          <p:cNvPr id="80" name="Google Shape;80;p14"/>
          <p:cNvSpPr/>
          <p:nvPr/>
        </p:nvSpPr>
        <p:spPr>
          <a:xfrm>
            <a:off x="6740975" y="1919075"/>
            <a:ext cx="2230200" cy="669000"/>
          </a:xfrm>
          <a:prstGeom prst="chevron">
            <a:avLst>
              <a:gd fmla="val 50000" name="adj"/>
            </a:avLst>
          </a:prstGeom>
          <a:solidFill>
            <a:srgbClr val="296E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4. Conclusiones</a:t>
            </a:r>
            <a:endParaRPr>
              <a:solidFill>
                <a:srgbClr val="FFFFFF"/>
              </a:solidFill>
              <a:latin typeface="Roboto"/>
              <a:ea typeface="Roboto"/>
              <a:cs typeface="Roboto"/>
              <a:sym typeface="Roboto"/>
            </a:endParaRPr>
          </a:p>
        </p:txBody>
      </p:sp>
      <p:grpSp>
        <p:nvGrpSpPr>
          <p:cNvPr id="81" name="Google Shape;81;p14"/>
          <p:cNvGrpSpPr/>
          <p:nvPr/>
        </p:nvGrpSpPr>
        <p:grpSpPr>
          <a:xfrm>
            <a:off x="4446675" y="1919075"/>
            <a:ext cx="2355476" cy="3170150"/>
            <a:chOff x="3872424" y="1189675"/>
            <a:chExt cx="3408300" cy="3170150"/>
          </a:xfrm>
        </p:grpSpPr>
        <p:sp>
          <p:nvSpPr>
            <p:cNvPr id="82" name="Google Shape;82;p14"/>
            <p:cNvSpPr/>
            <p:nvPr/>
          </p:nvSpPr>
          <p:spPr>
            <a:xfrm>
              <a:off x="4147963" y="1189675"/>
              <a:ext cx="2938500" cy="669000"/>
            </a:xfrm>
            <a:prstGeom prst="chevron">
              <a:avLst>
                <a:gd fmla="val 50000" name="adj"/>
              </a:avLst>
            </a:prstGeom>
            <a:solidFill>
              <a:srgbClr val="296EA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3. Modelado</a:t>
              </a:r>
              <a:endParaRPr>
                <a:solidFill>
                  <a:srgbClr val="FFFFFF"/>
                </a:solidFill>
                <a:latin typeface="Roboto"/>
                <a:ea typeface="Roboto"/>
                <a:cs typeface="Roboto"/>
                <a:sym typeface="Roboto"/>
              </a:endParaRPr>
            </a:p>
          </p:txBody>
        </p:sp>
        <p:sp>
          <p:nvSpPr>
            <p:cNvPr id="83" name="Google Shape;83;p14"/>
            <p:cNvSpPr txBox="1"/>
            <p:nvPr/>
          </p:nvSpPr>
          <p:spPr>
            <a:xfrm>
              <a:off x="3872424" y="2009325"/>
              <a:ext cx="3408300" cy="2350500"/>
            </a:xfrm>
            <a:prstGeom prst="rect">
              <a:avLst/>
            </a:prstGeom>
            <a:noFill/>
            <a:ln>
              <a:noFill/>
            </a:ln>
          </p:spPr>
          <p:txBody>
            <a:bodyPr anchorCtr="0" anchor="t" bIns="91425" lIns="91425" spcFirstLastPara="1" rIns="91425" wrap="square" tIns="91425">
              <a:noAutofit/>
            </a:bodyPr>
            <a:lstStyle/>
            <a:p>
              <a:pPr indent="-196850" lvl="0" marL="285750" rtl="0" algn="l">
                <a:lnSpc>
                  <a:spcPct val="115000"/>
                </a:lnSpc>
                <a:spcBef>
                  <a:spcPts val="0"/>
                </a:spcBef>
                <a:spcAft>
                  <a:spcPts val="0"/>
                </a:spcAft>
                <a:buSzPts val="1300"/>
                <a:buFont typeface="Roboto"/>
                <a:buChar char="■"/>
              </a:pPr>
              <a:r>
                <a:rPr lang="en" sz="1300">
                  <a:latin typeface="Roboto"/>
                  <a:ea typeface="Roboto"/>
                  <a:cs typeface="Roboto"/>
                  <a:sym typeface="Roboto"/>
                </a:rPr>
                <a:t>Métrica de evaluación</a:t>
              </a:r>
              <a:endParaRPr sz="1300">
                <a:latin typeface="Roboto"/>
                <a:ea typeface="Roboto"/>
                <a:cs typeface="Roboto"/>
                <a:sym typeface="Roboto"/>
              </a:endParaRPr>
            </a:p>
            <a:p>
              <a:pPr indent="-196850" lvl="0" marL="285750" rtl="0" algn="l">
                <a:lnSpc>
                  <a:spcPct val="115000"/>
                </a:lnSpc>
                <a:spcBef>
                  <a:spcPts val="0"/>
                </a:spcBef>
                <a:spcAft>
                  <a:spcPts val="0"/>
                </a:spcAft>
                <a:buSzPts val="1300"/>
                <a:buFont typeface="Roboto"/>
                <a:buChar char="■"/>
              </a:pPr>
              <a:r>
                <a:rPr lang="en" sz="1300">
                  <a:latin typeface="Roboto"/>
                  <a:ea typeface="Roboto"/>
                  <a:cs typeface="Roboto"/>
                  <a:sym typeface="Roboto"/>
                </a:rPr>
                <a:t>Planificación del modelo base y los modelos predictivos.</a:t>
              </a:r>
              <a:endParaRPr sz="1300">
                <a:latin typeface="Roboto"/>
                <a:ea typeface="Roboto"/>
                <a:cs typeface="Roboto"/>
                <a:sym typeface="Roboto"/>
              </a:endParaRPr>
            </a:p>
            <a:p>
              <a:pPr indent="-196850" lvl="0" marL="285750" rtl="0" algn="l">
                <a:lnSpc>
                  <a:spcPct val="115000"/>
                </a:lnSpc>
                <a:spcBef>
                  <a:spcPts val="0"/>
                </a:spcBef>
                <a:spcAft>
                  <a:spcPts val="0"/>
                </a:spcAft>
                <a:buSzPts val="1300"/>
                <a:buFont typeface="Roboto"/>
                <a:buChar char="■"/>
              </a:pPr>
              <a:r>
                <a:rPr lang="en" sz="1300">
                  <a:latin typeface="Roboto"/>
                  <a:ea typeface="Roboto"/>
                  <a:cs typeface="Roboto"/>
                  <a:sym typeface="Roboto"/>
                </a:rPr>
                <a:t>Análisis de los modelos</a:t>
              </a:r>
              <a:endParaRPr sz="1300">
                <a:latin typeface="Roboto"/>
                <a:ea typeface="Roboto"/>
                <a:cs typeface="Roboto"/>
                <a:sym typeface="Roboto"/>
              </a:endParaRPr>
            </a:p>
            <a:p>
              <a:pPr indent="-196850" lvl="0" marL="285750" rtl="0" algn="l">
                <a:lnSpc>
                  <a:spcPct val="115000"/>
                </a:lnSpc>
                <a:spcBef>
                  <a:spcPts val="0"/>
                </a:spcBef>
                <a:spcAft>
                  <a:spcPts val="0"/>
                </a:spcAft>
                <a:buSzPts val="1300"/>
                <a:buFont typeface="Roboto"/>
                <a:buChar char="■"/>
              </a:pPr>
              <a:r>
                <a:rPr lang="en" sz="1300">
                  <a:latin typeface="Roboto"/>
                  <a:ea typeface="Roboto"/>
                  <a:cs typeface="Roboto"/>
                  <a:sym typeface="Roboto"/>
                </a:rPr>
                <a:t>Blending</a:t>
              </a:r>
              <a:endParaRPr sz="13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Definición del problema: </a:t>
            </a:r>
            <a:r>
              <a:rPr lang="en"/>
              <a:t>¿Cuántos Iphones voy a vender mañana? </a:t>
            </a:r>
            <a:endParaRPr/>
          </a:p>
        </p:txBody>
      </p:sp>
      <p:sp>
        <p:nvSpPr>
          <p:cNvPr id="89" name="Google Shape;89;p15"/>
          <p:cNvSpPr txBox="1"/>
          <p:nvPr/>
        </p:nvSpPr>
        <p:spPr>
          <a:xfrm>
            <a:off x="612325" y="1399600"/>
            <a:ext cx="50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0" name="Google Shape;90;p15"/>
          <p:cNvSpPr txBox="1"/>
          <p:nvPr/>
        </p:nvSpPr>
        <p:spPr>
          <a:xfrm>
            <a:off x="350850" y="1094250"/>
            <a:ext cx="857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Uno de los mayores retos a los que se enfrentan las e-commerce es la administración de las existencias.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Una mala gestión puede conllevar grandes pérdidas directas, debido a un sobre abastecimiento, o a pérdidas indirectas debido a las ventas potenciales que no se han conseguido al tener una rotura de stock.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Nuestro objetivo para este proyecto es el de crear un producto de machine learning que, en base a los datos históricos de nuestra tienda online,  ofrezca una predicción día a día para cada producto del número de ventas.</a:t>
            </a:r>
            <a:endParaRPr sz="1200">
              <a:latin typeface="Roboto"/>
              <a:ea typeface="Roboto"/>
              <a:cs typeface="Roboto"/>
              <a:sym typeface="Roboto"/>
            </a:endParaRPr>
          </a:p>
        </p:txBody>
      </p:sp>
      <p:pic>
        <p:nvPicPr>
          <p:cNvPr id="91" name="Google Shape;91;p15"/>
          <p:cNvPicPr preferRelativeResize="0"/>
          <p:nvPr/>
        </p:nvPicPr>
        <p:blipFill>
          <a:blip r:embed="rId3">
            <a:alphaModFix amt="6000"/>
          </a:blip>
          <a:stretch>
            <a:fillRect/>
          </a:stretch>
        </p:blipFill>
        <p:spPr>
          <a:xfrm>
            <a:off x="3894075" y="1196175"/>
            <a:ext cx="5249926" cy="3947325"/>
          </a:xfrm>
          <a:prstGeom prst="rect">
            <a:avLst/>
          </a:prstGeom>
          <a:noFill/>
          <a:ln>
            <a:noFill/>
          </a:ln>
        </p:spPr>
      </p:pic>
      <p:sp>
        <p:nvSpPr>
          <p:cNvPr id="92" name="Google Shape;9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Análisis de los datos &gt; </a:t>
            </a:r>
            <a:r>
              <a:rPr lang="en"/>
              <a:t>Análisis exploratorio </a:t>
            </a:r>
            <a:endParaRPr/>
          </a:p>
        </p:txBody>
      </p:sp>
      <p:sp>
        <p:nvSpPr>
          <p:cNvPr id="98" name="Google Shape;98;p16"/>
          <p:cNvSpPr txBox="1"/>
          <p:nvPr/>
        </p:nvSpPr>
        <p:spPr>
          <a:xfrm>
            <a:off x="300900" y="856600"/>
            <a:ext cx="8542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El conjunto de datos con el que vamos a trabajar </a:t>
            </a:r>
            <a:r>
              <a:rPr lang="en" sz="1200">
                <a:latin typeface="Roboto"/>
                <a:ea typeface="Roboto"/>
                <a:cs typeface="Roboto"/>
                <a:sym typeface="Roboto"/>
              </a:rPr>
              <a:t>está</a:t>
            </a:r>
            <a:r>
              <a:rPr lang="en" sz="1200">
                <a:latin typeface="Roboto"/>
                <a:ea typeface="Roboto"/>
                <a:cs typeface="Roboto"/>
                <a:sym typeface="Roboto"/>
              </a:rPr>
              <a:t> formado por un dataset de train y uno de test con datos por cada producto y por cada día. En la siguiente tabla (Fig. 1) vemos una muestra aleatória de 5 registros. En datos totales el dataset contiene:</a:t>
            </a:r>
            <a:endParaRPr sz="1200">
              <a:latin typeface="Roboto"/>
              <a:ea typeface="Roboto"/>
              <a:cs typeface="Roboto"/>
              <a:sym typeface="Roboto"/>
            </a:endParaRPr>
          </a:p>
        </p:txBody>
      </p:sp>
      <p:pic>
        <p:nvPicPr>
          <p:cNvPr id="99" name="Google Shape;99;p16"/>
          <p:cNvPicPr preferRelativeResize="0"/>
          <p:nvPr/>
        </p:nvPicPr>
        <p:blipFill>
          <a:blip r:embed="rId3">
            <a:alphaModFix/>
          </a:blip>
          <a:stretch>
            <a:fillRect/>
          </a:stretch>
        </p:blipFill>
        <p:spPr>
          <a:xfrm>
            <a:off x="1519805" y="2704788"/>
            <a:ext cx="6055232" cy="1276350"/>
          </a:xfrm>
          <a:prstGeom prst="rect">
            <a:avLst/>
          </a:prstGeom>
          <a:noFill/>
          <a:ln>
            <a:noFill/>
          </a:ln>
        </p:spPr>
      </p:pic>
      <p:sp>
        <p:nvSpPr>
          <p:cNvPr id="100" name="Google Shape;100;p16"/>
          <p:cNvSpPr txBox="1"/>
          <p:nvPr/>
        </p:nvSpPr>
        <p:spPr>
          <a:xfrm>
            <a:off x="1448075" y="397127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1 - Muestra aleatória de 5 registros del training dataset</a:t>
            </a:r>
            <a:endParaRPr sz="800">
              <a:latin typeface="Roboto"/>
              <a:ea typeface="Roboto"/>
              <a:cs typeface="Roboto"/>
              <a:sym typeface="Roboto"/>
            </a:endParaRPr>
          </a:p>
        </p:txBody>
      </p:sp>
      <p:sp>
        <p:nvSpPr>
          <p:cNvPr id="101" name="Google Shape;101;p16"/>
          <p:cNvSpPr txBox="1"/>
          <p:nvPr/>
        </p:nvSpPr>
        <p:spPr>
          <a:xfrm>
            <a:off x="820312" y="1746850"/>
            <a:ext cx="121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Registros</a:t>
            </a:r>
            <a:br>
              <a:rPr lang="en">
                <a:latin typeface="Roboto"/>
                <a:ea typeface="Roboto"/>
                <a:cs typeface="Roboto"/>
                <a:sym typeface="Roboto"/>
              </a:rPr>
            </a:br>
            <a:r>
              <a:rPr lang="en">
                <a:latin typeface="Roboto"/>
                <a:ea typeface="Roboto"/>
                <a:cs typeface="Roboto"/>
                <a:sym typeface="Roboto"/>
              </a:rPr>
              <a:t>4.045.032</a:t>
            </a:r>
            <a:endParaRPr>
              <a:latin typeface="Roboto"/>
              <a:ea typeface="Roboto"/>
              <a:cs typeface="Roboto"/>
              <a:sym typeface="Roboto"/>
            </a:endParaRPr>
          </a:p>
        </p:txBody>
      </p:sp>
      <p:sp>
        <p:nvSpPr>
          <p:cNvPr id="102" name="Google Shape;102;p16"/>
          <p:cNvSpPr txBox="1"/>
          <p:nvPr/>
        </p:nvSpPr>
        <p:spPr>
          <a:xfrm>
            <a:off x="2270838" y="1746850"/>
            <a:ext cx="2253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Rango de fechas</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2015-06-01 al 2016-12-31</a:t>
            </a:r>
            <a:endParaRPr>
              <a:latin typeface="Roboto"/>
              <a:ea typeface="Roboto"/>
              <a:cs typeface="Roboto"/>
              <a:sym typeface="Roboto"/>
            </a:endParaRPr>
          </a:p>
        </p:txBody>
      </p:sp>
      <p:sp>
        <p:nvSpPr>
          <p:cNvPr id="103" name="Google Shape;103;p16"/>
          <p:cNvSpPr txBox="1"/>
          <p:nvPr/>
        </p:nvSpPr>
        <p:spPr>
          <a:xfrm>
            <a:off x="4765063" y="1746850"/>
            <a:ext cx="159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Productos únicos</a:t>
            </a:r>
            <a:br>
              <a:rPr lang="en">
                <a:latin typeface="Roboto"/>
                <a:ea typeface="Roboto"/>
                <a:cs typeface="Roboto"/>
                <a:sym typeface="Roboto"/>
              </a:rPr>
            </a:br>
            <a:r>
              <a:rPr lang="en">
                <a:latin typeface="Roboto"/>
                <a:ea typeface="Roboto"/>
                <a:cs typeface="Roboto"/>
                <a:sym typeface="Roboto"/>
              </a:rPr>
              <a:t>4.168 </a:t>
            </a:r>
            <a:endParaRPr>
              <a:latin typeface="Roboto"/>
              <a:ea typeface="Roboto"/>
              <a:cs typeface="Roboto"/>
              <a:sym typeface="Roboto"/>
            </a:endParaRPr>
          </a:p>
        </p:txBody>
      </p:sp>
      <p:sp>
        <p:nvSpPr>
          <p:cNvPr id="104" name="Google Shape;104;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6"/>
          <p:cNvSpPr txBox="1"/>
          <p:nvPr/>
        </p:nvSpPr>
        <p:spPr>
          <a:xfrm>
            <a:off x="6604088" y="1746850"/>
            <a:ext cx="159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Categoria Uno</a:t>
            </a:r>
            <a:br>
              <a:rPr lang="en">
                <a:latin typeface="Roboto"/>
                <a:ea typeface="Roboto"/>
                <a:cs typeface="Roboto"/>
                <a:sym typeface="Roboto"/>
              </a:rPr>
            </a:br>
            <a:r>
              <a:rPr lang="en">
                <a:latin typeface="Roboto"/>
                <a:ea typeface="Roboto"/>
                <a:cs typeface="Roboto"/>
                <a:sym typeface="Roboto"/>
              </a:rPr>
              <a:t>13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Análisis de los datos &gt; </a:t>
            </a:r>
            <a:r>
              <a:rPr lang="en"/>
              <a:t>Análisis exploratorio </a:t>
            </a:r>
            <a:endParaRPr/>
          </a:p>
        </p:txBody>
      </p:sp>
      <p:sp>
        <p:nvSpPr>
          <p:cNvPr id="111" name="Google Shape;111;p17"/>
          <p:cNvSpPr txBox="1"/>
          <p:nvPr/>
        </p:nvSpPr>
        <p:spPr>
          <a:xfrm>
            <a:off x="300900" y="856600"/>
            <a:ext cx="8542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En este gráfico (Fig. 2) podemos apreciar que el número de visitas medio se multiplicó por un factor 5 a principios de 2016 y la gran influencia de los periodos atípicos como Black Friday, Navidad o los Happy Days (periodo de rebajas específico de este e-commerce) que tienen lugar en Julio.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Debido a la gran estacionalidad de los datos deberemos usar modelos de predicción de series temporales como </a:t>
            </a:r>
            <a:r>
              <a:rPr lang="en" sz="1200" u="sng">
                <a:solidFill>
                  <a:srgbClr val="296EAA"/>
                </a:solidFill>
                <a:latin typeface="Roboto"/>
                <a:ea typeface="Roboto"/>
                <a:cs typeface="Roboto"/>
                <a:sym typeface="Roboto"/>
                <a:hlinkClick r:id="rId3">
                  <a:extLst>
                    <a:ext uri="{A12FA001-AC4F-418D-AE19-62706E023703}">
                      <ahyp:hlinkClr val="tx"/>
                    </a:ext>
                  </a:extLst>
                </a:hlinkClick>
              </a:rPr>
              <a:t>ARIMA</a:t>
            </a:r>
            <a:r>
              <a:rPr lang="en" sz="1200">
                <a:latin typeface="Roboto"/>
                <a:ea typeface="Roboto"/>
                <a:cs typeface="Roboto"/>
                <a:sym typeface="Roboto"/>
              </a:rPr>
              <a:t> o </a:t>
            </a:r>
            <a:r>
              <a:rPr lang="en" sz="1200" u="sng">
                <a:solidFill>
                  <a:srgbClr val="296EAA"/>
                </a:solidFill>
                <a:latin typeface="Roboto"/>
                <a:ea typeface="Roboto"/>
                <a:cs typeface="Roboto"/>
                <a:sym typeface="Roboto"/>
                <a:hlinkClick r:id="rId4">
                  <a:extLst>
                    <a:ext uri="{A12FA001-AC4F-418D-AE19-62706E023703}">
                      <ahyp:hlinkClr val="tx"/>
                    </a:ext>
                  </a:extLst>
                </a:hlinkClick>
              </a:rPr>
              <a:t>Prophet</a:t>
            </a:r>
            <a:r>
              <a:rPr lang="en" sz="1200">
                <a:solidFill>
                  <a:srgbClr val="296EAA"/>
                </a:solidFill>
                <a:latin typeface="Roboto"/>
                <a:ea typeface="Roboto"/>
                <a:cs typeface="Roboto"/>
                <a:sym typeface="Roboto"/>
              </a:rPr>
              <a:t>.</a:t>
            </a:r>
            <a:endParaRPr sz="1200">
              <a:solidFill>
                <a:srgbClr val="296EAA"/>
              </a:solidFill>
              <a:latin typeface="Roboto"/>
              <a:ea typeface="Roboto"/>
              <a:cs typeface="Roboto"/>
              <a:sym typeface="Roboto"/>
            </a:endParaRPr>
          </a:p>
        </p:txBody>
      </p:sp>
      <p:sp>
        <p:nvSpPr>
          <p:cNvPr id="112" name="Google Shape;112;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7"/>
          <p:cNvPicPr preferRelativeResize="0"/>
          <p:nvPr/>
        </p:nvPicPr>
        <p:blipFill>
          <a:blip r:embed="rId5">
            <a:alphaModFix/>
          </a:blip>
          <a:stretch>
            <a:fillRect/>
          </a:stretch>
        </p:blipFill>
        <p:spPr>
          <a:xfrm>
            <a:off x="1335362" y="2031050"/>
            <a:ext cx="6610074" cy="2016425"/>
          </a:xfrm>
          <a:prstGeom prst="rect">
            <a:avLst/>
          </a:prstGeom>
          <a:noFill/>
          <a:ln>
            <a:noFill/>
          </a:ln>
        </p:spPr>
      </p:pic>
      <p:sp>
        <p:nvSpPr>
          <p:cNvPr id="114" name="Google Shape;114;p17"/>
          <p:cNvSpPr txBox="1"/>
          <p:nvPr/>
        </p:nvSpPr>
        <p:spPr>
          <a:xfrm>
            <a:off x="1335350" y="4095325"/>
            <a:ext cx="6738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Fig. 2. Gráfico con la media de visitas por dia para el conjunto de train (azul) y de test (negro). Las franjas verdes indican días atípicos con valor 1. Estos pueden tener descuentos y un mayor volumen de ventas es esperado. Las franjas rojas indican días atípicos negativos. </a:t>
            </a:r>
            <a:endParaRPr sz="9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6EAA"/>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Análisis de los datos &gt; </a:t>
            </a:r>
            <a:r>
              <a:rPr lang="en"/>
              <a:t>Preprocesado</a:t>
            </a:r>
            <a:endParaRPr/>
          </a:p>
        </p:txBody>
      </p:sp>
      <p:sp>
        <p:nvSpPr>
          <p:cNvPr id="120" name="Google Shape;120;p18"/>
          <p:cNvSpPr txBox="1"/>
          <p:nvPr/>
        </p:nvSpPr>
        <p:spPr>
          <a:xfrm>
            <a:off x="160725" y="869075"/>
            <a:ext cx="87642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Analizando el dataset encontramos algunas anomalías que debían ser tratadas para realizar el modelado. El preprocesado se resume en los siguientes pasos: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Eliminar entradas duplicadas: Suponían casi el 50% del dataset de entrenamiento. Las eliminamos para evitar agregar confusión en los modelos predictivos ya que no nos aportan información adicional.</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Definición de los tipos de datos: Para la predicción final, tratamos precio y </a:t>
            </a:r>
            <a:r>
              <a:rPr lang="en" sz="1200">
                <a:latin typeface="Roboto"/>
                <a:ea typeface="Roboto"/>
                <a:cs typeface="Roboto"/>
                <a:sym typeface="Roboto"/>
              </a:rPr>
              <a:t>antigüedad</a:t>
            </a:r>
            <a:r>
              <a:rPr lang="en" sz="1200">
                <a:latin typeface="Roboto"/>
                <a:ea typeface="Roboto"/>
                <a:cs typeface="Roboto"/>
                <a:sym typeface="Roboto"/>
              </a:rPr>
              <a:t> como características numéricas. El resto, como categóricas.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Estimar missing values: Algunos de los productos no tenían ningún valor en la variable antigüedad. Para ello usamos un K-nearest neighbours para predecir la antigüedad a partir de las características que, durante el análisis, habíamos observado que guardan relación con la antigüedad; principalmente el ID.</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Propagación de valores: Tal y como se describe en el dataset, la variable precio no siempre tiene un valor, para estos casos hay que usar el valor anterior más cercano. El mismo procedimiento fue aplicado para los valores de antigüedad en aquellos productos que tenían algún registro de antigüedad disponible. </a:t>
            </a:r>
            <a:br>
              <a:rPr lang="en" sz="1200">
                <a:latin typeface="Roboto"/>
                <a:ea typeface="Roboto"/>
                <a:cs typeface="Roboto"/>
                <a:sym typeface="Roboto"/>
              </a:rPr>
            </a:b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p:txBody>
      </p:sp>
      <p:sp>
        <p:nvSpPr>
          <p:cNvPr id="121" name="Google Shape;121;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6EAA"/>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Análisis de los datos &gt; </a:t>
            </a:r>
            <a:r>
              <a:rPr lang="en"/>
              <a:t>Preprocesado</a:t>
            </a:r>
            <a:endParaRPr/>
          </a:p>
        </p:txBody>
      </p:sp>
      <p:sp>
        <p:nvSpPr>
          <p:cNvPr id="127" name="Google Shape;127;p19"/>
          <p:cNvSpPr txBox="1"/>
          <p:nvPr/>
        </p:nvSpPr>
        <p:spPr>
          <a:xfrm>
            <a:off x="160725" y="869075"/>
            <a:ext cx="87642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Normalización: Debido a un cambio en la página web a principios de 2016 observamos que las visitas pasan de incrementarse de 1 en 1 a incrementarse de 5 en 5. Por este motivo, hemos multiplicado por 5 la variable visitas para los registros anteriores al 25 de Enero de 2016, teniendo así una magnitud constante en la variable.</a:t>
            </a:r>
            <a:br>
              <a:rPr lang="en" sz="1200">
                <a:latin typeface="Roboto"/>
                <a:ea typeface="Roboto"/>
                <a:cs typeface="Roboto"/>
                <a:sym typeface="Roboto"/>
              </a:rPr>
            </a:b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Nuevas características: Tras observar la estacionalidad semanal de las ventas así como comportamientos atípicos en algunos meses del año creamos nuevas características que nos permitan reflejar esta información. Asimismo, extraemos el componente tendencia de las series temporales para cada “categoría uno” que utilizaremos como regresor en el entrenamiento del modelo. </a:t>
            </a:r>
            <a:endParaRPr sz="1200">
              <a:latin typeface="Roboto"/>
              <a:ea typeface="Roboto"/>
              <a:cs typeface="Roboto"/>
              <a:sym typeface="Roboto"/>
            </a:endParaRPr>
          </a:p>
        </p:txBody>
      </p:sp>
      <p:sp>
        <p:nvSpPr>
          <p:cNvPr id="128" name="Google Shape;128;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p:nvPr/>
        </p:nvSpPr>
        <p:spPr>
          <a:xfrm>
            <a:off x="1921725" y="1941113"/>
            <a:ext cx="4969800" cy="95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4"/>
              </a:solidFill>
              <a:highlight>
                <a:schemeClr val="dk1"/>
              </a:highlight>
            </a:endParaRPr>
          </a:p>
        </p:txBody>
      </p:sp>
      <p:sp>
        <p:nvSpPr>
          <p:cNvPr id="134" name="Google Shape;134;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Métrica de </a:t>
            </a:r>
            <a:r>
              <a:rPr lang="en"/>
              <a:t>evaluación</a:t>
            </a:r>
            <a:endParaRPr/>
          </a:p>
        </p:txBody>
      </p:sp>
      <p:sp>
        <p:nvSpPr>
          <p:cNvPr id="135" name="Google Shape;135;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0"/>
          <p:cNvSpPr txBox="1"/>
          <p:nvPr/>
        </p:nvSpPr>
        <p:spPr>
          <a:xfrm>
            <a:off x="213300" y="954538"/>
            <a:ext cx="871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Para el entrenamiento de los distintos modelos que hemos usado los datos de los 12 primeros meses del dataset y los 3 meses posteriores para la validación. En cuanto a la métrica, hemos usado una variación de Root Mean Square Error para penalizar las roturas de stock. </a:t>
            </a:r>
            <a:endParaRPr sz="1200">
              <a:latin typeface="Roboto"/>
              <a:ea typeface="Roboto"/>
              <a:cs typeface="Roboto"/>
              <a:sym typeface="Roboto"/>
            </a:endParaRPr>
          </a:p>
        </p:txBody>
      </p:sp>
      <p:pic>
        <p:nvPicPr>
          <p:cNvPr id="137" name="Google Shape;137;p2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175842" y="2356331"/>
            <a:ext cx="1994604" cy="140369"/>
          </a:xfrm>
          <a:prstGeom prst="rect">
            <a:avLst/>
          </a:prstGeom>
          <a:noFill/>
          <a:ln>
            <a:noFill/>
          </a:ln>
        </p:spPr>
      </p:pic>
      <p:pic>
        <p:nvPicPr>
          <p:cNvPr id="138" name="Google Shape;138;p20"/>
          <p:cNvPicPr preferRelativeResize="0"/>
          <p:nvPr/>
        </p:nvPicPr>
        <p:blipFill>
          <a:blip r:embed="rId4">
            <a:alphaModFix/>
          </a:blip>
          <a:stretch>
            <a:fillRect/>
          </a:stretch>
        </p:blipFill>
        <p:spPr>
          <a:xfrm>
            <a:off x="4931777" y="2125174"/>
            <a:ext cx="1516054" cy="602700"/>
          </a:xfrm>
          <a:prstGeom prst="rect">
            <a:avLst/>
          </a:prstGeom>
          <a:noFill/>
          <a:ln>
            <a:noFill/>
          </a:ln>
        </p:spPr>
      </p:pic>
      <p:sp>
        <p:nvSpPr>
          <p:cNvPr id="139" name="Google Shape;139;p20"/>
          <p:cNvSpPr txBox="1"/>
          <p:nvPr/>
        </p:nvSpPr>
        <p:spPr>
          <a:xfrm>
            <a:off x="1816725" y="2879275"/>
            <a:ext cx="564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Fig. 3 Métrica a minimizar. </a:t>
            </a:r>
            <a:r>
              <a:rPr lang="en" sz="900">
                <a:latin typeface="Roboto"/>
                <a:ea typeface="Roboto"/>
                <a:cs typeface="Roboto"/>
                <a:sym typeface="Roboto"/>
              </a:rPr>
              <a:t>Donde</a:t>
            </a:r>
            <a:r>
              <a:rPr lang="en" sz="900">
                <a:latin typeface="Roboto"/>
                <a:ea typeface="Roboto"/>
                <a:cs typeface="Roboto"/>
                <a:sym typeface="Roboto"/>
              </a:rPr>
              <a:t> CF es el </a:t>
            </a:r>
            <a:r>
              <a:rPr lang="en" sz="900">
                <a:latin typeface="Roboto"/>
                <a:ea typeface="Roboto"/>
                <a:cs typeface="Roboto"/>
                <a:sym typeface="Roboto"/>
              </a:rPr>
              <a:t>porcentaje</a:t>
            </a:r>
            <a:r>
              <a:rPr lang="en" sz="900">
                <a:latin typeface="Roboto"/>
                <a:ea typeface="Roboto"/>
                <a:cs typeface="Roboto"/>
                <a:sym typeface="Roboto"/>
              </a:rPr>
              <a:t> de casos favorables. </a:t>
            </a:r>
            <a:endParaRPr sz="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6EAA"/>
        </a:solidFill>
      </p:bgPr>
    </p:bg>
    <p:spTree>
      <p:nvGrpSpPr>
        <p:cNvPr id="143" name="Shape 143"/>
        <p:cNvGrpSpPr/>
        <p:nvPr/>
      </p:nvGrpSpPr>
      <p:grpSpPr>
        <a:xfrm>
          <a:off x="0" y="0"/>
          <a:ext cx="0" cy="0"/>
          <a:chOff x="0" y="0"/>
          <a:chExt cx="0" cy="0"/>
        </a:xfrm>
      </p:grpSpPr>
      <p:sp>
        <p:nvSpPr>
          <p:cNvPr id="144" name="Google Shape;144;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Modelado &gt; Prophet</a:t>
            </a:r>
            <a:endParaRPr/>
          </a:p>
        </p:txBody>
      </p:sp>
      <p:sp>
        <p:nvSpPr>
          <p:cNvPr id="145" name="Google Shape;145;p21"/>
          <p:cNvSpPr txBox="1"/>
          <p:nvPr/>
        </p:nvSpPr>
        <p:spPr>
          <a:xfrm>
            <a:off x="368400" y="786300"/>
            <a:ext cx="8286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Prophet es un modelo de predicción de series temporales basado en un modelo aditivo en el cual tendencias no lineales se ajustan a la estacionalidad anual, semanal y diaria además de las fechas concretas, cómo las vacaciones o las rebajas. Hemos escogido este modelo por su versatilidad a la hora de predecir problemas de series temporales como el que nos encontramos, con fuertes incrementos en fechas concretas como los Happy Days en julio, Black Friday en noviembre y Navidades. </a:t>
            </a:r>
            <a:br>
              <a:rPr lang="en" sz="1200">
                <a:latin typeface="Roboto"/>
                <a:ea typeface="Roboto"/>
                <a:cs typeface="Roboto"/>
                <a:sym typeface="Roboto"/>
              </a:rPr>
            </a:br>
            <a:br>
              <a:rPr lang="en" sz="1200">
                <a:latin typeface="Roboto"/>
                <a:ea typeface="Roboto"/>
                <a:cs typeface="Roboto"/>
                <a:sym typeface="Roboto"/>
              </a:rPr>
            </a:br>
            <a:r>
              <a:rPr lang="en" sz="1200">
                <a:latin typeface="Roboto"/>
                <a:ea typeface="Roboto"/>
                <a:cs typeface="Roboto"/>
                <a:sym typeface="Roboto"/>
              </a:rPr>
              <a:t>Para una mayor precisión hemos creado un modelo distinto para cada uno de los productos. Por contra, hemos perdido la visibilidad sobre las tendencias globales y por categorías.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46" name="Google Shape;14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1"/>
          <p:cNvPicPr preferRelativeResize="0"/>
          <p:nvPr/>
        </p:nvPicPr>
        <p:blipFill>
          <a:blip r:embed="rId3">
            <a:alphaModFix/>
          </a:blip>
          <a:stretch>
            <a:fillRect/>
          </a:stretch>
        </p:blipFill>
        <p:spPr>
          <a:xfrm>
            <a:off x="1035999" y="2510500"/>
            <a:ext cx="7072015" cy="2123874"/>
          </a:xfrm>
          <a:prstGeom prst="rect">
            <a:avLst/>
          </a:prstGeom>
          <a:noFill/>
          <a:ln>
            <a:noFill/>
          </a:ln>
        </p:spPr>
      </p:pic>
      <p:sp>
        <p:nvSpPr>
          <p:cNvPr id="148" name="Google Shape;148;p21"/>
          <p:cNvSpPr txBox="1"/>
          <p:nvPr/>
        </p:nvSpPr>
        <p:spPr>
          <a:xfrm>
            <a:off x="1036000" y="4634375"/>
            <a:ext cx="525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Fig. 4 - Resultado de validación del modelo Prophet</a:t>
            </a:r>
            <a:endParaRPr sz="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FFFFF"/>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