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jzaWXj9o2LnxRddtd98rVmgtv+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d00b2d77a_1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d00b2d77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d00b2d77a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5d00b2d77a_1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d00b2d77a_1_20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d00b2d77a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d00b2d77a_1_9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d00b2d77a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d00b2d77a_1_19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d00b2d77a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d00b2d77a_2_615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35d00b2d77a_2_615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g35d00b2d77a_2_615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35d00b2d77a_2_6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d00b2d77a_2_660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35d00b2d77a_2_660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35d00b2d77a_2_6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d00b2d77a_2_6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g35d00b2d77a_2_66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2" name="Google Shape;62;g35d00b2d77a_2_6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g35d00b2d77a_2_6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g35d00b2d77a_2_666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35d00b2d77a_2_66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d00b2d77a_2_6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g35d00b2d77a_2_67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g35d00b2d77a_2_67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35d00b2d77a_2_67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35d00b2d77a_2_67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5d00b2d77a_2_620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35d00b2d77a_2_620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35d00b2d77a_2_620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35d00b2d77a_2_6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5d00b2d77a_2_625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5d00b2d77a_2_625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35d00b2d77a_2_625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35d00b2d77a_2_625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35d00b2d77a_2_625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g35d00b2d77a_2_6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5d00b2d77a_2_632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35d00b2d77a_2_632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35d00b2d77a_2_632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35d00b2d77a_2_632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g35d00b2d77a_2_6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d00b2d77a_2_638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35d00b2d77a_2_638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35d00b2d77a_2_6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5d00b2d77a_2_642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5d00b2d77a_2_642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35d00b2d77a_2_642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35d00b2d77a_2_6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d00b2d77a_2_647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g35d00b2d77a_2_6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d00b2d77a_2_65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35d00b2d77a_2_650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35d00b2d77a_2_650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35d00b2d77a_2_650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g35d00b2d77a_2_6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d00b2d77a_2_656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5d00b2d77a_2_656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35d00b2d77a_2_6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5d00b2d77a_2_6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35d00b2d77a_2_6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5d00b2d77a_2_6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d00b2d77a_1_5"/>
          <p:cNvSpPr txBox="1"/>
          <p:nvPr>
            <p:ph type="ctrTitle"/>
          </p:nvPr>
        </p:nvSpPr>
        <p:spPr>
          <a:xfrm>
            <a:off x="685800" y="544567"/>
            <a:ext cx="7772400" cy="19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 Predictor of Companies using LSTM</a:t>
            </a:r>
            <a:endParaRPr/>
          </a:p>
        </p:txBody>
      </p:sp>
      <p:sp>
        <p:nvSpPr>
          <p:cNvPr id="77" name="Google Shape;77;g35d00b2d77a_1_5"/>
          <p:cNvSpPr txBox="1"/>
          <p:nvPr>
            <p:ph idx="1" type="subTitle"/>
          </p:nvPr>
        </p:nvSpPr>
        <p:spPr>
          <a:xfrm>
            <a:off x="55375" y="2875800"/>
            <a:ext cx="5808600" cy="15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-US" sz="2300">
                <a:solidFill>
                  <a:srgbClr val="0077B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PATTERN RECOGNITION AND MACHINE LEARNING - Master’s in Automatic Control and Robotics </a:t>
            </a:r>
            <a:endParaRPr b="1" sz="2300">
              <a:solidFill>
                <a:srgbClr val="0077B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78" name="Google Shape;78;g35d00b2d77a_1_5" title="logo_up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75" y="4058625"/>
            <a:ext cx="3387024" cy="7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35d00b2d77a_1_5"/>
          <p:cNvSpPr txBox="1"/>
          <p:nvPr/>
        </p:nvSpPr>
        <p:spPr>
          <a:xfrm>
            <a:off x="5378400" y="4810725"/>
            <a:ext cx="33474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Joan Font Casadevall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Ivan Quirante González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Laura Cervera Sancho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d00b2d77a_1_213"/>
          <p:cNvSpPr txBox="1"/>
          <p:nvPr>
            <p:ph type="title"/>
          </p:nvPr>
        </p:nvSpPr>
        <p:spPr>
          <a:xfrm>
            <a:off x="311700" y="507175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40" name="Google Shape;140;g35d00b2d77a_1_213"/>
          <p:cNvSpPr txBox="1"/>
          <p:nvPr/>
        </p:nvSpPr>
        <p:spPr>
          <a:xfrm>
            <a:off x="285150" y="2471300"/>
            <a:ext cx="8573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LSTM outperforms SVR and RF in RMSE and visual trend matching.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None of the models is ready for real-world use.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Prediction errors remain large.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Future work: better data and advanced models (e.g. transformers).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d00b2d77a_1_207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Index of 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g35d00b2d77a_1_207"/>
          <p:cNvSpPr txBox="1"/>
          <p:nvPr/>
        </p:nvSpPr>
        <p:spPr>
          <a:xfrm>
            <a:off x="4661225" y="1982100"/>
            <a:ext cx="4347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Extraction and 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anagement pipeline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 and Exploration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Models: SVR and RFR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Model and Training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and Results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Comparison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35d00b2d77a_1_207"/>
          <p:cNvSpPr txBox="1"/>
          <p:nvPr>
            <p:ph idx="1" type="subTitle"/>
          </p:nvPr>
        </p:nvSpPr>
        <p:spPr>
          <a:xfrm>
            <a:off x="477425" y="2811150"/>
            <a:ext cx="3704400" cy="12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Table of contents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d00b2d77a_1_98"/>
          <p:cNvSpPr txBox="1"/>
          <p:nvPr>
            <p:ph type="title"/>
          </p:nvPr>
        </p:nvSpPr>
        <p:spPr>
          <a:xfrm>
            <a:off x="311700" y="4833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Extraction and Management pipeline</a:t>
            </a:r>
            <a:endParaRPr/>
          </a:p>
        </p:txBody>
      </p:sp>
      <p:sp>
        <p:nvSpPr>
          <p:cNvPr id="92" name="Google Shape;92;g35d00b2d77a_1_98"/>
          <p:cNvSpPr txBox="1"/>
          <p:nvPr/>
        </p:nvSpPr>
        <p:spPr>
          <a:xfrm>
            <a:off x="531450" y="2093700"/>
            <a:ext cx="80811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Source: SABI platform.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scraping using humanlike interaction techniques.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 to convert .xls to csv clean and imputation were implemented.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scraping, filtering and cleaning, the resulting dataset comprises 2,159 unique companies with complete yearly financial data spanning from 2000 to 2023.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35d00b2d77a_1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700" y="1703775"/>
            <a:ext cx="4110300" cy="493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35d00b2d77a_1_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03775"/>
            <a:ext cx="4966675" cy="44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35d00b2d77a_1_191"/>
          <p:cNvSpPr txBox="1"/>
          <p:nvPr>
            <p:ph type="title"/>
          </p:nvPr>
        </p:nvSpPr>
        <p:spPr>
          <a:xfrm>
            <a:off x="311700" y="520225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and Exploration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SVR Predictions</a:t>
            </a:r>
            <a:endParaRPr/>
          </a:p>
        </p:txBody>
      </p:sp>
      <p:sp>
        <p:nvSpPr>
          <p:cNvPr id="105" name="Google Shape;105;p1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SVR model predictions for a single company.</a:t>
            </a:r>
            <a:endParaRPr/>
          </a:p>
        </p:txBody>
      </p:sp>
      <p:pic>
        <p:nvPicPr>
          <p:cNvPr id="106" name="Google Shape;106;p1" title="sv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25" y="2186163"/>
            <a:ext cx="846772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Random Forest Predictions</a:t>
            </a:r>
            <a:endParaRPr/>
          </a:p>
        </p:txBody>
      </p:sp>
      <p:sp>
        <p:nvSpPr>
          <p:cNvPr id="112" name="Google Shape;112;p2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predictions for a single company.</a:t>
            </a:r>
            <a:endParaRPr/>
          </a:p>
        </p:txBody>
      </p:sp>
      <p:pic>
        <p:nvPicPr>
          <p:cNvPr id="113" name="Google Shape;113;p2" title="rf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173" y="2895198"/>
            <a:ext cx="6929075" cy="373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LSTM Prediction</a:t>
            </a:r>
            <a:endParaRPr/>
          </a:p>
        </p:txBody>
      </p:sp>
      <p:sp>
        <p:nvSpPr>
          <p:cNvPr id="119" name="Google Shape;119;p3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model predictions for a single company.</a:t>
            </a:r>
            <a:endParaRPr/>
          </a:p>
        </p:txBody>
      </p:sp>
      <p:pic>
        <p:nvPicPr>
          <p:cNvPr id="120" name="Google Shape;120;p3" title="lst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25" y="2449049"/>
            <a:ext cx="5381874" cy="408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RRMSE Comparison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311700" y="2007600"/>
            <a:ext cx="38979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Mean Squared Error (RRMSE) for SVR, RF, and LSTM.</a:t>
            </a:r>
            <a:endParaRPr/>
          </a:p>
        </p:txBody>
      </p:sp>
      <p:pic>
        <p:nvPicPr>
          <p:cNvPr id="127" name="Google Shape;127;p4" title="err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625" y="2176325"/>
            <a:ext cx="4858725" cy="39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311700" y="43285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Global Comparison</a:t>
            </a:r>
            <a:endParaRPr/>
          </a:p>
        </p:txBody>
      </p:sp>
      <p:sp>
        <p:nvSpPr>
          <p:cNvPr id="133" name="Google Shape;133;p5"/>
          <p:cNvSpPr txBox="1"/>
          <p:nvPr>
            <p:ph idx="4294967295" type="body"/>
          </p:nvPr>
        </p:nvSpPr>
        <p:spPr>
          <a:xfrm>
            <a:off x="457200" y="17661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vs Real EBITDA values across all companies.</a:t>
            </a:r>
            <a:endParaRPr/>
          </a:p>
        </p:txBody>
      </p:sp>
      <p:pic>
        <p:nvPicPr>
          <p:cNvPr id="134" name="Google Shape;134;p5" title="predict-re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00" y="2841525"/>
            <a:ext cx="5649001" cy="36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