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theme/theme5.xml" ContentType="application/vnd.openxmlformats-officedocument.theme+xml"/>
  <Override PartName="/ppt/slideLayouts/slideLayout5.xml" ContentType="application/vnd.openxmlformats-officedocument.presentationml.slideLayout+xml"/>
  <Override PartName="/ppt/theme/theme6.xml" ContentType="application/vnd.openxmlformats-officedocument.theme+xml"/>
  <Override PartName="/ppt/slideLayouts/slideLayout6.xml" ContentType="application/vnd.openxmlformats-officedocument.presentationml.slideLayout+xml"/>
  <Override PartName="/ppt/theme/theme7.xml" ContentType="application/vnd.openxmlformats-officedocument.theme+xml"/>
  <Override PartName="/ppt/slideLayouts/slideLayout7.xml" ContentType="application/vnd.openxmlformats-officedocument.presentationml.slideLayout+xml"/>
  <Override PartName="/ppt/theme/theme8.xml" ContentType="application/vnd.openxmlformats-officedocument.theme+xml"/>
  <Override PartName="/ppt/slideLayouts/slideLayout8.xml" ContentType="application/vnd.openxmlformats-officedocument.presentationml.slideLayout+xml"/>
  <Override PartName="/ppt/theme/theme9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slideLayouts/slideLayout10.xml" ContentType="application/vnd.openxmlformats-officedocument.presentationml.slideLayout+xml"/>
  <Override PartName="/ppt/theme/theme11.xml" ContentType="application/vnd.openxmlformats-officedocument.theme+xml"/>
  <Override PartName="/ppt/slideLayouts/slideLayout11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1" r:id="rId3"/>
    <p:sldMasterId id="2147483653" r:id="rId4"/>
    <p:sldMasterId id="2147483655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</p:sldMasterIdLst>
  <p:notesMasterIdLst>
    <p:notesMasterId r:id="rId14"/>
  </p:notesMasterIdLst>
  <p:sldIdLst>
    <p:sldId id="256" r:id="rId13"/>
  </p:sldIdLst>
  <p:sldSz cx="32399288" cy="39600188"/>
  <p:notesSz cx="6858000" cy="9144000"/>
  <p:embeddedFontLst>
    <p:embeddedFont>
      <p:font typeface="Arial Black" panose="020B0A04020102020204" pitchFamily="34" charset="0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472">
          <p15:clr>
            <a:srgbClr val="000000"/>
          </p15:clr>
        </p15:guide>
        <p15:guide id="2" pos="10204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amVHRBK+3N3uaHCcVUz4C+p5I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420" y="-2688"/>
      </p:cViewPr>
      <p:guideLst>
        <p:guide orient="horz" pos="12472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166937" y="1143000"/>
            <a:ext cx="2524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07882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1143000"/>
            <a:ext cx="2524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2" name="Google Shape;15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3438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429947" y="6480867"/>
            <a:ext cx="27539394" cy="13786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259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049911" y="20799269"/>
            <a:ext cx="24299466" cy="956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/>
            </a:lvl1pPr>
            <a:lvl2pPr lvl="1" algn="ctr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/>
            </a:lvl2pPr>
            <a:lvl3pPr lvl="2" algn="ctr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/>
            </a:lvl3pPr>
            <a:lvl4pPr lvl="3" algn="ctr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4pPr>
            <a:lvl5pPr lvl="4" algn="ctr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5pPr>
            <a:lvl6pPr lvl="5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6pPr>
            <a:lvl7pPr lvl="6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7pPr>
            <a:lvl8pPr lvl="7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8pPr>
            <a:lvl9pPr lvl="8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y texto vertical" type="vertTx">
  <p:cSld name="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2227262" y="2108200"/>
            <a:ext cx="27944761" cy="765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 rot="5400000">
            <a:off x="3636169" y="9132095"/>
            <a:ext cx="25126951" cy="27944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dt" idx="10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ftr" idx="11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VERTICAL_TITLE_AND_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 rot="5400000">
            <a:off x="9899125" y="15394960"/>
            <a:ext cx="33559330" cy="698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 rot="5400000">
            <a:off x="-4275563" y="8611359"/>
            <a:ext cx="33559330" cy="2055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dt" idx="10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ftr" idx="11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sldNum" idx="12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y objetos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2227262" y="2108200"/>
            <a:ext cx="27944761" cy="765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2227262" y="10541000"/>
            <a:ext cx="27944761" cy="2512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210578" y="9872559"/>
            <a:ext cx="27944386" cy="1647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259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2210578" y="26500972"/>
            <a:ext cx="27944386" cy="8662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rgbClr val="888888"/>
              </a:buClr>
              <a:buSzPts val="7086"/>
              <a:buNone/>
              <a:defRPr sz="7086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rgbClr val="888888"/>
              </a:buClr>
              <a:buSzPts val="6378"/>
              <a:buNone/>
              <a:defRPr sz="6378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os objetos" type="twoObj">
  <p:cSld name="TWO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2227262" y="2108200"/>
            <a:ext cx="27944761" cy="765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2227451" y="10541716"/>
            <a:ext cx="13769697" cy="2512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2"/>
          </p:nvPr>
        </p:nvSpPr>
        <p:spPr>
          <a:xfrm>
            <a:off x="16402141" y="10541716"/>
            <a:ext cx="13769697" cy="2512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ftr" idx="11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ación" type="twoTxTwoObj">
  <p:cSld name="TWO_OBJECTS_WITH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2231671" y="2108352"/>
            <a:ext cx="27944386" cy="765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2231675" y="9707549"/>
            <a:ext cx="13706416" cy="475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 b="1"/>
            </a:lvl1pPr>
            <a:lvl2pPr marL="914400" lvl="1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 b="1"/>
            </a:lvl2pPr>
            <a:lvl3pPr marL="1371600" lvl="2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 b="1"/>
            </a:lvl3pPr>
            <a:lvl4pPr marL="1828800" lvl="3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4pPr>
            <a:lvl5pPr marL="2286000" lvl="4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2"/>
          </p:nvPr>
        </p:nvSpPr>
        <p:spPr>
          <a:xfrm>
            <a:off x="2231675" y="14465069"/>
            <a:ext cx="13706416" cy="2127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3"/>
          </p:nvPr>
        </p:nvSpPr>
        <p:spPr>
          <a:xfrm>
            <a:off x="16402142" y="9707549"/>
            <a:ext cx="13773917" cy="475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 b="1"/>
            </a:lvl1pPr>
            <a:lvl2pPr marL="914400" lvl="1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 b="1"/>
            </a:lvl2pPr>
            <a:lvl3pPr marL="1371600" lvl="2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 b="1"/>
            </a:lvl3pPr>
            <a:lvl4pPr marL="1828800" lvl="3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4pPr>
            <a:lvl5pPr marL="2286000" lvl="4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4"/>
          </p:nvPr>
        </p:nvSpPr>
        <p:spPr>
          <a:xfrm>
            <a:off x="16402142" y="14465069"/>
            <a:ext cx="13773917" cy="2127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olo el título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2227262" y="2108200"/>
            <a:ext cx="27944761" cy="765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dt" idx="10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ftr" idx="11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dt" idx="10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ftr" idx="11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2231671" y="2640012"/>
            <a:ext cx="10449614" cy="924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38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13773917" y="5701703"/>
            <a:ext cx="16402140" cy="28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948563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11338"/>
              <a:buChar char="•"/>
              <a:defRPr sz="11338"/>
            </a:lvl1pPr>
            <a:lvl2pPr marL="914400" lvl="1" indent="-858583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9921"/>
              <a:buChar char="•"/>
              <a:defRPr sz="9921"/>
            </a:lvl2pPr>
            <a:lvl3pPr marL="1371600" lvl="2" indent="-768604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8504"/>
              <a:buChar char="•"/>
              <a:defRPr sz="8504"/>
            </a:lvl3pPr>
            <a:lvl4pPr marL="1828800" lvl="3" indent="-678561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4pPr>
            <a:lvl5pPr marL="2286000" lvl="4" indent="-678561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5pPr>
            <a:lvl6pPr marL="2743200" lvl="5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6pPr>
            <a:lvl7pPr marL="3200400" lvl="6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7pPr>
            <a:lvl8pPr marL="3657600" lvl="7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8pPr>
            <a:lvl9pPr marL="4114800" lvl="8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2"/>
          </p:nvPr>
        </p:nvSpPr>
        <p:spPr>
          <a:xfrm>
            <a:off x="2231671" y="11880056"/>
            <a:ext cx="10449614" cy="2200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marL="914400" lvl="1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marL="1371600" lvl="2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marL="1828800" lvl="3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marL="2286000" lvl="4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dt" idx="10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ftr" idx="11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ldNum" idx="12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2231671" y="2640012"/>
            <a:ext cx="10449614" cy="924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38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>
            <a:spLocks noGrp="1"/>
          </p:cNvSpPr>
          <p:nvPr>
            <p:ph type="pic" idx="2"/>
          </p:nvPr>
        </p:nvSpPr>
        <p:spPr>
          <a:xfrm>
            <a:off x="13773917" y="5701703"/>
            <a:ext cx="16402140" cy="28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Arial"/>
              <a:buNone/>
              <a:defRPr sz="11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9921"/>
              <a:buFont typeface="Arial"/>
              <a:buNone/>
              <a:defRPr sz="99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/>
              <a:buNone/>
              <a:defRPr sz="85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None/>
              <a:defRPr sz="70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None/>
              <a:defRPr sz="70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None/>
              <a:defRPr sz="70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None/>
              <a:defRPr sz="70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None/>
              <a:defRPr sz="70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None/>
              <a:defRPr sz="70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2231671" y="11880056"/>
            <a:ext cx="10449614" cy="2200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marL="914400" lvl="1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marL="1371600" lvl="2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marL="1828800" lvl="3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marL="2286000" lvl="4" indent="-228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dt" idx="10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ftr" idx="11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0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227262" y="2108200"/>
            <a:ext cx="27944761" cy="765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227262" y="10541000"/>
            <a:ext cx="27944761" cy="2512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857250" algn="l" rtl="0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sz="9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6835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7310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Char char="•"/>
              <a:defRPr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2865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sz="6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2865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sz="6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0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2227262" y="2108200"/>
            <a:ext cx="27944761" cy="765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2227262" y="10541000"/>
            <a:ext cx="27944761" cy="2512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857250" algn="l" rtl="0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sz="9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6835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7310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Char char="•"/>
              <a:defRPr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2865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sz="6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2865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sz="6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dt" idx="10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ftr" idx="11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0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0"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2227262" y="2108200"/>
            <a:ext cx="27944761" cy="765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2227262" y="10541000"/>
            <a:ext cx="27944761" cy="2512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857250" algn="l" rtl="0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sz="9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6835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7310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Char char="•"/>
              <a:defRPr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2865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sz="6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2865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sz="6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dt" idx="10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ftr" idx="11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ldNum" idx="12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0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0"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2227262" y="2108200"/>
            <a:ext cx="27944761" cy="765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2227262" y="10541000"/>
            <a:ext cx="27944761" cy="2512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857250" algn="l" rtl="0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sz="9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6835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7310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Char char="•"/>
              <a:defRPr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2865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sz="6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2865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sz="6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dt" idx="10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ftr" idx="11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ldNum" idx="12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0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0"/>
        </a:gra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2227262" y="2108200"/>
            <a:ext cx="27944761" cy="765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227262" y="10541000"/>
            <a:ext cx="27944761" cy="2512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857250" algn="l" rtl="0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sz="9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6835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7310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Char char="•"/>
              <a:defRPr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2865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sz="6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2865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sz="6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0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2227262" y="2108200"/>
            <a:ext cx="27944761" cy="765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2227262" y="10541000"/>
            <a:ext cx="27944761" cy="2512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857250" algn="l" rtl="0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sz="9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6835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7310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Char char="•"/>
              <a:defRPr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2865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sz="6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2865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sz="6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0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227262" y="2108200"/>
            <a:ext cx="27944761" cy="765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2227262" y="10541000"/>
            <a:ext cx="27944761" cy="2512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857250" algn="l" rtl="0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sz="9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6835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7310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Char char="•"/>
              <a:defRPr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2865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sz="6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2865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sz="6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0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0"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227262" y="2108200"/>
            <a:ext cx="27944761" cy="765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2227262" y="10541000"/>
            <a:ext cx="27944761" cy="2512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857250" algn="l" rtl="0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sz="9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6835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7310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Char char="•"/>
              <a:defRPr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2865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sz="6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2865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sz="6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dt" idx="10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ftr" idx="11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0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0"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2227262" y="2108200"/>
            <a:ext cx="27944761" cy="765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2227262" y="10541000"/>
            <a:ext cx="27944761" cy="2512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857250" algn="l" rtl="0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sz="9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6835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7310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Char char="•"/>
              <a:defRPr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2865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sz="6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2865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sz="6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0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2227262" y="2108200"/>
            <a:ext cx="27944761" cy="765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2227262" y="10541000"/>
            <a:ext cx="27944761" cy="2512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857250" algn="l" rtl="0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sz="9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6835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7310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Char char="•"/>
              <a:defRPr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2865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sz="6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2865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sz="6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0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0"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2227262" y="2108200"/>
            <a:ext cx="27944761" cy="765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2227262" y="10541000"/>
            <a:ext cx="27944761" cy="2512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857250" algn="l" rtl="0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sz="9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6835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7310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Char char="•"/>
              <a:defRPr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2865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sz="6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2865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sz="6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dt" idx="10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ftr" idx="11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74000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2227262" y="2108200"/>
            <a:ext cx="27944761" cy="765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2227262" y="10541000"/>
            <a:ext cx="27944761" cy="2512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857250" algn="l" rtl="0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sz="9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6835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7310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Char char="•"/>
              <a:defRPr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2865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sz="6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28650" algn="l" rtl="0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sz="6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dt" idx="10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ftr" idx="11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ldNum" idx="12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"/>
          <p:cNvPicPr preferRelativeResize="0"/>
          <p:nvPr/>
        </p:nvPicPr>
        <p:blipFill rotWithShape="1">
          <a:blip r:embed="rId3">
            <a:alphaModFix/>
          </a:blip>
          <a:srcRect b="87356"/>
          <a:stretch/>
        </p:blipFill>
        <p:spPr>
          <a:xfrm>
            <a:off x="1487487" y="100012"/>
            <a:ext cx="29422726" cy="470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"/>
          <p:cNvSpPr txBox="1">
            <a:spLocks noGrp="1"/>
          </p:cNvSpPr>
          <p:nvPr>
            <p:ph type="ctrTitle"/>
          </p:nvPr>
        </p:nvSpPr>
        <p:spPr>
          <a:xfrm>
            <a:off x="11799887" y="6008687"/>
            <a:ext cx="7688262" cy="178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C43"/>
              </a:buClr>
              <a:buSzPts val="6000"/>
              <a:buFont typeface="Arial Black"/>
              <a:buNone/>
            </a:pPr>
            <a:r>
              <a:rPr lang="en-US" sz="6000" b="0" i="0" u="none">
                <a:solidFill>
                  <a:srgbClr val="1B2C43"/>
                </a:solidFill>
                <a:latin typeface="Arial Black"/>
                <a:ea typeface="Arial Black"/>
                <a:cs typeface="Arial Black"/>
                <a:sym typeface="Arial Black"/>
              </a:rPr>
              <a:t>Travelibrary</a:t>
            </a:r>
            <a:endParaRPr/>
          </a:p>
        </p:txBody>
      </p:sp>
      <p:sp>
        <p:nvSpPr>
          <p:cNvPr id="157" name="Google Shape;157;p1"/>
          <p:cNvSpPr txBox="1"/>
          <p:nvPr/>
        </p:nvSpPr>
        <p:spPr>
          <a:xfrm>
            <a:off x="19886613" y="5241925"/>
            <a:ext cx="9890125" cy="450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45BBC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-Alejandro Giraldo Ocampo.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45BBC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-Juan Cristopher Jiménez .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45BBC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-Daniel Hernández Osorio.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45BBC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"/>
          <p:cNvSpPr txBox="1"/>
          <p:nvPr/>
        </p:nvSpPr>
        <p:spPr>
          <a:xfrm>
            <a:off x="1492250" y="10514012"/>
            <a:ext cx="14400212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lang="en-US" sz="4000" b="1" i="1" u="none" strike="noStrike" cap="none">
                <a:solidFill>
                  <a:srgbClr val="45BBC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Problema</a:t>
            </a:r>
            <a:r>
              <a:rPr lang="en-US" sz="5400" b="1" i="1" u="none" strike="noStrike" cap="none">
                <a:solidFill>
                  <a:srgbClr val="45BBC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"/>
          <p:cNvSpPr txBox="1"/>
          <p:nvPr/>
        </p:nvSpPr>
        <p:spPr>
          <a:xfrm>
            <a:off x="633412" y="15957095"/>
            <a:ext cx="4031796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lang="en-US" sz="4000" b="1" i="1" u="none" strike="noStrike" cap="none" dirty="0" err="1">
                <a:solidFill>
                  <a:srgbClr val="45BBC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Metodología</a:t>
            </a:r>
            <a:r>
              <a:rPr lang="en-US" sz="5400" b="1" i="1" u="none" strike="noStrike" cap="none" dirty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"/>
          <p:cNvSpPr txBox="1"/>
          <p:nvPr/>
        </p:nvSpPr>
        <p:spPr>
          <a:xfrm>
            <a:off x="15892463" y="21643111"/>
            <a:ext cx="15479712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lang="en-US" sz="4000" b="1" i="1" u="none" strike="noStrike" cap="none">
                <a:solidFill>
                  <a:srgbClr val="45BBC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Resultados y Conclusiones 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"/>
          <p:cNvSpPr txBox="1"/>
          <p:nvPr/>
        </p:nvSpPr>
        <p:spPr>
          <a:xfrm>
            <a:off x="16003588" y="10574337"/>
            <a:ext cx="144018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lang="en-US" sz="4000" b="1" i="1" u="none" strike="noStrike" cap="none">
                <a:solidFill>
                  <a:srgbClr val="45BBC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"/>
          <p:cNvSpPr txBox="1"/>
          <p:nvPr/>
        </p:nvSpPr>
        <p:spPr>
          <a:xfrm>
            <a:off x="16003588" y="26263600"/>
            <a:ext cx="154813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lang="en-US" sz="4000" b="1" i="1" u="none" strike="noStrike" cap="none">
                <a:solidFill>
                  <a:srgbClr val="45BBC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Referencias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"/>
          <p:cNvSpPr txBox="1"/>
          <p:nvPr/>
        </p:nvSpPr>
        <p:spPr>
          <a:xfrm>
            <a:off x="633412" y="11528425"/>
            <a:ext cx="10079037" cy="4402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falta de lectura en los ciudadanos es una problemática que se ha venido afrontando con el surgimiento del internet, esto ha venido reduciendo la utilización de libros físicos, debido a que hoy en día pueden ser leídos mediante el uso de dispositivos, incrementado así el tiempo que pasamos en el internet y generando problemas en la salud como de la visión. A su vez la presencia de libros virtuales ha reducido las ventas en las diferentes librerías y ha hecho caso omiso en el reconocimiento de los derechos de autor como mecanismo para fomentar la cultura.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"/>
          <p:cNvSpPr txBox="1"/>
          <p:nvPr/>
        </p:nvSpPr>
        <p:spPr>
          <a:xfrm>
            <a:off x="16198850" y="27127200"/>
            <a:ext cx="14009687" cy="7509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Mario Murillo (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s.f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USO DE LOS LIBROS DE TEXTO EN LA ENSEÑANZA SECUNDARIA: LO QUE LOS PROFESORES OPINAN http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://www.centroedumatematica.com/aruiz/libros/Uniciencia/Articulos/Volumen1/Parte2/articulo4.html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Wikipedia (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s.f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800" b="0" i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Biblioteca</a:t>
            </a:r>
            <a:r>
              <a:rPr lang="en-US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Recuperado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 4 de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marzo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del 2021.</a:t>
            </a:r>
            <a:r>
              <a:rPr lang="en-US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https://es.wikipedia.org/wiki/Biblioteca#Historia</a:t>
            </a:r>
            <a:endParaRPr sz="1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17938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Rafael, Q.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Yaleni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S. (2020) </a:t>
            </a:r>
            <a:r>
              <a:rPr lang="en-US" sz="2800" b="0" i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Estudiar</a:t>
            </a:r>
            <a:r>
              <a:rPr lang="en-US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 </a:t>
            </a:r>
            <a:r>
              <a:rPr lang="en-US" sz="2800" b="0" i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línea</a:t>
            </a:r>
            <a:r>
              <a:rPr lang="en-US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 Colombia </a:t>
            </a:r>
            <a:r>
              <a:rPr lang="en-US" sz="2800" b="0" i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</a:t>
            </a:r>
            <a:r>
              <a:rPr lang="en-US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 </a:t>
            </a:r>
            <a:r>
              <a:rPr lang="en-US" sz="2800" b="0" i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privilegio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https://www.eltiempo.com/datos/asi-es-la-conexion-a-internet-en-colombia-510592#:~:text=Dos%20municipios%20de%20Colombia%20no,y%20Roberto%20Pay%C3%A1n%2C%20en%20Nari%C3%B1o.</a:t>
            </a:r>
            <a:endParaRPr sz="1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Salomón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S. (2020) </a:t>
            </a:r>
            <a:r>
              <a:rPr lang="en-US" sz="2800" b="0" i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Plataformas</a:t>
            </a:r>
            <a:r>
              <a:rPr lang="en-US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2800" b="0" i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domicilios</a:t>
            </a:r>
            <a:r>
              <a:rPr lang="en-US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reportaron</a:t>
            </a:r>
            <a:r>
              <a:rPr lang="en-US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crecimiento</a:t>
            </a:r>
            <a:r>
              <a:rPr lang="en-US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durante</a:t>
            </a:r>
            <a:r>
              <a:rPr lang="en-US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 </a:t>
            </a:r>
            <a:r>
              <a:rPr lang="en-US" sz="2800" b="0" i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cuarentena</a:t>
            </a:r>
            <a:r>
              <a:rPr lang="en-US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</a:t>
            </a:r>
            <a:r>
              <a:rPr lang="en-US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covid-19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https://www.larepublica.co/especiales/el-boom-del-comercio-electronico/plataformas-de-domicilios-reportaron-crecimiento-durante-la-cuarentena-por-covid-19-3066590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Unicef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(2020) </a:t>
            </a:r>
            <a:r>
              <a:rPr lang="en-US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</a:t>
            </a:r>
            <a:r>
              <a:rPr lang="en-US" sz="2800" b="0" i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impacto</a:t>
            </a:r>
            <a:r>
              <a:rPr lang="en-US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del COVID-19 en la </a:t>
            </a:r>
            <a:r>
              <a:rPr lang="en-US" sz="2800" b="0" i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salud</a:t>
            </a:r>
            <a:r>
              <a:rPr lang="en-US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mental de </a:t>
            </a:r>
            <a:r>
              <a:rPr lang="en-US" sz="2800" b="0" i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adolescentes</a:t>
            </a:r>
            <a:r>
              <a:rPr lang="en-US" sz="28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lang="en-US" sz="2800" b="0" i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jóvenes</a:t>
            </a:r>
            <a:endParaRPr sz="1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unicef.org/lac/el-impacto-del-covid-19-en-la-salud-mental-de-adolescentes-y-jóvenes</a:t>
            </a:r>
            <a:endParaRPr sz="1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633412" y="16907553"/>
            <a:ext cx="14400300" cy="1280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800" dirty="0" err="1">
                <a:latin typeface="Times New Roman"/>
                <a:ea typeface="Times New Roman"/>
                <a:cs typeface="Times New Roman"/>
              </a:rPr>
              <a:t>Travelibrary</a:t>
            </a:r>
            <a:r>
              <a:rPr lang="es-CO" sz="2800" dirty="0">
                <a:latin typeface="Times New Roman"/>
                <a:ea typeface="Times New Roman"/>
                <a:cs typeface="Times New Roman"/>
              </a:rPr>
              <a:t> constará de una interfaz de carga que se mostrará durante unos segundos antes de pasar a la pantalla de inicio de sesión. En el inicio de sesión se puede ingresar si ya tienes una cuenta o si no, puedes crear una yendo al registro con el link “¿Aún no tienes cuenta?” en la parte </a:t>
            </a:r>
            <a:r>
              <a:rPr lang="es-CO" sz="2800" dirty="0" smtClean="0">
                <a:latin typeface="Times New Roman"/>
                <a:ea typeface="Times New Roman"/>
                <a:cs typeface="Times New Roman"/>
              </a:rPr>
              <a:t>inferior.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800" dirty="0" smtClean="0">
                <a:latin typeface="Times New Roman"/>
                <a:ea typeface="Times New Roman"/>
                <a:cs typeface="Times New Roman"/>
              </a:rPr>
              <a:t>Una vez ingresado, se redirigirá al menú principal donde se encuentran las librerías disponibles en la aplicación, con una vista previa de los libros de cada una y un botón en la esquina superior derecha que despliega una barra adicional, en el menú adicional aparecerán las opciones de “Cerrar Sesión” para salir de la cuenta y “Temáticas” para trasladarse a la interfaz de los temas. La interfaz de temáticas tendrá una barra de búsqueda, una sección que mostrará las categorías principales de los libros y el botón que despliega un menú de opciones adicional. En la barra de búsqueda se podrá buscar un libro por el nombre, allí aparecerán los resultados más allegados a lo se escriba. Dentro de cada tema se muestran los libros que se relacionan a dicha categoría. Adicionalmente, en esta interfaz el menú adicional contará con una opción extra llamada “Acerca de nosotros” que redirige al usuario a nuestra página </a:t>
            </a:r>
            <a:r>
              <a:rPr lang="es-CO" sz="2800" dirty="0" smtClean="0">
                <a:latin typeface="Times New Roman"/>
                <a:ea typeface="Times New Roman"/>
                <a:cs typeface="Times New Roman"/>
              </a:rPr>
              <a:t>web </a:t>
            </a:r>
            <a:r>
              <a:rPr lang="es-CO" sz="2800" dirty="0">
                <a:latin typeface="Times New Roman"/>
                <a:ea typeface="Times New Roman"/>
                <a:cs typeface="Times New Roman"/>
              </a:rPr>
              <a:t>y otra llamada “Mis pedidos” donde se lleva la cuenta de cuántos y cuáles  pedidos ha realizado la persona.</a:t>
            </a:r>
            <a:endParaRPr lang="es-CO" sz="2800" dirty="0">
              <a:latin typeface="Times New Roman"/>
              <a:ea typeface="Times New Roman"/>
              <a:cs typeface="Times New Roman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800" dirty="0" smtClean="0">
                <a:latin typeface="Times New Roman"/>
                <a:ea typeface="Times New Roman"/>
                <a:cs typeface="Times New Roman"/>
              </a:rPr>
              <a:t>Dentro de cada libro que se muestra a la persona, hay otra interfaz que muestra la sinopsis, el precio del libro y el botón para realizar el pedido. Al darle clic al botón de realizar pedido se abrirá una ventana que le muestra al usuario el nombre y precio del libro, a su vez le pide ingresar su dirección y un método de pago. Si el método de pago es tarjeta de crédito, el usuario será redirigido a otra ventana en donde le pedirán los datos pertinentes de su tarjeta. Una vez puesto los datos y dado </a:t>
            </a:r>
            <a:r>
              <a:rPr lang="es-CO" sz="2800" dirty="0" err="1" smtClean="0">
                <a:latin typeface="Times New Roman"/>
                <a:ea typeface="Times New Roman"/>
                <a:cs typeface="Times New Roman"/>
              </a:rPr>
              <a:t>click</a:t>
            </a:r>
            <a:r>
              <a:rPr lang="es-CO" sz="2800" dirty="0" smtClean="0">
                <a:latin typeface="Times New Roman"/>
                <a:ea typeface="Times New Roman"/>
                <a:cs typeface="Times New Roman"/>
              </a:rPr>
              <a:t> al botón de pedir, el pedido estará disponible en la bandeja para los domiciliarios.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800" dirty="0" smtClean="0">
                <a:latin typeface="Times New Roman"/>
                <a:ea typeface="Times New Roman"/>
                <a:cs typeface="Times New Roman"/>
              </a:rPr>
              <a:t>Al iniciar sesión se puede ingresar con una cuenta de domiciliario cuyos datos serán proporcionados por la librería y avalados por nosotros, en este caso la aplicación reconocerá el tipo de cuenta dirigiendo a la persona a la bandeja de pedidos. Luego de esto, habrá una bandeja con pedidos disponibles los cuales pueden ser asignados a distintos domiciliarios por el cliente o propietario de la librería. Si la persona marca el pedido como entregado entonces este ya no aparecerá en la bandeja general.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 txBox="1"/>
          <p:nvPr/>
        </p:nvSpPr>
        <p:spPr>
          <a:xfrm>
            <a:off x="15934911" y="22568634"/>
            <a:ext cx="14400212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producto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esperamos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finalizar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nuestro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proyecto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aplicación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móvil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 la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los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usuarios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ubicados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 Valle de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Aburrá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Medellín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Antioquia)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puedan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obtener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libros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distinta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temática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forma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sencilla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asequible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La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expectativa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tenemos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 app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promueva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lectura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 los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jóvenes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durante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después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estos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tiempos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pandemia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donde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casi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 se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puede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salir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temor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 virus;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reduciendo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índice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aburrimiento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depresión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 los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jóvenes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dándole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salidas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la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educación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la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literatura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De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igual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forma se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espera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aplicación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ayude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contrarrestar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los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efectos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la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pandemia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librerías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puedan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vender de forma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más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versátil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personas.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"/>
          <p:cNvSpPr txBox="1"/>
          <p:nvPr/>
        </p:nvSpPr>
        <p:spPr>
          <a:xfrm>
            <a:off x="1552575" y="5664200"/>
            <a:ext cx="9890125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2C43"/>
              </a:buClr>
              <a:buSzPts val="4000"/>
              <a:buFont typeface="Arial Black"/>
              <a:buNone/>
            </a:pPr>
            <a:r>
              <a:rPr lang="en-US" sz="4000" b="1" i="0" u="none" strike="noStrike" cap="none">
                <a:solidFill>
                  <a:srgbClr val="1B2C43"/>
                </a:solidFill>
                <a:latin typeface="Arial Black"/>
                <a:ea typeface="Arial Black"/>
                <a:cs typeface="Arial Black"/>
                <a:sym typeface="Arial Black"/>
              </a:rPr>
              <a:t>PROGRAMA MEDIA TÉCNICA MEDELLÍN Desarrollo de 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 txBox="1"/>
          <p:nvPr/>
        </p:nvSpPr>
        <p:spPr>
          <a:xfrm>
            <a:off x="16003588" y="11516588"/>
            <a:ext cx="12706349" cy="1000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 general: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Desarrollar una aplicación móvil para todas las librerías del Valle de Aburrá en Medellín con la cual el usuario pueda comprar libros y recibirlos desde su casa de forma sencilla y rápida.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i="0" u="none" strike="noStrike" cap="none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 específicos: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Definir la necesidad del público objetivo para fijar el problema a solucionar. 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Analizar los requisitos de la aplicación y examinar cualquier restricción que se pueda dar.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Diseñar el prototipo general de la estructura de la aplicación.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Diseñar los subconjuntos y detalles de la aplicación.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Codificar en el lenguaje elegido las funciones y el diseño planteados en la fase del prototipo.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Probar cada función de la aplicación para determinar el cumplimiento de sus especificaciones y propósitos. 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Recopilar defectos y aspectos a mejorar para arreglarlos.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Sacar una fase beta para garantizar que Travel Library cumpla con sus especificaciones originales.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Documentar el proceso de desarrollo para facilitar creaciones futuras.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Implementar la app.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Hacer las correcciones continuas para el mantenimiento de la aplicación.</a:t>
            </a:r>
            <a:endParaRPr sz="16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"/>
          <p:cNvSpPr txBox="1"/>
          <p:nvPr/>
        </p:nvSpPr>
        <p:spPr>
          <a:xfrm>
            <a:off x="1552575" y="7389812"/>
            <a:ext cx="973455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2C43"/>
              </a:buClr>
              <a:buSzPts val="3200"/>
              <a:buFont typeface="Arial"/>
              <a:buNone/>
            </a:pPr>
            <a:r>
              <a:rPr lang="en-US" sz="3200" b="0" i="1" u="none" strike="noStrike" cap="none">
                <a:solidFill>
                  <a:srgbClr val="1B2C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Institución Educativa: Francisco Antonio Zea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0" i="1" u="none" strike="noStrike" cap="none">
              <a:solidFill>
                <a:srgbClr val="1B2C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2C43"/>
              </a:buClr>
              <a:buSzPts val="3200"/>
              <a:buFont typeface="Arial"/>
              <a:buNone/>
            </a:pPr>
            <a:r>
              <a:rPr lang="en-US" sz="3200" b="0" i="1" u="none" strike="noStrike" cap="none">
                <a:solidFill>
                  <a:srgbClr val="1B2C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Grado: 11°1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0" i="1" u="none" strike="noStrike" cap="none">
              <a:solidFill>
                <a:srgbClr val="1B2C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2C43"/>
              </a:buClr>
              <a:buSzPts val="3200"/>
              <a:buFont typeface="Arial"/>
              <a:buNone/>
            </a:pPr>
            <a:r>
              <a:rPr lang="en-US" sz="3200" b="0" i="1" u="none" strike="noStrike" cap="none">
                <a:solidFill>
                  <a:srgbClr val="1B2C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Programa de  Formación: Media Técnica En Desarrollo De Software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0" name="Google Shape;170;p1"/>
          <p:cNvCxnSpPr/>
          <p:nvPr/>
        </p:nvCxnSpPr>
        <p:spPr>
          <a:xfrm>
            <a:off x="11722100" y="5241925"/>
            <a:ext cx="0" cy="3490912"/>
          </a:xfrm>
          <a:prstGeom prst="straightConnector1">
            <a:avLst/>
          </a:prstGeom>
          <a:noFill/>
          <a:ln w="9525" cap="flat" cmpd="sng">
            <a:solidFill>
              <a:srgbClr val="1B2C4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1" name="Google Shape;171;p1"/>
          <p:cNvCxnSpPr/>
          <p:nvPr/>
        </p:nvCxnSpPr>
        <p:spPr>
          <a:xfrm>
            <a:off x="19564350" y="5241925"/>
            <a:ext cx="0" cy="3490912"/>
          </a:xfrm>
          <a:prstGeom prst="straightConnector1">
            <a:avLst/>
          </a:prstGeom>
          <a:noFill/>
          <a:ln w="9525" cap="flat" cmpd="sng">
            <a:solidFill>
              <a:srgbClr val="1B2C4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2" name="Google Shape;172;p1"/>
          <p:cNvCxnSpPr/>
          <p:nvPr/>
        </p:nvCxnSpPr>
        <p:spPr>
          <a:xfrm flipH="1">
            <a:off x="15303750" y="14778833"/>
            <a:ext cx="138112" cy="26766838"/>
          </a:xfrm>
          <a:prstGeom prst="straightConnector1">
            <a:avLst/>
          </a:prstGeom>
          <a:noFill/>
          <a:ln w="9525" cap="flat" cmpd="sng">
            <a:solidFill>
              <a:srgbClr val="45BBC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3" name="Google Shape;17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12450" y="11347450"/>
            <a:ext cx="4764087" cy="47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/>
          <a:srcRect l="18613" t="18615" r="59049" b="11295"/>
          <a:stretch/>
        </p:blipFill>
        <p:spPr>
          <a:xfrm>
            <a:off x="547941" y="28925747"/>
            <a:ext cx="2522529" cy="44498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6"/>
          <a:srcRect l="18613" t="17497" r="59299" b="11967"/>
          <a:stretch/>
        </p:blipFill>
        <p:spPr>
          <a:xfrm>
            <a:off x="3705016" y="28925746"/>
            <a:ext cx="2478398" cy="444985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7"/>
          <a:srcRect l="19115" t="18616" r="59049" b="11744"/>
          <a:stretch/>
        </p:blipFill>
        <p:spPr>
          <a:xfrm>
            <a:off x="6770586" y="29042527"/>
            <a:ext cx="2416524" cy="4333073"/>
          </a:xfrm>
          <a:prstGeom prst="rect">
            <a:avLst/>
          </a:prstGeom>
        </p:spPr>
      </p:pic>
      <p:pic>
        <p:nvPicPr>
          <p:cNvPr id="1026" name="Picture 2" descr="Libreria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985" y="29042527"/>
            <a:ext cx="2442860" cy="433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9"/>
          <a:srcRect l="18458" t="18206" r="59454" b="12152"/>
          <a:stretch/>
        </p:blipFill>
        <p:spPr>
          <a:xfrm>
            <a:off x="12724434" y="29042527"/>
            <a:ext cx="2444297" cy="4333073"/>
          </a:xfrm>
          <a:prstGeom prst="rect">
            <a:avLst/>
          </a:prstGeom>
        </p:spPr>
      </p:pic>
      <p:pic>
        <p:nvPicPr>
          <p:cNvPr id="1030" name="Picture 6" descr="Tematica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0" y="33865456"/>
            <a:ext cx="2522529" cy="449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rror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823" y="33865455"/>
            <a:ext cx="2524586" cy="449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iencia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25" y="33865455"/>
            <a:ext cx="2529752" cy="449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ram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649" y="33865455"/>
            <a:ext cx="2541249" cy="44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arra De Busqued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4434" y="33865455"/>
            <a:ext cx="2515251" cy="449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me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3588" y="34636908"/>
            <a:ext cx="2453241" cy="439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ompra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1288" y="34689287"/>
            <a:ext cx="2432973" cy="434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redito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4930" y="34636909"/>
            <a:ext cx="2487760" cy="439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edidos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204" y="34636908"/>
            <a:ext cx="2460371" cy="439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edidos Completados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1990" y="34636909"/>
            <a:ext cx="2453241" cy="439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807</Words>
  <Application>Microsoft Office PowerPoint</Application>
  <PresentationFormat>Personalizado</PresentationFormat>
  <Paragraphs>46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12</vt:i4>
      </vt:variant>
      <vt:variant>
        <vt:lpstr>Títulos de diapositiva</vt:lpstr>
      </vt:variant>
      <vt:variant>
        <vt:i4>1</vt:i4>
      </vt:variant>
    </vt:vector>
  </HeadingPairs>
  <TitlesOfParts>
    <vt:vector size="19" baseType="lpstr">
      <vt:lpstr>Arial</vt:lpstr>
      <vt:lpstr>Arial Black</vt:lpstr>
      <vt:lpstr>Calibri</vt:lpstr>
      <vt:lpstr>Times New Roman</vt:lpstr>
      <vt:lpstr>Wingdings</vt:lpstr>
      <vt:lpstr>Noto Sans Symbols</vt:lpstr>
      <vt:lpstr>1_Tema de Office</vt:lpstr>
      <vt:lpstr>Tema de Office</vt:lpstr>
      <vt:lpstr>2_Tema de Office</vt:lpstr>
      <vt:lpstr>3_Tema de Office</vt:lpstr>
      <vt:lpstr>4_Tema de Office</vt:lpstr>
      <vt:lpstr>5_Tema de Office</vt:lpstr>
      <vt:lpstr>6_Tema de Office</vt:lpstr>
      <vt:lpstr>7_Tema de Office</vt:lpstr>
      <vt:lpstr>8_Tema de Office</vt:lpstr>
      <vt:lpstr>9_Tema de Office</vt:lpstr>
      <vt:lpstr>10_Tema de Office</vt:lpstr>
      <vt:lpstr>11_Tema de Office</vt:lpstr>
      <vt:lpstr>Travelibrary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Travelibrary</dc:title>
  <dc:creator>Usuario</dc:creator>
  <cp:lastModifiedBy>Usuario</cp:lastModifiedBy>
  <cp:revision>4</cp:revision>
  <dcterms:created xsi:type="dcterms:W3CDTF">2017-10-18T22:35:27Z</dcterms:created>
  <dcterms:modified xsi:type="dcterms:W3CDTF">2021-10-20T12:47:36Z</dcterms:modified>
</cp:coreProperties>
</file>