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0587dc1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0587dc1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3304e98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3304e98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3304e98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3304e98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0587dc16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0587dc16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0587dc1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0587dc1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0587dc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0587dc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0587dc1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0587dc1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0587dc1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0587dc1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0587dc1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0587dc1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0587dc1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0587dc1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0587dc1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0587dc1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0587dc1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0587dc1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587dc1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587dc1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With Different Partition </a:t>
            </a:r>
            <a:r>
              <a:rPr lang="en"/>
              <a:t>Strategies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0" y="4645800"/>
            <a:ext cx="41604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Max Millar, JoanMarie Leone, and John Perez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Random Inputs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900" y="1368100"/>
            <a:ext cx="4167889" cy="25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25" y="1368100"/>
            <a:ext cx="4317774" cy="26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951204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502200" y="81475"/>
            <a:ext cx="4069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Sorted Inputs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1487" t="0"/>
          <a:stretch/>
        </p:blipFill>
        <p:spPr>
          <a:xfrm>
            <a:off x="1066275" y="948775"/>
            <a:ext cx="3137971" cy="19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0" t="2143"/>
          <a:stretch/>
        </p:blipFill>
        <p:spPr>
          <a:xfrm>
            <a:off x="1008863" y="2919425"/>
            <a:ext cx="3252794" cy="20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0636" y="2883425"/>
            <a:ext cx="3220364" cy="19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1734" y="948775"/>
            <a:ext cx="2898154" cy="17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Reverse Sorted Inputs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" y="1230650"/>
            <a:ext cx="2975750" cy="18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073" y="3004050"/>
            <a:ext cx="2971702" cy="18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5">
            <a:alphaModFix/>
          </a:blip>
          <a:srcRect b="0" l="0" r="0" t="2534"/>
          <a:stretch/>
        </p:blipFill>
        <p:spPr>
          <a:xfrm>
            <a:off x="728675" y="3058950"/>
            <a:ext cx="2975750" cy="17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4050" y="1147225"/>
            <a:ext cx="3063730" cy="17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16050" y="564600"/>
            <a:ext cx="53943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Research</a:t>
            </a:r>
            <a:endParaRPr/>
          </a:p>
        </p:txBody>
      </p:sp>
      <p:sp>
        <p:nvSpPr>
          <p:cNvPr id="157" name="Google Shape;157;p25"/>
          <p:cNvSpPr txBox="1"/>
          <p:nvPr>
            <p:ph idx="4294967295" type="body"/>
          </p:nvPr>
        </p:nvSpPr>
        <p:spPr>
          <a:xfrm>
            <a:off x="954625" y="1912200"/>
            <a:ext cx="6329100" cy="1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of numbers used in input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sorted/reverse sorted input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very large dataset that requires days to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against other sorting algorithms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Hoare’s and random Hoare’s outperformed Lomuto’s and random  Lomuto’s with random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 constant hidden </a:t>
            </a:r>
            <a:r>
              <a:rPr lang="en"/>
              <a:t>factors</a:t>
            </a:r>
            <a:r>
              <a:rPr lang="en"/>
              <a:t> in Lomutos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partitions outperformed regular partitions in time complexity on the sorted inputs and reverse sorted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Hoare's</a:t>
            </a:r>
            <a:r>
              <a:rPr lang="en"/>
              <a:t> </a:t>
            </a:r>
            <a:r>
              <a:rPr lang="en"/>
              <a:t>performed</a:t>
            </a:r>
            <a:r>
              <a:rPr lang="en"/>
              <a:t> slightly worse despite having less swaps than lomuto’s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Lomuto’s performed substantially worse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Lomuto’s most consistent across all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Hoare’s most efficient running time overall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</a:t>
            </a:r>
            <a:r>
              <a:rPr lang="en"/>
              <a:t>Quicksort Partitions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Quicksort is a O(nlgn) sorting algorithm that involves partitioning at each step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partition is a procedure which separates an input array into two sections based on a pivot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section containing all elements less than the pivot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section containing all elements greater than the pivot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be comparing the runtime efficiency of four different partition strategies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005550" y="1792075"/>
            <a:ext cx="31329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QUICKSORT(B, q, s)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 &lt; 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	r = PARTITION(B, q, s)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	QUICKSORT(B, q, r - 1)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	QUICKSORT(B, r + 1, s)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083550" y="995625"/>
            <a:ext cx="297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Economica"/>
                <a:ea typeface="Economica"/>
                <a:cs typeface="Economica"/>
                <a:sym typeface="Economica"/>
              </a:rPr>
              <a:t>QUICKSORT PSEUDOCODE</a:t>
            </a:r>
            <a:endParaRPr sz="2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6560800" y="2721850"/>
            <a:ext cx="2352600" cy="11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60800" y="1321500"/>
            <a:ext cx="2352600" cy="118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420713" y="1154150"/>
            <a:ext cx="2994600" cy="34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479663" y="1212500"/>
            <a:ext cx="2876700" cy="3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64300" y="1154150"/>
            <a:ext cx="2994600" cy="347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3250" y="1212500"/>
            <a:ext cx="2876700" cy="33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23250" y="1284600"/>
            <a:ext cx="29520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LOMUTO(B,q,s)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1  y = B[s]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  j = q - 1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3  </a:t>
            </a:r>
            <a:r>
              <a:rPr b="1" lang="en" sz="1300"/>
              <a:t>for</a:t>
            </a:r>
            <a:r>
              <a:rPr lang="en" sz="1300"/>
              <a:t> k = q </a:t>
            </a:r>
            <a:r>
              <a:rPr b="1" lang="en" sz="1300"/>
              <a:t>to</a:t>
            </a:r>
            <a:r>
              <a:rPr lang="en" sz="1300"/>
              <a:t> s - 1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4	</a:t>
            </a:r>
            <a:r>
              <a:rPr b="1" lang="en" sz="1300"/>
              <a:t>if</a:t>
            </a:r>
            <a:r>
              <a:rPr lang="en" sz="1300"/>
              <a:t> B[k] &lt;= y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5		j = j + 1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6		exchange B[j] with B[k]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7  exchange B[j + 1] with B[s]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8 </a:t>
            </a:r>
            <a:r>
              <a:rPr b="1" lang="en" sz="1300"/>
              <a:t>return</a:t>
            </a:r>
            <a:r>
              <a:rPr lang="en" sz="1300"/>
              <a:t> j + 1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10225"/>
            <a:ext cx="36165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Partitions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506450" y="1154150"/>
            <a:ext cx="28767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57"/>
              <a:t>HOARES</a:t>
            </a:r>
            <a:r>
              <a:rPr lang="en" sz="3957"/>
              <a:t>(B,q,s)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1  y = B[q]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2  j = q - 1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3  k = s + 1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4  </a:t>
            </a:r>
            <a:r>
              <a:rPr b="1" lang="en" sz="3957"/>
              <a:t>while</a:t>
            </a:r>
            <a:r>
              <a:rPr lang="en" sz="3957"/>
              <a:t> TRUE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5	</a:t>
            </a:r>
            <a:r>
              <a:rPr b="1" lang="en" sz="3957"/>
              <a:t>repeat</a:t>
            </a:r>
            <a:endParaRPr b="1"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6		k = k - 1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7	</a:t>
            </a:r>
            <a:r>
              <a:rPr b="1" lang="en" sz="3957"/>
              <a:t>until</a:t>
            </a:r>
            <a:r>
              <a:rPr lang="en" sz="3957"/>
              <a:t> B[k] &lt;= y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8	</a:t>
            </a:r>
            <a:r>
              <a:rPr b="1" lang="en" sz="3957"/>
              <a:t>repeat</a:t>
            </a:r>
            <a:endParaRPr b="1"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9		j = j + 1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10	</a:t>
            </a:r>
            <a:r>
              <a:rPr b="1" lang="en" sz="3957"/>
              <a:t>until</a:t>
            </a:r>
            <a:r>
              <a:rPr lang="en" sz="3957"/>
              <a:t> B[j] &gt;= y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11	</a:t>
            </a:r>
            <a:r>
              <a:rPr b="1" lang="en" sz="3957"/>
              <a:t>if </a:t>
            </a:r>
            <a:r>
              <a:rPr lang="en" sz="3957"/>
              <a:t>j &lt; k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12		exchange B[j] with B[k]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57"/>
              <a:t>13	</a:t>
            </a:r>
            <a:r>
              <a:rPr b="1" lang="en" sz="3957"/>
              <a:t>else return</a:t>
            </a:r>
            <a:r>
              <a:rPr lang="en" sz="3957"/>
              <a:t> k</a:t>
            </a:r>
            <a:endParaRPr sz="3957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614350" y="1378350"/>
            <a:ext cx="2245800" cy="107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RANDOM-HOARES(B, q, s)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1  j = RANDOM(q,s)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2  exchange B[q] with B[j]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3  return HOARES(B, q, s)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614350" y="2778700"/>
            <a:ext cx="2245800" cy="107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RANDOM-LOMUTO(B, q, s)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1  j = RANDOM(q,s)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2  exchange B[s] with B[j]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3  return LOMUTO(B, q, s)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Quicksort Analysis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partition: Each partition results in one empty subarray and one subarray with the remaining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Best case partition: Each partition contains n/2 elements, depth of tree O(lgn)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 of partitioning: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Worst case runtime of Quicksort: 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Average case runtime of Quicksort: O(nlgn)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66875" y="1700200"/>
            <a:ext cx="3478800" cy="25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466875" y="139975"/>
            <a:ext cx="2489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6875" y="821050"/>
            <a:ext cx="64548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What is the overall the most </a:t>
            </a: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efficient</a:t>
            </a: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 quicksort partition </a:t>
            </a:r>
            <a:r>
              <a:rPr lang="en" sz="2300">
                <a:latin typeface="Economica"/>
                <a:ea typeface="Economica"/>
                <a:cs typeface="Economica"/>
                <a:sym typeface="Economica"/>
              </a:rPr>
              <a:t>strategy?</a:t>
            </a:r>
            <a:endParaRPr sz="23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28525" y="1759000"/>
            <a:ext cx="3355500" cy="24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Partitions being tested…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Lomuto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Partitioning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Hoare Partitioning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Randomized Partitioning with Lomuto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Randomized Partitioning with Hoare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66000" y="389000"/>
            <a:ext cx="3815100" cy="9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Plan</a:t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513450" y="1313300"/>
            <a:ext cx="81171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datasets are being sorted by quicksort by each of the four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Datasets of size 10 to 100000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Randomized, Sorted, and Inversely Sorted of each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partition comparisons: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taken for quicksort to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swaps done by quicksort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25225"/>
            <a:ext cx="62676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written in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int vectors for number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int variables for counting numbers of swaps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6630"/>
            <a:ext cx="4561725" cy="46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4561725" cy="22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025" y="1166625"/>
            <a:ext cx="3965775" cy="317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5950" y="1715400"/>
            <a:ext cx="2257313" cy="7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