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60" r:id="rId4"/>
    <p:sldId id="262" r:id="rId5"/>
    <p:sldId id="263" r:id="rId6"/>
    <p:sldId id="264"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4/24/2023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9443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855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49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4/24/2023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73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921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00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583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258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2263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711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33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4/24/2023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67153669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34" r:id="rId3"/>
    <p:sldLayoutId id="2147483735" r:id="rId4"/>
    <p:sldLayoutId id="2147483736" r:id="rId5"/>
    <p:sldLayoutId id="2147483737" r:id="rId6"/>
    <p:sldLayoutId id="2147483738" r:id="rId7"/>
    <p:sldLayoutId id="2147483742" r:id="rId8"/>
    <p:sldLayoutId id="2147483739" r:id="rId9"/>
    <p:sldLayoutId id="2147483740" r:id="rId10"/>
    <p:sldLayoutId id="214748374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28ED15B6-39A6-93AC-2D1F-293D39EBCCB8}"/>
              </a:ext>
            </a:extLst>
          </p:cNvPr>
          <p:cNvPicPr>
            <a:picLocks noChangeAspect="1"/>
          </p:cNvPicPr>
          <p:nvPr/>
        </p:nvPicPr>
        <p:blipFill rotWithShape="1">
          <a:blip r:embed="rId2">
            <a:alphaModFix amt="60000"/>
          </a:blip>
          <a:srcRect b="15747"/>
          <a:stretch/>
        </p:blipFill>
        <p:spPr>
          <a:xfrm>
            <a:off x="20" y="10"/>
            <a:ext cx="12191980" cy="6856614"/>
          </a:xfrm>
          <a:prstGeom prst="rect">
            <a:avLst/>
          </a:prstGeom>
        </p:spPr>
      </p:pic>
      <p:grpSp>
        <p:nvGrpSpPr>
          <p:cNvPr id="13"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9C7E9ED3-E682-49EC-DA5D-294A4AF4F625}"/>
              </a:ext>
            </a:extLst>
          </p:cNvPr>
          <p:cNvSpPr>
            <a:spLocks noGrp="1"/>
          </p:cNvSpPr>
          <p:nvPr>
            <p:ph type="ctrTitle"/>
          </p:nvPr>
        </p:nvSpPr>
        <p:spPr>
          <a:xfrm>
            <a:off x="838200" y="740211"/>
            <a:ext cx="7530685" cy="3163864"/>
          </a:xfrm>
        </p:spPr>
        <p:txBody>
          <a:bodyPr>
            <a:normAutofit/>
          </a:bodyPr>
          <a:lstStyle/>
          <a:p>
            <a:pPr algn="l"/>
            <a:r>
              <a:rPr lang="en-US" sz="5200" b="1" dirty="0">
                <a:solidFill>
                  <a:srgbClr val="FFFFFF"/>
                </a:solidFill>
              </a:rPr>
              <a:t>Tumor Images with Doctor Description</a:t>
            </a:r>
          </a:p>
        </p:txBody>
      </p:sp>
      <p:sp>
        <p:nvSpPr>
          <p:cNvPr id="3" name="Subtitle 2">
            <a:extLst>
              <a:ext uri="{FF2B5EF4-FFF2-40B4-BE49-F238E27FC236}">
                <a16:creationId xmlns:a16="http://schemas.microsoft.com/office/drawing/2014/main" id="{9D4E5A83-BC14-DC14-69B9-4117B53A1484}"/>
              </a:ext>
            </a:extLst>
          </p:cNvPr>
          <p:cNvSpPr>
            <a:spLocks noGrp="1"/>
          </p:cNvSpPr>
          <p:nvPr>
            <p:ph type="subTitle" idx="1"/>
          </p:nvPr>
        </p:nvSpPr>
        <p:spPr>
          <a:xfrm>
            <a:off x="3709219" y="4901213"/>
            <a:ext cx="7583133" cy="1279124"/>
          </a:xfrm>
        </p:spPr>
        <p:txBody>
          <a:bodyPr>
            <a:normAutofit/>
          </a:bodyPr>
          <a:lstStyle/>
          <a:p>
            <a:pPr algn="r"/>
            <a:r>
              <a:rPr lang="en-US" sz="2200" b="1" dirty="0">
                <a:solidFill>
                  <a:srgbClr val="FFFFFF"/>
                </a:solidFill>
              </a:rPr>
              <a:t>Joan Some</a:t>
            </a:r>
          </a:p>
          <a:p>
            <a:pPr algn="r"/>
            <a:r>
              <a:rPr lang="en-US" sz="2200" b="1" dirty="0">
                <a:solidFill>
                  <a:srgbClr val="FFFFFF"/>
                </a:solidFill>
              </a:rPr>
              <a:t>SAT4650 Final Project</a:t>
            </a:r>
          </a:p>
        </p:txBody>
      </p:sp>
    </p:spTree>
    <p:extLst>
      <p:ext uri="{BB962C8B-B14F-4D97-AF65-F5344CB8AC3E}">
        <p14:creationId xmlns:p14="http://schemas.microsoft.com/office/powerpoint/2010/main" val="302560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BFEB-A7A8-F3D8-A4AC-236F73CF646C}"/>
              </a:ext>
            </a:extLst>
          </p:cNvPr>
          <p:cNvSpPr>
            <a:spLocks noGrp="1"/>
          </p:cNvSpPr>
          <p:nvPr>
            <p:ph type="title"/>
          </p:nvPr>
        </p:nvSpPr>
        <p:spPr>
          <a:xfrm>
            <a:off x="458694" y="365761"/>
            <a:ext cx="10895106" cy="866692"/>
          </a:xfrm>
        </p:spPr>
        <p:txBody>
          <a:bodyPr>
            <a:normAutofit/>
          </a:bodyPr>
          <a:lstStyle/>
          <a:p>
            <a:r>
              <a:rPr lang="en-US" sz="3600" dirty="0"/>
              <a:t>Project Description</a:t>
            </a:r>
          </a:p>
        </p:txBody>
      </p:sp>
      <p:sp>
        <p:nvSpPr>
          <p:cNvPr id="3" name="Content Placeholder 2">
            <a:extLst>
              <a:ext uri="{FF2B5EF4-FFF2-40B4-BE49-F238E27FC236}">
                <a16:creationId xmlns:a16="http://schemas.microsoft.com/office/drawing/2014/main" id="{E243EF9B-EEF9-5B61-8C79-97EF6CBB5A8D}"/>
              </a:ext>
            </a:extLst>
          </p:cNvPr>
          <p:cNvSpPr>
            <a:spLocks noGrp="1"/>
          </p:cNvSpPr>
          <p:nvPr>
            <p:ph idx="1"/>
          </p:nvPr>
        </p:nvSpPr>
        <p:spPr>
          <a:xfrm>
            <a:off x="458694" y="1470992"/>
            <a:ext cx="11274612" cy="4674222"/>
          </a:xfrm>
        </p:spPr>
        <p:txBody>
          <a:bodyPr>
            <a:normAutofit/>
          </a:bodyPr>
          <a:lstStyle/>
          <a:p>
            <a:r>
              <a:rPr lang="en-US" sz="1400" b="1" dirty="0">
                <a:latin typeface="Times New Roman" panose="02020603050405020304" pitchFamily="18" charset="0"/>
                <a:cs typeface="Times New Roman" panose="02020603050405020304" pitchFamily="18" charset="0"/>
              </a:rPr>
              <a:t>Plan: </a:t>
            </a:r>
            <a:r>
              <a:rPr lang="en-US" sz="1400" dirty="0">
                <a:latin typeface="Times New Roman" panose="02020603050405020304" pitchFamily="18" charset="0"/>
                <a:cs typeface="Times New Roman" panose="02020603050405020304" pitchFamily="18" charset="0"/>
              </a:rPr>
              <a:t>A program to enable doctors to write a description about tumor images using GUI and save the image and description in a database.</a:t>
            </a:r>
          </a:p>
          <a:p>
            <a:r>
              <a:rPr lang="en-US" sz="1400" b="1" dirty="0">
                <a:latin typeface="Times New Roman" panose="02020603050405020304" pitchFamily="18" charset="0"/>
                <a:cs typeface="Times New Roman" panose="02020603050405020304" pitchFamily="18" charset="0"/>
              </a:rPr>
              <a:t>Python modules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mysql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tkinter</a:t>
            </a:r>
            <a:r>
              <a:rPr lang="en-US" sz="1400" dirty="0">
                <a:latin typeface="Times New Roman" panose="02020603050405020304" pitchFamily="18" charset="0"/>
                <a:cs typeface="Times New Roman" panose="02020603050405020304" pitchFamily="18" charset="0"/>
              </a:rPr>
              <a:t>, PIL.</a:t>
            </a:r>
          </a:p>
          <a:p>
            <a:endParaRPr lang="en-US" sz="1400"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400" b="1" kern="100" dirty="0">
                <a:effectLst/>
                <a:latin typeface="Times New Roman" panose="02020603050405020304" pitchFamily="18" charset="0"/>
                <a:ea typeface="DengXian" panose="02010600030101010101" pitchFamily="2" charset="-122"/>
                <a:cs typeface="Times New Roman" panose="02020603050405020304" pitchFamily="18" charset="0"/>
              </a:rPr>
              <a:t>Dataflow:</a:t>
            </a:r>
            <a:endParaRPr lang="en-US" sz="1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514350" lvl="1" indent="-285750">
              <a:lnSpc>
                <a:spcPct val="107000"/>
              </a:lnSpc>
              <a:spcBef>
                <a:spcPts val="0"/>
              </a:spcBef>
              <a:spcAft>
                <a:spcPts val="800"/>
              </a:spcAft>
              <a:buFont typeface="Wingdings" panose="05000000000000000000" pitchFamily="2" charset="2"/>
              <a:buChar char="v"/>
            </a:pP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Doctor first </a:t>
            </a:r>
            <a:r>
              <a:rPr lang="en-US" sz="1400" b="1" kern="100" dirty="0">
                <a:effectLst/>
                <a:latin typeface="Times New Roman" panose="02020603050405020304" pitchFamily="18" charset="0"/>
                <a:ea typeface="DengXian" panose="02010600030101010101" pitchFamily="2" charset="-122"/>
                <a:cs typeface="Times New Roman" panose="02020603050405020304" pitchFamily="18" charset="0"/>
              </a:rPr>
              <a:t>logs in </a:t>
            </a: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on a GUI window to access the images.</a:t>
            </a:r>
          </a:p>
          <a:p>
            <a:pPr marL="514350" lvl="1" indent="-285750">
              <a:lnSpc>
                <a:spcPct val="107000"/>
              </a:lnSpc>
              <a:spcBef>
                <a:spcPts val="0"/>
              </a:spcBef>
              <a:spcAft>
                <a:spcPts val="800"/>
              </a:spcAft>
              <a:buFont typeface="Wingdings" panose="05000000000000000000" pitchFamily="2" charset="2"/>
              <a:buChar char="v"/>
            </a:pPr>
            <a:r>
              <a:rPr lang="en-US" sz="1400" kern="100" dirty="0">
                <a:latin typeface="Times New Roman" panose="02020603050405020304" pitchFamily="18" charset="0"/>
                <a:ea typeface="DengXian" panose="02010600030101010101" pitchFamily="2" charset="-122"/>
                <a:cs typeface="Times New Roman" panose="02020603050405020304" pitchFamily="18" charset="0"/>
              </a:rPr>
              <a:t>Doctor</a:t>
            </a: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b="1" kern="100" dirty="0">
                <a:effectLst/>
                <a:latin typeface="Times New Roman" panose="02020603050405020304" pitchFamily="18" charset="0"/>
                <a:ea typeface="DengXian" panose="02010600030101010101" pitchFamily="2" charset="-122"/>
                <a:cs typeface="Times New Roman" panose="02020603050405020304" pitchFamily="18" charset="0"/>
              </a:rPr>
              <a:t>selects an image </a:t>
            </a: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from a directory by clicking on a </a:t>
            </a:r>
            <a:r>
              <a:rPr lang="en-US" sz="1400" b="1" kern="100" dirty="0">
                <a:effectLst/>
                <a:latin typeface="Times New Roman" panose="02020603050405020304" pitchFamily="18" charset="0"/>
                <a:ea typeface="DengXian" panose="02010600030101010101" pitchFamily="2" charset="-122"/>
                <a:cs typeface="Times New Roman" panose="02020603050405020304" pitchFamily="18" charset="0"/>
              </a:rPr>
              <a:t>‘select image’ </a:t>
            </a: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button. </a:t>
            </a:r>
          </a:p>
          <a:p>
            <a:pPr marL="514350" lvl="1" indent="-285750">
              <a:lnSpc>
                <a:spcPct val="107000"/>
              </a:lnSpc>
              <a:spcBef>
                <a:spcPts val="0"/>
              </a:spcBef>
              <a:spcAft>
                <a:spcPts val="800"/>
              </a:spcAft>
              <a:buFont typeface="Wingdings" panose="05000000000000000000" pitchFamily="2" charset="2"/>
              <a:buChar char="v"/>
            </a:pP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The Python program will read the tumor image and display it in </a:t>
            </a:r>
            <a:r>
              <a:rPr lang="en-US" sz="1400" b="1" kern="100" dirty="0">
                <a:effectLst/>
                <a:latin typeface="Times New Roman" panose="02020603050405020304" pitchFamily="18" charset="0"/>
                <a:ea typeface="DengXian" panose="02010600030101010101" pitchFamily="2" charset="-122"/>
                <a:cs typeface="Times New Roman" panose="02020603050405020304" pitchFamily="18" charset="0"/>
              </a:rPr>
              <a:t>a Canvas GUI widget. </a:t>
            </a:r>
          </a:p>
          <a:p>
            <a:pPr marL="514350" lvl="1" indent="-285750">
              <a:lnSpc>
                <a:spcPct val="107000"/>
              </a:lnSpc>
              <a:spcBef>
                <a:spcPts val="0"/>
              </a:spcBef>
              <a:spcAft>
                <a:spcPts val="800"/>
              </a:spcAft>
              <a:buFont typeface="Wingdings" panose="05000000000000000000" pitchFamily="2" charset="2"/>
              <a:buChar char="v"/>
            </a:pP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Doctor can view, analyze the tumor image, and </a:t>
            </a:r>
            <a:r>
              <a:rPr lang="en-US" sz="1400" b="1" kern="100" dirty="0">
                <a:effectLst/>
                <a:latin typeface="Times New Roman" panose="02020603050405020304" pitchFamily="18" charset="0"/>
                <a:ea typeface="DengXian" panose="02010600030101010101" pitchFamily="2" charset="-122"/>
                <a:cs typeface="Times New Roman" panose="02020603050405020304" pitchFamily="18" charset="0"/>
              </a:rPr>
              <a:t>enter some notes in a text box </a:t>
            </a:r>
            <a:r>
              <a:rPr lang="en-US" sz="1400" kern="100" dirty="0">
                <a:effectLst/>
                <a:latin typeface="Times New Roman" panose="02020603050405020304" pitchFamily="18" charset="0"/>
                <a:ea typeface="DengXian" panose="02010600030101010101" pitchFamily="2" charset="-122"/>
                <a:cs typeface="Times New Roman" panose="02020603050405020304" pitchFamily="18" charset="0"/>
              </a:rPr>
              <a:t>to describe the tumor. The doctoral notes will be displayed below the images.</a:t>
            </a:r>
          </a:p>
          <a:p>
            <a:pPr marL="514350" lvl="1" indent="-285750">
              <a:lnSpc>
                <a:spcPct val="107000"/>
              </a:lnSpc>
              <a:spcBef>
                <a:spcPts val="0"/>
              </a:spcBef>
              <a:spcAft>
                <a:spcPts val="800"/>
              </a:spcAft>
              <a:buFont typeface="Wingdings" panose="05000000000000000000" pitchFamily="2" charset="2"/>
              <a:buChar char="v"/>
            </a:pPr>
            <a:r>
              <a:rPr lang="en-US" sz="1400" kern="100" dirty="0">
                <a:latin typeface="Times New Roman" panose="02020603050405020304" pitchFamily="18" charset="0"/>
                <a:ea typeface="DengXian" panose="02010600030101010101" pitchFamily="2" charset="-122"/>
                <a:cs typeface="Times New Roman" panose="02020603050405020304" pitchFamily="18" charset="0"/>
              </a:rPr>
              <a:t>The doctor then </a:t>
            </a:r>
            <a:r>
              <a:rPr lang="en-US" sz="1400" b="1" kern="100" dirty="0">
                <a:latin typeface="Times New Roman" panose="02020603050405020304" pitchFamily="18" charset="0"/>
                <a:ea typeface="DengXian" panose="02010600030101010101" pitchFamily="2" charset="-122"/>
                <a:cs typeface="Times New Roman" panose="02020603050405020304" pitchFamily="18" charset="0"/>
              </a:rPr>
              <a:t>saves the image and description data in a database </a:t>
            </a:r>
            <a:r>
              <a:rPr lang="en-US" sz="1400" kern="100" dirty="0">
                <a:latin typeface="Times New Roman" panose="02020603050405020304" pitchFamily="18" charset="0"/>
                <a:ea typeface="DengXian" panose="02010600030101010101" pitchFamily="2" charset="-122"/>
                <a:cs typeface="Times New Roman" panose="02020603050405020304" pitchFamily="18" charset="0"/>
              </a:rPr>
              <a:t>which can be later inferred to.</a:t>
            </a:r>
          </a:p>
          <a:p>
            <a:pPr marL="228600" lvl="1" indent="0">
              <a:lnSpc>
                <a:spcPct val="107000"/>
              </a:lnSpc>
              <a:spcBef>
                <a:spcPts val="0"/>
              </a:spcBef>
              <a:spcAft>
                <a:spcPts val="800"/>
              </a:spcAft>
              <a:buNone/>
            </a:pPr>
            <a:endParaRPr lang="en-US" sz="1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228600" lvl="1" indent="0">
              <a:lnSpc>
                <a:spcPct val="107000"/>
              </a:lnSpc>
              <a:spcBef>
                <a:spcPts val="0"/>
              </a:spcBef>
              <a:spcAft>
                <a:spcPts val="800"/>
              </a:spcAft>
              <a:buNone/>
            </a:pPr>
            <a:r>
              <a:rPr lang="en-US" sz="1400" b="1" kern="100" dirty="0">
                <a:latin typeface="Times New Roman" panose="02020603050405020304" pitchFamily="18" charset="0"/>
                <a:ea typeface="DengXian" panose="02010600030101010101" pitchFamily="2" charset="-122"/>
                <a:cs typeface="Times New Roman" panose="02020603050405020304" pitchFamily="18" charset="0"/>
              </a:rPr>
              <a:t>Input: </a:t>
            </a:r>
            <a:r>
              <a:rPr lang="en-US" sz="1400" kern="100" dirty="0">
                <a:latin typeface="Times New Roman" panose="02020603050405020304" pitchFamily="18" charset="0"/>
                <a:ea typeface="DengXian" panose="02010600030101010101" pitchFamily="2" charset="-122"/>
                <a:cs typeface="Times New Roman" panose="02020603050405020304" pitchFamily="18" charset="0"/>
              </a:rPr>
              <a:t>a tumor image</a:t>
            </a:r>
          </a:p>
          <a:p>
            <a:pPr marL="228600" lvl="1" indent="0">
              <a:lnSpc>
                <a:spcPct val="107000"/>
              </a:lnSpc>
              <a:spcBef>
                <a:spcPts val="0"/>
              </a:spcBef>
              <a:spcAft>
                <a:spcPts val="800"/>
              </a:spcAft>
              <a:buNone/>
            </a:pPr>
            <a:r>
              <a:rPr lang="en-US" sz="1400" b="1" kern="100" dirty="0">
                <a:latin typeface="Times New Roman" panose="02020603050405020304" pitchFamily="18" charset="0"/>
                <a:ea typeface="DengXian" panose="02010600030101010101" pitchFamily="2" charset="-122"/>
                <a:cs typeface="Times New Roman" panose="02020603050405020304" pitchFamily="18" charset="0"/>
              </a:rPr>
              <a:t>Output: </a:t>
            </a:r>
            <a:r>
              <a:rPr lang="en-US" sz="1400" kern="100" dirty="0">
                <a:latin typeface="Times New Roman" panose="02020603050405020304" pitchFamily="18" charset="0"/>
                <a:ea typeface="DengXian" panose="02010600030101010101" pitchFamily="2" charset="-122"/>
                <a:cs typeface="Times New Roman" panose="02020603050405020304" pitchFamily="18" charset="0"/>
              </a:rPr>
              <a:t>a tumor image with doctor description. </a:t>
            </a:r>
          </a:p>
          <a:p>
            <a:pPr marL="457200" lvl="1">
              <a:lnSpc>
                <a:spcPct val="107000"/>
              </a:lnSpc>
              <a:spcBef>
                <a:spcPts val="0"/>
              </a:spcBef>
              <a:spcAft>
                <a:spcPts val="800"/>
              </a:spcAft>
            </a:pPr>
            <a:endParaRPr lang="en-US" sz="1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457200" lvl="1">
              <a:lnSpc>
                <a:spcPct val="107000"/>
              </a:lnSpc>
              <a:spcBef>
                <a:spcPts val="0"/>
              </a:spcBef>
              <a:spcAft>
                <a:spcPts val="800"/>
              </a:spcAft>
            </a:pPr>
            <a:endParaRPr lang="en-US" sz="1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156219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4C55-11B4-8AA8-750D-154BF08645AA}"/>
              </a:ext>
            </a:extLst>
          </p:cNvPr>
          <p:cNvSpPr>
            <a:spLocks noGrp="1"/>
          </p:cNvSpPr>
          <p:nvPr>
            <p:ph type="title"/>
          </p:nvPr>
        </p:nvSpPr>
        <p:spPr/>
        <p:txBody>
          <a:bodyPr>
            <a:normAutofit/>
          </a:bodyPr>
          <a:lstStyle/>
          <a:p>
            <a:r>
              <a:rPr lang="en-US" sz="3600" dirty="0"/>
              <a:t>Long-term goal</a:t>
            </a:r>
          </a:p>
        </p:txBody>
      </p:sp>
      <p:sp>
        <p:nvSpPr>
          <p:cNvPr id="3" name="Content Placeholder 2">
            <a:extLst>
              <a:ext uri="{FF2B5EF4-FFF2-40B4-BE49-F238E27FC236}">
                <a16:creationId xmlns:a16="http://schemas.microsoft.com/office/drawing/2014/main" id="{DFFB6E3F-D814-A687-65D5-91FD578BB8C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An improved efficient application used to view tumor images for evaluation by a doctor and then the data (tumor image and description) is stored in a database.</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Addition functionalities for the application:</a:t>
            </a:r>
          </a:p>
          <a:p>
            <a:pPr lvl="1"/>
            <a:r>
              <a:rPr lang="en-US" sz="1800" dirty="0">
                <a:latin typeface="Times New Roman" panose="02020603050405020304" pitchFamily="18" charset="0"/>
                <a:cs typeface="Times New Roman" panose="02020603050405020304" pitchFamily="18" charset="0"/>
              </a:rPr>
              <a:t>Once an image has been opened, assessed by a doctor and saved in the database along with the description, the image can be deleted from the directory with the original images. This leaves only images with no description in the folder.</a:t>
            </a:r>
          </a:p>
          <a:p>
            <a:pPr lvl="1"/>
            <a:r>
              <a:rPr lang="en-US" sz="1800" dirty="0">
                <a:latin typeface="Times New Roman" panose="02020603050405020304" pitchFamily="18" charset="0"/>
                <a:cs typeface="Times New Roman" panose="02020603050405020304" pitchFamily="18" charset="0"/>
              </a:rPr>
              <a:t>Work on how the saved images with descriptions can be displayed. Other medics can then open the images from the database and check the descriptions.</a:t>
            </a:r>
          </a:p>
          <a:p>
            <a:endParaRPr lang="en-US" dirty="0"/>
          </a:p>
        </p:txBody>
      </p:sp>
    </p:spTree>
    <p:extLst>
      <p:ext uri="{BB962C8B-B14F-4D97-AF65-F5344CB8AC3E}">
        <p14:creationId xmlns:p14="http://schemas.microsoft.com/office/powerpoint/2010/main" val="318990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71BAFA-087A-484D-AE59-197A03054350}"/>
              </a:ext>
            </a:extLst>
          </p:cNvPr>
          <p:cNvPicPr>
            <a:picLocks noGrp="1" noChangeAspect="1"/>
          </p:cNvPicPr>
          <p:nvPr>
            <p:ph idx="1"/>
          </p:nvPr>
        </p:nvPicPr>
        <p:blipFill>
          <a:blip r:embed="rId2"/>
          <a:stretch>
            <a:fillRect/>
          </a:stretch>
        </p:blipFill>
        <p:spPr>
          <a:xfrm>
            <a:off x="1921056" y="648931"/>
            <a:ext cx="8349888" cy="5807720"/>
          </a:xfrm>
        </p:spPr>
      </p:pic>
    </p:spTree>
    <p:extLst>
      <p:ext uri="{BB962C8B-B14F-4D97-AF65-F5344CB8AC3E}">
        <p14:creationId xmlns:p14="http://schemas.microsoft.com/office/powerpoint/2010/main" val="340142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D6AE26-0E25-B31B-AC31-620120DB92AC}"/>
              </a:ext>
            </a:extLst>
          </p:cNvPr>
          <p:cNvPicPr>
            <a:picLocks noGrp="1" noChangeAspect="1"/>
          </p:cNvPicPr>
          <p:nvPr>
            <p:ph idx="1"/>
          </p:nvPr>
        </p:nvPicPr>
        <p:blipFill>
          <a:blip r:embed="rId2"/>
          <a:stretch>
            <a:fillRect/>
          </a:stretch>
        </p:blipFill>
        <p:spPr>
          <a:xfrm>
            <a:off x="2531080" y="904580"/>
            <a:ext cx="6174658" cy="5427407"/>
          </a:xfrm>
        </p:spPr>
      </p:pic>
    </p:spTree>
    <p:extLst>
      <p:ext uri="{BB962C8B-B14F-4D97-AF65-F5344CB8AC3E}">
        <p14:creationId xmlns:p14="http://schemas.microsoft.com/office/powerpoint/2010/main" val="429132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68F7E7-C727-F2D8-E908-70700947511A}"/>
              </a:ext>
            </a:extLst>
          </p:cNvPr>
          <p:cNvPicPr>
            <a:picLocks noGrp="1" noChangeAspect="1"/>
          </p:cNvPicPr>
          <p:nvPr>
            <p:ph idx="1"/>
          </p:nvPr>
        </p:nvPicPr>
        <p:blipFill>
          <a:blip r:embed="rId2"/>
          <a:stretch>
            <a:fillRect/>
          </a:stretch>
        </p:blipFill>
        <p:spPr>
          <a:xfrm>
            <a:off x="2148634" y="843090"/>
            <a:ext cx="7894731" cy="5171820"/>
          </a:xfrm>
        </p:spPr>
      </p:pic>
    </p:spTree>
    <p:extLst>
      <p:ext uri="{BB962C8B-B14F-4D97-AF65-F5344CB8AC3E}">
        <p14:creationId xmlns:p14="http://schemas.microsoft.com/office/powerpoint/2010/main" val="381581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73CCB6-6048-B3B5-AF76-F652B6C26A05}"/>
              </a:ext>
            </a:extLst>
          </p:cNvPr>
          <p:cNvPicPr>
            <a:picLocks noGrp="1" noChangeAspect="1"/>
          </p:cNvPicPr>
          <p:nvPr>
            <p:ph idx="1"/>
          </p:nvPr>
        </p:nvPicPr>
        <p:blipFill>
          <a:blip r:embed="rId2"/>
          <a:stretch>
            <a:fillRect/>
          </a:stretch>
        </p:blipFill>
        <p:spPr>
          <a:xfrm>
            <a:off x="1674941" y="970910"/>
            <a:ext cx="9375665" cy="4916180"/>
          </a:xfrm>
        </p:spPr>
      </p:pic>
      <p:pic>
        <p:nvPicPr>
          <p:cNvPr id="7" name="Picture 6">
            <a:extLst>
              <a:ext uri="{FF2B5EF4-FFF2-40B4-BE49-F238E27FC236}">
                <a16:creationId xmlns:a16="http://schemas.microsoft.com/office/drawing/2014/main" id="{F820B51F-B984-AF9F-58AF-9F09CC194128}"/>
              </a:ext>
            </a:extLst>
          </p:cNvPr>
          <p:cNvPicPr>
            <a:picLocks noChangeAspect="1"/>
          </p:cNvPicPr>
          <p:nvPr/>
        </p:nvPicPr>
        <p:blipFill>
          <a:blip r:embed="rId3"/>
          <a:stretch>
            <a:fillRect/>
          </a:stretch>
        </p:blipFill>
        <p:spPr>
          <a:xfrm>
            <a:off x="1085150" y="356759"/>
            <a:ext cx="10021699" cy="6144482"/>
          </a:xfrm>
          <a:prstGeom prst="rect">
            <a:avLst/>
          </a:prstGeom>
        </p:spPr>
      </p:pic>
    </p:spTree>
    <p:extLst>
      <p:ext uri="{BB962C8B-B14F-4D97-AF65-F5344CB8AC3E}">
        <p14:creationId xmlns:p14="http://schemas.microsoft.com/office/powerpoint/2010/main" val="135262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0154-B82D-5D27-8177-526245A8F851}"/>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EB5A36CF-4CED-5D62-B787-0C0330917B37}"/>
              </a:ext>
            </a:extLst>
          </p:cNvPr>
          <p:cNvPicPr>
            <a:picLocks noGrp="1" noChangeAspect="1"/>
          </p:cNvPicPr>
          <p:nvPr>
            <p:ph idx="1"/>
          </p:nvPr>
        </p:nvPicPr>
        <p:blipFill>
          <a:blip r:embed="rId2"/>
          <a:stretch>
            <a:fillRect/>
          </a:stretch>
        </p:blipFill>
        <p:spPr>
          <a:xfrm>
            <a:off x="858147" y="2018276"/>
            <a:ext cx="4183061" cy="4195763"/>
          </a:xfrm>
        </p:spPr>
      </p:pic>
      <p:pic>
        <p:nvPicPr>
          <p:cNvPr id="8" name="Picture 7">
            <a:extLst>
              <a:ext uri="{FF2B5EF4-FFF2-40B4-BE49-F238E27FC236}">
                <a16:creationId xmlns:a16="http://schemas.microsoft.com/office/drawing/2014/main" id="{60FD1FDB-CE65-C9B9-B122-CA73AE1C0B9C}"/>
              </a:ext>
            </a:extLst>
          </p:cNvPr>
          <p:cNvPicPr>
            <a:picLocks noChangeAspect="1"/>
          </p:cNvPicPr>
          <p:nvPr/>
        </p:nvPicPr>
        <p:blipFill>
          <a:blip r:embed="rId3"/>
          <a:stretch>
            <a:fillRect/>
          </a:stretch>
        </p:blipFill>
        <p:spPr>
          <a:xfrm>
            <a:off x="5906247" y="1691323"/>
            <a:ext cx="4634450" cy="4788310"/>
          </a:xfrm>
          <a:prstGeom prst="rect">
            <a:avLst/>
          </a:prstGeom>
        </p:spPr>
      </p:pic>
    </p:spTree>
    <p:extLst>
      <p:ext uri="{BB962C8B-B14F-4D97-AF65-F5344CB8AC3E}">
        <p14:creationId xmlns:p14="http://schemas.microsoft.com/office/powerpoint/2010/main" val="4116135530"/>
      </p:ext>
    </p:extLst>
  </p:cSld>
  <p:clrMapOvr>
    <a:masterClrMapping/>
  </p:clrMapOvr>
</p:sld>
</file>

<file path=ppt/theme/theme1.xml><?xml version="1.0" encoding="utf-8"?>
<a:theme xmlns:a="http://schemas.openxmlformats.org/drawingml/2006/main" name="DappledVTI">
  <a:themeElements>
    <a:clrScheme name="AnalogousFromLightSeedRightStep">
      <a:dk1>
        <a:srgbClr val="000000"/>
      </a:dk1>
      <a:lt1>
        <a:srgbClr val="FFFFFF"/>
      </a:lt1>
      <a:dk2>
        <a:srgbClr val="413024"/>
      </a:dk2>
      <a:lt2>
        <a:srgbClr val="E2E8E2"/>
      </a:lt2>
      <a:accent1>
        <a:srgbClr val="CD89D3"/>
      </a:accent1>
      <a:accent2>
        <a:srgbClr val="CA6FAB"/>
      </a:accent2>
      <a:accent3>
        <a:srgbClr val="D3899B"/>
      </a:accent3>
      <a:accent4>
        <a:srgbClr val="CA7F6F"/>
      </a:accent4>
      <a:accent5>
        <a:srgbClr val="C49C62"/>
      </a:accent5>
      <a:accent6>
        <a:srgbClr val="A5A65B"/>
      </a:accent6>
      <a:hlink>
        <a:srgbClr val="5A8E56"/>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186</TotalTime>
  <Words>272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AvenirNext LT Pro Medium</vt:lpstr>
      <vt:lpstr>Arial</vt:lpstr>
      <vt:lpstr>Avenir Next LT Pro</vt:lpstr>
      <vt:lpstr>Sabon Next LT</vt:lpstr>
      <vt:lpstr>Times New Roman</vt:lpstr>
      <vt:lpstr>Wingdings</vt:lpstr>
      <vt:lpstr>DappledVTI</vt:lpstr>
      <vt:lpstr>Tumor Images with Doctor Description</vt:lpstr>
      <vt:lpstr>Project Description</vt:lpstr>
      <vt:lpstr>Long-term goal</vt:lpstr>
      <vt:lpstr>PowerPoint Presentation</vt:lpstr>
      <vt:lpstr>PowerPoint Presentation</vt:lpstr>
      <vt:lpstr>PowerPoint Presentation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Tumor Images with Doctor Description</dc:title>
  <dc:creator>jsome</dc:creator>
  <cp:lastModifiedBy>jsome</cp:lastModifiedBy>
  <cp:revision>5</cp:revision>
  <dcterms:created xsi:type="dcterms:W3CDTF">2023-04-19T00:23:02Z</dcterms:created>
  <dcterms:modified xsi:type="dcterms:W3CDTF">2023-04-24T20:17:37Z</dcterms:modified>
</cp:coreProperties>
</file>