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8924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443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4911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6593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12204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63042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94966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95957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4590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6857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508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5047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034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477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785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088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1358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7C44-86AA-45C2-B4AF-2FA5A25B22E5}" type="datetimeFigureOut">
              <a:rPr lang="ca-ES" smtClean="0"/>
              <a:t>22/1/2023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39AA-8E47-4A5A-925C-FC122FFD821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9486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4454/beetle-ca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pl/samoch%C3%B3d-pojazdu-czerwony-306442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ublicdomainpictures.net/en/view-image.php?image=297962&amp;picture=dart-in-dartboard-bullsey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1A37-6DD0-7586-2998-3F556E90F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a-ES" sz="6000" dirty="0" err="1"/>
              <a:t>Traffic</a:t>
            </a:r>
            <a:r>
              <a:rPr lang="ca-ES" sz="6000" dirty="0"/>
              <a:t> </a:t>
            </a:r>
            <a:r>
              <a:rPr lang="ca-ES" sz="6000" dirty="0" err="1"/>
              <a:t>with</a:t>
            </a:r>
            <a:r>
              <a:rPr lang="ca-ES" sz="6000" dirty="0"/>
              <a:t>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DF9F2-075B-7D23-51B7-C6D815205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8631" y="5459214"/>
            <a:ext cx="2252091" cy="1115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275310-6A72-F802-F311-5AF3DEB00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68773" y="5467760"/>
            <a:ext cx="2252091" cy="1115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55F160-CF01-22D2-EB54-B32EF5121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1586149" y="5459214"/>
            <a:ext cx="2082800" cy="104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B18A80-EF30-C526-189D-F69869809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14006" y="5478670"/>
            <a:ext cx="2082800" cy="104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EE79D-77C8-78B8-2EA0-D79156F93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8631" y="5096048"/>
            <a:ext cx="2252091" cy="1115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7B4BFB-D9E9-23C7-37C7-21995EC6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68773" y="5104594"/>
            <a:ext cx="2252091" cy="11157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F53361-24C8-7D41-76E9-DB5185646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1586149" y="5096048"/>
            <a:ext cx="2082800" cy="1041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F04E78-36B5-2679-C009-D87E6DC1F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14006" y="5115504"/>
            <a:ext cx="2082800" cy="1041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9D192-3C0C-9C69-1559-840EF3CF4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8631" y="452712"/>
            <a:ext cx="2252091" cy="11157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189B42-1541-013B-2225-C9795B9A1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68773" y="461258"/>
            <a:ext cx="2252091" cy="11157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D5EE64-2E9D-7C97-2D03-496559609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1586149" y="452712"/>
            <a:ext cx="2082800" cy="1041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564DE9-76E5-AACC-64E8-4ACDE4375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14006" y="472168"/>
            <a:ext cx="2082800" cy="1041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B1952-303A-48EB-27F4-E74F263A5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78631" y="3932182"/>
            <a:ext cx="2252091" cy="11157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6C1595-DA90-F214-B5E1-F20A47CBB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68773" y="3940728"/>
            <a:ext cx="2252091" cy="11157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B0A238-450F-AE70-DDC3-7147234FE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1586149" y="3932182"/>
            <a:ext cx="2082800" cy="1041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F6C821-06BE-5C46-3C0A-27FEEE8C4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14006" y="3951638"/>
            <a:ext cx="2082800" cy="10414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B189334-51E7-DCAF-FBE1-A648436162E7}"/>
              </a:ext>
            </a:extLst>
          </p:cNvPr>
          <p:cNvSpPr txBox="1">
            <a:spLocks/>
          </p:cNvSpPr>
          <p:nvPr/>
        </p:nvSpPr>
        <p:spPr>
          <a:xfrm>
            <a:off x="9692831" y="6383728"/>
            <a:ext cx="2546166" cy="474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a-ES" sz="1700" dirty="0" err="1"/>
              <a:t>Created</a:t>
            </a:r>
            <a:r>
              <a:rPr lang="ca-ES" sz="1700" dirty="0"/>
              <a:t> </a:t>
            </a:r>
            <a:r>
              <a:rPr lang="ca-ES" sz="1700" dirty="0" err="1"/>
              <a:t>by</a:t>
            </a:r>
            <a:r>
              <a:rPr lang="ca-ES" sz="1700" dirty="0"/>
              <a:t> Joan Vendrell</a:t>
            </a:r>
          </a:p>
        </p:txBody>
      </p:sp>
    </p:spTree>
    <p:extLst>
      <p:ext uri="{BB962C8B-B14F-4D97-AF65-F5344CB8AC3E}">
        <p14:creationId xmlns:p14="http://schemas.microsoft.com/office/powerpoint/2010/main" val="10645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0.40208 0.00209 " pathEditMode="relative" rAng="0" ptsTypes="AA">
                                      <p:cBhvr>
                                        <p:cTn id="6" dur="2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4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7.40741E-7 L 0.54466 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2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40091 0.0023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39" y="11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1.48148E-6 L 0.59245 0.0004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5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8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8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50"/>
                            </p:stCondLst>
                            <p:childTnLst>
                              <p:par>
                                <p:cTn id="3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40208 0.00208 " pathEditMode="relative" rAng="0" ptsTypes="AA">
                                      <p:cBhvr>
                                        <p:cTn id="39" dur="2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4" y="9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0.54466 0.0032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2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95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95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95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95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950"/>
                            </p:stCondLst>
                            <p:childTnLst>
                              <p:par>
                                <p:cTn id="5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0.40091 0.0023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39" y="11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7.40741E-7 L 0.59245 0.0004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7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7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7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700"/>
                            </p:stCondLst>
                            <p:childTnLst>
                              <p:par>
                                <p:cTn id="6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40208 0.00209 " pathEditMode="relative" rAng="0" ptsTypes="AA">
                                      <p:cBhvr>
                                        <p:cTn id="70" dur="2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4" y="9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0.54466 0.0032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2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8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8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80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800"/>
                            </p:stCondLst>
                            <p:childTnLst>
                              <p:par>
                                <p:cTn id="8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40091 0.00232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39" y="11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4.07407E-6 L 0.59245 0.0004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4550"/>
                            </p:stCondLst>
                            <p:childTnLst>
                              <p:par>
                                <p:cTn id="9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55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55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550"/>
                            </p:stCondLst>
                            <p:childTnLst>
                              <p:par>
                                <p:cTn id="10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0.40208 0.00208 " pathEditMode="relative" rAng="0" ptsTypes="AA">
                                      <p:cBhvr>
                                        <p:cTn id="101" dur="2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4" y="93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0.54466 0.0032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2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650"/>
                            </p:stCondLst>
                            <p:childTnLst>
                              <p:par>
                                <p:cTn id="10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65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665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65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650"/>
                            </p:stCondLst>
                            <p:childTnLst>
                              <p:par>
                                <p:cTn id="1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40091 0.0023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39" y="116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-3.33333E-6 L 0.59245 0.0004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400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BBC5-8F05-F1D0-ABB1-BF6709BF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Working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Machine </a:t>
            </a:r>
            <a:r>
              <a:rPr lang="ca-ES" dirty="0" err="1"/>
              <a:t>learning</a:t>
            </a:r>
            <a:endParaRPr lang="ca-ES" dirty="0"/>
          </a:p>
        </p:txBody>
      </p:sp>
      <p:pic>
        <p:nvPicPr>
          <p:cNvPr id="1026" name="Picture 2" descr="Nanyang Technological University, Singapore | Singapore Singapore">
            <a:extLst>
              <a:ext uri="{FF2B5EF4-FFF2-40B4-BE49-F238E27FC236}">
                <a16:creationId xmlns:a16="http://schemas.microsoft.com/office/drawing/2014/main" id="{EA3B9AB8-EE43-B870-32B2-C6DAE60B3E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97" y="21825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13949-A63C-E0E3-78BF-CE5E001CC956}"/>
              </a:ext>
            </a:extLst>
          </p:cNvPr>
          <p:cNvSpPr txBox="1">
            <a:spLocks/>
          </p:cNvSpPr>
          <p:nvPr/>
        </p:nvSpPr>
        <p:spPr>
          <a:xfrm>
            <a:off x="4807134" y="2904517"/>
            <a:ext cx="5659828" cy="894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a-ES" dirty="0"/>
              <a:t>2. </a:t>
            </a:r>
            <a:r>
              <a:rPr lang="ca-ES" sz="3800" b="1" dirty="0" err="1"/>
              <a:t>Knowing</a:t>
            </a:r>
            <a:r>
              <a:rPr lang="ca-ES" dirty="0"/>
              <a:t> </a:t>
            </a:r>
            <a:r>
              <a:rPr lang="ca-ES" sz="2700" dirty="0" err="1"/>
              <a:t>that</a:t>
            </a:r>
            <a:r>
              <a:rPr lang="ca-ES" sz="2700" dirty="0"/>
              <a:t> </a:t>
            </a:r>
            <a:r>
              <a:rPr lang="en-US" sz="2700" dirty="0"/>
              <a:t>some</a:t>
            </a:r>
            <a:r>
              <a:rPr lang="en-US" sz="2700" i="1" dirty="0"/>
              <a:t>thing</a:t>
            </a:r>
            <a:r>
              <a:rPr lang="en-US" sz="2700" dirty="0"/>
              <a:t> is going to cause enough of a traffic perturbation to result in a network breakdown</a:t>
            </a:r>
            <a:endParaRPr lang="ca-ES" sz="27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CA9A5E-173E-2902-A488-20D28D563C9B}"/>
              </a:ext>
            </a:extLst>
          </p:cNvPr>
          <p:cNvSpPr txBox="1">
            <a:spLocks/>
          </p:cNvSpPr>
          <p:nvPr/>
        </p:nvSpPr>
        <p:spPr>
          <a:xfrm>
            <a:off x="4807133" y="3665268"/>
            <a:ext cx="5406909" cy="809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a-ES" sz="1700" dirty="0"/>
              <a:t>3. </a:t>
            </a:r>
            <a:r>
              <a:rPr lang="ca-ES" sz="2600" b="1" dirty="0" err="1"/>
              <a:t>Assuming</a:t>
            </a:r>
            <a:r>
              <a:rPr lang="ca-ES" sz="2800" b="1" dirty="0"/>
              <a:t> </a:t>
            </a:r>
            <a:r>
              <a:rPr lang="ca-ES" sz="1800" dirty="0" err="1"/>
              <a:t>that</a:t>
            </a:r>
            <a:r>
              <a:rPr lang="ca-ES" sz="1800" dirty="0"/>
              <a:t> </a:t>
            </a:r>
            <a:r>
              <a:rPr lang="ca-ES" sz="1800" dirty="0" err="1"/>
              <a:t>the</a:t>
            </a:r>
            <a:r>
              <a:rPr lang="ca-ES" sz="1800" dirty="0"/>
              <a:t> </a:t>
            </a:r>
            <a:r>
              <a:rPr lang="en-US" sz="1800" dirty="0"/>
              <a:t>probability of traffic breakdown occurrence is larger than zero</a:t>
            </a:r>
          </a:p>
          <a:p>
            <a:pPr marL="0" indent="0">
              <a:buNone/>
            </a:pPr>
            <a:endParaRPr lang="ca-E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403BEA-C190-90D0-2DA2-43591A2D3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02897" y="4712756"/>
            <a:ext cx="2143125" cy="149583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6DD243-128E-CF5B-9B93-A4FFB2F2B08D}"/>
              </a:ext>
            </a:extLst>
          </p:cNvPr>
          <p:cNvSpPr txBox="1">
            <a:spLocks/>
          </p:cNvSpPr>
          <p:nvPr/>
        </p:nvSpPr>
        <p:spPr>
          <a:xfrm>
            <a:off x="4807134" y="4931037"/>
            <a:ext cx="5295041" cy="894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a-ES" sz="1700" dirty="0"/>
              <a:t>4. </a:t>
            </a:r>
            <a:r>
              <a:rPr lang="ca-ES" b="1" dirty="0" err="1"/>
              <a:t>Working</a:t>
            </a:r>
            <a:r>
              <a:rPr lang="ca-ES" sz="1700" dirty="0"/>
              <a:t> to </a:t>
            </a:r>
            <a:r>
              <a:rPr lang="en-US" sz="1700" dirty="0"/>
              <a:t>maximize the probability that none of the network links encounters a traffic breakdown</a:t>
            </a:r>
          </a:p>
          <a:p>
            <a:pPr marL="0" indent="0">
              <a:buNone/>
            </a:pPr>
            <a:endParaRPr lang="ca-E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481592-46E2-573E-59F6-7DA529B99A2E}"/>
              </a:ext>
            </a:extLst>
          </p:cNvPr>
          <p:cNvSpPr txBox="1">
            <a:spLocks/>
          </p:cNvSpPr>
          <p:nvPr/>
        </p:nvSpPr>
        <p:spPr>
          <a:xfrm>
            <a:off x="4807134" y="2030803"/>
            <a:ext cx="4876750" cy="94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a-ES" sz="1700" dirty="0"/>
              <a:t>1. </a:t>
            </a:r>
            <a:r>
              <a:rPr lang="ca-ES" b="1" dirty="0" err="1"/>
              <a:t>Attempting</a:t>
            </a:r>
            <a:r>
              <a:rPr lang="ca-ES" b="1" dirty="0"/>
              <a:t> </a:t>
            </a:r>
            <a:r>
              <a:rPr lang="ca-ES" sz="1700" dirty="0"/>
              <a:t>to </a:t>
            </a:r>
            <a:r>
              <a:rPr lang="en-US" sz="1700" dirty="0"/>
              <a:t>minimize the occurrence of spontaneous traffic jams</a:t>
            </a:r>
            <a:endParaRPr lang="ca-ES" sz="1700" dirty="0"/>
          </a:p>
        </p:txBody>
      </p:sp>
    </p:spTree>
    <p:extLst>
      <p:ext uri="{BB962C8B-B14F-4D97-AF65-F5344CB8AC3E}">
        <p14:creationId xmlns:p14="http://schemas.microsoft.com/office/powerpoint/2010/main" val="382326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uild="p"/>
      <p:bldP spid="18" grpId="0" build="p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03A9-E0E7-7E56-D97B-A407A1A6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solution</a:t>
            </a:r>
            <a:r>
              <a:rPr lang="ca-ES" dirty="0"/>
              <a:t> is </a:t>
            </a:r>
            <a:r>
              <a:rPr lang="ca-ES" dirty="0" err="1"/>
              <a:t>not</a:t>
            </a:r>
            <a:r>
              <a:rPr lang="ca-ES" dirty="0"/>
              <a:t> </a:t>
            </a:r>
            <a:r>
              <a:rPr lang="ca-ES" dirty="0" err="1"/>
              <a:t>easy</a:t>
            </a:r>
            <a:r>
              <a:rPr lang="ca-ES" dirty="0"/>
              <a:t>...</a:t>
            </a:r>
          </a:p>
        </p:txBody>
      </p:sp>
      <p:pic>
        <p:nvPicPr>
          <p:cNvPr id="2050" name="Picture 2" descr="Human evolution. from monkey to businessman and computer user. cartoon vector characters">
            <a:extLst>
              <a:ext uri="{FF2B5EF4-FFF2-40B4-BE49-F238E27FC236}">
                <a16:creationId xmlns:a16="http://schemas.microsoft.com/office/drawing/2014/main" id="{89703E20-23A5-A425-DFA8-510D61E22A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16" b="96330" l="2875" r="98243">
                        <a14:foregroundMark x1="12780" y1="61927" x2="12780" y2="61927"/>
                        <a14:foregroundMark x1="5112" y1="88532" x2="5112" y2="88532"/>
                        <a14:foregroundMark x1="4952" y1="88073" x2="4952" y2="88073"/>
                        <a14:foregroundMark x1="5431" y1="89450" x2="5431" y2="89450"/>
                        <a14:foregroundMark x1="5751" y1="89908" x2="5751" y2="89908"/>
                        <a14:foregroundMark x1="10064" y1="89450" x2="10064" y2="89450"/>
                        <a14:foregroundMark x1="10703" y1="89908" x2="10703" y2="89908"/>
                        <a14:foregroundMark x1="11182" y1="89908" x2="11182" y2="89908"/>
                        <a14:foregroundMark x1="9744" y1="89450" x2="9744" y2="89450"/>
                        <a14:foregroundMark x1="18530" y1="89908" x2="18530" y2="89908"/>
                        <a14:foregroundMark x1="19010" y1="89908" x2="19010" y2="89908"/>
                        <a14:foregroundMark x1="19489" y1="89908" x2="19489" y2="89908"/>
                        <a14:foregroundMark x1="24760" y1="89908" x2="24760" y2="89908"/>
                        <a14:foregroundMark x1="25240" y1="88991" x2="25240" y2="88991"/>
                        <a14:foregroundMark x1="25719" y1="89450" x2="25719" y2="89450"/>
                        <a14:foregroundMark x1="26198" y1="89450" x2="26198" y2="89450"/>
                        <a14:foregroundMark x1="41374" y1="40367" x2="41374" y2="40367"/>
                        <a14:foregroundMark x1="37220" y1="44495" x2="37220" y2="44495"/>
                        <a14:foregroundMark x1="36262" y1="46789" x2="36262" y2="46789"/>
                        <a14:foregroundMark x1="36581" y1="85321" x2="36581" y2="85321"/>
                        <a14:foregroundMark x1="35623" y1="88991" x2="35623" y2="88991"/>
                        <a14:foregroundMark x1="36901" y1="89450" x2="36901" y2="89450"/>
                        <a14:foregroundMark x1="37380" y1="89450" x2="37380" y2="89450"/>
                        <a14:foregroundMark x1="37700" y1="89450" x2="37700" y2="89450"/>
                        <a14:foregroundMark x1="54473" y1="28440" x2="54473" y2="28440"/>
                        <a14:foregroundMark x1="61182" y1="28440" x2="61182" y2="28440"/>
                        <a14:foregroundMark x1="59585" y1="24312" x2="59585" y2="24312"/>
                        <a14:foregroundMark x1="58946" y1="23853" x2="58946" y2="23853"/>
                        <a14:foregroundMark x1="50639" y1="33945" x2="50639" y2="33945"/>
                        <a14:foregroundMark x1="49361" y1="29817" x2="49361" y2="29817"/>
                        <a14:foregroundMark x1="57668" y1="55046" x2="57668" y2="55046"/>
                        <a14:foregroundMark x1="59105" y1="60092" x2="59105" y2="60092"/>
                        <a14:foregroundMark x1="62460" y1="70183" x2="62460" y2="70183"/>
                        <a14:foregroundMark x1="55272" y1="84862" x2="55272" y2="84862"/>
                        <a14:foregroundMark x1="55112" y1="88991" x2="55112" y2="88991"/>
                        <a14:foregroundMark x1="56070" y1="89908" x2="56070" y2="89908"/>
                        <a14:foregroundMark x1="56550" y1="89908" x2="56550" y2="89908"/>
                        <a14:foregroundMark x1="50319" y1="83028" x2="50319" y2="83028"/>
                        <a14:foregroundMark x1="49201" y1="84404" x2="49201" y2="84404"/>
                        <a14:foregroundMark x1="48243" y1="86697" x2="48243" y2="86697"/>
                        <a14:foregroundMark x1="47604" y1="88991" x2="47604" y2="88991"/>
                        <a14:foregroundMark x1="48722" y1="89908" x2="48722" y2="89908"/>
                        <a14:foregroundMark x1="49042" y1="89908" x2="49042" y2="89908"/>
                        <a14:foregroundMark x1="68371" y1="22477" x2="68371" y2="22477"/>
                        <a14:foregroundMark x1="68850" y1="31193" x2="68850" y2="31193"/>
                        <a14:foregroundMark x1="69010" y1="33486" x2="69010" y2="33486"/>
                        <a14:foregroundMark x1="68690" y1="34862" x2="68690" y2="34862"/>
                        <a14:foregroundMark x1="67093" y1="42202" x2="67093" y2="42202"/>
                        <a14:foregroundMark x1="58626" y1="22018" x2="58626" y2="22018"/>
                        <a14:foregroundMark x1="69649" y1="53211" x2="69649" y2="53211"/>
                        <a14:foregroundMark x1="67252" y1="75688" x2="67252" y2="75688"/>
                        <a14:foregroundMark x1="73323" y1="30275" x2="73323" y2="30275"/>
                        <a14:foregroundMark x1="73323" y1="28440" x2="73323" y2="28440"/>
                        <a14:foregroundMark x1="81470" y1="33486" x2="81470" y2="33486"/>
                        <a14:foregroundMark x1="78115" y1="81193" x2="78115" y2="81193"/>
                        <a14:foregroundMark x1="82588" y1="80275" x2="82588" y2="80275"/>
                        <a14:foregroundMark x1="82428" y1="85321" x2="82428" y2="85321"/>
                        <a14:foregroundMark x1="82588" y1="88991" x2="82588" y2="88991"/>
                        <a14:foregroundMark x1="89776" y1="76606" x2="89776" y2="76606"/>
                        <a14:foregroundMark x1="89776" y1="71560" x2="89776" y2="71560"/>
                        <a14:foregroundMark x1="89457" y1="66514" x2="89457" y2="66514"/>
                        <a14:foregroundMark x1="89617" y1="63761" x2="89617" y2="63761"/>
                        <a14:foregroundMark x1="89776" y1="69725" x2="89776" y2="69725"/>
                        <a14:foregroundMark x1="89776" y1="74771" x2="89776" y2="74771"/>
                        <a14:foregroundMark x1="89776" y1="81651" x2="89776" y2="81651"/>
                        <a14:foregroundMark x1="89776" y1="86239" x2="89776" y2="86239"/>
                        <a14:foregroundMark x1="89776" y1="89450" x2="89776" y2="89450"/>
                        <a14:foregroundMark x1="40096" y1="82110" x2="40096" y2="82110"/>
                        <a14:foregroundMark x1="40096" y1="83486" x2="40096" y2="83486"/>
                        <a14:foregroundMark x1="40096" y1="84862" x2="40096" y2="84862"/>
                        <a14:foregroundMark x1="59585" y1="61468" x2="59585" y2="61468"/>
                        <a14:backgroundMark x1="24760" y1="72477" x2="24760" y2="72477"/>
                        <a14:backgroundMark x1="25559" y1="77982" x2="25559" y2="77982"/>
                        <a14:backgroundMark x1="27636" y1="67431" x2="27636" y2="67431"/>
                        <a14:backgroundMark x1="13259" y1="71560" x2="13259" y2="71560"/>
                        <a14:backgroundMark x1="37540" y1="87156" x2="37540" y2="87156"/>
                        <a14:backgroundMark x1="37220" y1="88073" x2="37220" y2="88073"/>
                        <a14:backgroundMark x1="38978" y1="81651" x2="38978" y2="81651"/>
                        <a14:backgroundMark x1="38978" y1="79817" x2="38978" y2="79817"/>
                        <a14:backgroundMark x1="38978" y1="78440" x2="38978" y2="78440"/>
                        <a14:backgroundMark x1="43930" y1="51835" x2="43930" y2="51835"/>
                        <a14:backgroundMark x1="49042" y1="88532" x2="49042" y2="88532"/>
                        <a14:backgroundMark x1="38019" y1="89908" x2="38019" y2="89908"/>
                        <a14:backgroundMark x1="84824" y1="62844" x2="84824" y2="62844"/>
                        <a14:backgroundMark x1="85783" y1="62844" x2="85783" y2="62844"/>
                        <a14:backgroundMark x1="84026" y1="63303" x2="84026" y2="63303"/>
                        <a14:backgroundMark x1="83546" y1="62844" x2="83546" y2="62844"/>
                        <a14:backgroundMark x1="83706" y1="78899" x2="83706" y2="78899"/>
                        <a14:backgroundMark x1="58786" y1="61009" x2="58786" y2="610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4695" y="2390775"/>
            <a:ext cx="59626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191 Man Fight In Traffic Stock Photos, Pictures &amp; Royalty-Free Images -  iStock">
            <a:extLst>
              <a:ext uri="{FF2B5EF4-FFF2-40B4-BE49-F238E27FC236}">
                <a16:creationId xmlns:a16="http://schemas.microsoft.com/office/drawing/2014/main" id="{D95EB1A9-4368-DB91-A98B-DC92EA608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736" y="2497932"/>
            <a:ext cx="31146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94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5C8E-56E5-B8D5-6837-DE45F9AA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384" y="821718"/>
            <a:ext cx="9905998" cy="1478570"/>
          </a:xfrm>
        </p:spPr>
        <p:txBody>
          <a:bodyPr/>
          <a:lstStyle/>
          <a:p>
            <a:r>
              <a:rPr lang="ca-ES" dirty="0" err="1"/>
              <a:t>But</a:t>
            </a:r>
            <a:r>
              <a:rPr lang="ca-ES" dirty="0"/>
              <a:t> </a:t>
            </a:r>
            <a:r>
              <a:rPr lang="ca-ES" dirty="0" err="1"/>
              <a:t>we</a:t>
            </a:r>
            <a:r>
              <a:rPr lang="ca-ES" dirty="0"/>
              <a:t> </a:t>
            </a:r>
            <a:r>
              <a:rPr lang="ca-ES" dirty="0" err="1"/>
              <a:t>know</a:t>
            </a:r>
            <a:r>
              <a:rPr lang="ca-ES" dirty="0"/>
              <a:t> it...</a:t>
            </a:r>
          </a:p>
        </p:txBody>
      </p:sp>
      <p:pic>
        <p:nvPicPr>
          <p:cNvPr id="4" name="Picture 6" descr="FAU | Novel FAU Technology for Self-driving Cars Earns Second U.S. Patent">
            <a:extLst>
              <a:ext uri="{FF2B5EF4-FFF2-40B4-BE49-F238E27FC236}">
                <a16:creationId xmlns:a16="http://schemas.microsoft.com/office/drawing/2014/main" id="{123D8300-FA4B-DCFF-5012-69B0FA445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43" y="2438400"/>
            <a:ext cx="4364487" cy="290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search in Autonomous Driving – A Historic Bibliometric View of the  Research Development in Autonomous Driving - Research leap">
            <a:extLst>
              <a:ext uri="{FF2B5EF4-FFF2-40B4-BE49-F238E27FC236}">
                <a16:creationId xmlns:a16="http://schemas.microsoft.com/office/drawing/2014/main" id="{662E1E8B-DA13-2036-A902-B8A810AB2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20" y="2438399"/>
            <a:ext cx="4455537" cy="290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9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B953-7AFF-6DC0-682B-6273576B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0228"/>
            <a:ext cx="9905998" cy="1478570"/>
          </a:xfrm>
        </p:spPr>
        <p:txBody>
          <a:bodyPr/>
          <a:lstStyle/>
          <a:p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road’s</a:t>
            </a:r>
            <a:r>
              <a:rPr lang="ca-ES" dirty="0"/>
              <a:t> network </a:t>
            </a:r>
            <a:r>
              <a:rPr lang="ca-ES" dirty="0" err="1"/>
              <a:t>future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FBFF6-55A0-BC03-46C6-8E0805F9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831" y="1455938"/>
            <a:ext cx="2574554" cy="542351"/>
          </a:xfrm>
        </p:spPr>
        <p:txBody>
          <a:bodyPr/>
          <a:lstStyle/>
          <a:p>
            <a:pPr marL="0" indent="0">
              <a:buNone/>
            </a:pPr>
            <a:r>
              <a:rPr lang="ca-ES" dirty="0"/>
              <a:t>1. </a:t>
            </a:r>
            <a:r>
              <a:rPr lang="ca-ES" dirty="0" err="1"/>
              <a:t>Less</a:t>
            </a:r>
            <a:r>
              <a:rPr lang="ca-ES" dirty="0"/>
              <a:t> </a:t>
            </a:r>
            <a:r>
              <a:rPr lang="ca-ES" dirty="0" err="1"/>
              <a:t>congestion</a:t>
            </a:r>
            <a:endParaRPr lang="ca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53C60-ED79-734D-9A22-128F0309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02" y="2085435"/>
            <a:ext cx="3390900" cy="224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371A4-CFD0-71E4-90ED-26413C9CF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591" y="2094723"/>
            <a:ext cx="3400425" cy="22479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84C5F8-88DC-043E-2D66-60B97CB96E26}"/>
              </a:ext>
            </a:extLst>
          </p:cNvPr>
          <p:cNvSpPr txBox="1">
            <a:spLocks/>
          </p:cNvSpPr>
          <p:nvPr/>
        </p:nvSpPr>
        <p:spPr>
          <a:xfrm>
            <a:off x="5247508" y="1455937"/>
            <a:ext cx="2574554" cy="542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a-ES" dirty="0"/>
              <a:t>2. </a:t>
            </a:r>
            <a:r>
              <a:rPr lang="ca-ES" dirty="0" err="1"/>
              <a:t>Less</a:t>
            </a:r>
            <a:r>
              <a:rPr lang="ca-ES" dirty="0"/>
              <a:t> </a:t>
            </a:r>
            <a:r>
              <a:rPr lang="ca-ES" dirty="0" err="1"/>
              <a:t>pollution</a:t>
            </a:r>
            <a:endParaRPr lang="ca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AEFE9A-B466-B4A1-151C-83D78D1F2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805" y="2085434"/>
            <a:ext cx="3419935" cy="224790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42C5DE-6D3E-109C-E169-1FB1A0C68A68}"/>
              </a:ext>
            </a:extLst>
          </p:cNvPr>
          <p:cNvSpPr txBox="1">
            <a:spLocks/>
          </p:cNvSpPr>
          <p:nvPr/>
        </p:nvSpPr>
        <p:spPr>
          <a:xfrm>
            <a:off x="8914271" y="1455937"/>
            <a:ext cx="2574554" cy="542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a-ES" dirty="0"/>
              <a:t>3. </a:t>
            </a:r>
            <a:r>
              <a:rPr lang="ca-ES" dirty="0" err="1"/>
              <a:t>Less</a:t>
            </a:r>
            <a:r>
              <a:rPr lang="ca-ES" dirty="0"/>
              <a:t> </a:t>
            </a:r>
            <a:r>
              <a:rPr lang="ca-ES" dirty="0" err="1"/>
              <a:t>crashes</a:t>
            </a:r>
            <a:endParaRPr lang="ca-E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DAA6EC-5431-39EC-9EA1-B50C9DCC7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591" y="4416356"/>
            <a:ext cx="3400425" cy="22479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03F6302-33AD-3F52-FE9A-BFFFDE6FF30A}"/>
              </a:ext>
            </a:extLst>
          </p:cNvPr>
          <p:cNvSpPr txBox="1">
            <a:spLocks/>
          </p:cNvSpPr>
          <p:nvPr/>
        </p:nvSpPr>
        <p:spPr>
          <a:xfrm>
            <a:off x="1164029" y="4997955"/>
            <a:ext cx="3116158" cy="542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a-ES" sz="3200" dirty="0"/>
              <a:t>4. </a:t>
            </a:r>
            <a:r>
              <a:rPr lang="ca-ES" sz="3200" dirty="0" err="1"/>
              <a:t>More</a:t>
            </a:r>
            <a:r>
              <a:rPr lang="ca-ES" sz="3200" dirty="0"/>
              <a:t> </a:t>
            </a:r>
            <a:r>
              <a:rPr lang="ca-ES" sz="3200" dirty="0" err="1"/>
              <a:t>free</a:t>
            </a:r>
            <a:r>
              <a:rPr lang="ca-ES" sz="3200" dirty="0"/>
              <a:t> </a:t>
            </a:r>
            <a:r>
              <a:rPr lang="ca-ES" sz="3200" dirty="0" err="1"/>
              <a:t>time</a:t>
            </a:r>
            <a:endParaRPr lang="ca-ES" sz="3200" dirty="0"/>
          </a:p>
        </p:txBody>
      </p:sp>
    </p:spTree>
    <p:extLst>
      <p:ext uri="{BB962C8B-B14F-4D97-AF65-F5344CB8AC3E}">
        <p14:creationId xmlns:p14="http://schemas.microsoft.com/office/powerpoint/2010/main" val="380309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E1FF-3CB8-6914-B213-5D8188AD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Thank</a:t>
            </a:r>
            <a:r>
              <a:rPr lang="ca-ES" dirty="0"/>
              <a:t> </a:t>
            </a:r>
            <a:r>
              <a:rPr lang="ca-ES" dirty="0" err="1"/>
              <a:t>you</a:t>
            </a:r>
            <a:r>
              <a:rPr lang="ca-ES" dirty="0"/>
              <a:t> for </a:t>
            </a:r>
            <a:r>
              <a:rPr lang="ca-ES" dirty="0" err="1"/>
              <a:t>your</a:t>
            </a:r>
            <a:r>
              <a:rPr lang="ca-ES" dirty="0"/>
              <a:t> </a:t>
            </a:r>
            <a:r>
              <a:rPr lang="ca-ES" dirty="0" err="1"/>
              <a:t>attention</a:t>
            </a:r>
            <a:r>
              <a:rPr lang="ca-ES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3AD16-7221-E016-E8A1-3718341F1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6413" y="2552699"/>
            <a:ext cx="3552825" cy="3552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935F7-1F92-78F8-1DEF-E3A693DD7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2552699"/>
            <a:ext cx="35528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9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06 0.00069 L 0.44063 -0.0006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022E-16 L 0.68359 -0.002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8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175</TotalTime>
  <Words>113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Traffic with AI</vt:lpstr>
      <vt:lpstr>Working with Machine learning</vt:lpstr>
      <vt:lpstr>The solution is not easy...</vt:lpstr>
      <vt:lpstr>But we know it...</vt:lpstr>
      <vt:lpstr>The road’s network future with AI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with AI</dc:title>
  <dc:creator>Joan Vendrell</dc:creator>
  <cp:lastModifiedBy>Joan Vendrell</cp:lastModifiedBy>
  <cp:revision>11</cp:revision>
  <dcterms:created xsi:type="dcterms:W3CDTF">2023-01-22T16:06:02Z</dcterms:created>
  <dcterms:modified xsi:type="dcterms:W3CDTF">2023-01-22T19:01:35Z</dcterms:modified>
</cp:coreProperties>
</file>