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85" r:id="rId4"/>
    <p:sldId id="286" r:id="rId5"/>
    <p:sldId id="284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Graded.Task-Waithera.Joan-Funnel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Graded.Task-Waithera.Joan-Funnel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Graded.Task-Waithera.Joan-Funnel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Graded.Task-Waithera.Joan-Funnel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</a:t>
            </a:r>
            <a:r>
              <a:rPr lang="en-US" baseline="0"/>
              <a:t> Country Events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Helper 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76786.5</c:v>
                </c:pt>
                <c:pt idx="1">
                  <c:v>75162</c:v>
                </c:pt>
                <c:pt idx="2">
                  <c:v>73703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fullam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065155807365439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009442870632665"/>
                  <c:y val="-8.487556272013328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254013220018879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41359773371104813"/>
                  <c:y val="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2703</c:v>
                </c:pt>
                <c:pt idx="1">
                  <c:v>5952</c:v>
                </c:pt>
                <c:pt idx="2">
                  <c:v>8870</c:v>
                </c:pt>
                <c:pt idx="3">
                  <c:v>156276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1429168"/>
        <c:axId val="621419376"/>
      </c:barChart>
      <c:catAx>
        <c:axId val="62142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419376"/>
        <c:crosses val="autoZero"/>
        <c:auto val="1"/>
        <c:lblAlgn val="ctr"/>
        <c:lblOffset val="100"/>
        <c:noMultiLvlLbl val="0"/>
      </c:catAx>
      <c:valAx>
        <c:axId val="62141937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142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bg2">
          <a:lumMod val="6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Country Events:</a:t>
            </a:r>
            <a:r>
              <a:rPr lang="en-US" baseline="0"/>
              <a:t> United States</a:t>
            </a:r>
            <a:endParaRPr lang="en-US"/>
          </a:p>
        </c:rich>
      </c:tx>
      <c:layout>
        <c:manualLayout>
          <c:xMode val="edge"/>
          <c:yMode val="edge"/>
          <c:x val="0.24294757939595224"/>
          <c:y val="3.1675741518309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143666252244785"/>
          <c:y val="0.15883139543377109"/>
          <c:w val="0.61152997023697397"/>
          <c:h val="0.737181554222409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'United States'!$C$1</c:f>
              <c:strCache>
                <c:ptCount val="1"/>
                <c:pt idx="0">
                  <c:v>Helper 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'United States'!$B$2:$B$5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'United States'!$C$2:$C$5</c:f>
              <c:numCache>
                <c:formatCode>General</c:formatCode>
                <c:ptCount val="4"/>
                <c:pt idx="0">
                  <c:v>55460.5</c:v>
                </c:pt>
                <c:pt idx="1">
                  <c:v>54276.5</c:v>
                </c:pt>
                <c:pt idx="2">
                  <c:v>53213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'United States'!$D$1</c:f>
              <c:strCache>
                <c:ptCount val="1"/>
                <c:pt idx="0">
                  <c:v>First_Country_Events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584720443875373"/>
                  <c:y val="9.25925925925908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413999146393525"/>
                  <c:y val="2.31481481481481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926163038839096"/>
                  <c:y val="5.09259259259259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9018352539479298E-2"/>
                  <c:y val="7.87037037037036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'United States'!$B$2:$B$5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'United States'!$D$2:$D$5</c:f>
              <c:numCache>
                <c:formatCode>General</c:formatCode>
                <c:ptCount val="4"/>
                <c:pt idx="0">
                  <c:v>1942</c:v>
                </c:pt>
                <c:pt idx="1">
                  <c:v>4310</c:v>
                </c:pt>
                <c:pt idx="2">
                  <c:v>6437</c:v>
                </c:pt>
                <c:pt idx="3">
                  <c:v>112863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621421552"/>
        <c:axId val="621422096"/>
      </c:barChart>
      <c:catAx>
        <c:axId val="621421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422096"/>
        <c:crosses val="autoZero"/>
        <c:auto val="1"/>
        <c:lblAlgn val="ctr"/>
        <c:lblOffset val="100"/>
        <c:noMultiLvlLbl val="0"/>
      </c:catAx>
      <c:valAx>
        <c:axId val="6214220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142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6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 Country Events:</a:t>
            </a:r>
            <a:r>
              <a:rPr lang="en-US" baseline="0"/>
              <a:t> India</a:t>
            </a:r>
            <a:endParaRPr lang="en-US"/>
          </a:p>
        </c:rich>
      </c:tx>
      <c:layout>
        <c:manualLayout>
          <c:xMode val="edge"/>
          <c:yMode val="edge"/>
          <c:x val="0.25633997029834416"/>
          <c:y val="6.1246631166929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732766586582884"/>
          <c:y val="0.1686230302272422"/>
          <c:w val="0.69234566948483045"/>
          <c:h val="0.728708432254896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India!$C$1</c:f>
              <c:strCache>
                <c:ptCount val="1"/>
                <c:pt idx="0">
                  <c:v>Helper 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India!$B$2:$B$5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India!$C$2:$C$5</c:f>
              <c:numCache>
                <c:formatCode>General</c:formatCode>
                <c:ptCount val="4"/>
                <c:pt idx="0">
                  <c:v>11855.5</c:v>
                </c:pt>
                <c:pt idx="1">
                  <c:v>11619.5</c:v>
                </c:pt>
                <c:pt idx="2">
                  <c:v>11381.5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India!$D$1</c:f>
              <c:strCache>
                <c:ptCount val="1"/>
                <c:pt idx="0">
                  <c:v>Second_Country_Events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589260717410323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7263998250218725E-2"/>
                  <c:y val="-8.487556272013328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228390201224847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36456605424321958"/>
                  <c:y val="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India!$B$2:$B$5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India!$D$2:$D$5</c:f>
              <c:numCache>
                <c:formatCode>General</c:formatCode>
                <c:ptCount val="4"/>
                <c:pt idx="0">
                  <c:v>406</c:v>
                </c:pt>
                <c:pt idx="1">
                  <c:v>878</c:v>
                </c:pt>
                <c:pt idx="2">
                  <c:v>1354</c:v>
                </c:pt>
                <c:pt idx="3">
                  <c:v>24117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1922160"/>
        <c:axId val="771929232"/>
      </c:barChart>
      <c:catAx>
        <c:axId val="77192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29232"/>
        <c:crosses val="autoZero"/>
        <c:auto val="1"/>
        <c:lblAlgn val="ctr"/>
        <c:lblOffset val="100"/>
        <c:noMultiLvlLbl val="0"/>
      </c:catAx>
      <c:valAx>
        <c:axId val="7719292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192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Third Country Events: Canada</a:t>
            </a:r>
          </a:p>
        </c:rich>
      </c:tx>
      <c:layout>
        <c:manualLayout>
          <c:xMode val="edge"/>
          <c:yMode val="edge"/>
          <c:x val="0.25553050812295702"/>
          <c:y val="7.093656372114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Canada!$C$1</c:f>
              <c:strCache>
                <c:ptCount val="1"/>
                <c:pt idx="0">
                  <c:v>Helper Columnn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Canada!$B$2:$B$5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Canada!$C$2:$C$5</c:f>
              <c:numCache>
                <c:formatCode>General</c:formatCode>
                <c:ptCount val="4"/>
                <c:pt idx="0">
                  <c:v>9470.5</c:v>
                </c:pt>
                <c:pt idx="1">
                  <c:v>9266</c:v>
                </c:pt>
                <c:pt idx="2">
                  <c:v>9108.5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Canada!$D$1</c:f>
              <c:strCache>
                <c:ptCount val="1"/>
                <c:pt idx="0">
                  <c:v>Third_Country_Events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222222222222118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333333333333329E-2"/>
                  <c:y val="-8.487556272013328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8888888888888892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34166666666666667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Canada!$B$2:$B$5</c:f>
              <c:strCache>
                <c:ptCount val="4"/>
                <c:pt idx="0">
                  <c:v>purchase</c:v>
                </c:pt>
                <c:pt idx="1">
                  <c:v>begin_checkout</c:v>
                </c:pt>
                <c:pt idx="2">
                  <c:v>view_search_results</c:v>
                </c:pt>
                <c:pt idx="3">
                  <c:v>first_visit</c:v>
                </c:pt>
              </c:strCache>
            </c:strRef>
          </c:cat>
          <c:val>
            <c:numRef>
              <c:f>Canada!$D$2:$D$5</c:f>
              <c:numCache>
                <c:formatCode>General</c:formatCode>
                <c:ptCount val="4"/>
                <c:pt idx="0">
                  <c:v>355</c:v>
                </c:pt>
                <c:pt idx="1">
                  <c:v>764</c:v>
                </c:pt>
                <c:pt idx="2">
                  <c:v>1079</c:v>
                </c:pt>
                <c:pt idx="3">
                  <c:v>19296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1925968"/>
        <c:axId val="771932496"/>
      </c:barChart>
      <c:catAx>
        <c:axId val="771925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32496"/>
        <c:crosses val="autoZero"/>
        <c:auto val="1"/>
        <c:lblAlgn val="ctr"/>
        <c:lblOffset val="100"/>
        <c:noMultiLvlLbl val="0"/>
      </c:catAx>
      <c:valAx>
        <c:axId val="7719324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192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524517"/>
          </a:xfrm>
        </p:spPr>
        <p:txBody>
          <a:bodyPr/>
          <a:lstStyle/>
          <a:p>
            <a:r>
              <a:rPr lang="en-US" dirty="0" smtClean="0"/>
              <a:t>Funnel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Joan </a:t>
            </a:r>
            <a:r>
              <a:rPr lang="en-US" dirty="0" err="1" smtClean="0"/>
              <a:t>Waithera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presentation on the funnel analysis for the top three countries that consume our product</a:t>
            </a:r>
          </a:p>
          <a:p>
            <a:r>
              <a:rPr lang="en-US" dirty="0" smtClean="0"/>
              <a:t>In chronological order for the top countries is United States, India and Canada</a:t>
            </a:r>
          </a:p>
          <a:p>
            <a:r>
              <a:rPr lang="en-US" dirty="0" smtClean="0"/>
              <a:t>There are four stages in each funnel namely: Activation, Awareness, Consideration and lastly Conversion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10531"/>
              </p:ext>
            </p:extLst>
          </p:nvPr>
        </p:nvGraphicFramePr>
        <p:xfrm>
          <a:off x="609601" y="2032001"/>
          <a:ext cx="5120640" cy="392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560886"/>
              </p:ext>
            </p:extLst>
          </p:nvPr>
        </p:nvGraphicFramePr>
        <p:xfrm>
          <a:off x="6776851" y="2032000"/>
          <a:ext cx="5019305" cy="392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97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037"/>
              </p:ext>
            </p:extLst>
          </p:nvPr>
        </p:nvGraphicFramePr>
        <p:xfrm>
          <a:off x="609600" y="2499360"/>
          <a:ext cx="4864608" cy="3626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75540"/>
              </p:ext>
            </p:extLst>
          </p:nvPr>
        </p:nvGraphicFramePr>
        <p:xfrm>
          <a:off x="6419397" y="2378859"/>
          <a:ext cx="5046869" cy="3747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8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targeted ads or dynamic landing pages based on user segments to make the first interaction more appealing.</a:t>
            </a:r>
          </a:p>
          <a:p>
            <a:r>
              <a:rPr lang="en-US" dirty="0"/>
              <a:t>Simplify the checkout process by minimizing steps, offering guest checkout to avoid unnecessary account creation, and ensuring compatibility across devices, browsers, and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41519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A/B Testing for Key Funnel Stages: Conduct experiments by testing different messaging, page layouts, or CTA placements to identify which variations improve customer flow through the funnel and reduce drop-off rates. Use these insights to optimize the funnel based on customer behavior.</a:t>
            </a:r>
          </a:p>
          <a:p>
            <a:endParaRPr lang="en-US" dirty="0"/>
          </a:p>
          <a:p>
            <a:r>
              <a:rPr lang="en-US" dirty="0"/>
              <a:t>Engage Customers through Post-Interaction Surveys: Send automated, short surveys (e.g., after abandoned carts or incomplete sign-ups) to gather direct feedback on pain points or barriers. Offer small incentives (e.g., discounts or loyalty points) to encourage participation and enhance the quality of insights.</a:t>
            </a: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638"/>
            <a:ext cx="10972800" cy="4005331"/>
          </a:xfrm>
        </p:spPr>
        <p:txBody>
          <a:bodyPr/>
          <a:lstStyle/>
          <a:p>
            <a:r>
              <a:rPr lang="en-US" dirty="0" smtClean="0"/>
              <a:t>Thank you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123</TotalTime>
  <Words>246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Company background presentation</vt:lpstr>
      <vt:lpstr>Funnel Analysis</vt:lpstr>
      <vt:lpstr>Overview</vt:lpstr>
      <vt:lpstr>Charts</vt:lpstr>
      <vt:lpstr>Charts</vt:lpstr>
      <vt:lpstr>Insights</vt:lpstr>
      <vt:lpstr>Recommendations</vt:lpstr>
      <vt:lpstr>Thank you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 Analysis</dc:title>
  <dc:creator>Microsoft account</dc:creator>
  <cp:lastModifiedBy>Microsoft account</cp:lastModifiedBy>
  <cp:revision>6</cp:revision>
  <dcterms:created xsi:type="dcterms:W3CDTF">2024-10-23T05:37:14Z</dcterms:created>
  <dcterms:modified xsi:type="dcterms:W3CDTF">2024-10-29T18:36:19Z</dcterms:modified>
</cp:coreProperties>
</file>