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57" d="100"/>
          <a:sy n="57" d="100"/>
        </p:scale>
        <p:origin x="4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RFM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Joan </a:t>
            </a:r>
            <a:r>
              <a:rPr lang="en-US" dirty="0" err="1" smtClean="0"/>
              <a:t>Waithera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2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presented is that of a year</a:t>
            </a:r>
          </a:p>
          <a:p>
            <a:r>
              <a:rPr lang="en-US" dirty="0" smtClean="0"/>
              <a:t>The RFM Analysis conducted for the data is divided into quartiles where with the groupings there are segments</a:t>
            </a:r>
          </a:p>
          <a:p>
            <a:r>
              <a:rPr lang="en-US" dirty="0" smtClean="0"/>
              <a:t>The Segments available are ordered from highest to lowest:</a:t>
            </a:r>
          </a:p>
          <a:p>
            <a:pPr lvl="5">
              <a:buFont typeface="+mj-lt"/>
              <a:buAutoNum type="arabicPeriod"/>
            </a:pPr>
            <a:r>
              <a:rPr lang="en-US" sz="1600" dirty="0" smtClean="0"/>
              <a:t>Best Customers</a:t>
            </a:r>
          </a:p>
          <a:p>
            <a:pPr lvl="5">
              <a:buFont typeface="+mj-lt"/>
              <a:buAutoNum type="arabicPeriod"/>
            </a:pPr>
            <a:r>
              <a:rPr lang="en-US" sz="1600" dirty="0" smtClean="0"/>
              <a:t>Loyal Customers</a:t>
            </a:r>
          </a:p>
          <a:p>
            <a:pPr lvl="5">
              <a:buFont typeface="+mj-lt"/>
              <a:buAutoNum type="arabicPeriod"/>
            </a:pPr>
            <a:r>
              <a:rPr lang="en-US" sz="1600" dirty="0" smtClean="0"/>
              <a:t>Potential Loyalists</a:t>
            </a:r>
          </a:p>
          <a:p>
            <a:pPr lvl="5">
              <a:buFont typeface="+mj-lt"/>
              <a:buAutoNum type="arabicPeriod"/>
            </a:pPr>
            <a:r>
              <a:rPr lang="en-US" sz="1600" dirty="0" smtClean="0"/>
              <a:t>Promising </a:t>
            </a:r>
          </a:p>
          <a:p>
            <a:pPr lvl="5">
              <a:buFont typeface="+mj-lt"/>
              <a:buAutoNum type="arabicPeriod"/>
            </a:pPr>
            <a:r>
              <a:rPr lang="en-US" sz="1600" dirty="0" smtClean="0"/>
              <a:t>Customers Needing Attention</a:t>
            </a:r>
          </a:p>
          <a:p>
            <a:pPr lvl="5">
              <a:buFont typeface="+mj-lt"/>
              <a:buAutoNum type="arabicPeriod"/>
            </a:pPr>
            <a:r>
              <a:rPr lang="en-US" sz="1600" dirty="0" smtClean="0"/>
              <a:t>At Risk</a:t>
            </a:r>
          </a:p>
          <a:p>
            <a:pPr lvl="5">
              <a:buFont typeface="+mj-lt"/>
              <a:buAutoNum type="arabicPeriod"/>
            </a:pPr>
            <a:r>
              <a:rPr lang="en-US" sz="1600" dirty="0" smtClean="0"/>
              <a:t>Can’t Lose Them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35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Metrics to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60631"/>
            <a:ext cx="8596667" cy="2280731"/>
          </a:xfrm>
        </p:spPr>
        <p:txBody>
          <a:bodyPr/>
          <a:lstStyle/>
          <a:p>
            <a:r>
              <a:rPr lang="en-US" dirty="0" smtClean="0"/>
              <a:t>Out of our total 4342 the following observation points were made:</a:t>
            </a:r>
          </a:p>
          <a:p>
            <a:pPr lvl="2" algn="just">
              <a:buFont typeface="+mj-lt"/>
              <a:buAutoNum type="arabicPeriod"/>
            </a:pPr>
            <a:r>
              <a:rPr lang="en-US" dirty="0" smtClean="0"/>
              <a:t>The average customer orders within a 90 days timespan</a:t>
            </a:r>
          </a:p>
          <a:p>
            <a:pPr lvl="2" algn="just">
              <a:buFont typeface="+mj-lt"/>
              <a:buAutoNum type="arabicPeriod"/>
            </a:pPr>
            <a:r>
              <a:rPr lang="en-US" dirty="0" smtClean="0"/>
              <a:t>The average customer orders at around 90 times through a period of one year</a:t>
            </a:r>
          </a:p>
          <a:p>
            <a:pPr lvl="2" algn="just">
              <a:buFont typeface="+mj-lt"/>
              <a:buAutoNum type="arabicPeriod"/>
            </a:pPr>
            <a:r>
              <a:rPr lang="en-US" dirty="0" smtClean="0"/>
              <a:t>The total monetary value brought by the total clients is 8 Million USD</a:t>
            </a:r>
          </a:p>
          <a:p>
            <a:pPr lvl="6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30" y="2083515"/>
            <a:ext cx="72294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Quartiles for Segmentation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536" y="2900219"/>
            <a:ext cx="8010466" cy="3141143"/>
          </a:xfrm>
        </p:spPr>
        <p:txBody>
          <a:bodyPr>
            <a:normAutofit/>
          </a:bodyPr>
          <a:lstStyle/>
          <a:p>
            <a:r>
              <a:rPr lang="en-US" dirty="0" smtClean="0"/>
              <a:t>With the earlier discussed quartiles the scales used above are 1 to 4</a:t>
            </a:r>
          </a:p>
          <a:p>
            <a:r>
              <a:rPr lang="en-US" dirty="0" smtClean="0"/>
              <a:t>Hence the higher the better. </a:t>
            </a:r>
          </a:p>
          <a:p>
            <a:pPr lvl="3"/>
            <a:r>
              <a:rPr lang="en-US" sz="1400" dirty="0" err="1" smtClean="0"/>
              <a:t>F_score</a:t>
            </a:r>
            <a:r>
              <a:rPr lang="en-US" sz="1400" dirty="0" smtClean="0"/>
              <a:t>: </a:t>
            </a:r>
            <a:r>
              <a:rPr lang="en-US" sz="1400" dirty="0" err="1" smtClean="0"/>
              <a:t>Frequecy</a:t>
            </a:r>
            <a:r>
              <a:rPr lang="en-US" sz="1400" dirty="0" smtClean="0"/>
              <a:t> Score</a:t>
            </a:r>
          </a:p>
          <a:p>
            <a:pPr lvl="3"/>
            <a:r>
              <a:rPr lang="en-US" sz="1400" dirty="0" err="1" smtClean="0"/>
              <a:t>R_score</a:t>
            </a:r>
            <a:r>
              <a:rPr lang="en-US" sz="1400" dirty="0" smtClean="0"/>
              <a:t>: </a:t>
            </a:r>
            <a:r>
              <a:rPr lang="en-US" sz="1400" dirty="0" err="1" smtClean="0"/>
              <a:t>Recency</a:t>
            </a:r>
            <a:r>
              <a:rPr lang="en-US" sz="1400" dirty="0" smtClean="0"/>
              <a:t> Score</a:t>
            </a:r>
          </a:p>
          <a:p>
            <a:pPr lvl="3"/>
            <a:r>
              <a:rPr lang="en-US" sz="1400" dirty="0" err="1" smtClean="0"/>
              <a:t>M_score</a:t>
            </a:r>
            <a:r>
              <a:rPr lang="en-US" sz="1400" dirty="0" smtClean="0"/>
              <a:t>: Monetary Value Score</a:t>
            </a:r>
          </a:p>
          <a:p>
            <a:r>
              <a:rPr lang="en-US" dirty="0" smtClean="0"/>
              <a:t>In this case we frequency is the lowest performing while </a:t>
            </a:r>
            <a:r>
              <a:rPr lang="en-US" dirty="0" err="1" smtClean="0"/>
              <a:t>recency</a:t>
            </a:r>
            <a:r>
              <a:rPr lang="en-US" dirty="0" smtClean="0"/>
              <a:t> tops the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36" y="1579419"/>
            <a:ext cx="7614457" cy="9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clientele fall in the </a:t>
            </a:r>
            <a:r>
              <a:rPr lang="en-US" dirty="0" smtClean="0">
                <a:solidFill>
                  <a:schemeClr val="tx1"/>
                </a:solidFill>
              </a:rPr>
              <a:t>mid spectrum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552" y="2160589"/>
            <a:ext cx="3697450" cy="3880773"/>
          </a:xfrm>
        </p:spPr>
        <p:txBody>
          <a:bodyPr/>
          <a:lstStyle/>
          <a:p>
            <a:r>
              <a:rPr lang="en-US" dirty="0" smtClean="0"/>
              <a:t>Our clientele occupy the 2</a:t>
            </a:r>
            <a:r>
              <a:rPr lang="en-US" baseline="30000" dirty="0" smtClean="0"/>
              <a:t>nd</a:t>
            </a:r>
            <a:r>
              <a:rPr lang="en-US" dirty="0" smtClean="0"/>
              <a:t> to 5</a:t>
            </a:r>
            <a:r>
              <a:rPr lang="en-US" baseline="30000" dirty="0" smtClean="0"/>
              <a:t>th</a:t>
            </a:r>
            <a:r>
              <a:rPr lang="en-US" dirty="0" smtClean="0"/>
              <a:t> positions in the RFM segments</a:t>
            </a:r>
          </a:p>
          <a:p>
            <a:r>
              <a:rPr lang="en-US" dirty="0" smtClean="0"/>
              <a:t>Our leading numbers come from the 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and 4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RFM Segments</a:t>
            </a:r>
          </a:p>
          <a:p>
            <a:r>
              <a:rPr lang="en-US" dirty="0" smtClean="0"/>
              <a:t>Whilst our trailing come from the 5</a:t>
            </a:r>
            <a:r>
              <a:rPr lang="en-US" baseline="30000" dirty="0" smtClean="0"/>
              <a:t>th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RFM Segments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58" y="1930400"/>
            <a:ext cx="4155650" cy="44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398" y="65947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Big Disparity in Locations</a:t>
            </a:r>
            <a:r>
              <a:rPr lang="en-US" dirty="0" smtClean="0"/>
              <a:t>: United States in the lead with 90%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13" y="2648414"/>
            <a:ext cx="3208053" cy="1956838"/>
          </a:xfrm>
        </p:spPr>
        <p:txBody>
          <a:bodyPr/>
          <a:lstStyle/>
          <a:p>
            <a:r>
              <a:rPr lang="en-US" dirty="0" smtClean="0"/>
              <a:t>Most of our clientele comes from the United Kingdom followed by a big disparity difference from Germany and France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48413"/>
            <a:ext cx="5224702" cy="32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markets we can tap into?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7531" y="2160587"/>
            <a:ext cx="4251241" cy="2178657"/>
          </a:xfrm>
        </p:spPr>
        <p:txBody>
          <a:bodyPr/>
          <a:lstStyle/>
          <a:p>
            <a:r>
              <a:rPr lang="en-US" dirty="0" smtClean="0"/>
              <a:t>There could be markets that we could look into </a:t>
            </a:r>
          </a:p>
          <a:p>
            <a:r>
              <a:rPr lang="en-US" dirty="0" smtClean="0"/>
              <a:t>The following countries have had just one customer over the last year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5" y="2591262"/>
            <a:ext cx="4095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9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43999" cy="3880773"/>
          </a:xfrm>
        </p:spPr>
        <p:txBody>
          <a:bodyPr/>
          <a:lstStyle/>
          <a:p>
            <a:r>
              <a:rPr lang="en-US" dirty="0"/>
              <a:t>To increase the monetary score, consider offering tiered incentives for higher spending, like discounts on bulk purchases or exclusive access for high-spenders. </a:t>
            </a:r>
          </a:p>
        </p:txBody>
      </p:sp>
    </p:spTree>
    <p:extLst>
      <p:ext uri="{BB962C8B-B14F-4D97-AF65-F5344CB8AC3E}">
        <p14:creationId xmlns:p14="http://schemas.microsoft.com/office/powerpoint/2010/main" val="597175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288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RFM ANALYSIS</vt:lpstr>
      <vt:lpstr>Overview</vt:lpstr>
      <vt:lpstr>Key Metrics to watch</vt:lpstr>
      <vt:lpstr>Quartiles for Segmentation Foundation</vt:lpstr>
      <vt:lpstr>Online clientele fall in the mid spectrum</vt:lpstr>
      <vt:lpstr>Big Disparity in Locations: United States in the lead with 90% </vt:lpstr>
      <vt:lpstr>Are there markets we can tap into? 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Microsoft account</dc:creator>
  <cp:lastModifiedBy>Microsoft account</cp:lastModifiedBy>
  <cp:revision>7</cp:revision>
  <dcterms:created xsi:type="dcterms:W3CDTF">2024-11-13T06:18:50Z</dcterms:created>
  <dcterms:modified xsi:type="dcterms:W3CDTF">2024-11-13T07:47:56Z</dcterms:modified>
</cp:coreProperties>
</file>