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884"/>
    <p:restoredTop sz="96327"/>
  </p:normalViewPr>
  <p:slideViewPr>
    <p:cSldViewPr snapToGrid="0" snapToObjects="1">
      <p:cViewPr varScale="1">
        <p:scale>
          <a:sx n="70" d="100"/>
          <a:sy n="70" d="100"/>
        </p:scale>
        <p:origin x="184" y="2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25DEB0-8832-8749-AC92-FF769046B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r>
              <a:rPr lang="en-US" dirty="0"/>
              <a:t>EDA on S&amp;P Composite Index 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4A83A-D1FF-5846-A366-81144D823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120" y="2510119"/>
            <a:ext cx="3602567" cy="1829292"/>
          </a:xfrm>
        </p:spPr>
        <p:txBody>
          <a:bodyPr anchor="ctr">
            <a:normAutofit/>
          </a:bodyPr>
          <a:lstStyle/>
          <a:p>
            <a:pPr algn="l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33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F0D20-BBEF-A245-8EC0-259AA19A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Summary of the Data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BA3A55F-ECCE-0E48-8BFA-C627FD914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467901"/>
              </p:ext>
            </p:extLst>
          </p:nvPr>
        </p:nvGraphicFramePr>
        <p:xfrm>
          <a:off x="1286933" y="2090923"/>
          <a:ext cx="9618138" cy="380873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731568">
                  <a:extLst>
                    <a:ext uri="{9D8B030D-6E8A-4147-A177-3AD203B41FA5}">
                      <a16:colId xmlns:a16="http://schemas.microsoft.com/office/drawing/2014/main" val="4074820031"/>
                    </a:ext>
                  </a:extLst>
                </a:gridCol>
                <a:gridCol w="976065">
                  <a:extLst>
                    <a:ext uri="{9D8B030D-6E8A-4147-A177-3AD203B41FA5}">
                      <a16:colId xmlns:a16="http://schemas.microsoft.com/office/drawing/2014/main" val="1798019514"/>
                    </a:ext>
                  </a:extLst>
                </a:gridCol>
                <a:gridCol w="878945">
                  <a:extLst>
                    <a:ext uri="{9D8B030D-6E8A-4147-A177-3AD203B41FA5}">
                      <a16:colId xmlns:a16="http://schemas.microsoft.com/office/drawing/2014/main" val="3072779952"/>
                    </a:ext>
                  </a:extLst>
                </a:gridCol>
                <a:gridCol w="878945">
                  <a:extLst>
                    <a:ext uri="{9D8B030D-6E8A-4147-A177-3AD203B41FA5}">
                      <a16:colId xmlns:a16="http://schemas.microsoft.com/office/drawing/2014/main" val="1113678776"/>
                    </a:ext>
                  </a:extLst>
                </a:gridCol>
                <a:gridCol w="878945">
                  <a:extLst>
                    <a:ext uri="{9D8B030D-6E8A-4147-A177-3AD203B41FA5}">
                      <a16:colId xmlns:a16="http://schemas.microsoft.com/office/drawing/2014/main" val="2756390226"/>
                    </a:ext>
                  </a:extLst>
                </a:gridCol>
                <a:gridCol w="878945">
                  <a:extLst>
                    <a:ext uri="{9D8B030D-6E8A-4147-A177-3AD203B41FA5}">
                      <a16:colId xmlns:a16="http://schemas.microsoft.com/office/drawing/2014/main" val="2652791665"/>
                    </a:ext>
                  </a:extLst>
                </a:gridCol>
                <a:gridCol w="878945">
                  <a:extLst>
                    <a:ext uri="{9D8B030D-6E8A-4147-A177-3AD203B41FA5}">
                      <a16:colId xmlns:a16="http://schemas.microsoft.com/office/drawing/2014/main" val="860790058"/>
                    </a:ext>
                  </a:extLst>
                </a:gridCol>
                <a:gridCol w="878945">
                  <a:extLst>
                    <a:ext uri="{9D8B030D-6E8A-4147-A177-3AD203B41FA5}">
                      <a16:colId xmlns:a16="http://schemas.microsoft.com/office/drawing/2014/main" val="2923585227"/>
                    </a:ext>
                  </a:extLst>
                </a:gridCol>
                <a:gridCol w="878945">
                  <a:extLst>
                    <a:ext uri="{9D8B030D-6E8A-4147-A177-3AD203B41FA5}">
                      <a16:colId xmlns:a16="http://schemas.microsoft.com/office/drawing/2014/main" val="450892720"/>
                    </a:ext>
                  </a:extLst>
                </a:gridCol>
                <a:gridCol w="878945">
                  <a:extLst>
                    <a:ext uri="{9D8B030D-6E8A-4147-A177-3AD203B41FA5}">
                      <a16:colId xmlns:a16="http://schemas.microsoft.com/office/drawing/2014/main" val="752330605"/>
                    </a:ext>
                  </a:extLst>
                </a:gridCol>
                <a:gridCol w="878945">
                  <a:extLst>
                    <a:ext uri="{9D8B030D-6E8A-4147-A177-3AD203B41FA5}">
                      <a16:colId xmlns:a16="http://schemas.microsoft.com/office/drawing/2014/main" val="3264689248"/>
                    </a:ext>
                  </a:extLst>
                </a:gridCol>
              </a:tblGrid>
              <a:tr h="766092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cap="none" spc="6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﻿</a:t>
                      </a:r>
                    </a:p>
                  </a:txBody>
                  <a:tcPr marL="8489" marR="8489" marT="8149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cap="none" spc="6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S&amp;P Composite</a:t>
                      </a:r>
                    </a:p>
                  </a:txBody>
                  <a:tcPr marL="8489" marR="8489" marT="8149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cap="none" spc="6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Dividend</a:t>
                      </a:r>
                    </a:p>
                  </a:txBody>
                  <a:tcPr marL="8489" marR="8489" marT="8149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cap="none" spc="6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Earnings</a:t>
                      </a:r>
                    </a:p>
                  </a:txBody>
                  <a:tcPr marL="8489" marR="8489" marT="8149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cap="none" spc="6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CPI</a:t>
                      </a:r>
                    </a:p>
                  </a:txBody>
                  <a:tcPr marL="8489" marR="8489" marT="8149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cap="none" spc="6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Long Interest Rate</a:t>
                      </a:r>
                    </a:p>
                  </a:txBody>
                  <a:tcPr marL="8489" marR="8489" marT="8149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cap="none" spc="6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Real Price</a:t>
                      </a:r>
                    </a:p>
                  </a:txBody>
                  <a:tcPr marL="8489" marR="8489" marT="8149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cap="none" spc="6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Real Dividend</a:t>
                      </a:r>
                    </a:p>
                  </a:txBody>
                  <a:tcPr marL="8489" marR="8489" marT="8149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cap="none" spc="6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Real Earnings</a:t>
                      </a:r>
                    </a:p>
                  </a:txBody>
                  <a:tcPr marL="8489" marR="8489" marT="8149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cap="none" spc="6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Cyclically Adjusted PE Ratio</a:t>
                      </a:r>
                    </a:p>
                  </a:txBody>
                  <a:tcPr marL="8489" marR="8489" marT="8149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cap="none" spc="6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return</a:t>
                      </a:r>
                    </a:p>
                  </a:txBody>
                  <a:tcPr marL="8489" marR="8489" marT="8149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915495"/>
                  </a:ext>
                </a:extLst>
              </a:tr>
              <a:tr h="30426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1814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1812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1809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1814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1814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1814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1812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1809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1694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1813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9200909"/>
                  </a:ext>
                </a:extLst>
              </a:tr>
              <a:tr h="30426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337.837394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6.90647801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15.6276161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62.8795419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4.49823787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645.84472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18.0510389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35.9585694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17.2660873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0.00465753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742966"/>
                  </a:ext>
                </a:extLst>
              </a:tr>
              <a:tr h="30426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715.414152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12.4231731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29.585386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76.8778035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2.30654543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774.340214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11.6140182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31.0303964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7.11715118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0.04059644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338014"/>
                  </a:ext>
                </a:extLst>
              </a:tr>
              <a:tr h="30426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2.73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6.27961322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75.6417097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5.57385551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4.68429624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4.78424105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-0.2647374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33647"/>
                  </a:ext>
                </a:extLst>
              </a:tr>
              <a:tr h="304264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7.91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0.421475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0.5633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10.2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3.16354167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191.247664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9.64815484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14.4038776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11.9038469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-0.0149724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9550814"/>
                  </a:ext>
                </a:extLst>
              </a:tr>
              <a:tr h="304264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17.495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0.88835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1.476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20.7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3.81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290.362229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14.7649096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24.0915812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16.3874502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0.00671124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216941"/>
                  </a:ext>
                </a:extLst>
              </a:tr>
              <a:tr h="304264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165.1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7.1908325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14.74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103.325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5.13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725.710163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22.9264016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44.8471796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20.9416332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0.02756308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521419"/>
                  </a:ext>
                </a:extLst>
              </a:tr>
              <a:tr h="30426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4674.77273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60.3971173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175.43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281.148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15.32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4692.48276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65.0088141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178.712398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44.1979398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0.50299401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563264"/>
                  </a:ext>
                </a:extLst>
              </a:tr>
              <a:tr h="30426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Skewness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2.97348253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2.54178876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2.46135117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1.33486045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1.78950849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2.32010673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1.89116748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1.75450088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1.00231901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0.39440418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297994"/>
                  </a:ext>
                </a:extLst>
              </a:tr>
              <a:tr h="30426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Kurtosis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9.95871575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6.28100383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5.61757854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0.33606236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3.75053244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5.75710619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4.0275653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2.75664557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1.33666905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17.0193974</a:t>
                      </a:r>
                    </a:p>
                  </a:txBody>
                  <a:tcPr marL="8489" marR="8489" marT="8149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980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24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BF30-6A16-5A42-927B-F8EABFCC4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Analysis on 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BE574-691E-834D-B216-42FF1E271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2160589"/>
            <a:ext cx="2930517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A Boxplot was created for anomaly detection purpose.</a:t>
            </a:r>
          </a:p>
          <a:p>
            <a:pPr>
              <a:lnSpc>
                <a:spcPct val="90000"/>
              </a:lnSpc>
            </a:pPr>
            <a:r>
              <a:rPr lang="en-US"/>
              <a:t>One outlier is identified from the chart, at 0.5,  which has been replace by moving average of return. </a:t>
            </a:r>
          </a:p>
          <a:p>
            <a:pPr>
              <a:lnSpc>
                <a:spcPct val="90000"/>
              </a:lnSpc>
            </a:pPr>
            <a:r>
              <a:rPr lang="en-US"/>
              <a:t>Distribution of updated return has been compared with normal distribution, with new kurtosis 5.82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2BFF10-ED1F-214E-9DC6-BCF42DBB2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221" y="609600"/>
            <a:ext cx="4899393" cy="26017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940081-B0C0-D24E-B250-C003A45C4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601" y="3439020"/>
            <a:ext cx="4032635" cy="26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0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B1AD96-0E05-B543-ADD9-7A5080B0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S&amp;P Composite Index with VIX History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E1D6D-D526-D645-9260-12721AE23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5283289" cy="3272391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00EF2D-29BC-0249-B617-53043D538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n-US" sz="1500" dirty="0"/>
              <a:t>A negative correlation is identified between return and  Closing figure.</a:t>
            </a:r>
          </a:p>
          <a:p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169185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A74C-3DBE-D545-8821-E8C82362F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S&amp;P Composite Index with US Policy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C8073-29C4-144E-9ABD-81DB35D37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obvious correlation between return and US policy uncertainty index.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416DD0-610C-9547-A6E4-8DD75CCAA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122" y="2944151"/>
            <a:ext cx="54483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64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B2139F-B59F-BE46-BF04-0EEE3297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Further Analysis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D37B06B-8512-46F0-A43D-2821D7B915D3}"/>
              </a:ext>
            </a:extLst>
          </p:cNvPr>
          <p:cNvSpPr/>
          <p:nvPr/>
        </p:nvSpPr>
        <p:spPr>
          <a:xfrm>
            <a:off x="757251" y="1545062"/>
            <a:ext cx="3856774" cy="3856775"/>
          </a:xfrm>
          <a:prstGeom prst="ellipse">
            <a:avLst/>
          </a:prstGeom>
          <a:solidFill>
            <a:prstClr val="ltGray"/>
          </a:solidFill>
        </p:spPr>
      </p:sp>
      <p:sp>
        <p:nvSpPr>
          <p:cNvPr id="30" name="Partial Circle 29">
            <a:extLst>
              <a:ext uri="{FF2B5EF4-FFF2-40B4-BE49-F238E27FC236}">
                <a16:creationId xmlns:a16="http://schemas.microsoft.com/office/drawing/2014/main" id="{6EF6A058-A3DF-4403-BE7B-DEA03B47612E}"/>
              </a:ext>
            </a:extLst>
          </p:cNvPr>
          <p:cNvSpPr/>
          <p:nvPr/>
        </p:nvSpPr>
        <p:spPr>
          <a:xfrm>
            <a:off x="757251" y="1545062"/>
            <a:ext cx="3856774" cy="3856775"/>
          </a:xfrm>
          <a:prstGeom prst="pie">
            <a:avLst>
              <a:gd name="adj1" fmla="val 16200000"/>
              <a:gd name="adj2" fmla="val 15120000"/>
            </a:avLst>
          </a:prstGeom>
          <a:solidFill>
            <a:schemeClr val="accent1"/>
          </a:solidFill>
        </p:spPr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4866FBD-D7BF-4959-AE81-C3FB44A54302}"/>
              </a:ext>
            </a:extLst>
          </p:cNvPr>
          <p:cNvSpPr/>
          <p:nvPr/>
        </p:nvSpPr>
        <p:spPr>
          <a:xfrm>
            <a:off x="1046509" y="1834320"/>
            <a:ext cx="3278258" cy="3278259"/>
          </a:xfrm>
          <a:prstGeom prst="ellipse">
            <a:avLst/>
          </a:prstGeom>
          <a:solidFill>
            <a:prstClr val="white"/>
          </a:solidFill>
        </p:spPr>
      </p:sp>
      <p:pic>
        <p:nvPicPr>
          <p:cNvPr id="7" name="Graphic 6" descr="Bar Graph with Downward Trend">
            <a:extLst>
              <a:ext uri="{FF2B5EF4-FFF2-40B4-BE49-F238E27FC236}">
                <a16:creationId xmlns:a16="http://schemas.microsoft.com/office/drawing/2014/main" id="{D45C7698-B6AF-429A-B0B6-1CE63564F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7173" y="2354984"/>
            <a:ext cx="2236930" cy="2236931"/>
          </a:xfrm>
          <a:prstGeom prst="rect">
            <a:avLst/>
          </a:prstGeom>
          <a:solidFill>
            <a:prstClr val="white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3EEE7-70F6-754C-889E-7E56EE7E1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Value at Return at 95% confidence interval: ﻿-0.060</a:t>
            </a:r>
          </a:p>
          <a:p>
            <a:r>
              <a:rPr lang="en-US" dirty="0">
                <a:solidFill>
                  <a:srgbClr val="FFFFFF"/>
                </a:solidFill>
              </a:rPr>
              <a:t>Expect Shortfall: ﻿0.048</a:t>
            </a:r>
          </a:p>
          <a:p>
            <a:r>
              <a:rPr lang="en-US" dirty="0">
                <a:solidFill>
                  <a:srgbClr val="FFFFFF"/>
                </a:solidFill>
              </a:rPr>
              <a:t>Maximum Drawdown: 3﻿.02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1018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260</TotalTime>
  <Words>258</Words>
  <Application>Microsoft Macintosh PowerPoint</Application>
  <PresentationFormat>Widescreen</PresentationFormat>
  <Paragraphs>135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EDA on S&amp;P Composite Index </vt:lpstr>
      <vt:lpstr>Summary of the Data</vt:lpstr>
      <vt:lpstr>Analysis on Return</vt:lpstr>
      <vt:lpstr>S&amp;P Composite Index with VIX History </vt:lpstr>
      <vt:lpstr>S&amp;P Composite Index with US Policy Uncertainty</vt:lpstr>
      <vt:lpstr>Further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on S&amp;P Composite Index </dc:title>
  <dc:creator>JIEQIONG ZANG</dc:creator>
  <cp:lastModifiedBy>JIEQIONG ZANG</cp:lastModifiedBy>
  <cp:revision>1</cp:revision>
  <dcterms:created xsi:type="dcterms:W3CDTF">2022-03-06T17:57:42Z</dcterms:created>
  <dcterms:modified xsi:type="dcterms:W3CDTF">2022-03-06T22:18:35Z</dcterms:modified>
</cp:coreProperties>
</file>