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71" r:id="rId15"/>
    <p:sldId id="272" r:id="rId16"/>
    <p:sldId id="273" r:id="rId17"/>
    <p:sldId id="269" r:id="rId18"/>
    <p:sldId id="274" r:id="rId19"/>
    <p:sldId id="293" r:id="rId20"/>
    <p:sldId id="277" r:id="rId21"/>
    <p:sldId id="276" r:id="rId22"/>
    <p:sldId id="282" r:id="rId23"/>
    <p:sldId id="281" r:id="rId24"/>
    <p:sldId id="294" r:id="rId25"/>
    <p:sldId id="295" r:id="rId26"/>
    <p:sldId id="298" r:id="rId27"/>
    <p:sldId id="299" r:id="rId28"/>
    <p:sldId id="300" r:id="rId29"/>
    <p:sldId id="301" r:id="rId30"/>
    <p:sldId id="283" r:id="rId31"/>
    <p:sldId id="279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80" r:id="rId40"/>
    <p:sldId id="291" r:id="rId41"/>
    <p:sldId id="292" r:id="rId42"/>
    <p:sldId id="302" r:id="rId43"/>
    <p:sldId id="303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6:29:13.3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1 162,'8'-1,"0"-1,0 1,0-1,0-1,0 1,11-7,16-4,16-2,-16 3,1 2,0 1,1 2,63-4,367 13,-445-3,0-2,0 0,0-2,36-12,14-3,-37 14,-1 0,1 3,0 1,64 4,-31 5,101 25,-117-22,0-1,74 1,107-11,-86-2,367 3,-493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6:29:48.521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1,'83'4,"145"26,-106-5,-78-14,0-2,1-2,58 2,466-10,-560 1,-1 0,0-1,0 0,0-1,0 0,0 0,0 0,-1-1,1 0,13-8,-4 1,1 2,28-9,-31 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6:29:50.917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0,'94'5,"173"30,-89-7,-97-22,122-6,-79-3,-86 3,0 2,0 1,0 2,0 2,-1 1,37 13,-36-9,57 9,18 5,-97-21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6:29:58.50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0,'1717'0,"-1696"0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6:30:04.666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73,'46'0,"332"-14,-236 4,154 9,-133 3,-129-2,2 1,0-1,0-2,0-2,62-13,-66 8,1 3,0 0,49-1,104 8,-73 1,-10-2,-82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6:30:06.59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1,'15'1,"-1"1,26 5,4 2,167 32,-16-3,195 39,-342-69,0-2,1-3,0-1,49-5,1 1,-58 2,-1 2,59 10,-48-6,-1-1,96-5,-61-2,-65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6:29:16.0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26,'608'-14,"108"3,-451 13,765-2,-1002 1,1 2,28 7,11 0,-21-2,78 22,-109-25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6:29:20.7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66,'210'1,"462"-16,-542-1,49-3,345 3,1 37,-511-19,286 18,-278-20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6:29:27.16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95,'58'3,"0"3,95 21,-95-14,0-3,89 4,-103-14,85 12,-67-4,0-4,106-5,-58-1,-35 4,84-4,-138-2,-1 0,0-1,0-1,27-12,37-12,-66 26,29-7,-44 10,0 0,0 0,-1 0,1-1,0 1,-1 0,1-1,-1 0,1 1,-1-1,3-3,-5 4,0 1,1-1,-1 1,0 0,0-1,0 1,0-1,0 1,-1 0,1-1,0 1,0-1,0 1,0 0,0-1,0 1,-1 0,1-1,0 1,0 0,-1-1,1 1,0 0,0-1,-1 1,1 0,0 0,-1 0,1-1,0 1,-1 0,1 0,0 0,-1 0,1-1,-1 1,1 0,0 0,-1 0,0 0,-20-6,18 5,-54-10,-100-6,69 10,-142 1,41 3,103-8,57 6,-50-2,-435 8,492-1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6:29:28.93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70,'317'-12,"19"0,-280 12,111-14,-116 9,1 1,69 5,51-3,-56-18,-95 18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6:29:30.76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25,'822'0,"-791"-1,50-10,-48 6,36-2,238 7,-146 1,-139-1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6:29:33.38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1 167,'157'1,"175"-3,-286-2,81-18,-9 0,-79 16,-1-2,-1-2,0-1,45-21,-48 21,-1 2,2 1,-1 2,64-5,282 5,-218 8,-154-1,0 0,0 0,0 0,0 1,0 0,0 1,0 0,-1 0,1 0,-1 1,0 0,0 1,0 0,-1 0,0 0,0 0,0 1,9 12,2 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6:29:35.26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94,'1041'0,"-1019"-2,0 0,-1-1,1-2,23-7,-17 5,46-8,3 12,-61 4,1-1,-1 0,0-2,0 0,-1-1,1 0,22-9,18-8,-38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6:29:38.82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0 118,'109'-5,"212"-40,-87 8,197 8,2 27,-397 2,6 3,0 1,56 14,-52-9,73 6,-28-16,26 2,-57 10,7 0,57-11,25 1,-33 19,-96-18</inkml:trace>
</inkml:ink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09/04/2024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9368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09/04/2024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6103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09/04/2024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4010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09/04/2024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5784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531EBD0-97ED-4A12-B0C8-E7A5E7F3144B}" type="datetimeFigureOut">
              <a:rPr lang="en-DE" smtClean="0"/>
              <a:t>09/04/2024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DE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0410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09/04/2024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6984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09/04/2024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182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09/04/2024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382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09/04/2024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5084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09/04/2024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6264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09/04/2024</a:t>
            </a:fld>
            <a:endParaRPr lang="en-D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703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531EBD0-97ED-4A12-B0C8-E7A5E7F3144B}" type="datetimeFigureOut">
              <a:rPr lang="en-DE" smtClean="0"/>
              <a:t>09/04/2024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DE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383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cpp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customXml" Target="../ink/ink6.xml"/><Relationship Id="rId18" Type="http://schemas.openxmlformats.org/officeDocument/2006/relationships/image" Target="../media/image31.png"/><Relationship Id="rId26" Type="http://schemas.openxmlformats.org/officeDocument/2006/relationships/image" Target="../media/image35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28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30.png"/><Relationship Id="rId16" Type="http://schemas.openxmlformats.org/officeDocument/2006/relationships/image" Target="../media/image300.png"/><Relationship Id="rId20" Type="http://schemas.openxmlformats.org/officeDocument/2006/relationships/image" Target="../media/image32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customXml" Target="../ink/ink5.xml"/><Relationship Id="rId24" Type="http://schemas.openxmlformats.org/officeDocument/2006/relationships/image" Target="../media/image34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36.png"/><Relationship Id="rId10" Type="http://schemas.openxmlformats.org/officeDocument/2006/relationships/image" Target="../media/image270.png"/><Relationship Id="rId19" Type="http://schemas.openxmlformats.org/officeDocument/2006/relationships/customXml" Target="../ink/ink9.xml"/><Relationship Id="rId4" Type="http://schemas.openxmlformats.org/officeDocument/2006/relationships/image" Target="../media/image240.png"/><Relationship Id="rId9" Type="http://schemas.openxmlformats.org/officeDocument/2006/relationships/customXml" Target="../ink/ink4.xml"/><Relationship Id="rId14" Type="http://schemas.openxmlformats.org/officeDocument/2006/relationships/image" Target="../media/image290.png"/><Relationship Id="rId22" Type="http://schemas.openxmlformats.org/officeDocument/2006/relationships/image" Target="../media/image33.png"/><Relationship Id="rId27" Type="http://schemas.openxmlformats.org/officeDocument/2006/relationships/customXml" Target="../ink/ink13.xml"/><Relationship Id="rId30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4FF2CE18-1520-C1FD-8988-C9ED50888C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5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2B3CC-29BB-4B0C-75E0-35F9CAA78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pPr algn="ctr"/>
            <a:r>
              <a:rPr lang="en-DE" dirty="0">
                <a:solidFill>
                  <a:srgbClr val="FFFFFF"/>
                </a:solidFill>
              </a:rPr>
              <a:t>Programming 3 </a:t>
            </a:r>
          </a:p>
        </p:txBody>
      </p:sp>
    </p:spTree>
    <p:extLst>
      <p:ext uri="{BB962C8B-B14F-4D97-AF65-F5344CB8AC3E}">
        <p14:creationId xmlns:p14="http://schemas.microsoft.com/office/powerpoint/2010/main" val="365865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A77D-1A92-B49C-70E4-C5F2CE32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09082-B5FC-CD4D-7A22-7496A1B1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What is the meaning of Pointers</a:t>
            </a:r>
          </a:p>
          <a:p>
            <a:r>
              <a:rPr lang="en-DE" dirty="0"/>
              <a:t>Why do we need Pointers</a:t>
            </a:r>
          </a:p>
          <a:p>
            <a:r>
              <a:rPr lang="en-DE" dirty="0"/>
              <a:t>What are the variations in the area of Pointers (How can be used in differ</a:t>
            </a:r>
            <a:r>
              <a:rPr lang="en-GB" dirty="0"/>
              <a:t>en</a:t>
            </a:r>
            <a:r>
              <a:rPr lang="en-DE" dirty="0"/>
              <a:t>t cases)</a:t>
            </a:r>
          </a:p>
        </p:txBody>
      </p:sp>
    </p:spTree>
    <p:extLst>
      <p:ext uri="{BB962C8B-B14F-4D97-AF65-F5344CB8AC3E}">
        <p14:creationId xmlns:p14="http://schemas.microsoft.com/office/powerpoint/2010/main" val="786516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F589-593D-14E2-B898-467B8AF5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What is a Pointer</a:t>
            </a:r>
            <a:br>
              <a:rPr lang="en-DE" dirty="0"/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CB7ED-F065-6EC9-1E60-404DF06A4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Pointers simply represents a variable that stores another variable’s address (That's all)</a:t>
            </a:r>
          </a:p>
        </p:txBody>
      </p:sp>
      <p:pic>
        <p:nvPicPr>
          <p:cNvPr id="1028" name="Picture 4" descr="Pointers in C++">
            <a:extLst>
              <a:ext uri="{FF2B5EF4-FFF2-40B4-BE49-F238E27FC236}">
                <a16:creationId xmlns:a16="http://schemas.microsoft.com/office/drawing/2014/main" id="{7F24A7A8-C250-254A-3AAD-CEB9F8FBD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813" y="3023679"/>
            <a:ext cx="9416374" cy="294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725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616FC-F992-88CA-8123-84BB4ED9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Why do we need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2966C-8B33-E7F0-F8D7-313A58278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Memory Management</a:t>
            </a:r>
            <a:r>
              <a:rPr lang="en-GB" dirty="0"/>
              <a:t>: </a:t>
            </a:r>
            <a:br>
              <a:rPr lang="en-DE" dirty="0"/>
            </a:br>
            <a:r>
              <a:rPr lang="en-GB" dirty="0"/>
              <a:t>Pointers give programmers direct access to memory.</a:t>
            </a:r>
            <a:endParaRPr lang="en-DE" dirty="0"/>
          </a:p>
          <a:p>
            <a:r>
              <a:rPr lang="en-GB" b="1" dirty="0"/>
              <a:t>Dynamic Data Structures</a:t>
            </a:r>
            <a:r>
              <a:rPr lang="en-GB" dirty="0"/>
              <a:t>: </a:t>
            </a:r>
            <a:br>
              <a:rPr lang="en-DE" dirty="0"/>
            </a:br>
            <a:r>
              <a:rPr lang="en-GB" dirty="0"/>
              <a:t>Pointers are essential for creating complex data structures like linked lists, trees, graphs, and more.</a:t>
            </a:r>
            <a:endParaRPr lang="en-DE" dirty="0"/>
          </a:p>
          <a:p>
            <a:r>
              <a:rPr lang="en-GB" b="1" dirty="0"/>
              <a:t>Function Arguments and Return Types</a:t>
            </a:r>
            <a:r>
              <a:rPr lang="en-GB" dirty="0"/>
              <a:t>: </a:t>
            </a:r>
            <a:br>
              <a:rPr lang="en-DE" dirty="0"/>
            </a:br>
            <a:r>
              <a:rPr lang="en-GB" dirty="0"/>
              <a:t>Pointers allow functions to modify the value of arguments passed to them, enabling the function to return multiple values.</a:t>
            </a:r>
            <a:endParaRPr lang="en-DE" dirty="0"/>
          </a:p>
          <a:p>
            <a:r>
              <a:rPr lang="en-GB" b="1" dirty="0"/>
              <a:t>Efficiency and Performance</a:t>
            </a:r>
            <a:r>
              <a:rPr lang="en-GB" dirty="0"/>
              <a:t>: </a:t>
            </a:r>
            <a:br>
              <a:rPr lang="en-DE" dirty="0"/>
            </a:br>
            <a:r>
              <a:rPr lang="en-GB" dirty="0"/>
              <a:t>Pointers can lead to more efficient programs.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89867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64B3-F3A1-73BF-13D6-7DE74214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pPr algn="ctr"/>
            <a:r>
              <a:rPr lang="en-DE" dirty="0"/>
              <a:t>Time for </a:t>
            </a:r>
            <a:r>
              <a:rPr lang="en-GB" dirty="0" err="1"/>
              <a:t>th</a:t>
            </a:r>
            <a:r>
              <a:rPr lang="en-DE" dirty="0"/>
              <a:t>e IDE</a:t>
            </a:r>
          </a:p>
        </p:txBody>
      </p:sp>
    </p:spTree>
    <p:extLst>
      <p:ext uri="{BB962C8B-B14F-4D97-AF65-F5344CB8AC3E}">
        <p14:creationId xmlns:p14="http://schemas.microsoft.com/office/powerpoint/2010/main" val="2710914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FC43-AA43-AA57-BE44-B168DBAF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dirty="0"/>
              <a:t>Power of Chat GPT (Le</a:t>
            </a:r>
            <a:r>
              <a:rPr lang="en-GB" dirty="0" err="1"/>
              <a:t>ar</a:t>
            </a:r>
            <a:r>
              <a:rPr lang="en-DE" dirty="0" err="1"/>
              <a:t>ning</a:t>
            </a:r>
            <a:r>
              <a:rPr lang="en-DE" dirty="0"/>
              <a:t> </a:t>
            </a:r>
            <a:r>
              <a:rPr lang="en-DE" dirty="0" err="1"/>
              <a:t>Techn</a:t>
            </a:r>
            <a:r>
              <a:rPr lang="en-GB" dirty="0" err="1"/>
              <a:t>iq</a:t>
            </a:r>
            <a:r>
              <a:rPr lang="en-DE" dirty="0" err="1"/>
              <a:t>ues</a:t>
            </a:r>
            <a:r>
              <a:rPr lang="en-DE" dirty="0"/>
              <a:t>) – </a:t>
            </a:r>
            <a:r>
              <a:rPr lang="en-DE" dirty="0">
                <a:solidFill>
                  <a:srgbClr val="FF0000"/>
                </a:solidFill>
              </a:rPr>
              <a:t>G</a:t>
            </a:r>
            <a:r>
              <a:rPr lang="en-GB" dirty="0">
                <a:solidFill>
                  <a:srgbClr val="FF0000"/>
                </a:solidFill>
              </a:rPr>
              <a:t>o</a:t>
            </a:r>
            <a:r>
              <a:rPr lang="en-DE" dirty="0" err="1">
                <a:solidFill>
                  <a:srgbClr val="FF0000"/>
                </a:solidFill>
              </a:rPr>
              <a:t>ing</a:t>
            </a:r>
            <a:r>
              <a:rPr lang="en-DE" dirty="0">
                <a:solidFill>
                  <a:srgbClr val="FF0000"/>
                </a:solidFill>
              </a:rPr>
              <a:t> beyond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0BF82-FEEC-1BAE-FE3B-E956FEDE3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Show me a simple example how ..... </a:t>
            </a:r>
            <a:r>
              <a:rPr lang="en-GB" dirty="0"/>
              <a:t>A</a:t>
            </a:r>
            <a:r>
              <a:rPr lang="en-DE" dirty="0"/>
              <a:t>re used in C++</a:t>
            </a:r>
          </a:p>
          <a:p>
            <a:r>
              <a:rPr lang="en-GB" dirty="0"/>
              <a:t>Show me 10 different example where </a:t>
            </a:r>
            <a:r>
              <a:rPr lang="en-DE" dirty="0"/>
              <a:t>....</a:t>
            </a:r>
            <a:r>
              <a:rPr lang="en-GB" dirty="0"/>
              <a:t> are used in different ways</a:t>
            </a:r>
            <a:endParaRPr lang="en-DE" dirty="0"/>
          </a:p>
          <a:p>
            <a:r>
              <a:rPr lang="en-DE" dirty="0"/>
              <a:t>Show me a few limitations the concepts of .... bring along using Code examples in C++</a:t>
            </a:r>
          </a:p>
        </p:txBody>
      </p:sp>
    </p:spTree>
    <p:extLst>
      <p:ext uri="{BB962C8B-B14F-4D97-AF65-F5344CB8AC3E}">
        <p14:creationId xmlns:p14="http://schemas.microsoft.com/office/powerpoint/2010/main" val="2519659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CC317F9-150E-1FEA-3A6B-42C216F10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669"/>
            <a:ext cx="5417036" cy="69046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2EA8BA-BE0D-BB3A-0DBE-651E17FBD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199" y="-23335"/>
            <a:ext cx="4665801" cy="690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84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81B1027-58C5-F016-4CB0-DCADEAF5A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334" y="25462"/>
            <a:ext cx="5643331" cy="683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64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9F2F-C4B0-F205-54C5-56838D24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3B1DC-F390-9BCA-28D2-0C34A4950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DE" sz="2400" dirty="0"/>
              <a:t>Go over Prof. Script and the pointer chapter of Udemy</a:t>
            </a:r>
          </a:p>
          <a:p>
            <a:pPr lvl="1"/>
            <a:r>
              <a:rPr lang="en-DE" sz="2200" dirty="0"/>
              <a:t>Mark down all the things that were confusing, Don’t worry if you get the concepts straightway (To solve any problem, first step is to find </a:t>
            </a:r>
            <a:r>
              <a:rPr lang="en-DE" sz="2200" dirty="0" err="1"/>
              <a:t>wher</a:t>
            </a:r>
            <a:r>
              <a:rPr lang="en-GB" sz="2200" dirty="0"/>
              <a:t>e</a:t>
            </a:r>
            <a:r>
              <a:rPr lang="en-DE" sz="2200" dirty="0"/>
              <a:t> is the problem)</a:t>
            </a:r>
          </a:p>
          <a:p>
            <a:r>
              <a:rPr lang="en-DE" sz="2400" dirty="0"/>
              <a:t>Find in all the past papers, where do you see the pointers been used (Just those lines)</a:t>
            </a:r>
          </a:p>
          <a:p>
            <a:r>
              <a:rPr lang="en-DE" sz="2400" dirty="0"/>
              <a:t>Don’t worry if you don’t </a:t>
            </a:r>
            <a:r>
              <a:rPr lang="en-DE" sz="2400" dirty="0" err="1"/>
              <a:t>underst</a:t>
            </a:r>
            <a:r>
              <a:rPr lang="en-GB" sz="2400" dirty="0"/>
              <a:t>an</a:t>
            </a:r>
            <a:r>
              <a:rPr lang="en-DE" sz="2400" dirty="0"/>
              <a:t>d everything – Its just getting </a:t>
            </a:r>
            <a:r>
              <a:rPr lang="en-DE" sz="2400" dirty="0" err="1"/>
              <a:t>st</a:t>
            </a:r>
            <a:r>
              <a:rPr lang="en-GB" sz="2400" dirty="0" err="1"/>
              <a:t>ar</a:t>
            </a:r>
            <a:r>
              <a:rPr lang="en-DE" sz="2400"/>
              <a:t>ted </a:t>
            </a:r>
            <a:r>
              <a:rPr lang="en-DE" sz="2400">
                <a:sym typeface="Wingdings" panose="05000000000000000000" pitchFamily="2" charset="2"/>
              </a:rPr>
              <a:t></a:t>
            </a:r>
            <a:endParaRPr lang="en-DE" sz="2400" dirty="0"/>
          </a:p>
          <a:p>
            <a:pPr lvl="1"/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3719457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C7CB9-FC4A-A5CB-89C9-EFCD496C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Day 2 – Classes and Objects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" name="Picture 5" descr="A person in a suit and tie&#10;&#10;Description automatically generated">
            <a:extLst>
              <a:ext uri="{FF2B5EF4-FFF2-40B4-BE49-F238E27FC236}">
                <a16:creationId xmlns:a16="http://schemas.microsoft.com/office/drawing/2014/main" id="{43A3A14E-FA22-010F-C5F1-3162D9B755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233" y="1066157"/>
            <a:ext cx="5443838" cy="46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98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F2FE31-6B7A-8723-121F-01AAE6C8C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839" y="0"/>
            <a:ext cx="94963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4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514-2414-5E12-4738-441777F1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Crash Course - Plan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CEF7-0496-2570-D2C1-62254F263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April – Topics/Ex</a:t>
            </a:r>
            <a:r>
              <a:rPr lang="en-GB" dirty="0"/>
              <a:t>erc</a:t>
            </a:r>
            <a:r>
              <a:rPr lang="en-DE" dirty="0"/>
              <a:t>ises</a:t>
            </a:r>
          </a:p>
          <a:p>
            <a:r>
              <a:rPr lang="en-DE" dirty="0"/>
              <a:t>May – Review/Exams</a:t>
            </a:r>
          </a:p>
          <a:p>
            <a:r>
              <a:rPr lang="en-DE" dirty="0"/>
              <a:t>June – Weaknesses</a:t>
            </a:r>
          </a:p>
        </p:txBody>
      </p:sp>
    </p:spTree>
    <p:extLst>
      <p:ext uri="{BB962C8B-B14F-4D97-AF65-F5344CB8AC3E}">
        <p14:creationId xmlns:p14="http://schemas.microsoft.com/office/powerpoint/2010/main" val="1902791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0C2A8-27CB-816C-4F2D-D2414617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5022715" cy="1609344"/>
          </a:xfrm>
        </p:spPr>
        <p:txBody>
          <a:bodyPr/>
          <a:lstStyle/>
          <a:p>
            <a:r>
              <a:rPr lang="en-DE" dirty="0"/>
              <a:t>What is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1F2E-30C8-1844-F3A4-9C2F69646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85" y="2093976"/>
            <a:ext cx="5022715" cy="4050792"/>
          </a:xfrm>
        </p:spPr>
        <p:txBody>
          <a:bodyPr/>
          <a:lstStyle/>
          <a:p>
            <a:r>
              <a:rPr lang="en-GB" dirty="0"/>
              <a:t>In C++, a user-defined class is a way for programmers to create their own data types</a:t>
            </a:r>
            <a:endParaRPr lang="en-DE" dirty="0"/>
          </a:p>
          <a:p>
            <a:endParaRPr lang="en-DE" dirty="0"/>
          </a:p>
        </p:txBody>
      </p:sp>
      <p:pic>
        <p:nvPicPr>
          <p:cNvPr id="3078" name="Picture 6" descr="UML Class Diagram Explained With C++ samples | CPP Code Tips">
            <a:extLst>
              <a:ext uri="{FF2B5EF4-FFF2-40B4-BE49-F238E27FC236}">
                <a16:creationId xmlns:a16="http://schemas.microsoft.com/office/drawing/2014/main" id="{036F9007-E993-A135-68C6-3C5BC16DF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440" y="484632"/>
            <a:ext cx="3631760" cy="241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lasses in C++: Declaration And Implementation of Classes [Updated]">
            <a:extLst>
              <a:ext uri="{FF2B5EF4-FFF2-40B4-BE49-F238E27FC236}">
                <a16:creationId xmlns:a16="http://schemas.microsoft.com/office/drawing/2014/main" id="{507CB90F-0514-82AB-3C54-90F3FAEFD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172" y="3297175"/>
            <a:ext cx="3185207" cy="266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951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9329-EAFC-010A-2CC1-15A60540F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4" y="183074"/>
            <a:ext cx="11122152" cy="1609344"/>
          </a:xfrm>
        </p:spPr>
        <p:txBody>
          <a:bodyPr/>
          <a:lstStyle/>
          <a:p>
            <a:r>
              <a:rPr lang="en-DE" dirty="0"/>
              <a:t>What is an Object and why do we need it</a:t>
            </a:r>
          </a:p>
        </p:txBody>
      </p:sp>
      <p:pic>
        <p:nvPicPr>
          <p:cNvPr id="4100" name="Picture 4" descr="Understanding classes and objects">
            <a:extLst>
              <a:ext uri="{FF2B5EF4-FFF2-40B4-BE49-F238E27FC236}">
                <a16:creationId xmlns:a16="http://schemas.microsoft.com/office/drawing/2014/main" id="{D3C816A3-6F40-D14E-AB0C-E229366D0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895" y="2194423"/>
            <a:ext cx="3163819" cy="354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lasses and Objects in C++ - Shiksha Online">
            <a:extLst>
              <a:ext uri="{FF2B5EF4-FFF2-40B4-BE49-F238E27FC236}">
                <a16:creationId xmlns:a16="http://schemas.microsoft.com/office/drawing/2014/main" id="{BF613429-D60D-FDF7-5BAF-720E4E3B6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10" y="1792418"/>
            <a:ext cx="6688316" cy="434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A666-1D02-E71A-813E-87FD2FE5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More Types of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F8EFB-EFBE-EB33-550F-97873B57A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Default</a:t>
            </a:r>
          </a:p>
          <a:p>
            <a:r>
              <a:rPr lang="en-DE" dirty="0"/>
              <a:t>User Defined</a:t>
            </a:r>
          </a:p>
          <a:p>
            <a:r>
              <a:rPr lang="en-DE" dirty="0"/>
              <a:t>Copy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28019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28315-2588-E0EB-3A15-490C4987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47835"/>
          </a:xfrm>
        </p:spPr>
        <p:txBody>
          <a:bodyPr/>
          <a:lstStyle/>
          <a:p>
            <a:pPr algn="ctr"/>
            <a:r>
              <a:rPr lang="en-DE" dirty="0"/>
              <a:t>Constructor</a:t>
            </a:r>
          </a:p>
        </p:txBody>
      </p:sp>
      <p:pic>
        <p:nvPicPr>
          <p:cNvPr id="5122" name="Picture 2" descr="Constructor in C++ | How does Constructor in C++ Work?">
            <a:extLst>
              <a:ext uri="{FF2B5EF4-FFF2-40B4-BE49-F238E27FC236}">
                <a16:creationId xmlns:a16="http://schemas.microsoft.com/office/drawing/2014/main" id="{47303397-BDE6-14ED-EA9F-DC799C19E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52" y="1734053"/>
            <a:ext cx="102489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248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785AD-2E6D-8DFB-D86A-5C051EB5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C6949-3228-1921-D012-C7D24D277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8E9DA-3EDE-89B5-BF08-CBDD1BCE3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21" y="0"/>
            <a:ext cx="107847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56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078C-4A93-78EC-FA58-E467837D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96BBF-48E1-E065-C775-42FF2920A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0C945-B5FF-2875-1FFA-83DE96C85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48" y="0"/>
            <a:ext cx="10197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21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476770-1F12-BDA2-7554-375142FEA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76" y="123364"/>
            <a:ext cx="11088647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5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2B0E-8C3D-D578-80AF-8978BCBF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0C0EC-1EC3-B05E-ECFF-F732E6CE2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89CE9-CB61-DBFF-B83D-A93FC37CA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96" y="0"/>
            <a:ext cx="107782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25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6FF37D3-7B28-4737-9746-9ACFE5DD9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943" y="585650"/>
            <a:ext cx="8287835" cy="525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79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3B2E16-4D22-FC4E-F47C-EA92B9F1C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640" y="291829"/>
            <a:ext cx="9101598" cy="616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9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4C2A1-758E-860A-6D62-A7DDECAC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Thi</a:t>
            </a:r>
            <a:r>
              <a:rPr lang="en-GB" dirty="0"/>
              <a:t>ng</a:t>
            </a:r>
            <a:r>
              <a:rPr lang="en-DE" dirty="0"/>
              <a:t>s to consider from the start – Self Develop</a:t>
            </a:r>
            <a:r>
              <a:rPr lang="en-GB" dirty="0" err="1"/>
              <a:t>ment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9496F-5772-B315-43D9-F6285CE3B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Rule book</a:t>
            </a:r>
          </a:p>
          <a:p>
            <a:pPr lvl="1"/>
            <a:r>
              <a:rPr lang="en-DE" dirty="0"/>
              <a:t>Splitting up the topics</a:t>
            </a:r>
          </a:p>
          <a:p>
            <a:r>
              <a:rPr lang="en-DE" dirty="0"/>
              <a:t>Using external reso</a:t>
            </a:r>
            <a:r>
              <a:rPr lang="en-GB" dirty="0"/>
              <a:t>ur</a:t>
            </a:r>
            <a:r>
              <a:rPr lang="en-DE" dirty="0"/>
              <a:t>ces for having a bigger picture</a:t>
            </a:r>
          </a:p>
          <a:p>
            <a:pPr lvl="1"/>
            <a:r>
              <a:rPr lang="en-DE" dirty="0"/>
              <a:t>Primary source:</a:t>
            </a:r>
          </a:p>
          <a:p>
            <a:pPr lvl="2"/>
            <a:r>
              <a:rPr lang="en-DE" dirty="0"/>
              <a:t>Prof. Script</a:t>
            </a:r>
          </a:p>
          <a:p>
            <a:pPr lvl="2"/>
            <a:r>
              <a:rPr lang="en-DE" dirty="0" err="1"/>
              <a:t>LearnCPP</a:t>
            </a:r>
            <a:r>
              <a:rPr lang="en-DE" dirty="0"/>
              <a:t> Website: </a:t>
            </a:r>
            <a:r>
              <a:rPr lang="en-GB" dirty="0">
                <a:hlinkClick r:id="rId2"/>
              </a:rPr>
              <a:t>Learn C++ – Skill up with our free tutorials (learncpp.com)</a:t>
            </a:r>
            <a:endParaRPr lang="en-DE" dirty="0"/>
          </a:p>
          <a:p>
            <a:pPr lvl="2"/>
            <a:r>
              <a:rPr lang="en-DE" dirty="0"/>
              <a:t>Udemy C</a:t>
            </a:r>
            <a:r>
              <a:rPr lang="en-GB" dirty="0"/>
              <a:t>o</a:t>
            </a:r>
            <a:r>
              <a:rPr lang="en-DE" dirty="0" err="1"/>
              <a:t>urse</a:t>
            </a:r>
            <a:r>
              <a:rPr lang="en-DE" dirty="0"/>
              <a:t>, most of you </a:t>
            </a:r>
            <a:r>
              <a:rPr lang="en-DE" dirty="0" err="1"/>
              <a:t>alre</a:t>
            </a:r>
            <a:r>
              <a:rPr lang="en-GB" dirty="0"/>
              <a:t>ad</a:t>
            </a:r>
            <a:r>
              <a:rPr lang="en-DE" dirty="0"/>
              <a:t>y know about it </a:t>
            </a:r>
            <a:r>
              <a:rPr lang="en-DE" dirty="0">
                <a:sym typeface="Wingdings" panose="05000000000000000000" pitchFamily="2" charset="2"/>
              </a:rPr>
              <a:t></a:t>
            </a:r>
            <a:endParaRPr lang="en-DE" dirty="0"/>
          </a:p>
          <a:p>
            <a:r>
              <a:rPr lang="en-DE" dirty="0"/>
              <a:t>Power of Chat GPT (Le</a:t>
            </a:r>
            <a:r>
              <a:rPr lang="en-GB" dirty="0" err="1"/>
              <a:t>ar</a:t>
            </a:r>
            <a:r>
              <a:rPr lang="en-DE" dirty="0" err="1"/>
              <a:t>ning</a:t>
            </a:r>
            <a:r>
              <a:rPr lang="en-DE" dirty="0"/>
              <a:t> </a:t>
            </a:r>
            <a:r>
              <a:rPr lang="en-DE" dirty="0" err="1"/>
              <a:t>Techn</a:t>
            </a:r>
            <a:r>
              <a:rPr lang="en-GB" dirty="0" err="1"/>
              <a:t>iq</a:t>
            </a:r>
            <a:r>
              <a:rPr lang="en-DE" dirty="0" err="1"/>
              <a:t>ues</a:t>
            </a:r>
            <a:r>
              <a:rPr lang="en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9369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A262-16DC-BB3B-2E7C-2A825EAA7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494360"/>
            <a:ext cx="10058400" cy="1609344"/>
          </a:xfrm>
        </p:spPr>
        <p:txBody>
          <a:bodyPr/>
          <a:lstStyle/>
          <a:p>
            <a:pPr algn="ctr"/>
            <a:r>
              <a:rPr lang="en-DE" dirty="0"/>
              <a:t>Destructor</a:t>
            </a:r>
          </a:p>
        </p:txBody>
      </p:sp>
      <p:pic>
        <p:nvPicPr>
          <p:cNvPr id="6146" name="Picture 2" descr="Destructors in C++ with Examples - Dot Net Tutorials">
            <a:extLst>
              <a:ext uri="{FF2B5EF4-FFF2-40B4-BE49-F238E27FC236}">
                <a16:creationId xmlns:a16="http://schemas.microsoft.com/office/drawing/2014/main" id="{989C7E6F-0D11-7DA0-0C92-819437300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80" y="2197438"/>
            <a:ext cx="9629639" cy="369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896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567A-17CA-9E6E-81AE-7AB997D2B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026" y="2722869"/>
            <a:ext cx="9795948" cy="1412262"/>
          </a:xfrm>
        </p:spPr>
        <p:txBody>
          <a:bodyPr/>
          <a:lstStyle/>
          <a:p>
            <a:pPr algn="ctr"/>
            <a:r>
              <a:rPr lang="en-GB" dirty="0"/>
              <a:t>I</a:t>
            </a:r>
            <a:r>
              <a:rPr lang="en-DE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3447980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636431-41C0-8AA7-E2DC-8D7B5ED90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3" y="-11750"/>
            <a:ext cx="10836613" cy="6881499"/>
          </a:xfrm>
        </p:spPr>
      </p:pic>
    </p:spTree>
    <p:extLst>
      <p:ext uri="{BB962C8B-B14F-4D97-AF65-F5344CB8AC3E}">
        <p14:creationId xmlns:p14="http://schemas.microsoft.com/office/powerpoint/2010/main" val="332620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3507-A1CA-0CA4-D645-3AFCE834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pPr algn="ctr"/>
            <a:r>
              <a:rPr lang="en-DE" dirty="0"/>
              <a:t>What we have achieved so far</a:t>
            </a:r>
            <a:br>
              <a:rPr lang="en-DE" dirty="0"/>
            </a:br>
            <a:r>
              <a:rPr lang="en-DE" dirty="0"/>
              <a:t>Exam Time</a:t>
            </a:r>
          </a:p>
        </p:txBody>
      </p:sp>
    </p:spTree>
    <p:extLst>
      <p:ext uri="{BB962C8B-B14F-4D97-AF65-F5344CB8AC3E}">
        <p14:creationId xmlns:p14="http://schemas.microsoft.com/office/powerpoint/2010/main" val="2702498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DE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DE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E2D3DCD-4716-40AA-90C0-6F2F9F116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7BACED-9574-4AAE-9D04-510030835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4225845"/>
            <a:ext cx="12192000" cy="2610465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FAF2D-3B7D-F409-4228-53C281911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59" y="4355692"/>
            <a:ext cx="10509069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600" dirty="0">
                <a:solidFill>
                  <a:schemeClr val="tx1"/>
                </a:solidFill>
              </a:rPr>
              <a:t>Polymorphism</a:t>
            </a:r>
          </a:p>
        </p:txBody>
      </p:sp>
      <p:pic>
        <p:nvPicPr>
          <p:cNvPr id="4" name="Picture 3" descr="Abstract background of glass molecules">
            <a:extLst>
              <a:ext uri="{FF2B5EF4-FFF2-40B4-BE49-F238E27FC236}">
                <a16:creationId xmlns:a16="http://schemas.microsoft.com/office/drawing/2014/main" id="{810B133A-0929-CAED-7870-055B8C4042B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1738" b="6387"/>
          <a:stretch/>
        </p:blipFill>
        <p:spPr>
          <a:xfrm>
            <a:off x="20" y="10"/>
            <a:ext cx="12191980" cy="424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22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++ Polymorphism with Example">
            <a:extLst>
              <a:ext uri="{FF2B5EF4-FFF2-40B4-BE49-F238E27FC236}">
                <a16:creationId xmlns:a16="http://schemas.microsoft.com/office/drawing/2014/main" id="{DF59E1E5-BEE4-C0BD-4FAA-E874AEC06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555" y="1097165"/>
            <a:ext cx="5980889" cy="466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659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69B26E-072A-E2E2-5500-81984A81F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385" y="278511"/>
            <a:ext cx="7768559" cy="6280329"/>
          </a:xfrm>
        </p:spPr>
      </p:pic>
    </p:spTree>
    <p:extLst>
      <p:ext uri="{BB962C8B-B14F-4D97-AF65-F5344CB8AC3E}">
        <p14:creationId xmlns:p14="http://schemas.microsoft.com/office/powerpoint/2010/main" val="1162472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8EB1-98DA-0866-DC0E-8712B60FC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DE" sz="4400" dirty="0"/>
              <a:t>Virtual Keyword – In Action</a:t>
            </a:r>
          </a:p>
        </p:txBody>
      </p:sp>
    </p:spTree>
    <p:extLst>
      <p:ext uri="{BB962C8B-B14F-4D97-AF65-F5344CB8AC3E}">
        <p14:creationId xmlns:p14="http://schemas.microsoft.com/office/powerpoint/2010/main" val="21347009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E9A3-4E58-2E2B-197D-5839512DC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194" y="821869"/>
            <a:ext cx="6212806" cy="4817588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04477F5-1FBB-534A-F250-029FD20CA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821869"/>
            <a:ext cx="5959198" cy="4817589"/>
          </a:xfrm>
        </p:spPr>
      </p:pic>
    </p:spTree>
    <p:extLst>
      <p:ext uri="{BB962C8B-B14F-4D97-AF65-F5344CB8AC3E}">
        <p14:creationId xmlns:p14="http://schemas.microsoft.com/office/powerpoint/2010/main" val="5259181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F76A98-AD3F-B899-0008-B0BC9520D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871" y="0"/>
            <a:ext cx="7038258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DE16916-7346-9B3F-E7A1-57FAA82C3E49}"/>
                  </a:ext>
                </a:extLst>
              </p14:cNvPr>
              <p14:cNvContentPartPr/>
              <p14:nvPr/>
            </p14:nvContentPartPr>
            <p14:xfrm>
              <a:off x="3259467" y="382040"/>
              <a:ext cx="973080" cy="58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DE16916-7346-9B3F-E7A1-57FAA82C3E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5827" y="274400"/>
                <a:ext cx="108072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DBDBEF1-4692-F45C-FF46-4DD3AA0BBBEE}"/>
                  </a:ext>
                </a:extLst>
              </p14:cNvPr>
              <p14:cNvContentPartPr/>
              <p14:nvPr/>
            </p14:nvContentPartPr>
            <p14:xfrm>
              <a:off x="3233907" y="1861640"/>
              <a:ext cx="1076760" cy="25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DBDBEF1-4692-F45C-FF46-4DD3AA0BBB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80267" y="1754000"/>
                <a:ext cx="11844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D02678F-816D-E517-4A27-66D30F4069B6}"/>
                  </a:ext>
                </a:extLst>
              </p14:cNvPr>
              <p14:cNvContentPartPr/>
              <p14:nvPr/>
            </p14:nvContentPartPr>
            <p14:xfrm>
              <a:off x="3268107" y="4243400"/>
              <a:ext cx="927720" cy="24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D02678F-816D-E517-4A27-66D30F4069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14107" y="4135760"/>
                <a:ext cx="103536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A296EEC-6553-1136-DBC7-FCF667AAB276}"/>
                  </a:ext>
                </a:extLst>
              </p14:cNvPr>
              <p14:cNvContentPartPr/>
              <p14:nvPr/>
            </p14:nvContentPartPr>
            <p14:xfrm>
              <a:off x="3251187" y="626120"/>
              <a:ext cx="595080" cy="69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A296EEC-6553-1136-DBC7-FCF667AAB27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97187" y="518480"/>
                <a:ext cx="70272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7F1553C-B913-D8F3-FD62-CD1B1A185022}"/>
                  </a:ext>
                </a:extLst>
              </p14:cNvPr>
              <p14:cNvContentPartPr/>
              <p14:nvPr/>
            </p14:nvContentPartPr>
            <p14:xfrm>
              <a:off x="3284667" y="2099960"/>
              <a:ext cx="507600" cy="25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7F1553C-B913-D8F3-FD62-CD1B1A18502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31027" y="1991960"/>
                <a:ext cx="61524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EE21444-985F-623D-9AEC-4E25181B8F48}"/>
                  </a:ext>
                </a:extLst>
              </p14:cNvPr>
              <p14:cNvContentPartPr/>
              <p14:nvPr/>
            </p14:nvContentPartPr>
            <p14:xfrm>
              <a:off x="3251187" y="2513960"/>
              <a:ext cx="549720" cy="9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EE21444-985F-623D-9AEC-4E25181B8F4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97187" y="2406320"/>
                <a:ext cx="65736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3FF6B0E-9323-D55B-D2BD-5FA46CE21074}"/>
                  </a:ext>
                </a:extLst>
              </p14:cNvPr>
              <p14:cNvContentPartPr/>
              <p14:nvPr/>
            </p14:nvContentPartPr>
            <p14:xfrm>
              <a:off x="3216987" y="4376600"/>
              <a:ext cx="703080" cy="60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3FF6B0E-9323-D55B-D2BD-5FA46CE2107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63347" y="4268600"/>
                <a:ext cx="81072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9A79A16-D080-7E1E-2874-9AB32FF376CE}"/>
                  </a:ext>
                </a:extLst>
              </p14:cNvPr>
              <p14:cNvContentPartPr/>
              <p14:nvPr/>
            </p14:nvContentPartPr>
            <p14:xfrm>
              <a:off x="3251187" y="4927760"/>
              <a:ext cx="567360" cy="33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9A79A16-D080-7E1E-2874-9AB32FF376C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97187" y="4819760"/>
                <a:ext cx="67500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6D35853-1C4C-5153-703F-5F62804A3707}"/>
                  </a:ext>
                </a:extLst>
              </p14:cNvPr>
              <p14:cNvContentPartPr/>
              <p14:nvPr/>
            </p14:nvContentPartPr>
            <p14:xfrm>
              <a:off x="4478787" y="4207760"/>
              <a:ext cx="956160" cy="42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6D35853-1C4C-5153-703F-5F62804A370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424787" y="4099760"/>
                <a:ext cx="10638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1DDA8A1-A256-749C-4EDD-5C5CD05A2B83}"/>
                  </a:ext>
                </a:extLst>
              </p14:cNvPr>
              <p14:cNvContentPartPr/>
              <p14:nvPr/>
            </p14:nvContentPartPr>
            <p14:xfrm>
              <a:off x="3623427" y="2793680"/>
              <a:ext cx="516960" cy="34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1DDA8A1-A256-749C-4EDD-5C5CD05A2B8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569787" y="2686040"/>
                <a:ext cx="62460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390EF64-ACB1-5280-7641-9DDF5CEC3D43}"/>
                  </a:ext>
                </a:extLst>
              </p14:cNvPr>
              <p14:cNvContentPartPr/>
              <p14:nvPr/>
            </p14:nvContentPartPr>
            <p14:xfrm>
              <a:off x="3691107" y="812600"/>
              <a:ext cx="544320" cy="65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390EF64-ACB1-5280-7641-9DDF5CEC3D4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637467" y="704600"/>
                <a:ext cx="6519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D4DCAB6-001A-E789-C884-90AE5B01FF9B}"/>
                  </a:ext>
                </a:extLst>
              </p14:cNvPr>
              <p14:cNvContentPartPr/>
              <p14:nvPr/>
            </p14:nvContentPartPr>
            <p14:xfrm>
              <a:off x="3606867" y="5071400"/>
              <a:ext cx="62568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D4DCAB6-001A-E789-C884-90AE5B01FF9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552867" y="4963400"/>
                <a:ext cx="733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3990A4E-AC05-3FF2-ADB2-71A325C1115C}"/>
                  </a:ext>
                </a:extLst>
              </p14:cNvPr>
              <p14:cNvContentPartPr/>
              <p14:nvPr/>
            </p14:nvContentPartPr>
            <p14:xfrm>
              <a:off x="3581307" y="5553080"/>
              <a:ext cx="685800" cy="26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3990A4E-AC05-3FF2-ADB2-71A325C1115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527307" y="5445080"/>
                <a:ext cx="7934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1A135DA-77AB-A60E-FB74-A39E489805D7}"/>
                  </a:ext>
                </a:extLst>
              </p14:cNvPr>
              <p14:cNvContentPartPr/>
              <p14:nvPr/>
            </p14:nvContentPartPr>
            <p14:xfrm>
              <a:off x="3564387" y="3140720"/>
              <a:ext cx="659880" cy="774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1A135DA-77AB-A60E-FB74-A39E489805D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510387" y="3033080"/>
                <a:ext cx="767520" cy="29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800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97A6B-A693-9DE3-E165-06FD7682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Breaking down the chapters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8542A-B75C-B5F7-8192-EA2BA3ABE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Pointers</a:t>
            </a:r>
          </a:p>
          <a:p>
            <a:r>
              <a:rPr lang="en-DE" dirty="0"/>
              <a:t>Classes and objects</a:t>
            </a:r>
          </a:p>
          <a:p>
            <a:r>
              <a:rPr lang="en-DE" dirty="0"/>
              <a:t>Inheritance</a:t>
            </a:r>
          </a:p>
          <a:p>
            <a:r>
              <a:rPr lang="en-DE" dirty="0"/>
              <a:t>Polymorphism</a:t>
            </a:r>
          </a:p>
          <a:p>
            <a:r>
              <a:rPr lang="en-DE" dirty="0"/>
              <a:t>Overloading Operators</a:t>
            </a:r>
          </a:p>
          <a:p>
            <a:r>
              <a:rPr lang="en-DE" dirty="0"/>
              <a:t>STL</a:t>
            </a:r>
          </a:p>
          <a:p>
            <a:pPr lvl="1"/>
            <a:r>
              <a:rPr lang="en-DE" dirty="0"/>
              <a:t>Templates</a:t>
            </a:r>
          </a:p>
          <a:p>
            <a:pPr lvl="1"/>
            <a:r>
              <a:rPr lang="en-DE" dirty="0"/>
              <a:t>Functors/Binders</a:t>
            </a:r>
          </a:p>
        </p:txBody>
      </p:sp>
    </p:spTree>
    <p:extLst>
      <p:ext uri="{BB962C8B-B14F-4D97-AF65-F5344CB8AC3E}">
        <p14:creationId xmlns:p14="http://schemas.microsoft.com/office/powerpoint/2010/main" val="18584707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64B3-F3A1-73BF-13D6-7DE74214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pPr algn="ctr"/>
            <a:r>
              <a:rPr lang="en-DE" dirty="0"/>
              <a:t>Time for </a:t>
            </a:r>
            <a:r>
              <a:rPr lang="en-GB" dirty="0" err="1"/>
              <a:t>th</a:t>
            </a:r>
            <a:r>
              <a:rPr lang="en-DE" dirty="0"/>
              <a:t>e IDE</a:t>
            </a:r>
          </a:p>
        </p:txBody>
      </p:sp>
    </p:spTree>
    <p:extLst>
      <p:ext uri="{BB962C8B-B14F-4D97-AF65-F5344CB8AC3E}">
        <p14:creationId xmlns:p14="http://schemas.microsoft.com/office/powerpoint/2010/main" val="6435155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345B-2B72-2A12-00F9-6CA4E995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657" y="2624328"/>
            <a:ext cx="6160685" cy="1609344"/>
          </a:xfrm>
        </p:spPr>
        <p:txBody>
          <a:bodyPr/>
          <a:lstStyle/>
          <a:p>
            <a:r>
              <a:rPr lang="en-DE" dirty="0"/>
              <a:t>Overloading Operators</a:t>
            </a:r>
          </a:p>
        </p:txBody>
      </p:sp>
    </p:spTree>
    <p:extLst>
      <p:ext uri="{BB962C8B-B14F-4D97-AF65-F5344CB8AC3E}">
        <p14:creationId xmlns:p14="http://schemas.microsoft.com/office/powerpoint/2010/main" val="3835603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5CF72-6505-085C-12B8-855033F8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080D0-F3E9-0536-2C68-0A99E7368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35F28-0F50-9DA8-BE18-5500AA377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30" y="0"/>
            <a:ext cx="10842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437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C4D36-C874-E453-6402-6825E028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99887-6288-94C6-A997-FACB65D31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85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7421-0E86-F4D4-ECC7-AAD9D6EB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Breaking down the past exam (Disclaimer)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EAB04-D0E0-B855-FDED-25D7807CC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Question 1 – Acting like a complier</a:t>
            </a:r>
          </a:p>
          <a:p>
            <a:r>
              <a:rPr lang="en-DE" dirty="0"/>
              <a:t>Question 2 – Usi</a:t>
            </a:r>
            <a:r>
              <a:rPr lang="en-GB" dirty="0"/>
              <a:t>n</a:t>
            </a:r>
            <a:r>
              <a:rPr lang="en-DE" dirty="0"/>
              <a:t>g your cheat sheet</a:t>
            </a:r>
          </a:p>
          <a:p>
            <a:r>
              <a:rPr lang="en-DE" dirty="0"/>
              <a:t>Question 3/4/5/ – Real Programming </a:t>
            </a:r>
          </a:p>
          <a:p>
            <a:pPr lvl="1"/>
            <a:r>
              <a:rPr lang="en-DE" dirty="0"/>
              <a:t>There is a cheap way but not fully recommended :P</a:t>
            </a:r>
          </a:p>
        </p:txBody>
      </p:sp>
    </p:spTree>
    <p:extLst>
      <p:ext uri="{BB962C8B-B14F-4D97-AF65-F5344CB8AC3E}">
        <p14:creationId xmlns:p14="http://schemas.microsoft.com/office/powerpoint/2010/main" val="42254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FD21-B6AD-29C5-75CC-4CD4A253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Question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71F53-D43B-4A91-B2CB-15C8E3B97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sz="2800" dirty="0"/>
              <a:t>To get fluent:</a:t>
            </a:r>
          </a:p>
          <a:p>
            <a:pPr lvl="1"/>
            <a:r>
              <a:rPr lang="en-DE" sz="2400" dirty="0"/>
              <a:t>Minimum Info: </a:t>
            </a:r>
          </a:p>
          <a:p>
            <a:pPr lvl="2"/>
            <a:r>
              <a:rPr lang="en-DE" sz="2000" dirty="0"/>
              <a:t>Classes and Objects</a:t>
            </a:r>
          </a:p>
          <a:p>
            <a:pPr lvl="2"/>
            <a:r>
              <a:rPr lang="en-DE" sz="2000" dirty="0"/>
              <a:t>Inheritance</a:t>
            </a:r>
          </a:p>
          <a:p>
            <a:pPr lvl="2"/>
            <a:r>
              <a:rPr lang="en-DE" sz="2000" dirty="0"/>
              <a:t>Polymorphism</a:t>
            </a:r>
          </a:p>
          <a:p>
            <a:pPr lvl="2"/>
            <a:r>
              <a:rPr lang="en-DE" sz="2000" dirty="0"/>
              <a:t>Sometimes (STL) but not complicated compar</a:t>
            </a:r>
            <a:r>
              <a:rPr lang="en-GB" sz="2000" dirty="0"/>
              <a:t>a</a:t>
            </a:r>
            <a:r>
              <a:rPr lang="en-DE" sz="2000" dirty="0"/>
              <a:t>tively</a:t>
            </a:r>
          </a:p>
        </p:txBody>
      </p:sp>
    </p:spTree>
    <p:extLst>
      <p:ext uri="{BB962C8B-B14F-4D97-AF65-F5344CB8AC3E}">
        <p14:creationId xmlns:p14="http://schemas.microsoft.com/office/powerpoint/2010/main" val="419666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AA73-57F8-4CC2-40EB-A6E1F66B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A3528-E87C-B5BF-497E-FC26051E1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How to optim</a:t>
            </a:r>
            <a:r>
              <a:rPr lang="en-GB" dirty="0" err="1"/>
              <a:t>i</a:t>
            </a:r>
            <a:r>
              <a:rPr lang="en-DE" dirty="0"/>
              <a:t>ze your cheat sheet its maximum potential</a:t>
            </a:r>
          </a:p>
          <a:p>
            <a:pPr lvl="1"/>
            <a:r>
              <a:rPr lang="en-DE" b="1" dirty="0"/>
              <a:t>Draft 1 </a:t>
            </a:r>
            <a:r>
              <a:rPr lang="en-DE" dirty="0"/>
              <a:t>– Find all the keywords from t</a:t>
            </a:r>
            <a:r>
              <a:rPr lang="en-GB" dirty="0"/>
              <a:t>he</a:t>
            </a:r>
            <a:r>
              <a:rPr lang="en-DE" dirty="0"/>
              <a:t> script (Recommended – Split all the big topics in different notebooks on your IPAD/Paper Based Notebook)</a:t>
            </a:r>
            <a:br>
              <a:rPr lang="en-DE" dirty="0"/>
            </a:br>
            <a:endParaRPr lang="en-DE" dirty="0"/>
          </a:p>
          <a:p>
            <a:pPr lvl="1"/>
            <a:r>
              <a:rPr lang="en-DE" b="1" dirty="0"/>
              <a:t>Draft 2</a:t>
            </a:r>
            <a:r>
              <a:rPr lang="en-DE" dirty="0"/>
              <a:t> – After looking over all the past exams, find the common questions asked by the Prof. </a:t>
            </a:r>
            <a:r>
              <a:rPr lang="en-GB" dirty="0"/>
              <a:t>A</a:t>
            </a:r>
            <a:r>
              <a:rPr lang="en-DE" dirty="0" err="1"/>
              <a:t>nd</a:t>
            </a:r>
            <a:r>
              <a:rPr lang="en-DE" dirty="0"/>
              <a:t> rep</a:t>
            </a:r>
            <a:r>
              <a:rPr lang="en-GB" dirty="0"/>
              <a:t>la</a:t>
            </a:r>
            <a:r>
              <a:rPr lang="en-DE" dirty="0" err="1"/>
              <a:t>ce</a:t>
            </a:r>
            <a:r>
              <a:rPr lang="en-DE" dirty="0"/>
              <a:t> that with draft 1</a:t>
            </a:r>
            <a:br>
              <a:rPr lang="en-DE" dirty="0"/>
            </a:br>
            <a:endParaRPr lang="en-DE" dirty="0"/>
          </a:p>
          <a:p>
            <a:pPr lvl="1"/>
            <a:r>
              <a:rPr lang="en-DE" b="1" dirty="0"/>
              <a:t>Draft 3 </a:t>
            </a:r>
            <a:r>
              <a:rPr lang="en-DE" dirty="0"/>
              <a:t>– You will notice over the period of time, some concepts would get very easy to remember, be</a:t>
            </a:r>
            <a:r>
              <a:rPr lang="en-GB" dirty="0"/>
              <a:t>ca</a:t>
            </a:r>
            <a:r>
              <a:rPr lang="en-DE" dirty="0"/>
              <a:t>use you would be using it in real life programming questions (So Remove those extra Info.)</a:t>
            </a:r>
            <a:br>
              <a:rPr lang="en-DE" dirty="0"/>
            </a:br>
            <a:endParaRPr lang="en-DE" dirty="0"/>
          </a:p>
          <a:p>
            <a:pPr lvl="1"/>
            <a:r>
              <a:rPr lang="en-DE" b="1" dirty="0"/>
              <a:t>Final Draft – </a:t>
            </a:r>
            <a:r>
              <a:rPr lang="en-DE" dirty="0"/>
              <a:t>Make sure to put all the past exam questions especially the </a:t>
            </a:r>
            <a:r>
              <a:rPr lang="en-DE" dirty="0" err="1"/>
              <a:t>the</a:t>
            </a:r>
            <a:r>
              <a:rPr lang="en-GB" dirty="0"/>
              <a:t>or</a:t>
            </a:r>
            <a:r>
              <a:rPr lang="en-DE" dirty="0"/>
              <a:t>y on your cheat sheet.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740436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5996-B93F-655C-E301-89175E2F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Question 3/4/5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238E2-D584-6A73-9D66-EF86B1A28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sz="2400" dirty="0"/>
              <a:t>Start reading other peoples code</a:t>
            </a:r>
          </a:p>
          <a:p>
            <a:r>
              <a:rPr lang="en-DE" sz="2400" dirty="0"/>
              <a:t>Weekly Exercises</a:t>
            </a:r>
          </a:p>
          <a:p>
            <a:r>
              <a:rPr lang="en-DE" sz="2400" dirty="0"/>
              <a:t>First try your best, then use Chat GPT </a:t>
            </a:r>
          </a:p>
          <a:p>
            <a:pPr lvl="1"/>
            <a:r>
              <a:rPr lang="en-DE" sz="2000" dirty="0"/>
              <a:t>(Don’t Forget to document your progress, what you ach</a:t>
            </a:r>
            <a:r>
              <a:rPr lang="en-GB" sz="2000" dirty="0" err="1"/>
              <a:t>ie</a:t>
            </a:r>
            <a:r>
              <a:rPr lang="en-DE" sz="2000" dirty="0" err="1"/>
              <a:t>ved</a:t>
            </a:r>
            <a:r>
              <a:rPr lang="en-DE" sz="2000" dirty="0"/>
              <a:t> and what Chat GPT did)</a:t>
            </a:r>
          </a:p>
          <a:p>
            <a:pPr marL="0" indent="0">
              <a:buNone/>
            </a:pPr>
            <a:r>
              <a:rPr lang="en-DE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727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926C-26AB-DD92-97BE-A4E12096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3 three W’s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1AACA-E983-6AF4-A285-41EADD1F0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What is the meaning of .....</a:t>
            </a:r>
          </a:p>
          <a:p>
            <a:r>
              <a:rPr lang="en-DE" dirty="0"/>
              <a:t>Why do we need .....</a:t>
            </a:r>
          </a:p>
          <a:p>
            <a:r>
              <a:rPr lang="en-DE" dirty="0"/>
              <a:t>What are the variations in the area of ..... (How can it be used in differ</a:t>
            </a:r>
            <a:r>
              <a:rPr lang="en-GB" dirty="0"/>
              <a:t>en</a:t>
            </a:r>
            <a:r>
              <a:rPr lang="en-DE" dirty="0"/>
              <a:t>t cases)</a:t>
            </a:r>
          </a:p>
        </p:txBody>
      </p:sp>
    </p:spTree>
    <p:extLst>
      <p:ext uri="{BB962C8B-B14F-4D97-AF65-F5344CB8AC3E}">
        <p14:creationId xmlns:p14="http://schemas.microsoft.com/office/powerpoint/2010/main" val="280397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745</Words>
  <Application>Microsoft Office PowerPoint</Application>
  <PresentationFormat>Widescreen</PresentationFormat>
  <Paragraphs>88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Calibri</vt:lpstr>
      <vt:lpstr>Rockwell</vt:lpstr>
      <vt:lpstr>Rockwell Condensed</vt:lpstr>
      <vt:lpstr>Rockwell Extra Bold</vt:lpstr>
      <vt:lpstr>Wingdings</vt:lpstr>
      <vt:lpstr>Wood Type</vt:lpstr>
      <vt:lpstr>Programming 3 </vt:lpstr>
      <vt:lpstr>Crash Course - Plan </vt:lpstr>
      <vt:lpstr>Things to consider from the start – Self Development</vt:lpstr>
      <vt:lpstr>Breaking down the chapters</vt:lpstr>
      <vt:lpstr>Breaking down the past exam (Disclaimer)</vt:lpstr>
      <vt:lpstr>Question 1 </vt:lpstr>
      <vt:lpstr>Question 2</vt:lpstr>
      <vt:lpstr>Question 3/4/5</vt:lpstr>
      <vt:lpstr>3 three W’s</vt:lpstr>
      <vt:lpstr>Pointers</vt:lpstr>
      <vt:lpstr>What is a Pointer </vt:lpstr>
      <vt:lpstr>Why do we need Pointers</vt:lpstr>
      <vt:lpstr>Time for the IDE</vt:lpstr>
      <vt:lpstr>Power of Chat GPT (Learning Techniques) – Going beyond Scope</vt:lpstr>
      <vt:lpstr>PowerPoint Presentation</vt:lpstr>
      <vt:lpstr>PowerPoint Presentation</vt:lpstr>
      <vt:lpstr>Homework</vt:lpstr>
      <vt:lpstr>Day 2 – Classes and Objects</vt:lpstr>
      <vt:lpstr>PowerPoint Presentation</vt:lpstr>
      <vt:lpstr>What is a class</vt:lpstr>
      <vt:lpstr>What is an Object and why do we need it</vt:lpstr>
      <vt:lpstr>More Types of Constructors</vt:lpstr>
      <vt:lpstr>Constructor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Destructor</vt:lpstr>
      <vt:lpstr>Iinheritance</vt:lpstr>
      <vt:lpstr>PowerPoint Presentation</vt:lpstr>
      <vt:lpstr>What we have achieved so far Exam Time</vt:lpstr>
      <vt:lpstr>Polymorphism</vt:lpstr>
      <vt:lpstr>PowerPoint Presentation</vt:lpstr>
      <vt:lpstr>PowerPoint Presentation</vt:lpstr>
      <vt:lpstr>Virtual Keyword – In Action</vt:lpstr>
      <vt:lpstr>PowerPoint Presentation</vt:lpstr>
      <vt:lpstr>PowerPoint Presentation</vt:lpstr>
      <vt:lpstr>Time for the IDE</vt:lpstr>
      <vt:lpstr>Overloading Operators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3</dc:title>
  <dc:creator>Aqeel, Muazzam Bin</dc:creator>
  <cp:lastModifiedBy>Aqeel, Muazzam Bin</cp:lastModifiedBy>
  <cp:revision>5</cp:revision>
  <dcterms:created xsi:type="dcterms:W3CDTF">2024-03-30T10:43:17Z</dcterms:created>
  <dcterms:modified xsi:type="dcterms:W3CDTF">2024-04-09T08:51:34Z</dcterms:modified>
</cp:coreProperties>
</file>