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63" r:id="rId8"/>
    <p:sldId id="264" r:id="rId9"/>
    <p:sldId id="266" r:id="rId10"/>
    <p:sldId id="270" r:id="rId11"/>
    <p:sldId id="265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FE19-AB6A-4A50-ACD4-F393FE90C7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14777A-1ACC-417A-A6D2-6AFE6E803AE7}">
      <dgm:prSet custT="1"/>
      <dgm:spPr/>
      <dgm:t>
        <a:bodyPr/>
        <a:lstStyle/>
        <a:p>
          <a:r>
            <a:rPr lang="en-GB" sz="2800" b="1" dirty="0"/>
            <a:t>What is Natural Language?</a:t>
          </a:r>
          <a:endParaRPr lang="en-US" sz="2800" dirty="0"/>
        </a:p>
      </dgm:t>
    </dgm:pt>
    <dgm:pt modelId="{39B75221-90B7-46B5-9375-91D19D9C414D}" type="parTrans" cxnId="{050E6364-5D83-47BC-ABC9-F155555960D3}">
      <dgm:prSet/>
      <dgm:spPr/>
      <dgm:t>
        <a:bodyPr/>
        <a:lstStyle/>
        <a:p>
          <a:endParaRPr lang="en-US" sz="2400"/>
        </a:p>
      </dgm:t>
    </dgm:pt>
    <dgm:pt modelId="{85B6002E-EE6D-4888-9CA2-3B82126A4BAE}" type="sibTrans" cxnId="{050E6364-5D83-47BC-ABC9-F155555960D3}">
      <dgm:prSet/>
      <dgm:spPr/>
      <dgm:t>
        <a:bodyPr/>
        <a:lstStyle/>
        <a:p>
          <a:endParaRPr lang="en-US" sz="2400"/>
        </a:p>
      </dgm:t>
    </dgm:pt>
    <dgm:pt modelId="{3FE79480-CAC0-4F82-9F26-CE134DCF2FA5}">
      <dgm:prSet custT="1"/>
      <dgm:spPr/>
      <dgm:t>
        <a:bodyPr/>
        <a:lstStyle/>
        <a:p>
          <a:r>
            <a:rPr lang="en-GB" sz="2800" b="1" dirty="0"/>
            <a:t>What is Natural Language Processing?</a:t>
          </a:r>
          <a:endParaRPr lang="en-US" sz="2800" dirty="0"/>
        </a:p>
      </dgm:t>
    </dgm:pt>
    <dgm:pt modelId="{0630013E-0CDA-4485-9AC8-0A339D0B6B88}" type="parTrans" cxnId="{5F4AF959-9A90-4614-B27A-9BE17C02A343}">
      <dgm:prSet/>
      <dgm:spPr/>
      <dgm:t>
        <a:bodyPr/>
        <a:lstStyle/>
        <a:p>
          <a:endParaRPr lang="en-US" sz="2400"/>
        </a:p>
      </dgm:t>
    </dgm:pt>
    <dgm:pt modelId="{53C036B5-E47D-4B4E-80F1-0E5F189BC1D7}" type="sibTrans" cxnId="{5F4AF959-9A90-4614-B27A-9BE17C02A343}">
      <dgm:prSet/>
      <dgm:spPr/>
      <dgm:t>
        <a:bodyPr/>
        <a:lstStyle/>
        <a:p>
          <a:endParaRPr lang="en-US" sz="2400"/>
        </a:p>
      </dgm:t>
    </dgm:pt>
    <dgm:pt modelId="{4DB64E1E-162F-44AB-97A7-6C88DEC5F899}">
      <dgm:prSet custT="1"/>
      <dgm:spPr/>
      <dgm:t>
        <a:bodyPr/>
        <a:lstStyle/>
        <a:p>
          <a:r>
            <a:rPr lang="en-GB" sz="2800" b="1" dirty="0"/>
            <a:t>Where does NLP fit in the AI ecosystem?</a:t>
          </a:r>
          <a:endParaRPr lang="en-US" sz="2800" dirty="0"/>
        </a:p>
      </dgm:t>
    </dgm:pt>
    <dgm:pt modelId="{DDEFBD9D-9296-49F2-A02C-EA277C722E6C}" type="parTrans" cxnId="{5E0A6B6D-5C70-4631-B65F-92AEDC93F7A0}">
      <dgm:prSet/>
      <dgm:spPr/>
      <dgm:t>
        <a:bodyPr/>
        <a:lstStyle/>
        <a:p>
          <a:endParaRPr lang="en-US" sz="2400"/>
        </a:p>
      </dgm:t>
    </dgm:pt>
    <dgm:pt modelId="{9E336B5F-1D94-4702-8257-A75A4C89DD83}" type="sibTrans" cxnId="{5E0A6B6D-5C70-4631-B65F-92AEDC93F7A0}">
      <dgm:prSet/>
      <dgm:spPr/>
      <dgm:t>
        <a:bodyPr/>
        <a:lstStyle/>
        <a:p>
          <a:endParaRPr lang="en-US" sz="2400"/>
        </a:p>
      </dgm:t>
    </dgm:pt>
    <dgm:pt modelId="{E237DA6B-E872-44D1-A37A-DCC7310A999A}" type="pres">
      <dgm:prSet presAssocID="{1645FE19-AB6A-4A50-ACD4-F393FE90C712}" presName="root" presStyleCnt="0">
        <dgm:presLayoutVars>
          <dgm:dir/>
          <dgm:resizeHandles val="exact"/>
        </dgm:presLayoutVars>
      </dgm:prSet>
      <dgm:spPr/>
    </dgm:pt>
    <dgm:pt modelId="{2C1DB907-F146-45DB-ACF2-1AD98E43B009}" type="pres">
      <dgm:prSet presAssocID="{1645FE19-AB6A-4A50-ACD4-F393FE90C712}" presName="container" presStyleCnt="0">
        <dgm:presLayoutVars>
          <dgm:dir/>
          <dgm:resizeHandles val="exact"/>
        </dgm:presLayoutVars>
      </dgm:prSet>
      <dgm:spPr/>
    </dgm:pt>
    <dgm:pt modelId="{65A5A134-B1E7-4CCD-83C5-A068305C2B52}" type="pres">
      <dgm:prSet presAssocID="{B714777A-1ACC-417A-A6D2-6AFE6E803AE7}" presName="compNode" presStyleCnt="0"/>
      <dgm:spPr/>
    </dgm:pt>
    <dgm:pt modelId="{9D18169E-3F8B-4E59-9023-434E608DB4BE}" type="pres">
      <dgm:prSet presAssocID="{B714777A-1ACC-417A-A6D2-6AFE6E803AE7}" presName="iconBgRect" presStyleLbl="bgShp" presStyleIdx="0" presStyleCnt="3"/>
      <dgm:spPr/>
    </dgm:pt>
    <dgm:pt modelId="{22449148-DF59-446F-BF6F-0D1EB2B07B68}" type="pres">
      <dgm:prSet presAssocID="{B714777A-1ACC-417A-A6D2-6AFE6E803A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029347A-6519-45A8-8BE2-FA9788DABB3A}" type="pres">
      <dgm:prSet presAssocID="{B714777A-1ACC-417A-A6D2-6AFE6E803AE7}" presName="spaceRect" presStyleCnt="0"/>
      <dgm:spPr/>
    </dgm:pt>
    <dgm:pt modelId="{4861CBBD-6413-407D-B51F-B3049F1C33F6}" type="pres">
      <dgm:prSet presAssocID="{B714777A-1ACC-417A-A6D2-6AFE6E803AE7}" presName="textRect" presStyleLbl="revTx" presStyleIdx="0" presStyleCnt="3">
        <dgm:presLayoutVars>
          <dgm:chMax val="1"/>
          <dgm:chPref val="1"/>
        </dgm:presLayoutVars>
      </dgm:prSet>
      <dgm:spPr/>
    </dgm:pt>
    <dgm:pt modelId="{DD6BBBAE-2C9C-42B3-9F71-C1F3FE21409D}" type="pres">
      <dgm:prSet presAssocID="{85B6002E-EE6D-4888-9CA2-3B82126A4BAE}" presName="sibTrans" presStyleLbl="sibTrans2D1" presStyleIdx="0" presStyleCnt="0"/>
      <dgm:spPr/>
    </dgm:pt>
    <dgm:pt modelId="{48A92705-A0E8-426B-AC3C-AEE3BA0F788E}" type="pres">
      <dgm:prSet presAssocID="{3FE79480-CAC0-4F82-9F26-CE134DCF2FA5}" presName="compNode" presStyleCnt="0"/>
      <dgm:spPr/>
    </dgm:pt>
    <dgm:pt modelId="{3E58778B-D83C-448D-8ACD-03FE5FD388A9}" type="pres">
      <dgm:prSet presAssocID="{3FE79480-CAC0-4F82-9F26-CE134DCF2FA5}" presName="iconBgRect" presStyleLbl="bgShp" presStyleIdx="1" presStyleCnt="3"/>
      <dgm:spPr/>
    </dgm:pt>
    <dgm:pt modelId="{33EAE669-9683-4243-A2D2-05D67B776E9F}" type="pres">
      <dgm:prSet presAssocID="{3FE79480-CAC0-4F82-9F26-CE134DCF2F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F472136-1B40-4632-B975-2AFADC2F7B78}" type="pres">
      <dgm:prSet presAssocID="{3FE79480-CAC0-4F82-9F26-CE134DCF2FA5}" presName="spaceRect" presStyleCnt="0"/>
      <dgm:spPr/>
    </dgm:pt>
    <dgm:pt modelId="{E1E2F8DA-67A9-4DC7-9CCF-9B24B628FE4F}" type="pres">
      <dgm:prSet presAssocID="{3FE79480-CAC0-4F82-9F26-CE134DCF2FA5}" presName="textRect" presStyleLbl="revTx" presStyleIdx="1" presStyleCnt="3">
        <dgm:presLayoutVars>
          <dgm:chMax val="1"/>
          <dgm:chPref val="1"/>
        </dgm:presLayoutVars>
      </dgm:prSet>
      <dgm:spPr/>
    </dgm:pt>
    <dgm:pt modelId="{D839B70D-787B-489F-9769-D9DC1D175E02}" type="pres">
      <dgm:prSet presAssocID="{53C036B5-E47D-4B4E-80F1-0E5F189BC1D7}" presName="sibTrans" presStyleLbl="sibTrans2D1" presStyleIdx="0" presStyleCnt="0"/>
      <dgm:spPr/>
    </dgm:pt>
    <dgm:pt modelId="{2FBBFCFA-00E5-434C-9E01-96ABBDE2C151}" type="pres">
      <dgm:prSet presAssocID="{4DB64E1E-162F-44AB-97A7-6C88DEC5F899}" presName="compNode" presStyleCnt="0"/>
      <dgm:spPr/>
    </dgm:pt>
    <dgm:pt modelId="{7ED3D413-FFF9-4D06-9809-77BE9260A942}" type="pres">
      <dgm:prSet presAssocID="{4DB64E1E-162F-44AB-97A7-6C88DEC5F899}" presName="iconBgRect" presStyleLbl="bgShp" presStyleIdx="2" presStyleCnt="3"/>
      <dgm:spPr/>
    </dgm:pt>
    <dgm:pt modelId="{6436FDB6-6435-4EA3-B334-E05A5B9254B9}" type="pres">
      <dgm:prSet presAssocID="{4DB64E1E-162F-44AB-97A7-6C88DEC5F8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141D3A-47D0-48FA-B76C-FAB46F43F045}" type="pres">
      <dgm:prSet presAssocID="{4DB64E1E-162F-44AB-97A7-6C88DEC5F899}" presName="spaceRect" presStyleCnt="0"/>
      <dgm:spPr/>
    </dgm:pt>
    <dgm:pt modelId="{CC17D003-7C9F-4D34-81BF-44D925CEEA12}" type="pres">
      <dgm:prSet presAssocID="{4DB64E1E-162F-44AB-97A7-6C88DEC5F8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55D107-1C58-408A-AA22-0B6AFCFE15A2}" type="presOf" srcId="{3FE79480-CAC0-4F82-9F26-CE134DCF2FA5}" destId="{E1E2F8DA-67A9-4DC7-9CCF-9B24B628FE4F}" srcOrd="0" destOrd="0" presId="urn:microsoft.com/office/officeart/2018/2/layout/IconCircleList"/>
    <dgm:cxn modelId="{3CA4E31B-3030-4FCE-BF80-76165E6E35A7}" type="presOf" srcId="{85B6002E-EE6D-4888-9CA2-3B82126A4BAE}" destId="{DD6BBBAE-2C9C-42B3-9F71-C1F3FE21409D}" srcOrd="0" destOrd="0" presId="urn:microsoft.com/office/officeart/2018/2/layout/IconCircleList"/>
    <dgm:cxn modelId="{050E6364-5D83-47BC-ABC9-F155555960D3}" srcId="{1645FE19-AB6A-4A50-ACD4-F393FE90C712}" destId="{B714777A-1ACC-417A-A6D2-6AFE6E803AE7}" srcOrd="0" destOrd="0" parTransId="{39B75221-90B7-46B5-9375-91D19D9C414D}" sibTransId="{85B6002E-EE6D-4888-9CA2-3B82126A4BAE}"/>
    <dgm:cxn modelId="{5E0A6B6D-5C70-4631-B65F-92AEDC93F7A0}" srcId="{1645FE19-AB6A-4A50-ACD4-F393FE90C712}" destId="{4DB64E1E-162F-44AB-97A7-6C88DEC5F899}" srcOrd="2" destOrd="0" parTransId="{DDEFBD9D-9296-49F2-A02C-EA277C722E6C}" sibTransId="{9E336B5F-1D94-4702-8257-A75A4C89DD83}"/>
    <dgm:cxn modelId="{5F4AF959-9A90-4614-B27A-9BE17C02A343}" srcId="{1645FE19-AB6A-4A50-ACD4-F393FE90C712}" destId="{3FE79480-CAC0-4F82-9F26-CE134DCF2FA5}" srcOrd="1" destOrd="0" parTransId="{0630013E-0CDA-4485-9AC8-0A339D0B6B88}" sibTransId="{53C036B5-E47D-4B4E-80F1-0E5F189BC1D7}"/>
    <dgm:cxn modelId="{DE0144AD-C76F-4E69-8B03-8D0E1FA9E9E1}" type="presOf" srcId="{53C036B5-E47D-4B4E-80F1-0E5F189BC1D7}" destId="{D839B70D-787B-489F-9769-D9DC1D175E02}" srcOrd="0" destOrd="0" presId="urn:microsoft.com/office/officeart/2018/2/layout/IconCircleList"/>
    <dgm:cxn modelId="{C17861C2-13FF-4BC9-A97D-1EF9B1CB7386}" type="presOf" srcId="{B714777A-1ACC-417A-A6D2-6AFE6E803AE7}" destId="{4861CBBD-6413-407D-B51F-B3049F1C33F6}" srcOrd="0" destOrd="0" presId="urn:microsoft.com/office/officeart/2018/2/layout/IconCircleList"/>
    <dgm:cxn modelId="{8A6308C7-66C8-415E-9182-C5A65C457136}" type="presOf" srcId="{1645FE19-AB6A-4A50-ACD4-F393FE90C712}" destId="{E237DA6B-E872-44D1-A37A-DCC7310A999A}" srcOrd="0" destOrd="0" presId="urn:microsoft.com/office/officeart/2018/2/layout/IconCircleList"/>
    <dgm:cxn modelId="{5E70CAEA-B739-424E-821C-71A6CA96B0BC}" type="presOf" srcId="{4DB64E1E-162F-44AB-97A7-6C88DEC5F899}" destId="{CC17D003-7C9F-4D34-81BF-44D925CEEA12}" srcOrd="0" destOrd="0" presId="urn:microsoft.com/office/officeart/2018/2/layout/IconCircleList"/>
    <dgm:cxn modelId="{F7CBF508-5407-4A80-93EF-4A628302EF06}" type="presParOf" srcId="{E237DA6B-E872-44D1-A37A-DCC7310A999A}" destId="{2C1DB907-F146-45DB-ACF2-1AD98E43B009}" srcOrd="0" destOrd="0" presId="urn:microsoft.com/office/officeart/2018/2/layout/IconCircleList"/>
    <dgm:cxn modelId="{BF2173AE-8574-4EC8-94C9-160A4385A428}" type="presParOf" srcId="{2C1DB907-F146-45DB-ACF2-1AD98E43B009}" destId="{65A5A134-B1E7-4CCD-83C5-A068305C2B52}" srcOrd="0" destOrd="0" presId="urn:microsoft.com/office/officeart/2018/2/layout/IconCircleList"/>
    <dgm:cxn modelId="{C54F6C3F-843E-487C-B6FD-3C6A6470769B}" type="presParOf" srcId="{65A5A134-B1E7-4CCD-83C5-A068305C2B52}" destId="{9D18169E-3F8B-4E59-9023-434E608DB4BE}" srcOrd="0" destOrd="0" presId="urn:microsoft.com/office/officeart/2018/2/layout/IconCircleList"/>
    <dgm:cxn modelId="{42AF1BB0-CFBD-4382-9985-4E18D5127046}" type="presParOf" srcId="{65A5A134-B1E7-4CCD-83C5-A068305C2B52}" destId="{22449148-DF59-446F-BF6F-0D1EB2B07B68}" srcOrd="1" destOrd="0" presId="urn:microsoft.com/office/officeart/2018/2/layout/IconCircleList"/>
    <dgm:cxn modelId="{5FEFD5B1-0E17-48F9-9D88-29CA88C561EB}" type="presParOf" srcId="{65A5A134-B1E7-4CCD-83C5-A068305C2B52}" destId="{F029347A-6519-45A8-8BE2-FA9788DABB3A}" srcOrd="2" destOrd="0" presId="urn:microsoft.com/office/officeart/2018/2/layout/IconCircleList"/>
    <dgm:cxn modelId="{6160A64F-83DD-43AD-9238-5895D1DD5ED7}" type="presParOf" srcId="{65A5A134-B1E7-4CCD-83C5-A068305C2B52}" destId="{4861CBBD-6413-407D-B51F-B3049F1C33F6}" srcOrd="3" destOrd="0" presId="urn:microsoft.com/office/officeart/2018/2/layout/IconCircleList"/>
    <dgm:cxn modelId="{47642121-D049-409F-9F60-8FFD86C01D78}" type="presParOf" srcId="{2C1DB907-F146-45DB-ACF2-1AD98E43B009}" destId="{DD6BBBAE-2C9C-42B3-9F71-C1F3FE21409D}" srcOrd="1" destOrd="0" presId="urn:microsoft.com/office/officeart/2018/2/layout/IconCircleList"/>
    <dgm:cxn modelId="{87EEE3A2-215A-4660-B62C-32C350C423AE}" type="presParOf" srcId="{2C1DB907-F146-45DB-ACF2-1AD98E43B009}" destId="{48A92705-A0E8-426B-AC3C-AEE3BA0F788E}" srcOrd="2" destOrd="0" presId="urn:microsoft.com/office/officeart/2018/2/layout/IconCircleList"/>
    <dgm:cxn modelId="{C442E86C-AB5C-42FD-8E66-319D2CBA351B}" type="presParOf" srcId="{48A92705-A0E8-426B-AC3C-AEE3BA0F788E}" destId="{3E58778B-D83C-448D-8ACD-03FE5FD388A9}" srcOrd="0" destOrd="0" presId="urn:microsoft.com/office/officeart/2018/2/layout/IconCircleList"/>
    <dgm:cxn modelId="{6B4902BE-CD71-41E0-A0AB-1FD4B4C24ADB}" type="presParOf" srcId="{48A92705-A0E8-426B-AC3C-AEE3BA0F788E}" destId="{33EAE669-9683-4243-A2D2-05D67B776E9F}" srcOrd="1" destOrd="0" presId="urn:microsoft.com/office/officeart/2018/2/layout/IconCircleList"/>
    <dgm:cxn modelId="{3A6A4212-3B8E-41D3-92C9-633F5855FC8E}" type="presParOf" srcId="{48A92705-A0E8-426B-AC3C-AEE3BA0F788E}" destId="{0F472136-1B40-4632-B975-2AFADC2F7B78}" srcOrd="2" destOrd="0" presId="urn:microsoft.com/office/officeart/2018/2/layout/IconCircleList"/>
    <dgm:cxn modelId="{A0338D6C-8BA5-4331-AFA4-76095AB23C67}" type="presParOf" srcId="{48A92705-A0E8-426B-AC3C-AEE3BA0F788E}" destId="{E1E2F8DA-67A9-4DC7-9CCF-9B24B628FE4F}" srcOrd="3" destOrd="0" presId="urn:microsoft.com/office/officeart/2018/2/layout/IconCircleList"/>
    <dgm:cxn modelId="{D3812F90-67A0-4CA7-A090-1293852CBB03}" type="presParOf" srcId="{2C1DB907-F146-45DB-ACF2-1AD98E43B009}" destId="{D839B70D-787B-489F-9769-D9DC1D175E02}" srcOrd="3" destOrd="0" presId="urn:microsoft.com/office/officeart/2018/2/layout/IconCircleList"/>
    <dgm:cxn modelId="{129EB6B5-BF8F-4739-B21F-3F58687764E7}" type="presParOf" srcId="{2C1DB907-F146-45DB-ACF2-1AD98E43B009}" destId="{2FBBFCFA-00E5-434C-9E01-96ABBDE2C151}" srcOrd="4" destOrd="0" presId="urn:microsoft.com/office/officeart/2018/2/layout/IconCircleList"/>
    <dgm:cxn modelId="{C36BC8A6-94BB-46F2-BB38-EBEE4B5FF977}" type="presParOf" srcId="{2FBBFCFA-00E5-434C-9E01-96ABBDE2C151}" destId="{7ED3D413-FFF9-4D06-9809-77BE9260A942}" srcOrd="0" destOrd="0" presId="urn:microsoft.com/office/officeart/2018/2/layout/IconCircleList"/>
    <dgm:cxn modelId="{18B2DC2A-415F-4E76-8597-3203CF1FB9BB}" type="presParOf" srcId="{2FBBFCFA-00E5-434C-9E01-96ABBDE2C151}" destId="{6436FDB6-6435-4EA3-B334-E05A5B9254B9}" srcOrd="1" destOrd="0" presId="urn:microsoft.com/office/officeart/2018/2/layout/IconCircleList"/>
    <dgm:cxn modelId="{58515F21-CF62-407B-9184-C8CBB8877A48}" type="presParOf" srcId="{2FBBFCFA-00E5-434C-9E01-96ABBDE2C151}" destId="{2A141D3A-47D0-48FA-B76C-FAB46F43F045}" srcOrd="2" destOrd="0" presId="urn:microsoft.com/office/officeart/2018/2/layout/IconCircleList"/>
    <dgm:cxn modelId="{D9507EBB-CF61-43C0-8D77-9C79A7720245}" type="presParOf" srcId="{2FBBFCFA-00E5-434C-9E01-96ABBDE2C151}" destId="{CC17D003-7C9F-4D34-81BF-44D925CEEA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8169E-3F8B-4E59-9023-434E608DB4BE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9148-DF59-446F-BF6F-0D1EB2B07B6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1CBBD-6413-407D-B51F-B3049F1C33F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What is Natural Language?</a:t>
          </a:r>
          <a:endParaRPr lang="en-US" sz="2800" kern="1200" dirty="0"/>
        </a:p>
      </dsp:txBody>
      <dsp:txXfrm>
        <a:off x="1172126" y="1727046"/>
        <a:ext cx="2114937" cy="897246"/>
      </dsp:txXfrm>
    </dsp:sp>
    <dsp:sp modelId="{3E58778B-D83C-448D-8ACD-03FE5FD388A9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AE669-9683-4243-A2D2-05D67B776E9F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F8DA-67A9-4DC7-9CCF-9B24B628FE4F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What is Natural Language Processing?</a:t>
          </a:r>
          <a:endParaRPr lang="en-US" sz="2800" kern="1200" dirty="0"/>
        </a:p>
      </dsp:txBody>
      <dsp:txXfrm>
        <a:off x="4745088" y="1727046"/>
        <a:ext cx="2114937" cy="897246"/>
      </dsp:txXfrm>
    </dsp:sp>
    <dsp:sp modelId="{7ED3D413-FFF9-4D06-9809-77BE9260A942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6FDB6-6435-4EA3-B334-E05A5B9254B9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7D003-7C9F-4D34-81BF-44D925CEEA12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Where does NLP fit in the AI ecosystem?</a:t>
          </a:r>
          <a:endParaRPr lang="en-US" sz="2800" kern="1200" dirty="0"/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25CA-4B9D-4420-BB9E-C250DB30E421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2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A2B81-2BC3-42D7-B67D-05C685AA80AD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60514_4377b4f645a944d788ae7300782123f3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ilotechnologia.blogspot.com/2014/01/a-simple-java-class-for-tfidf-scoring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rom-word-embeddings-to-pretrained-language-models-a-new-age-in-nlp-part-1-7ed0c7f3dfc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p.com/blog/a-bag-of-words-levels-of-language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 stack of newspaper">
            <a:extLst>
              <a:ext uri="{FF2B5EF4-FFF2-40B4-BE49-F238E27FC236}">
                <a16:creationId xmlns:a16="http://schemas.microsoft.com/office/drawing/2014/main" id="{FA094C37-3A73-44C6-962C-158EFE25F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7177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55C90A-D389-47AC-9C26-0C72E6C6EC3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271526" y="1232746"/>
            <a:ext cx="4938712" cy="2479675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Getting Started with 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90F9-402D-404C-B2B0-9E93A729E0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43719" y="4544907"/>
            <a:ext cx="5394325" cy="1557338"/>
          </a:xfrm>
        </p:spPr>
        <p:txBody>
          <a:bodyPr anchor="ctr">
            <a:normAutofit/>
          </a:bodyPr>
          <a:lstStyle/>
          <a:p>
            <a:pPr algn="ctr"/>
            <a:r>
              <a:rPr lang="en-GB" sz="2000" dirty="0"/>
              <a:t>PyData Global Conference 2021</a:t>
            </a:r>
          </a:p>
          <a:p>
            <a:pPr algn="ctr"/>
            <a:r>
              <a:rPr lang="en-GB" sz="2000" dirty="0"/>
              <a:t>Nabanita Roy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0A34A-0875-453E-A046-5B0722132BB1}"/>
              </a:ext>
            </a:extLst>
          </p:cNvPr>
          <p:cNvCxnSpPr/>
          <p:nvPr/>
        </p:nvCxnSpPr>
        <p:spPr>
          <a:xfrm>
            <a:off x="6447613" y="4314613"/>
            <a:ext cx="4586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0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Statistica</a:t>
            </a:r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l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Models: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Bag of Words</a:t>
            </a:r>
          </a:p>
          <a:p>
            <a:pPr algn="l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r>
              <a:rPr lang="en-GB" sz="1400" dirty="0">
                <a:latin typeface="charter"/>
              </a:rPr>
              <a:t>Takes into account  N tokens occurring in a sequence.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7" name="Picture 2" descr="What exactly is an n Gram? - Stack Overflow">
            <a:extLst>
              <a:ext uri="{FF2B5EF4-FFF2-40B4-BE49-F238E27FC236}">
                <a16:creationId xmlns:a16="http://schemas.microsoft.com/office/drawing/2014/main" id="{7CF68433-0800-4930-9CA4-8FF87ABE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81" y="2051036"/>
            <a:ext cx="5638627" cy="23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88249-71F3-40C3-96F1-9518F9296713}"/>
              </a:ext>
            </a:extLst>
          </p:cNvPr>
          <p:cNvSpPr txBox="1"/>
          <p:nvPr/>
        </p:nvSpPr>
        <p:spPr>
          <a:xfrm>
            <a:off x="2839339" y="5981616"/>
            <a:ext cx="65133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dirty="0">
                <a:hlinkClick r:id="rId3"/>
              </a:rPr>
              <a:t>http://rstudio-pubs-static.s3.amazonaws.com/460514_4377b4f645a944d788ae7300782123f3.html</a:t>
            </a:r>
            <a:endParaRPr lang="en-GB" sz="1100" dirty="0"/>
          </a:p>
          <a:p>
            <a:endParaRPr lang="en-GB" sz="1100" b="0" i="0" u="sng" dirty="0">
              <a:effectLst/>
              <a:latin typeface="sohne"/>
            </a:endParaRP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1689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Statistica</a:t>
            </a:r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l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Models: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TF-IDF</a:t>
            </a:r>
          </a:p>
          <a:p>
            <a:pPr algn="l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r>
              <a:rPr lang="en-GB" sz="1400" dirty="0">
                <a:solidFill>
                  <a:srgbClr val="292929"/>
                </a:solidFill>
                <a:latin typeface="charter"/>
              </a:rPr>
              <a:t>Documents are converted to vector models (or vectorized form) using the number of the times a token appears in </a:t>
            </a:r>
            <a:r>
              <a:rPr lang="en-GB" sz="1400" b="1" dirty="0">
                <a:solidFill>
                  <a:srgbClr val="292929"/>
                </a:solidFill>
                <a:latin typeface="charter"/>
              </a:rPr>
              <a:t>one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document and in </a:t>
            </a:r>
            <a:r>
              <a:rPr lang="en-GB" sz="1400" b="1" dirty="0">
                <a:solidFill>
                  <a:srgbClr val="292929"/>
                </a:solidFill>
                <a:latin typeface="charter"/>
              </a:rPr>
              <a:t>all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the documents.</a:t>
            </a:r>
          </a:p>
          <a:p>
            <a:endParaRPr lang="en-GB" sz="1400" dirty="0">
              <a:solidFill>
                <a:srgbClr val="292929"/>
              </a:solidFill>
              <a:latin typeface="charter"/>
            </a:endParaRPr>
          </a:p>
          <a:p>
            <a:r>
              <a:rPr lang="en-GB" sz="1400" dirty="0">
                <a:solidFill>
                  <a:srgbClr val="292929"/>
                </a:solidFill>
                <a:latin typeface="charter"/>
              </a:rPr>
              <a:t>Order is ignored.</a:t>
            </a:r>
          </a:p>
          <a:p>
            <a:endParaRPr lang="en-GB" sz="2000" dirty="0">
              <a:solidFill>
                <a:srgbClr val="292929"/>
              </a:solidFill>
              <a:latin typeface="charter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7" name="Picture 2" descr="Demystify TF-IDF in Indexing and Ranking | by Ted Mei | Medium">
            <a:extLst>
              <a:ext uri="{FF2B5EF4-FFF2-40B4-BE49-F238E27FC236}">
                <a16:creationId xmlns:a16="http://schemas.microsoft.com/office/drawing/2014/main" id="{8E1C3AC8-80F7-4BC1-A761-DFB8AEBA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43" y="1759089"/>
            <a:ext cx="6436519" cy="21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52978-1726-46AC-9BEA-B026803EA586}"/>
              </a:ext>
            </a:extLst>
          </p:cNvPr>
          <p:cNvSpPr txBox="1"/>
          <p:nvPr/>
        </p:nvSpPr>
        <p:spPr>
          <a:xfrm>
            <a:off x="3535370" y="5997005"/>
            <a:ext cx="5761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b="0" i="0" u="sng" dirty="0">
                <a:effectLst/>
                <a:latin typeface="sohne"/>
                <a:hlinkClick r:id="rId3"/>
              </a:rPr>
              <a:t>http://filotechnologia.blogspot.com/2014/01/a-simple-java-class-for-tfidf-scoring.html</a:t>
            </a:r>
            <a:endParaRPr lang="en-GB" sz="1100" b="0" i="0" u="sng" dirty="0">
              <a:effectLst/>
              <a:latin typeface="sohne"/>
            </a:endParaRPr>
          </a:p>
          <a:p>
            <a:endParaRPr lang="en-GB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A1B9E-0030-4DDE-8BB3-2A33F2C23C85}"/>
              </a:ext>
            </a:extLst>
          </p:cNvPr>
          <p:cNvSpPr/>
          <p:nvPr/>
        </p:nvSpPr>
        <p:spPr>
          <a:xfrm>
            <a:off x="9800425" y="528554"/>
            <a:ext cx="1591474" cy="10191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Use log to dampen the effect of large corpus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72741-9328-4AA7-B34C-6D2CA5F77E95}"/>
              </a:ext>
            </a:extLst>
          </p:cNvPr>
          <p:cNvSpPr/>
          <p:nvPr/>
        </p:nvSpPr>
        <p:spPr>
          <a:xfrm>
            <a:off x="9028853" y="4235971"/>
            <a:ext cx="2315485" cy="12257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(df+1) is used instead for terms that do not occur in the vocabulary to avoid Zero Division.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6C4ADEB-BE32-4944-8CF9-24D2C3CED32E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263467" y="1038105"/>
            <a:ext cx="1536958" cy="720983"/>
          </a:xfrm>
          <a:prstGeom prst="curvedConnector3">
            <a:avLst>
              <a:gd name="adj1" fmla="val 98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AF50005-D6C2-41B9-B760-58AB22ABA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12445" y="2999193"/>
            <a:ext cx="1186208" cy="1181231"/>
          </a:xfrm>
          <a:prstGeom prst="curvedConnector3">
            <a:avLst>
              <a:gd name="adj1" fmla="val 81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 Evaluation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for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7EB7-2751-4FD1-9ECA-6B1D0049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348" y="1330074"/>
            <a:ext cx="5685593" cy="1675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2E78C5-A818-4B66-B738-4A782E83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34" y="3537878"/>
            <a:ext cx="5326007" cy="11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0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 Evaluation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for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7EB7-2751-4FD1-9ECA-6B1D0049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88" y="849167"/>
            <a:ext cx="5685593" cy="16759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892215-104D-4DD4-8D77-7DC40F8E070D}"/>
              </a:ext>
            </a:extLst>
          </p:cNvPr>
          <p:cNvSpPr/>
          <p:nvPr/>
        </p:nvSpPr>
        <p:spPr>
          <a:xfrm>
            <a:off x="9110982" y="1407543"/>
            <a:ext cx="1198879" cy="9347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EC6A6-E2F9-403C-B6EC-0077C6BE6DF7}"/>
              </a:ext>
            </a:extLst>
          </p:cNvPr>
          <p:cNvSpPr txBox="1"/>
          <p:nvPr/>
        </p:nvSpPr>
        <p:spPr>
          <a:xfrm>
            <a:off x="9227952" y="2466075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Precision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FFF8A-F570-49D6-A057-8B018E16CAA6}"/>
              </a:ext>
            </a:extLst>
          </p:cNvPr>
          <p:cNvSpPr/>
          <p:nvPr/>
        </p:nvSpPr>
        <p:spPr>
          <a:xfrm>
            <a:off x="6096850" y="2030690"/>
            <a:ext cx="4822613" cy="182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71EF8-FED2-49F1-A6E3-8FB86067C215}"/>
              </a:ext>
            </a:extLst>
          </p:cNvPr>
          <p:cNvSpPr txBox="1"/>
          <p:nvPr/>
        </p:nvSpPr>
        <p:spPr>
          <a:xfrm>
            <a:off x="11075710" y="1937464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Recall</a:t>
            </a:r>
          </a:p>
        </p:txBody>
      </p:sp>
      <p:pic>
        <p:nvPicPr>
          <p:cNvPr id="2050" name="Picture 2" descr="What&amp;#39;s the deal with Accuracy, Precision, Recall and F1? | by Christopher  Riggio | Towards Data Science">
            <a:extLst>
              <a:ext uri="{FF2B5EF4-FFF2-40B4-BE49-F238E27FC236}">
                <a16:creationId xmlns:a16="http://schemas.microsoft.com/office/drawing/2014/main" id="{4E19F90A-10B5-4C18-AC6D-5567FE7A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8" y="2914637"/>
            <a:ext cx="4972400" cy="18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D924-2C4A-47DC-AE23-114E59DC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15" y="4852018"/>
            <a:ext cx="3268780" cy="8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5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364865" y="2332581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Thank You</a:t>
            </a:r>
          </a:p>
          <a:p>
            <a:pPr algn="ctr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pPr algn="ctr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Q/A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A2C86-CFED-49B0-88CB-617E7936A477}"/>
              </a:ext>
            </a:extLst>
          </p:cNvPr>
          <p:cNvCxnSpPr/>
          <p:nvPr/>
        </p:nvCxnSpPr>
        <p:spPr>
          <a:xfrm>
            <a:off x="3717960" y="3271520"/>
            <a:ext cx="4586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1005291" y="1695888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Predict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if Tweets are about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Real Disasters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875E5297-3FD9-44F9-A9B7-0DB0D394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983" y="2041497"/>
            <a:ext cx="622441" cy="62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0796C280-5FAC-40DC-95FF-0E6F2826B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930" y="1139106"/>
            <a:ext cx="622441" cy="62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Gears with solid fill">
            <a:extLst>
              <a:ext uri="{FF2B5EF4-FFF2-40B4-BE49-F238E27FC236}">
                <a16:creationId xmlns:a16="http://schemas.microsoft.com/office/drawing/2014/main" id="{B9ABA798-0A54-4D6D-A682-25F857473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983" y="3835781"/>
            <a:ext cx="622441" cy="62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Graphic 31" descr="Drama with solid fill">
            <a:extLst>
              <a:ext uri="{FF2B5EF4-FFF2-40B4-BE49-F238E27FC236}">
                <a16:creationId xmlns:a16="http://schemas.microsoft.com/office/drawing/2014/main" id="{A0E54A4C-1341-4064-9A26-18FF3430A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3600" y="4742869"/>
            <a:ext cx="622442" cy="622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Graphic 33" descr="Bullseye with solid fill">
            <a:extLst>
              <a:ext uri="{FF2B5EF4-FFF2-40B4-BE49-F238E27FC236}">
                <a16:creationId xmlns:a16="http://schemas.microsoft.com/office/drawing/2014/main" id="{C95F6E55-7DF5-469A-A74D-131DF7690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6507" y="2946400"/>
            <a:ext cx="563390" cy="563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0A1DC2EB-4580-4ADF-98EF-BF44D23A9B57}"/>
              </a:ext>
            </a:extLst>
          </p:cNvPr>
          <p:cNvSpPr txBox="1">
            <a:spLocks/>
          </p:cNvSpPr>
          <p:nvPr/>
        </p:nvSpPr>
        <p:spPr>
          <a:xfrm>
            <a:off x="6331452" y="1020219"/>
            <a:ext cx="5394802" cy="45313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About the dataset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Exploratory Data Analysis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Text Pre-processing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Training a Binary Classifier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Model Evaluation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250505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id="{96FCBA76-8CA0-4F7B-BBA1-8D66378A4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77885"/>
              </p:ext>
            </p:extLst>
          </p:nvPr>
        </p:nvGraphicFramePr>
        <p:xfrm>
          <a:off x="838200" y="12224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16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298A9-6490-4C74-B547-90F22ACBF28F}"/>
              </a:ext>
            </a:extLst>
          </p:cNvPr>
          <p:cNvSpPr txBox="1"/>
          <p:nvPr/>
        </p:nvSpPr>
        <p:spPr>
          <a:xfrm>
            <a:off x="753733" y="1162418"/>
            <a:ext cx="4851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Do you want to build machines or computer applications?</a:t>
            </a:r>
          </a:p>
          <a:p>
            <a:endParaRPr lang="en-GB" sz="2800" b="1" dirty="0"/>
          </a:p>
          <a:p>
            <a:endParaRPr lang="en-GB" sz="2800" b="1" dirty="0"/>
          </a:p>
          <a:p>
            <a:r>
              <a:rPr lang="en-GB" sz="2800" b="1" dirty="0"/>
              <a:t>Do you want a machine to listen and act like humans do?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2B1C05-FCD5-4CB0-A593-44BBEF6EED47}"/>
              </a:ext>
            </a:extLst>
          </p:cNvPr>
          <p:cNvCxnSpPr>
            <a:cxnSpLocks/>
          </p:cNvCxnSpPr>
          <p:nvPr/>
        </p:nvCxnSpPr>
        <p:spPr>
          <a:xfrm flipV="1">
            <a:off x="753733" y="2105470"/>
            <a:ext cx="8704373" cy="12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9BC7E2-E16F-4F5A-AF32-A17C6FD465C4}"/>
              </a:ext>
            </a:extLst>
          </p:cNvPr>
          <p:cNvCxnSpPr>
            <a:cxnSpLocks/>
          </p:cNvCxnSpPr>
          <p:nvPr/>
        </p:nvCxnSpPr>
        <p:spPr>
          <a:xfrm>
            <a:off x="753733" y="3840074"/>
            <a:ext cx="8704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AA34E3-01D6-405F-A8EA-7F94F503D3B2}"/>
              </a:ext>
            </a:extLst>
          </p:cNvPr>
          <p:cNvSpPr txBox="1"/>
          <p:nvPr/>
        </p:nvSpPr>
        <p:spPr>
          <a:xfrm>
            <a:off x="7810791" y="1782305"/>
            <a:ext cx="146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Technological</a:t>
            </a:r>
          </a:p>
          <a:p>
            <a:pPr algn="ctr"/>
            <a:r>
              <a:rPr lang="en-GB" b="1" dirty="0"/>
              <a:t>Goals</a:t>
            </a:r>
          </a:p>
        </p:txBody>
      </p:sp>
      <p:pic>
        <p:nvPicPr>
          <p:cNvPr id="8" name="Graphic 7" descr="Badge Tick with solid fill">
            <a:extLst>
              <a:ext uri="{FF2B5EF4-FFF2-40B4-BE49-F238E27FC236}">
                <a16:creationId xmlns:a16="http://schemas.microsoft.com/office/drawing/2014/main" id="{EAEEBB8F-F76F-4F5A-9B8F-B4D3F92F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1453" y="1648270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01372ED-D76F-41EB-9B56-B35F249A13FE}"/>
              </a:ext>
            </a:extLst>
          </p:cNvPr>
          <p:cNvSpPr/>
          <p:nvPr/>
        </p:nvSpPr>
        <p:spPr>
          <a:xfrm>
            <a:off x="9470657" y="3513417"/>
            <a:ext cx="674089" cy="653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 descr="Confused face with solid fill with solid fill">
            <a:extLst>
              <a:ext uri="{FF2B5EF4-FFF2-40B4-BE49-F238E27FC236}">
                <a16:creationId xmlns:a16="http://schemas.microsoft.com/office/drawing/2014/main" id="{AF97EBD9-871B-483F-BA86-1225B491D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0501" y="338287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7E3BA-8006-447D-8259-6170A8EC7202}"/>
              </a:ext>
            </a:extLst>
          </p:cNvPr>
          <p:cNvSpPr txBox="1"/>
          <p:nvPr/>
        </p:nvSpPr>
        <p:spPr>
          <a:xfrm>
            <a:off x="8007191" y="3512712"/>
            <a:ext cx="10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Cognitive</a:t>
            </a:r>
          </a:p>
          <a:p>
            <a:pPr algn="ctr"/>
            <a:r>
              <a:rPr lang="en-GB" b="1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51978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565330" y="1695888"/>
            <a:ext cx="3572669" cy="34662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Classification</a:t>
            </a:r>
          </a:p>
          <a:p>
            <a:pPr algn="l"/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Using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Supervised</a:t>
            </a:r>
          </a:p>
          <a:p>
            <a:pPr algn="l"/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Machine Learning</a:t>
            </a:r>
            <a:endParaRPr lang="en-GB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DEF4A47-1610-49B0-A626-10500582FD07}"/>
              </a:ext>
            </a:extLst>
          </p:cNvPr>
          <p:cNvSpPr txBox="1">
            <a:spLocks/>
          </p:cNvSpPr>
          <p:nvPr/>
        </p:nvSpPr>
        <p:spPr>
          <a:xfrm>
            <a:off x="4953496" y="1765314"/>
            <a:ext cx="5982467" cy="3327372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Assigning </a:t>
            </a:r>
            <a:r>
              <a:rPr lang="en-GB" sz="2400" b="1" dirty="0"/>
              <a:t>pre-defined </a:t>
            </a:r>
            <a:r>
              <a:rPr lang="en-GB" sz="2400" dirty="0"/>
              <a:t>categories to text documents.</a:t>
            </a:r>
          </a:p>
          <a:p>
            <a:pPr marL="0" indent="0">
              <a:buNone/>
            </a:pPr>
            <a:r>
              <a:rPr lang="en-GB" sz="2400" dirty="0"/>
              <a:t>Target / Label is the term for the pre-defined categories.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Example:</a:t>
            </a:r>
          </a:p>
          <a:p>
            <a:r>
              <a:rPr lang="en-GB" sz="2400" dirty="0"/>
              <a:t>Is an email spam?</a:t>
            </a:r>
          </a:p>
          <a:p>
            <a:r>
              <a:rPr lang="en-GB" sz="2400" dirty="0"/>
              <a:t>Is a news article about politics, business, or sports?</a:t>
            </a:r>
          </a:p>
          <a:p>
            <a:r>
              <a:rPr lang="en-GB" sz="2400" dirty="0"/>
              <a:t>Gender Identification</a:t>
            </a:r>
          </a:p>
          <a:p>
            <a:r>
              <a:rPr lang="en-GB" sz="2400" dirty="0"/>
              <a:t>Sentiment Analysis – If a review is positive or negative?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44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721619" y="2190341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Processing Techniques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0A1DC2EB-4580-4ADF-98EF-BF44D23A9B57}"/>
              </a:ext>
            </a:extLst>
          </p:cNvPr>
          <p:cNvSpPr txBox="1">
            <a:spLocks/>
          </p:cNvSpPr>
          <p:nvPr/>
        </p:nvSpPr>
        <p:spPr>
          <a:xfrm>
            <a:off x="5058065" y="1020219"/>
            <a:ext cx="5394802" cy="453136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Regex and text extraction</a:t>
            </a:r>
          </a:p>
          <a:p>
            <a:r>
              <a:rPr lang="en-GB" sz="2400" dirty="0"/>
              <a:t>Tokenization</a:t>
            </a:r>
          </a:p>
          <a:p>
            <a:r>
              <a:rPr lang="en-GB" sz="2400" dirty="0"/>
              <a:t>Case Conversion</a:t>
            </a:r>
          </a:p>
          <a:p>
            <a:r>
              <a:rPr lang="en-GB" sz="2400" dirty="0"/>
              <a:t>Noise Removal</a:t>
            </a:r>
          </a:p>
          <a:p>
            <a:pPr lvl="1"/>
            <a:r>
              <a:rPr lang="en-GB" sz="2000" dirty="0"/>
              <a:t>Accents</a:t>
            </a:r>
          </a:p>
          <a:p>
            <a:pPr lvl="1"/>
            <a:r>
              <a:rPr lang="en-GB" sz="2000" dirty="0"/>
              <a:t>HTML Tags</a:t>
            </a:r>
          </a:p>
          <a:p>
            <a:pPr lvl="1"/>
            <a:r>
              <a:rPr lang="en-GB" sz="2000" dirty="0"/>
              <a:t>Symbols/ Emojis</a:t>
            </a:r>
          </a:p>
          <a:p>
            <a:r>
              <a:rPr lang="en-GB" sz="2400" dirty="0"/>
              <a:t>Contractions ( Example :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I’ll -&gt; I will )</a:t>
            </a:r>
            <a:endParaRPr lang="en-GB" sz="2400" dirty="0"/>
          </a:p>
          <a:p>
            <a:r>
              <a:rPr lang="en-GB" sz="2400" dirty="0"/>
              <a:t>Stopwords ( Example : are, is, the)</a:t>
            </a:r>
          </a:p>
          <a:p>
            <a:r>
              <a:rPr lang="en-GB" sz="2400" dirty="0"/>
              <a:t>Normalization ( Example: visited -&gt; visit)</a:t>
            </a:r>
          </a:p>
          <a:p>
            <a:r>
              <a:rPr lang="en-GB" sz="2400" dirty="0"/>
              <a:t>Parts-of-Speech Tagging</a:t>
            </a:r>
          </a:p>
          <a:p>
            <a:r>
              <a:rPr lang="en-GB" sz="2400" dirty="0"/>
              <a:t>Named Entity Recognition</a:t>
            </a:r>
          </a:p>
          <a:p>
            <a:endParaRPr lang="en-GB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58996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721619" y="2190341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Processing Techniques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0A1DC2EB-4580-4ADF-98EF-BF44D23A9B57}"/>
              </a:ext>
            </a:extLst>
          </p:cNvPr>
          <p:cNvSpPr txBox="1">
            <a:spLocks/>
          </p:cNvSpPr>
          <p:nvPr/>
        </p:nvSpPr>
        <p:spPr>
          <a:xfrm>
            <a:off x="5058065" y="1020219"/>
            <a:ext cx="5901188" cy="45313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Example: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I just saw Barrack Obama in !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[‘I’, ‘ just’, ‘see’, ‘barrack’, ‘</a:t>
            </a:r>
            <a:r>
              <a:rPr lang="en-GB" sz="2400" dirty="0" err="1"/>
              <a:t>obama</a:t>
            </a:r>
            <a:r>
              <a:rPr lang="en-GB" sz="2400" dirty="0"/>
              <a:t>’]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&lt;p&gt; I’ll see you soon </a:t>
            </a:r>
            <a:r>
              <a:rPr lang="en-GB" sz="2400" b="1" dirty="0">
                <a:sym typeface="Wingdings" panose="05000000000000000000" pitchFamily="2" charset="2"/>
              </a:rPr>
              <a:t> &lt;3, </a:t>
            </a:r>
            <a:r>
              <a:rPr lang="en-GB" sz="2400" b="1" dirty="0" err="1">
                <a:sym typeface="Wingdings" panose="05000000000000000000" pitchFamily="2" charset="2"/>
              </a:rPr>
              <a:t>mon</a:t>
            </a:r>
            <a:r>
              <a:rPr lang="en-GB" sz="2400" b="1" dirty="0">
                <a:sym typeface="Wingdings" panose="05000000000000000000" pitchFamily="2" charset="2"/>
              </a:rPr>
              <a:t> </a:t>
            </a:r>
            <a:r>
              <a:rPr lang="en-GB" sz="2400" b="1" dirty="0" err="1">
                <a:sym typeface="Wingdings" panose="05000000000000000000" pitchFamily="2" charset="2"/>
              </a:rPr>
              <a:t>chéri</a:t>
            </a:r>
            <a:r>
              <a:rPr lang="en-GB" sz="2400" b="1" dirty="0">
                <a:sym typeface="Wingdings" panose="05000000000000000000" pitchFamily="2" charset="2"/>
              </a:rPr>
              <a:t> &lt;p&gt;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‘I’, ‘will’, ‘see’, ‘you’, ‘soon’, ‘</a:t>
            </a:r>
            <a:r>
              <a:rPr lang="en-GB" sz="2400" dirty="0" err="1">
                <a:sym typeface="Wingdings" panose="05000000000000000000" pitchFamily="2" charset="2"/>
              </a:rPr>
              <a:t>mon</a:t>
            </a:r>
            <a:r>
              <a:rPr lang="en-GB" sz="2400" dirty="0">
                <a:sym typeface="Wingdings" panose="05000000000000000000" pitchFamily="2" charset="2"/>
              </a:rPr>
              <a:t>’, ‘</a:t>
            </a:r>
            <a:r>
              <a:rPr lang="en-GB" sz="2400" dirty="0" err="1">
                <a:sym typeface="Wingdings" panose="05000000000000000000" pitchFamily="2" charset="2"/>
              </a:rPr>
              <a:t>cherie</a:t>
            </a:r>
            <a:r>
              <a:rPr lang="en-GB" sz="2400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44093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3EF8-709C-4779-91BD-3B155460D737}"/>
              </a:ext>
            </a:extLst>
          </p:cNvPr>
          <p:cNvSpPr txBox="1"/>
          <p:nvPr/>
        </p:nvSpPr>
        <p:spPr>
          <a:xfrm>
            <a:off x="839893" y="1729008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Machine Learning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models quantifies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everything.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Therefore,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numeric representation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for texts is required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as input an ML model.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7" name="Picture 2" descr="4. Text Vectorization and Transformation Pipelines - Applied Text Analysis  with Python [Book]">
            <a:extLst>
              <a:ext uri="{FF2B5EF4-FFF2-40B4-BE49-F238E27FC236}">
                <a16:creationId xmlns:a16="http://schemas.microsoft.com/office/drawing/2014/main" id="{FEDB0FA1-A419-44E5-B6BB-F2136739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9347" y="1729007"/>
            <a:ext cx="7362987" cy="31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55F24F-D3D7-4755-A338-1E92A66CE1F8}"/>
              </a:ext>
            </a:extLst>
          </p:cNvPr>
          <p:cNvSpPr txBox="1"/>
          <p:nvPr/>
        </p:nvSpPr>
        <p:spPr>
          <a:xfrm>
            <a:off x="2339333" y="5997005"/>
            <a:ext cx="8159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dirty="0">
                <a:hlinkClick r:id="rId3"/>
              </a:rPr>
              <a:t>https://towardsdatascience.com/from-word-embeddings-to-pretrained-language-models-a-new-age-in-nlp-part-1-7ed0c7f3dfc5</a:t>
            </a:r>
            <a:endParaRPr lang="en-GB" sz="1100" dirty="0"/>
          </a:p>
          <a:p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00A7F-1784-4669-8E7A-BC764ACA08F5}"/>
              </a:ext>
            </a:extLst>
          </p:cNvPr>
          <p:cNvSpPr txBox="1"/>
          <p:nvPr/>
        </p:nvSpPr>
        <p:spPr>
          <a:xfrm>
            <a:off x="894081" y="403886"/>
            <a:ext cx="11121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Vectorization or Text Representations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41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Statistica</a:t>
            </a:r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l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Models: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Bag of Words</a:t>
            </a:r>
          </a:p>
          <a:p>
            <a:pPr algn="l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r>
              <a:rPr lang="en-GB" sz="1400" dirty="0">
                <a:solidFill>
                  <a:srgbClr val="292929"/>
                </a:solidFill>
                <a:latin typeface="charter"/>
              </a:rPr>
              <a:t>In a Bag of Words or </a:t>
            </a:r>
            <a:r>
              <a:rPr lang="en-GB" sz="1400" dirty="0" err="1">
                <a:solidFill>
                  <a:srgbClr val="292929"/>
                </a:solidFill>
                <a:latin typeface="charter"/>
              </a:rPr>
              <a:t>BoW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, bag refers to an unordered list of words which allows multiple occurrences of the words. </a:t>
            </a:r>
            <a:r>
              <a:rPr lang="en-GB" sz="1400" dirty="0">
                <a:solidFill>
                  <a:srgbClr val="C00000"/>
                </a:solidFill>
                <a:latin typeface="charter"/>
              </a:rPr>
              <a:t>Position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of the words is </a:t>
            </a:r>
            <a:r>
              <a:rPr lang="en-GB" sz="1400" dirty="0">
                <a:solidFill>
                  <a:srgbClr val="C00000"/>
                </a:solidFill>
                <a:latin typeface="charter"/>
              </a:rPr>
              <a:t>ignored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and </a:t>
            </a:r>
            <a:r>
              <a:rPr lang="en-GB" sz="1400" dirty="0">
                <a:solidFill>
                  <a:srgbClr val="00B050"/>
                </a:solidFill>
                <a:latin typeface="charter"/>
              </a:rPr>
              <a:t>Frequency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(the number of occurrences) of a token is </a:t>
            </a:r>
            <a:r>
              <a:rPr lang="en-GB" sz="1400" dirty="0">
                <a:solidFill>
                  <a:srgbClr val="00B050"/>
                </a:solidFill>
                <a:latin typeface="charter"/>
              </a:rPr>
              <a:t>considered.</a:t>
            </a:r>
          </a:p>
          <a:p>
            <a:endParaRPr lang="en-GB" sz="2000" dirty="0">
              <a:solidFill>
                <a:srgbClr val="292929"/>
              </a:solidFill>
              <a:latin typeface="charter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6" name="Picture 2" descr="A Bag of Words: Levels of Language - SEP">
            <a:extLst>
              <a:ext uri="{FF2B5EF4-FFF2-40B4-BE49-F238E27FC236}">
                <a16:creationId xmlns:a16="http://schemas.microsoft.com/office/drawing/2014/main" id="{941CD1BE-7A7A-4BD0-A63E-0863DB430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/>
          <a:stretch/>
        </p:blipFill>
        <p:spPr bwMode="auto">
          <a:xfrm>
            <a:off x="4945970" y="1378719"/>
            <a:ext cx="6842759" cy="39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A215F9-007D-430D-9498-22ED33F6CDE7}"/>
              </a:ext>
            </a:extLst>
          </p:cNvPr>
          <p:cNvSpPr txBox="1"/>
          <p:nvPr/>
        </p:nvSpPr>
        <p:spPr>
          <a:xfrm>
            <a:off x="4049606" y="5934203"/>
            <a:ext cx="40927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dirty="0">
                <a:hlinkClick r:id="rId3"/>
              </a:rPr>
              <a:t>https://sep.com/blog/a-bag-of-words-levels-of-language/</a:t>
            </a:r>
            <a:endParaRPr lang="en-GB" sz="1100" u="sng" dirty="0">
              <a:latin typeface="sohne"/>
            </a:endParaRP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31381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536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charter</vt:lpstr>
      <vt:lpstr>Roboto</vt:lpstr>
      <vt:lpstr>sohne</vt:lpstr>
      <vt:lpstr>Retrospect</vt:lpstr>
      <vt:lpstr>Getting Started with Text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Text Classification</dc:title>
  <dc:creator>Nabanita Roy</dc:creator>
  <cp:lastModifiedBy>Nabanita Roy</cp:lastModifiedBy>
  <cp:revision>6</cp:revision>
  <dcterms:created xsi:type="dcterms:W3CDTF">2021-10-28T22:18:48Z</dcterms:created>
  <dcterms:modified xsi:type="dcterms:W3CDTF">2021-10-29T08:17:50Z</dcterms:modified>
</cp:coreProperties>
</file>