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60" r:id="rId6"/>
    <p:sldId id="259" r:id="rId7"/>
    <p:sldId id="269" r:id="rId8"/>
    <p:sldId id="261" r:id="rId9"/>
    <p:sldId id="270" r:id="rId10"/>
    <p:sldId id="263" r:id="rId11"/>
    <p:sldId id="264" r:id="rId12"/>
    <p:sldId id="267" r:id="rId13"/>
    <p:sldId id="271" r:id="rId14"/>
    <p:sldId id="274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anita Roy" initials="NR" lastIdx="1" clrIdx="0">
    <p:extLst>
      <p:ext uri="{19B8F6BF-5375-455C-9EA6-DF929625EA0E}">
        <p15:presenceInfo xmlns:p15="http://schemas.microsoft.com/office/powerpoint/2012/main" userId="339ff6e54805a6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C27"/>
    <a:srgbClr val="FACE93"/>
    <a:srgbClr val="FCFBF2"/>
    <a:srgbClr val="653B21"/>
    <a:srgbClr val="38220A"/>
    <a:srgbClr val="F9F2EB"/>
    <a:srgbClr val="E6E6E6"/>
    <a:srgbClr val="FDE9D7"/>
    <a:srgbClr val="FCD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3C09-9EF9-43E8-996B-18336DA4268A}" v="175" dt="2021-05-17T23:25:19.808"/>
    <p1510:client id="{E6AAD7CF-FBF6-48FB-B68A-8823E2EB3C79}" v="2" dt="2021-05-18T09:54:1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5" autoAdjust="0"/>
    <p:restoredTop sz="95845" autoAdjust="0"/>
  </p:normalViewPr>
  <p:slideViewPr>
    <p:cSldViewPr snapToGrid="0">
      <p:cViewPr varScale="1">
        <p:scale>
          <a:sx n="92" d="100"/>
          <a:sy n="92" d="100"/>
        </p:scale>
        <p:origin x="44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anita Roy" userId="339ff6e54805a6fc" providerId="LiveId" clId="{E6AAD7CF-FBF6-48FB-B68A-8823E2EB3C79}"/>
    <pc:docChg chg="modSld">
      <pc:chgData name="Nabanita Roy" userId="339ff6e54805a6fc" providerId="LiveId" clId="{E6AAD7CF-FBF6-48FB-B68A-8823E2EB3C79}" dt="2021-05-18T10:53:25.412" v="50" actId="1076"/>
      <pc:docMkLst>
        <pc:docMk/>
      </pc:docMkLst>
      <pc:sldChg chg="modSp mod">
        <pc:chgData name="Nabanita Roy" userId="339ff6e54805a6fc" providerId="LiveId" clId="{E6AAD7CF-FBF6-48FB-B68A-8823E2EB3C79}" dt="2021-05-18T10:53:25.412" v="50" actId="1076"/>
        <pc:sldMkLst>
          <pc:docMk/>
          <pc:sldMk cId="1702868236" sldId="256"/>
        </pc:sldMkLst>
        <pc:picChg chg="mod">
          <ac:chgData name="Nabanita Roy" userId="339ff6e54805a6fc" providerId="LiveId" clId="{E6AAD7CF-FBF6-48FB-B68A-8823E2EB3C79}" dt="2021-05-18T10:53:25.412" v="50" actId="1076"/>
          <ac:picMkLst>
            <pc:docMk/>
            <pc:sldMk cId="1702868236" sldId="256"/>
            <ac:picMk id="7" creationId="{65623D94-B38E-40AD-B33F-D030665D905B}"/>
          </ac:picMkLst>
        </pc:picChg>
      </pc:sldChg>
      <pc:sldChg chg="addSp delSp modSp mod">
        <pc:chgData name="Nabanita Roy" userId="339ff6e54805a6fc" providerId="LiveId" clId="{E6AAD7CF-FBF6-48FB-B68A-8823E2EB3C79}" dt="2021-05-18T09:54:48.231" v="27" actId="1076"/>
        <pc:sldMkLst>
          <pc:docMk/>
          <pc:sldMk cId="396733942" sldId="265"/>
        </pc:sldMkLst>
        <pc:spChg chg="mod">
          <ac:chgData name="Nabanita Roy" userId="339ff6e54805a6fc" providerId="LiveId" clId="{E6AAD7CF-FBF6-48FB-B68A-8823E2EB3C79}" dt="2021-05-18T09:54:48.231" v="27" actId="1076"/>
          <ac:spMkLst>
            <pc:docMk/>
            <pc:sldMk cId="396733942" sldId="265"/>
            <ac:spMk id="5" creationId="{BB9322FF-D89E-4A0A-B11B-9636777B53C0}"/>
          </ac:spMkLst>
        </pc:spChg>
        <pc:spChg chg="add mod">
          <ac:chgData name="Nabanita Roy" userId="339ff6e54805a6fc" providerId="LiveId" clId="{E6AAD7CF-FBF6-48FB-B68A-8823E2EB3C79}" dt="2021-05-18T09:54:01.989" v="13" actId="1076"/>
          <ac:spMkLst>
            <pc:docMk/>
            <pc:sldMk cId="396733942" sldId="265"/>
            <ac:spMk id="6" creationId="{89E99881-F824-4859-A614-FF4BB5EB7C43}"/>
          </ac:spMkLst>
        </pc:spChg>
        <pc:spChg chg="del mod">
          <ac:chgData name="Nabanita Roy" userId="339ff6e54805a6fc" providerId="LiveId" clId="{E6AAD7CF-FBF6-48FB-B68A-8823E2EB3C79}" dt="2021-05-18T09:54:30.306" v="19"/>
          <ac:spMkLst>
            <pc:docMk/>
            <pc:sldMk cId="396733942" sldId="265"/>
            <ac:spMk id="7" creationId="{F6BE042D-C506-4AF5-937E-4F4C8383DAC4}"/>
          </ac:spMkLst>
        </pc:spChg>
        <pc:cxnChg chg="add mod">
          <ac:chgData name="Nabanita Roy" userId="339ff6e54805a6fc" providerId="LiveId" clId="{E6AAD7CF-FBF6-48FB-B68A-8823E2EB3C79}" dt="2021-05-18T09:54:18.386" v="15" actId="1076"/>
          <ac:cxnSpMkLst>
            <pc:docMk/>
            <pc:sldMk cId="396733942" sldId="265"/>
            <ac:cxnSpMk id="8" creationId="{489A1AE6-77FB-4456-A3E0-45AA1B45E863}"/>
          </ac:cxnSpMkLst>
        </pc:cxnChg>
      </pc:sldChg>
      <pc:sldChg chg="modSp mod">
        <pc:chgData name="Nabanita Roy" userId="339ff6e54805a6fc" providerId="LiveId" clId="{E6AAD7CF-FBF6-48FB-B68A-8823E2EB3C79}" dt="2021-05-18T09:55:16.709" v="35" actId="1076"/>
        <pc:sldMkLst>
          <pc:docMk/>
          <pc:sldMk cId="1770969878" sldId="266"/>
        </pc:sldMkLst>
        <pc:spChg chg="mod ord">
          <ac:chgData name="Nabanita Roy" userId="339ff6e54805a6fc" providerId="LiveId" clId="{E6AAD7CF-FBF6-48FB-B68A-8823E2EB3C79}" dt="2021-05-18T09:55:14.030" v="34" actId="167"/>
          <ac:spMkLst>
            <pc:docMk/>
            <pc:sldMk cId="1770969878" sldId="266"/>
            <ac:spMk id="5" creationId="{E1CFA7E6-4C7D-45A7-A5EC-D357BC15E028}"/>
          </ac:spMkLst>
        </pc:spChg>
        <pc:cxnChg chg="mod">
          <ac:chgData name="Nabanita Roy" userId="339ff6e54805a6fc" providerId="LiveId" clId="{E6AAD7CF-FBF6-48FB-B68A-8823E2EB3C79}" dt="2021-05-18T09:55:16.709" v="35" actId="1076"/>
          <ac:cxnSpMkLst>
            <pc:docMk/>
            <pc:sldMk cId="1770969878" sldId="266"/>
            <ac:cxnSpMk id="4" creationId="{15AC1397-4495-4948-AB5F-54B73938D632}"/>
          </ac:cxnSpMkLst>
        </pc:cxnChg>
      </pc:sldChg>
      <pc:sldChg chg="modSp mod">
        <pc:chgData name="Nabanita Roy" userId="339ff6e54805a6fc" providerId="LiveId" clId="{E6AAD7CF-FBF6-48FB-B68A-8823E2EB3C79}" dt="2021-05-18T09:53:37.409" v="0" actId="1076"/>
        <pc:sldMkLst>
          <pc:docMk/>
          <pc:sldMk cId="2219429687" sldId="268"/>
        </pc:sldMkLst>
        <pc:spChg chg="mod">
          <ac:chgData name="Nabanita Roy" userId="339ff6e54805a6fc" providerId="LiveId" clId="{E6AAD7CF-FBF6-48FB-B68A-8823E2EB3C79}" dt="2021-05-18T09:53:37.409" v="0" actId="1076"/>
          <ac:spMkLst>
            <pc:docMk/>
            <pc:sldMk cId="2219429687" sldId="268"/>
            <ac:spMk id="3" creationId="{B25C6A2E-6316-448C-A0EC-16AE3DF051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2DCF0-C351-4D66-9562-3972F92CC46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33C7A-3C20-488B-BF93-A0871BFFF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the arrows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2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8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Entity - attribute name – attribute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5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53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77F0-6EEA-4668-8581-EC6F00F67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8719-1A36-4ADF-B69E-815C8A7C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C8AA-0F3A-4850-A1D9-354C6CFD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F611-61D1-4E0E-8DC3-A2920F25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2195-43E7-443B-9BD5-C60C9737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0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56C5-EE73-4DF6-B672-AE0D64A2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97379-BA0F-4895-86CD-FD075256F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26A7-1598-45FB-90A5-B19FC8D0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1A67-8E1E-43A3-892C-42DBEF6B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FD7D-F3E3-4B60-8C78-31E3EDE1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2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4D4D5-4B86-4688-91B9-7F9078D75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A3ED6-9629-403B-B300-BAB389508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D064-6474-401D-A2D6-69F4017A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9FD0-3724-4B44-8728-D97B6475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AEEE-D846-4B5C-9079-58424E16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CF8B-2D3F-4F3F-B362-E66012FD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D7B5-5766-43D2-8B86-2EE9CBE3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6D52-7B17-49A8-A499-E760307B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DBDB-4C80-427B-8BE1-519DBDF1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4406-1EDE-49AE-956C-0E5D220F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5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D57D-4B08-4EB8-8E90-F65D4E92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BB3D-977F-455F-90A5-67D8CFB8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A919-EA7B-4464-B0C8-1C0B80A6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331B-A146-48FD-B05D-75AE3010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50D7-91BE-42D7-A5CB-7486907D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3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8D81-4E99-4878-A39C-409E413D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9992-54D4-41E4-A3C7-4BCA0B5C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6CEB8-E587-47D6-8043-F57E754B2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1ED9-28D6-4EC0-A2A1-1F86F3D4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CFF97-46DF-470F-A6AC-FBC43DD1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EA08-F037-4FDD-86F4-ACE36969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0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D973-C1D2-4C30-A3EC-D33D8C49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659B7-2324-4CD4-848C-A760E99D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751D0-975E-467A-8C5B-49F295DC7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270B-773A-4E60-8AFA-597E483DB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B1F05-F20C-45D0-8A08-D6B96431D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BC7F4-E283-4B57-8052-8F1A5EBE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BF611-4D75-4B8D-BA5E-93737E30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F7081-8207-4F12-8A4D-FD3ED86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6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1084-517C-4DFB-96EF-77608F05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1B181-3C5B-457E-8D36-41BE5A53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3B11A-8A7E-431C-859C-7AD11166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980A0-3BDC-41BD-8F33-217CE4B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C3FD2-9087-4653-B8F3-6CDC3005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AE042-CCFE-4C94-A496-DD568D2C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8926-59C4-4F03-85CA-F924FCF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7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27DD-7C21-472B-B18B-7C91D681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D84A-C12D-40F0-B428-EF4862B8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E8CDD-F117-43AA-9891-96FD92AB7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B7D5-8A9A-4041-B3A0-24184FF3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070B9-694B-452F-B106-0635660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30B6-F499-4D98-85BE-DA851CC8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3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F66-7A95-4779-BBBA-CAC5F9F7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C36F2-2EF8-47CE-8D89-42569FBD5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3851F-7770-4AA3-91D6-705BF138C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11670-1AFF-4766-B5E8-3447A337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37B3F-5375-435A-8FE1-2DFF0B69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989C-E049-4E6E-9348-82FF6DAE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AADF2-CD82-4F58-8EDF-2003456F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4035D-F380-40F8-BE87-C32BFBB7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2243-9F5A-4C06-B335-C04846EF9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0464-8779-4BFF-88B2-1AEED37D54E3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0BBD-7247-4FC2-B688-AFA51B118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6DE7-9969-458C-8C36-150F7AF19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yn5618/Talks_Resources/blob/main/EuroPython2021/Scraping_Wikipedia_using_Wikipedia(Python_Lib)_and_BeautifulSoup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yn5618/Talks_Resources/blob/main/EuroPython2021/Building_Word2Vec_Model_on_Wikipedia_Texts_on_Programming_Languages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isis.eu/wp-content/uploads/2017/03/linked-data-sparql.pdf" TargetMode="External"/><Relationship Id="rId2" Type="http://schemas.openxmlformats.org/officeDocument/2006/relationships/hyperlink" Target="https://www.slideshare.net/prototypo/introduction-to-linked-data-rdf-vocabulari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www.wikidata.org/wiki/Wikidata:Main_Page" TargetMode="External"/><Relationship Id="rId4" Type="http://schemas.openxmlformats.org/officeDocument/2006/relationships/hyperlink" Target="https://medium.com/wallscope/constructing-sparql-queries-ca63b8b9ac02#:~:text=What%20is%20SPARQL%3F%20SPARQL%20%28SPARQL%20Protocol%20and%20RDF,the%20relationships%20to%20quickly%20navigate%20any%20linked%20data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yn5618/Talks_Resources/blob/main/EuroPython2021/Scraping_Wikipedia_using_Wikipedia(Python_Lib)_and_BeautifulSoup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ladi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CDB673-2634-492C-97C8-58E12C613AD5}"/>
              </a:ext>
            </a:extLst>
          </p:cNvPr>
          <p:cNvSpPr/>
          <p:nvPr/>
        </p:nvSpPr>
        <p:spPr>
          <a:xfrm>
            <a:off x="5791198" y="180108"/>
            <a:ext cx="6248400" cy="6497782"/>
          </a:xfrm>
          <a:prstGeom prst="rect">
            <a:avLst/>
          </a:prstGeom>
          <a:solidFill>
            <a:srgbClr val="FA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8ADCC3-86E0-434C-B880-225D9124F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8" y="951248"/>
            <a:ext cx="4907574" cy="4955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06D8E4-F294-4016-B0ED-1D3C24BCF8A2}"/>
              </a:ext>
            </a:extLst>
          </p:cNvPr>
          <p:cNvSpPr txBox="1"/>
          <p:nvPr/>
        </p:nvSpPr>
        <p:spPr>
          <a:xfrm>
            <a:off x="6096000" y="763083"/>
            <a:ext cx="624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LEVERAGING LINKED DATA USING PYTHON AND SPARQL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9FF793-7944-42C4-95FD-45CA988EA1AE}"/>
              </a:ext>
            </a:extLst>
          </p:cNvPr>
          <p:cNvCxnSpPr>
            <a:cxnSpLocks/>
          </p:cNvCxnSpPr>
          <p:nvPr/>
        </p:nvCxnSpPr>
        <p:spPr>
          <a:xfrm>
            <a:off x="6026727" y="4369922"/>
            <a:ext cx="5832764" cy="0"/>
          </a:xfrm>
          <a:prstGeom prst="line">
            <a:avLst/>
          </a:prstGeom>
          <a:ln>
            <a:solidFill>
              <a:srgbClr val="F59C27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6118EF-B8F8-497E-987A-5BEF7F9DF5C7}"/>
              </a:ext>
            </a:extLst>
          </p:cNvPr>
          <p:cNvSpPr txBox="1"/>
          <p:nvPr/>
        </p:nvSpPr>
        <p:spPr>
          <a:xfrm>
            <a:off x="6096000" y="4750962"/>
            <a:ext cx="2514598" cy="1016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Century Gothic" panose="020B0502020202020204" pitchFamily="34" charset="0"/>
              </a:rPr>
              <a:t>Nabanita Roy</a:t>
            </a:r>
          </a:p>
          <a:p>
            <a:pPr>
              <a:lnSpc>
                <a:spcPct val="150000"/>
              </a:lnSpc>
            </a:pPr>
            <a:r>
              <a:rPr lang="en-GB" sz="1800" i="1" dirty="0">
                <a:latin typeface="Century Gothic" panose="020B0502020202020204" pitchFamily="34" charset="0"/>
              </a:rPr>
              <a:t>EuroPython2021</a:t>
            </a:r>
            <a:endParaRPr lang="en-GB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C0CFDD-4A04-4C53-AA34-A871C57EF7F6}"/>
              </a:ext>
            </a:extLst>
          </p:cNvPr>
          <p:cNvCxnSpPr>
            <a:cxnSpLocks/>
          </p:cNvCxnSpPr>
          <p:nvPr/>
        </p:nvCxnSpPr>
        <p:spPr>
          <a:xfrm>
            <a:off x="6026727" y="4446122"/>
            <a:ext cx="5832764" cy="0"/>
          </a:xfrm>
          <a:prstGeom prst="line">
            <a:avLst/>
          </a:prstGeom>
          <a:ln>
            <a:solidFill>
              <a:srgbClr val="F59C27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6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EA345-04FF-4D11-ADCF-C8D862EC36E6}"/>
              </a:ext>
            </a:extLst>
          </p:cNvPr>
          <p:cNvSpPr txBox="1"/>
          <p:nvPr/>
        </p:nvSpPr>
        <p:spPr>
          <a:xfrm>
            <a:off x="4967369" y="973535"/>
            <a:ext cx="7665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S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P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A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R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Q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L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61AA7-D080-4E4E-B69E-36A89C0014CA}"/>
              </a:ext>
            </a:extLst>
          </p:cNvPr>
          <p:cNvSpPr txBox="1"/>
          <p:nvPr/>
        </p:nvSpPr>
        <p:spPr>
          <a:xfrm>
            <a:off x="5550222" y="1413862"/>
            <a:ext cx="124264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PARQL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rotocol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nd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DF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uery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anguage</a:t>
            </a:r>
          </a:p>
          <a:p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960AE-FD38-4342-837B-36990979FAD2}"/>
              </a:ext>
            </a:extLst>
          </p:cNvPr>
          <p:cNvSpPr/>
          <p:nvPr/>
        </p:nvSpPr>
        <p:spPr>
          <a:xfrm>
            <a:off x="4885267" y="973535"/>
            <a:ext cx="1735666" cy="821398"/>
          </a:xfrm>
          <a:prstGeom prst="rect">
            <a:avLst/>
          </a:prstGeom>
          <a:noFill/>
          <a:ln w="28575">
            <a:solidFill>
              <a:srgbClr val="382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ACB58-2EF7-4701-8B94-7811211A1A1D}"/>
              </a:ext>
            </a:extLst>
          </p:cNvPr>
          <p:cNvSpPr/>
          <p:nvPr/>
        </p:nvSpPr>
        <p:spPr>
          <a:xfrm>
            <a:off x="4885267" y="3512691"/>
            <a:ext cx="1735666" cy="821398"/>
          </a:xfrm>
          <a:prstGeom prst="rect">
            <a:avLst/>
          </a:prstGeom>
          <a:noFill/>
          <a:ln w="28575">
            <a:solidFill>
              <a:srgbClr val="382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7BC7A6-B7A2-42F2-B4C5-833D991777C3}"/>
              </a:ext>
            </a:extLst>
          </p:cNvPr>
          <p:cNvCxnSpPr>
            <a:cxnSpLocks/>
          </p:cNvCxnSpPr>
          <p:nvPr/>
        </p:nvCxnSpPr>
        <p:spPr>
          <a:xfrm>
            <a:off x="6637867" y="1384234"/>
            <a:ext cx="47752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F9713F-2746-47A1-B090-659E84C47924}"/>
              </a:ext>
            </a:extLst>
          </p:cNvPr>
          <p:cNvCxnSpPr>
            <a:cxnSpLocks/>
          </p:cNvCxnSpPr>
          <p:nvPr/>
        </p:nvCxnSpPr>
        <p:spPr>
          <a:xfrm>
            <a:off x="626533" y="3923390"/>
            <a:ext cx="425026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410A86-4995-4136-AC3A-8BA8C75987ED}"/>
              </a:ext>
            </a:extLst>
          </p:cNvPr>
          <p:cNvSpPr txBox="1"/>
          <p:nvPr/>
        </p:nvSpPr>
        <p:spPr>
          <a:xfrm>
            <a:off x="738065" y="3000060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entury Gothic" panose="020B0502020202020204" pitchFamily="34" charset="0"/>
              </a:rPr>
              <a:t>Resource 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Description 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Framework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9AF1C-3791-4B2C-AB40-3F88A3208B7C}"/>
              </a:ext>
            </a:extLst>
          </p:cNvPr>
          <p:cNvSpPr txBox="1"/>
          <p:nvPr/>
        </p:nvSpPr>
        <p:spPr>
          <a:xfrm>
            <a:off x="738064" y="4063999"/>
            <a:ext cx="39752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252525"/>
                </a:solidFill>
                <a:effectLst/>
                <a:latin typeface="Century Gothic" panose="020B0502020202020204" pitchFamily="34" charset="0"/>
              </a:rPr>
              <a:t>standard model for data interchange on the Web</a:t>
            </a:r>
          </a:p>
          <a:p>
            <a:endParaRPr lang="en-GB" sz="1400" dirty="0">
              <a:solidFill>
                <a:srgbClr val="252525"/>
              </a:solidFill>
              <a:latin typeface="Century Gothic" panose="020B0502020202020204" pitchFamily="34" charset="0"/>
            </a:endParaRPr>
          </a:p>
          <a:p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Data Representation Format : Triple</a:t>
            </a:r>
          </a:p>
          <a:p>
            <a:endParaRPr lang="en-GB" sz="1400" dirty="0">
              <a:solidFill>
                <a:srgbClr val="252525"/>
              </a:solidFill>
              <a:latin typeface="Century Gothic" panose="020B0502020202020204" pitchFamily="34" charset="0"/>
            </a:endParaRPr>
          </a:p>
          <a:p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subject   predicate   object</a:t>
            </a:r>
          </a:p>
          <a:p>
            <a:r>
              <a:rPr lang="en-GB" sz="1200" dirty="0">
                <a:solidFill>
                  <a:srgbClr val="252525"/>
                </a:solidFill>
                <a:latin typeface="Century Gothic" panose="020B0502020202020204" pitchFamily="34" charset="0"/>
              </a:rPr>
              <a:t>python      type                programming language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8AD1F-557C-48B8-8E8D-0AB266698097}"/>
              </a:ext>
            </a:extLst>
          </p:cNvPr>
          <p:cNvSpPr txBox="1"/>
          <p:nvPr/>
        </p:nvSpPr>
        <p:spPr>
          <a:xfrm>
            <a:off x="7621463" y="711925"/>
            <a:ext cx="387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252525"/>
                </a:solidFill>
                <a:effectLst/>
                <a:latin typeface="Century Gothic" panose="020B0502020202020204" pitchFamily="34" charset="0"/>
              </a:rPr>
              <a:t>Semantic query language to retrieve and manipulate data </a:t>
            </a:r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stored in RDF format.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DB4641-70C3-40CB-A9B7-08D0F999566F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DCB2C4-C55A-4FB1-9577-771F7962C514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F74654-3071-4F5A-9DAD-9C81490F8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5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F36CAE-DEBD-4302-85B0-72B84316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77" y="0"/>
            <a:ext cx="3429000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5A1CA2-E3C9-4B09-AD31-5A18DDB3BC45}"/>
              </a:ext>
            </a:extLst>
          </p:cNvPr>
          <p:cNvCxnSpPr>
            <a:cxnSpLocks/>
          </p:cNvCxnSpPr>
          <p:nvPr/>
        </p:nvCxnSpPr>
        <p:spPr>
          <a:xfrm>
            <a:off x="3402170" y="-6927"/>
            <a:ext cx="192" cy="68649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32F1DE-6DB8-4679-AC34-0EC833772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201" y="0"/>
            <a:ext cx="7569843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A1D591-5AA9-4889-8F9A-2B1EBF361081}"/>
              </a:ext>
            </a:extLst>
          </p:cNvPr>
          <p:cNvCxnSpPr>
            <a:cxnSpLocks/>
          </p:cNvCxnSpPr>
          <p:nvPr/>
        </p:nvCxnSpPr>
        <p:spPr>
          <a:xfrm flipH="1">
            <a:off x="4618200" y="-6927"/>
            <a:ext cx="2272" cy="68649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61DCD7-E317-4B79-AF2A-B6142B17C162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3793065" y="2362200"/>
            <a:ext cx="897468" cy="42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2AC6E0B-31B7-4C67-AE94-1FE7E4352846}"/>
              </a:ext>
            </a:extLst>
          </p:cNvPr>
          <p:cNvSpPr/>
          <p:nvPr/>
        </p:nvSpPr>
        <p:spPr>
          <a:xfrm>
            <a:off x="3496733" y="838199"/>
            <a:ext cx="296332" cy="2328333"/>
          </a:xfrm>
          <a:prstGeom prst="rightBrace">
            <a:avLst>
              <a:gd name="adj1" fmla="val 8333"/>
              <a:gd name="adj2" fmla="val 65636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3457A0-3FCA-4268-9DCA-4B1B52702559}"/>
              </a:ext>
            </a:extLst>
          </p:cNvPr>
          <p:cNvSpPr/>
          <p:nvPr/>
        </p:nvSpPr>
        <p:spPr>
          <a:xfrm>
            <a:off x="11573933" y="2946399"/>
            <a:ext cx="177800" cy="135467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649341-6A23-467C-AFB3-9162FF601D84}"/>
              </a:ext>
            </a:extLst>
          </p:cNvPr>
          <p:cNvSpPr/>
          <p:nvPr/>
        </p:nvSpPr>
        <p:spPr>
          <a:xfrm>
            <a:off x="7992532" y="3751877"/>
            <a:ext cx="177800" cy="135467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37F6C-68BA-4718-BA36-3AA58FDE554C}"/>
              </a:ext>
            </a:extLst>
          </p:cNvPr>
          <p:cNvCxnSpPr>
            <a:cxnSpLocks/>
          </p:cNvCxnSpPr>
          <p:nvPr/>
        </p:nvCxnSpPr>
        <p:spPr>
          <a:xfrm>
            <a:off x="1252789" y="956733"/>
            <a:ext cx="5215469" cy="563880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9C44DB-7AD5-45AF-A1F1-32DA6ADEA71F}"/>
              </a:ext>
            </a:extLst>
          </p:cNvPr>
          <p:cNvCxnSpPr>
            <a:cxnSpLocks/>
          </p:cNvCxnSpPr>
          <p:nvPr/>
        </p:nvCxnSpPr>
        <p:spPr>
          <a:xfrm>
            <a:off x="2226733" y="4919133"/>
            <a:ext cx="4241525" cy="89323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FC7EBB-38C1-4196-A5CA-120168EBB7FA}"/>
              </a:ext>
            </a:extLst>
          </p:cNvPr>
          <p:cNvSpPr txBox="1"/>
          <p:nvPr/>
        </p:nvSpPr>
        <p:spPr>
          <a:xfrm>
            <a:off x="1177020" y="353967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URL</a:t>
            </a:r>
            <a:endParaRPr lang="en-GB" sz="11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D6F78-0DE8-4188-B0C3-EEA08611ED47}"/>
              </a:ext>
            </a:extLst>
          </p:cNvPr>
          <p:cNvSpPr txBox="1"/>
          <p:nvPr/>
        </p:nvSpPr>
        <p:spPr>
          <a:xfrm>
            <a:off x="5975815" y="32978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URI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18FA7C-EC63-4441-862A-FFBD3579667A}"/>
              </a:ext>
            </a:extLst>
          </p:cNvPr>
          <p:cNvSpPr/>
          <p:nvPr/>
        </p:nvSpPr>
        <p:spPr>
          <a:xfrm>
            <a:off x="4676679" y="5243946"/>
            <a:ext cx="996753" cy="14547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D5191-3941-4390-B349-E674CECCE5AA}"/>
              </a:ext>
            </a:extLst>
          </p:cNvPr>
          <p:cNvSpPr txBox="1"/>
          <p:nvPr/>
        </p:nvSpPr>
        <p:spPr>
          <a:xfrm>
            <a:off x="1252788" y="3259671"/>
            <a:ext cx="2904345" cy="2616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https://en.wikipedia.org/wiki/PyLadies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91833-8E74-4933-A429-EF1341CC20F8}"/>
              </a:ext>
            </a:extLst>
          </p:cNvPr>
          <p:cNvSpPr txBox="1"/>
          <p:nvPr/>
        </p:nvSpPr>
        <p:spPr>
          <a:xfrm>
            <a:off x="3838673" y="3627645"/>
            <a:ext cx="2629586" cy="2616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https://dbpedia.org/page/PyLadies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111735-713F-4AF1-84F0-A53C2CB8AB2F}"/>
              </a:ext>
            </a:extLst>
          </p:cNvPr>
          <p:cNvSpPr txBox="1"/>
          <p:nvPr/>
        </p:nvSpPr>
        <p:spPr>
          <a:xfrm>
            <a:off x="3484864" y="5562238"/>
            <a:ext cx="1032845" cy="1184940"/>
          </a:xfrm>
          <a:prstGeom prst="rect">
            <a:avLst/>
          </a:prstGeom>
          <a:solidFill>
            <a:srgbClr val="FCFBF2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b="1" u="sng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Vocabulary</a:t>
            </a:r>
          </a:p>
          <a:p>
            <a:pPr algn="ctr"/>
            <a:endParaRPr lang="en-GB" sz="105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DBO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DBR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FOAF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SKOS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Dublin Core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DC91DA-8B66-43D2-A32E-3A205606E244}"/>
              </a:ext>
            </a:extLst>
          </p:cNvPr>
          <p:cNvCxnSpPr>
            <a:stCxn id="33" idx="1"/>
          </p:cNvCxnSpPr>
          <p:nvPr/>
        </p:nvCxnSpPr>
        <p:spPr>
          <a:xfrm flipH="1">
            <a:off x="4517709" y="5316682"/>
            <a:ext cx="158970" cy="24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3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1" grpId="0"/>
      <p:bldP spid="32" grpId="0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2EC7C0-3375-4017-898A-B0865DEA6C4A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2A4E38-1FEF-454A-82B7-7A6B1CF40E1E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BF5961-0D87-45DF-A3B3-1DC8766B740C}"/>
              </a:ext>
            </a:extLst>
          </p:cNvPr>
          <p:cNvSpPr txBox="1"/>
          <p:nvPr/>
        </p:nvSpPr>
        <p:spPr>
          <a:xfrm>
            <a:off x="4335442" y="2471957"/>
            <a:ext cx="41701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SELECT</a:t>
            </a: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?subject, ?predicate, ?object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WHERE</a:t>
            </a: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{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?subject ?predicate ?object .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}</a:t>
            </a:r>
            <a:endParaRPr lang="en-GB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9526DF-D2BE-4E19-9192-2A17766B48C5}"/>
              </a:ext>
            </a:extLst>
          </p:cNvPr>
          <p:cNvCxnSpPr>
            <a:cxnSpLocks/>
          </p:cNvCxnSpPr>
          <p:nvPr/>
        </p:nvCxnSpPr>
        <p:spPr>
          <a:xfrm>
            <a:off x="780087" y="1602472"/>
            <a:ext cx="269273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813361-04F1-453D-AD1B-5651EA544ED4}"/>
              </a:ext>
            </a:extLst>
          </p:cNvPr>
          <p:cNvSpPr txBox="1"/>
          <p:nvPr/>
        </p:nvSpPr>
        <p:spPr>
          <a:xfrm>
            <a:off x="758930" y="637580"/>
            <a:ext cx="273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SPARQL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2E02AA-4BC9-4412-8F1A-1003D9684099}"/>
              </a:ext>
            </a:extLst>
          </p:cNvPr>
          <p:cNvSpPr txBox="1"/>
          <p:nvPr/>
        </p:nvSpPr>
        <p:spPr>
          <a:xfrm>
            <a:off x="3523383" y="2471957"/>
            <a:ext cx="62242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PREFIX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GB" sz="160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rdfs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: &lt;http://www.w3.org/2000/01/rdf-schema#&gt;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SELECT 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?entity, ?name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WHERE 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{?entity </a:t>
            </a:r>
            <a:r>
              <a:rPr lang="en-GB" sz="160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rdfs:label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?name .}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E93C3-56EF-405A-BF5D-D44F38F7EBCB}"/>
              </a:ext>
            </a:extLst>
          </p:cNvPr>
          <p:cNvSpPr txBox="1"/>
          <p:nvPr/>
        </p:nvSpPr>
        <p:spPr>
          <a:xfrm>
            <a:off x="3529280" y="1950752"/>
            <a:ext cx="6103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foaf</a:t>
            </a:r>
            <a:r>
              <a:rPr lang="en-GB" dirty="0">
                <a:latin typeface="Century Gothic" panose="020B0502020202020204" pitchFamily="34" charset="0"/>
              </a:rPr>
              <a:t>: &lt;http://xmlns.com/foaf/0.1/&gt;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dbo</a:t>
            </a:r>
            <a:r>
              <a:rPr lang="en-GB" dirty="0">
                <a:latin typeface="Century Gothic" panose="020B0502020202020204" pitchFamily="34" charset="0"/>
              </a:rPr>
              <a:t>: &lt;http://dbpedia.org/ontology/&gt;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dbr</a:t>
            </a:r>
            <a:r>
              <a:rPr lang="en-GB" dirty="0">
                <a:latin typeface="Century Gothic" panose="020B0502020202020204" pitchFamily="34" charset="0"/>
              </a:rPr>
              <a:t>: &lt;http://dbpedia.org/resource/&gt;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dbp</a:t>
            </a:r>
            <a:r>
              <a:rPr lang="en-GB" dirty="0">
                <a:latin typeface="Century Gothic" panose="020B0502020202020204" pitchFamily="34" charset="0"/>
              </a:rPr>
              <a:t>: &lt;http://dbpedia.org/property/&gt;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SELECT DISTINCT ?a, ?dob,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, ?name, ?c, ?intro</a:t>
            </a:r>
          </a:p>
          <a:p>
            <a:r>
              <a:rPr lang="en-GB" dirty="0">
                <a:latin typeface="Century Gothic" panose="020B0502020202020204" pitchFamily="34" charset="0"/>
              </a:rPr>
              <a:t>WHERE</a:t>
            </a:r>
          </a:p>
          <a:p>
            <a:r>
              <a:rPr lang="en-GB" dirty="0">
                <a:latin typeface="Century Gothic" panose="020B0502020202020204" pitchFamily="34" charset="0"/>
              </a:rPr>
              <a:t>{</a:t>
            </a:r>
          </a:p>
          <a:p>
            <a:r>
              <a:rPr lang="en-GB" dirty="0">
                <a:latin typeface="Century Gothic" panose="020B0502020202020204" pitchFamily="34" charset="0"/>
              </a:rPr>
              <a:t>?a </a:t>
            </a:r>
            <a:r>
              <a:rPr lang="en-GB" dirty="0" err="1">
                <a:latin typeface="Century Gothic" panose="020B0502020202020204" pitchFamily="34" charset="0"/>
              </a:rPr>
              <a:t>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dbo:Athlete</a:t>
            </a:r>
            <a:r>
              <a:rPr lang="en-GB" dirty="0">
                <a:latin typeface="Century Gothic" panose="020B0502020202020204" pitchFamily="34" charset="0"/>
              </a:rPr>
              <a:t>; </a:t>
            </a:r>
            <a:r>
              <a:rPr lang="en-GB" dirty="0" err="1">
                <a:latin typeface="Century Gothic" panose="020B0502020202020204" pitchFamily="34" charset="0"/>
              </a:rPr>
              <a:t>dbo:birthDate</a:t>
            </a:r>
            <a:r>
              <a:rPr lang="en-GB" dirty="0">
                <a:latin typeface="Century Gothic" panose="020B0502020202020204" pitchFamily="34" charset="0"/>
              </a:rPr>
              <a:t> ?dob; </a:t>
            </a:r>
            <a:r>
              <a:rPr lang="en-GB" dirty="0" err="1">
                <a:latin typeface="Century Gothic" panose="020B0502020202020204" pitchFamily="34" charset="0"/>
              </a:rPr>
              <a:t>dbo:height</a:t>
            </a:r>
            <a:r>
              <a:rPr lang="en-GB" dirty="0">
                <a:latin typeface="Century Gothic" panose="020B0502020202020204" pitchFamily="34" charset="0"/>
              </a:rPr>
              <a:t>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;</a:t>
            </a:r>
          </a:p>
          <a:p>
            <a:r>
              <a:rPr lang="en-GB" dirty="0" err="1">
                <a:latin typeface="Century Gothic" panose="020B0502020202020204" pitchFamily="34" charset="0"/>
              </a:rPr>
              <a:t>foaf:name</a:t>
            </a:r>
            <a:r>
              <a:rPr lang="en-GB" dirty="0">
                <a:latin typeface="Century Gothic" panose="020B0502020202020204" pitchFamily="34" charset="0"/>
              </a:rPr>
              <a:t> ?name; </a:t>
            </a:r>
            <a:r>
              <a:rPr lang="en-GB" dirty="0" err="1">
                <a:latin typeface="Century Gothic" panose="020B0502020202020204" pitchFamily="34" charset="0"/>
              </a:rPr>
              <a:t>dbo:abstract</a:t>
            </a:r>
            <a:r>
              <a:rPr lang="en-GB" dirty="0">
                <a:latin typeface="Century Gothic" panose="020B0502020202020204" pitchFamily="34" charset="0"/>
              </a:rPr>
              <a:t> ?intro.</a:t>
            </a:r>
          </a:p>
          <a:p>
            <a:r>
              <a:rPr lang="en-GB" dirty="0">
                <a:latin typeface="Century Gothic" panose="020B0502020202020204" pitchFamily="34" charset="0"/>
              </a:rPr>
              <a:t>OPTIONAL{?a  </a:t>
            </a:r>
            <a:r>
              <a:rPr lang="en-GB" dirty="0" err="1">
                <a:latin typeface="Century Gothic" panose="020B0502020202020204" pitchFamily="34" charset="0"/>
              </a:rPr>
              <a:t>dbo:country</a:t>
            </a:r>
            <a:r>
              <a:rPr lang="en-GB" dirty="0">
                <a:latin typeface="Century Gothic" panose="020B0502020202020204" pitchFamily="34" charset="0"/>
              </a:rPr>
              <a:t> ?c}</a:t>
            </a:r>
          </a:p>
          <a:p>
            <a:r>
              <a:rPr lang="en-GB" dirty="0">
                <a:latin typeface="Century Gothic" panose="020B0502020202020204" pitchFamily="34" charset="0"/>
              </a:rPr>
              <a:t>FILTER(LANG(?name) = "</a:t>
            </a:r>
            <a:r>
              <a:rPr lang="en-GB" dirty="0" err="1">
                <a:latin typeface="Century Gothic" panose="020B0502020202020204" pitchFamily="34" charset="0"/>
              </a:rPr>
              <a:t>en</a:t>
            </a:r>
            <a:r>
              <a:rPr lang="en-GB" dirty="0">
                <a:latin typeface="Century Gothic" panose="020B0502020202020204" pitchFamily="34" charset="0"/>
              </a:rPr>
              <a:t>").</a:t>
            </a:r>
          </a:p>
          <a:p>
            <a:r>
              <a:rPr lang="en-GB" dirty="0">
                <a:latin typeface="Century Gothic" panose="020B0502020202020204" pitchFamily="34" charset="0"/>
              </a:rPr>
              <a:t>} </a:t>
            </a:r>
          </a:p>
          <a:p>
            <a:r>
              <a:rPr lang="en-GB" dirty="0">
                <a:latin typeface="Century Gothic" panose="020B0502020202020204" pitchFamily="34" charset="0"/>
              </a:rPr>
              <a:t>LIMIT 10000 OFFSET 0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477FC3-603A-417B-AAF6-2C733546C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9" grpId="0"/>
      <p:bldP spid="19" grpId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50097B-669A-4703-B1C6-7C3EB701C823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F43A1E-A89B-45C7-BC2F-CA06FBA4FCA8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80BEBB-2CB9-4978-B464-AB1BDBCA5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8B7AF-6D12-41F9-B01E-080A3AF8991B}"/>
              </a:ext>
            </a:extLst>
          </p:cNvPr>
          <p:cNvSpPr txBox="1"/>
          <p:nvPr/>
        </p:nvSpPr>
        <p:spPr>
          <a:xfrm>
            <a:off x="758930" y="637580"/>
            <a:ext cx="56156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Demo : </a:t>
            </a:r>
          </a:p>
          <a:p>
            <a:r>
              <a:rPr lang="en-GB" sz="5400" b="1" dirty="0">
                <a:latin typeface="Century Gothic" panose="020B0502020202020204" pitchFamily="34" charset="0"/>
              </a:rPr>
              <a:t>SPARQLWrapper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816AA1-A6E5-4CFF-9212-9547049A4489}"/>
              </a:ext>
            </a:extLst>
          </p:cNvPr>
          <p:cNvCxnSpPr>
            <a:cxnSpLocks/>
          </p:cNvCxnSpPr>
          <p:nvPr/>
        </p:nvCxnSpPr>
        <p:spPr>
          <a:xfrm>
            <a:off x="780087" y="1512418"/>
            <a:ext cx="844704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721CE2-71E0-48C3-BDCF-6FA477EBD962}"/>
              </a:ext>
            </a:extLst>
          </p:cNvPr>
          <p:cNvSpPr txBox="1"/>
          <p:nvPr/>
        </p:nvSpPr>
        <p:spPr>
          <a:xfrm>
            <a:off x="780087" y="2462317"/>
            <a:ext cx="6106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Notebook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17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50097B-669A-4703-B1C6-7C3EB701C823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F43A1E-A89B-45C7-BC2F-CA06FBA4FCA8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80BEBB-2CB9-4978-B464-AB1BDBCA5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8B7AF-6D12-41F9-B01E-080A3AF8991B}"/>
              </a:ext>
            </a:extLst>
          </p:cNvPr>
          <p:cNvSpPr txBox="1"/>
          <p:nvPr/>
        </p:nvSpPr>
        <p:spPr>
          <a:xfrm>
            <a:off x="758930" y="637580"/>
            <a:ext cx="10431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Demo : </a:t>
            </a:r>
          </a:p>
          <a:p>
            <a:r>
              <a:rPr lang="en-GB" sz="3600" b="1" dirty="0">
                <a:latin typeface="Century Gothic" panose="020B0502020202020204" pitchFamily="34" charset="0"/>
              </a:rPr>
              <a:t>Corpora Generation using </a:t>
            </a:r>
          </a:p>
          <a:p>
            <a:r>
              <a:rPr lang="en-GB" sz="3600" b="1" dirty="0">
                <a:latin typeface="Century Gothic" panose="020B0502020202020204" pitchFamily="34" charset="0"/>
              </a:rPr>
              <a:t>SPARQLWrapper and Wikipedia Python Library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816AA1-A6E5-4CFF-9212-9547049A4489}"/>
              </a:ext>
            </a:extLst>
          </p:cNvPr>
          <p:cNvCxnSpPr>
            <a:cxnSpLocks/>
          </p:cNvCxnSpPr>
          <p:nvPr/>
        </p:nvCxnSpPr>
        <p:spPr>
          <a:xfrm>
            <a:off x="780087" y="1512418"/>
            <a:ext cx="844704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721CE2-71E0-48C3-BDCF-6FA477EBD962}"/>
              </a:ext>
            </a:extLst>
          </p:cNvPr>
          <p:cNvSpPr txBox="1"/>
          <p:nvPr/>
        </p:nvSpPr>
        <p:spPr>
          <a:xfrm>
            <a:off x="780087" y="2801753"/>
            <a:ext cx="6106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Notebook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44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CFA7E6-4C7D-45A7-A5EC-D357BC15E028}"/>
              </a:ext>
            </a:extLst>
          </p:cNvPr>
          <p:cNvSpPr txBox="1"/>
          <p:nvPr/>
        </p:nvSpPr>
        <p:spPr>
          <a:xfrm>
            <a:off x="3023741" y="1536174"/>
            <a:ext cx="5908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0" b="1" dirty="0">
                <a:latin typeface="Century Gothic" panose="020B0502020202020204" pitchFamily="34" charset="0"/>
              </a:rPr>
              <a:t>THANK YOU</a:t>
            </a:r>
          </a:p>
          <a:p>
            <a:pPr algn="ctr"/>
            <a:endParaRPr lang="en-GB" sz="8000" b="1" dirty="0">
              <a:latin typeface="Century Gothic" panose="020B0502020202020204" pitchFamily="34" charset="0"/>
            </a:endParaRPr>
          </a:p>
          <a:p>
            <a:pPr algn="ctr"/>
            <a:r>
              <a:rPr lang="en-GB" sz="8000" b="1" dirty="0">
                <a:latin typeface="Century Gothic" panose="020B0502020202020204" pitchFamily="34" charset="0"/>
              </a:rPr>
              <a:t>QA</a:t>
            </a:r>
            <a:endParaRPr lang="en-GB" sz="5400" b="1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3B031-A899-4B06-BF22-D26C8FC3A25C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F4FA8-7393-404C-AC77-9A0C54D00DD3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AC1397-4495-4948-AB5F-54B73938D632}"/>
              </a:ext>
            </a:extLst>
          </p:cNvPr>
          <p:cNvCxnSpPr>
            <a:cxnSpLocks/>
          </p:cNvCxnSpPr>
          <p:nvPr/>
        </p:nvCxnSpPr>
        <p:spPr>
          <a:xfrm>
            <a:off x="3660340" y="3496255"/>
            <a:ext cx="4635791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2A4DD7-B5A0-448B-9C76-70628F0F3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6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3B031-A899-4B06-BF22-D26C8FC3A25C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F4FA8-7393-404C-AC77-9A0C54D00DD3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9322FF-D89E-4A0A-B11B-9636777B53C0}"/>
              </a:ext>
            </a:extLst>
          </p:cNvPr>
          <p:cNvSpPr txBox="1"/>
          <p:nvPr/>
        </p:nvSpPr>
        <p:spPr>
          <a:xfrm>
            <a:off x="833005" y="2281765"/>
            <a:ext cx="1085330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Introduction to Linked Data: RDF Vocabularies (slideshare.net)</a:t>
            </a:r>
            <a:endParaRPr lang="en-GB" dirty="0">
              <a:hlinkClick r:id="rId3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http://risis.eu/wp-content/uploads/2017/03/linked-data-sparql.pdf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Constructing SPARQL Queries. From simple queries to federated… | by Angus </a:t>
            </a:r>
            <a:r>
              <a:rPr lang="en-GB" dirty="0" err="1">
                <a:hlinkClick r:id="rId4"/>
              </a:rPr>
              <a:t>Addlesee</a:t>
            </a:r>
            <a:r>
              <a:rPr lang="en-GB" dirty="0">
                <a:hlinkClick r:id="rId4"/>
              </a:rPr>
              <a:t> | </a:t>
            </a:r>
            <a:r>
              <a:rPr lang="en-GB" dirty="0" err="1">
                <a:hlinkClick r:id="rId4"/>
              </a:rPr>
              <a:t>Wallscope</a:t>
            </a:r>
            <a:r>
              <a:rPr lang="en-GB" dirty="0">
                <a:hlinkClick r:id="rId4"/>
              </a:rPr>
              <a:t> | Medium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https://www.wikidata.org/wiki/Wikidata:Main_Page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99881-F824-4859-A614-FF4BB5EB7C43}"/>
              </a:ext>
            </a:extLst>
          </p:cNvPr>
          <p:cNvSpPr txBox="1"/>
          <p:nvPr/>
        </p:nvSpPr>
        <p:spPr>
          <a:xfrm>
            <a:off x="3996735" y="395126"/>
            <a:ext cx="4177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REFERENCES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9A1AE6-77FB-4456-A3E0-45AA1B45E863}"/>
              </a:ext>
            </a:extLst>
          </p:cNvPr>
          <p:cNvCxnSpPr>
            <a:cxnSpLocks/>
          </p:cNvCxnSpPr>
          <p:nvPr/>
        </p:nvCxnSpPr>
        <p:spPr>
          <a:xfrm>
            <a:off x="3617577" y="1592053"/>
            <a:ext cx="47752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A333F0-4055-4029-9CF4-156A0B609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1BD9A-D269-401B-A338-F345E062FFEF}"/>
              </a:ext>
            </a:extLst>
          </p:cNvPr>
          <p:cNvSpPr txBox="1"/>
          <p:nvPr/>
        </p:nvSpPr>
        <p:spPr>
          <a:xfrm>
            <a:off x="959371" y="2713220"/>
            <a:ext cx="430117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WIKIPEDIA</a:t>
            </a:r>
          </a:p>
          <a:p>
            <a:endParaRPr lang="en-GB" sz="2400" b="1" dirty="0">
              <a:latin typeface="Century Gothic" panose="020B0502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Multidomain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Multilingual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Freely accessible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Automatically evolving</a:t>
            </a:r>
            <a:endParaRPr lang="en-GB" sz="5400" dirty="0"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 flipV="1">
            <a:off x="959371" y="3636550"/>
            <a:ext cx="3539752" cy="2679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8EAD2B3-0321-4647-A9BB-D693D5621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" t="4419" r="3167" b="50000"/>
          <a:stretch/>
        </p:blipFill>
        <p:spPr>
          <a:xfrm>
            <a:off x="6453264" y="553735"/>
            <a:ext cx="4339653" cy="5750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43B11-3313-46BF-B59D-2CF17F3B31B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4FF56-FD09-454A-912A-DD96D37F4100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0C1C83-DC17-4FB9-A804-B2567A1F5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>
            <a:off x="4532188" y="4276853"/>
            <a:ext cx="3002931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43B11-3313-46BF-B59D-2CF17F3B31B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4FF56-FD09-454A-912A-DD96D37F4100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0C1C83-DC17-4FB9-A804-B2567A1F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999117-BAA8-4692-BE64-DF39062E145F}"/>
              </a:ext>
            </a:extLst>
          </p:cNvPr>
          <p:cNvSpPr txBox="1"/>
          <p:nvPr/>
        </p:nvSpPr>
        <p:spPr>
          <a:xfrm>
            <a:off x="2762566" y="751344"/>
            <a:ext cx="65421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HOW TO GET DATA 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FROM WIKIPEDIA?</a:t>
            </a:r>
          </a:p>
          <a:p>
            <a:pPr algn="ctr"/>
            <a:endParaRPr lang="en-GB" sz="2400" b="1" dirty="0">
              <a:latin typeface="Century Gothic" panose="020B0502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2507C-74D4-4C78-85CC-82022FD9B783}"/>
              </a:ext>
            </a:extLst>
          </p:cNvPr>
          <p:cNvSpPr txBox="1"/>
          <p:nvPr/>
        </p:nvSpPr>
        <p:spPr>
          <a:xfrm>
            <a:off x="1826416" y="3492023"/>
            <a:ext cx="26139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Century Gothic" panose="020B0502020202020204" pitchFamily="34" charset="0"/>
              </a:rPr>
              <a:t>Web Scraping</a:t>
            </a:r>
          </a:p>
          <a:p>
            <a:r>
              <a:rPr lang="en-GB" dirty="0">
                <a:latin typeface="Century Gothic" panose="020B0502020202020204" pitchFamily="34" charset="0"/>
              </a:rPr>
              <a:t>Using BeautifulSoup or Wikipedia Python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AA373-887F-42F0-9AD4-7BEA57CE8F8B}"/>
              </a:ext>
            </a:extLst>
          </p:cNvPr>
          <p:cNvSpPr txBox="1"/>
          <p:nvPr/>
        </p:nvSpPr>
        <p:spPr>
          <a:xfrm>
            <a:off x="7751621" y="3429000"/>
            <a:ext cx="2613965" cy="185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Century Gothic" panose="020B0502020202020204" pitchFamily="34" charset="0"/>
              </a:rPr>
              <a:t>Linked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Using SPARQLWrapper</a:t>
            </a:r>
          </a:p>
          <a:p>
            <a:pPr>
              <a:lnSpc>
                <a:spcPct val="150000"/>
              </a:lnSpc>
            </a:pPr>
            <a:endParaRPr lang="en-GB" sz="2800" b="1" dirty="0"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BC2568-C35C-4348-84D2-45E5552C5BA7}"/>
              </a:ext>
            </a:extLst>
          </p:cNvPr>
          <p:cNvCxnSpPr>
            <a:cxnSpLocks/>
          </p:cNvCxnSpPr>
          <p:nvPr/>
        </p:nvCxnSpPr>
        <p:spPr>
          <a:xfrm>
            <a:off x="6033654" y="2805545"/>
            <a:ext cx="0" cy="147130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365950-3F7F-473E-A8AE-B760C04D812B}"/>
              </a:ext>
            </a:extLst>
          </p:cNvPr>
          <p:cNvCxnSpPr>
            <a:cxnSpLocks/>
          </p:cNvCxnSpPr>
          <p:nvPr/>
        </p:nvCxnSpPr>
        <p:spPr>
          <a:xfrm>
            <a:off x="5874326" y="2805545"/>
            <a:ext cx="318654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9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43B11-3313-46BF-B59D-2CF17F3B31B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4FF56-FD09-454A-912A-DD96D37F4100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0C1C83-DC17-4FB9-A804-B2567A1F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8B49EC-DEC8-436C-9609-9FCCC8D9EB53}"/>
              </a:ext>
            </a:extLst>
          </p:cNvPr>
          <p:cNvSpPr txBox="1"/>
          <p:nvPr/>
        </p:nvSpPr>
        <p:spPr>
          <a:xfrm>
            <a:off x="780087" y="725309"/>
            <a:ext cx="9275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DEMO: </a:t>
            </a:r>
          </a:p>
          <a:p>
            <a:r>
              <a:rPr lang="en-GB" sz="5400" b="1" dirty="0">
                <a:latin typeface="Century Gothic" panose="020B0502020202020204" pitchFamily="34" charset="0"/>
              </a:rPr>
              <a:t>WIKIPEDIA PYTHON LIBRARY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E92AC0-E15A-493E-86C8-6A82F62F7CF0}"/>
              </a:ext>
            </a:extLst>
          </p:cNvPr>
          <p:cNvCxnSpPr>
            <a:cxnSpLocks/>
          </p:cNvCxnSpPr>
          <p:nvPr/>
        </p:nvCxnSpPr>
        <p:spPr>
          <a:xfrm>
            <a:off x="780087" y="1602472"/>
            <a:ext cx="844704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805B8F-DDE0-48E3-91BF-29AA9762D116}"/>
              </a:ext>
            </a:extLst>
          </p:cNvPr>
          <p:cNvSpPr txBox="1"/>
          <p:nvPr/>
        </p:nvSpPr>
        <p:spPr>
          <a:xfrm>
            <a:off x="822658" y="2479635"/>
            <a:ext cx="1540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Notebook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33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04784-4D7E-4E3E-8101-B343AAE608EA}"/>
              </a:ext>
            </a:extLst>
          </p:cNvPr>
          <p:cNvSpPr/>
          <p:nvPr/>
        </p:nvSpPr>
        <p:spPr>
          <a:xfrm>
            <a:off x="4045527" y="0"/>
            <a:ext cx="81464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5965A-CD20-4D39-996E-6E0FC4A2643B}"/>
              </a:ext>
            </a:extLst>
          </p:cNvPr>
          <p:cNvSpPr txBox="1"/>
          <p:nvPr/>
        </p:nvSpPr>
        <p:spPr>
          <a:xfrm>
            <a:off x="808450" y="2470758"/>
            <a:ext cx="24705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LINKED</a:t>
            </a:r>
          </a:p>
          <a:p>
            <a:r>
              <a:rPr lang="en-GB" sz="5400" b="1" dirty="0">
                <a:latin typeface="Century Gothic" panose="020B0502020202020204" pitchFamily="34" charset="0"/>
              </a:rPr>
              <a:t>DATA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E8FE6B-8962-4A65-9480-07BB6048FE1A}"/>
              </a:ext>
            </a:extLst>
          </p:cNvPr>
          <p:cNvCxnSpPr>
            <a:cxnSpLocks/>
          </p:cNvCxnSpPr>
          <p:nvPr/>
        </p:nvCxnSpPr>
        <p:spPr>
          <a:xfrm>
            <a:off x="808450" y="4320288"/>
            <a:ext cx="234596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Linking Open Data cloud diagram, by Richard Cyganiak and Anja Jentzsch....  | Download Scientific Diagram">
            <a:extLst>
              <a:ext uri="{FF2B5EF4-FFF2-40B4-BE49-F238E27FC236}">
                <a16:creationId xmlns:a16="http://schemas.microsoft.com/office/drawing/2014/main" id="{BB04F971-917A-49CD-B5B7-B438C5E1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134" y="798909"/>
            <a:ext cx="8191789" cy="540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16A579-8147-4C1D-8040-4FF993E00544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99237D-FD5E-430A-A041-D64AB0E67DAA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2A6A55-1DB8-4C1F-AEF8-EC3B675EB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3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 flipV="1">
            <a:off x="959371" y="3636550"/>
            <a:ext cx="2945567" cy="267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DEE2C-E6A1-4E8D-867C-AB85526237D5}"/>
              </a:ext>
            </a:extLst>
          </p:cNvPr>
          <p:cNvSpPr txBox="1"/>
          <p:nvPr/>
        </p:nvSpPr>
        <p:spPr>
          <a:xfrm>
            <a:off x="5470162" y="1484942"/>
            <a:ext cx="5633804" cy="3888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Century Gothic" panose="020B0502020202020204" pitchFamily="34" charset="0"/>
              </a:rPr>
              <a:t>DBpedia is a </a:t>
            </a:r>
            <a:r>
              <a:rPr lang="en-GB" sz="2800" b="1" dirty="0">
                <a:latin typeface="Century Gothic" panose="020B0502020202020204" pitchFamily="34" charset="0"/>
              </a:rPr>
              <a:t>crowd-sourced</a:t>
            </a:r>
            <a:r>
              <a:rPr lang="en-GB" sz="2800" dirty="0">
                <a:latin typeface="Century Gothic" panose="020B0502020202020204" pitchFamily="34" charset="0"/>
              </a:rPr>
              <a:t> community effort to extract </a:t>
            </a:r>
            <a:r>
              <a:rPr lang="en-GB" sz="2800" b="1" dirty="0">
                <a:latin typeface="Century Gothic" panose="020B0502020202020204" pitchFamily="34" charset="0"/>
              </a:rPr>
              <a:t>structured information </a:t>
            </a:r>
            <a:r>
              <a:rPr lang="en-GB" sz="2800" dirty="0">
                <a:latin typeface="Century Gothic" panose="020B0502020202020204" pitchFamily="34" charset="0"/>
              </a:rPr>
              <a:t>from </a:t>
            </a:r>
            <a:r>
              <a:rPr lang="en-GB" sz="2800" b="1" dirty="0">
                <a:latin typeface="Century Gothic" panose="020B0502020202020204" pitchFamily="34" charset="0"/>
              </a:rPr>
              <a:t>Wikipedia</a:t>
            </a:r>
            <a:r>
              <a:rPr lang="en-GB" sz="2800" dirty="0">
                <a:latin typeface="Century Gothic" panose="020B0502020202020204" pitchFamily="34" charset="0"/>
              </a:rPr>
              <a:t> and make this information available on the </a:t>
            </a:r>
            <a:r>
              <a:rPr lang="en-GB" sz="2800" b="1" dirty="0">
                <a:latin typeface="Century Gothic" panose="020B0502020202020204" pitchFamily="34" charset="0"/>
              </a:rPr>
              <a:t>Web</a:t>
            </a:r>
            <a:r>
              <a:rPr lang="en-GB" sz="2800" dirty="0">
                <a:latin typeface="Century Gothic" panose="020B0502020202020204" pitchFamily="34" charset="0"/>
              </a:rPr>
              <a:t> in the form of </a:t>
            </a:r>
            <a:r>
              <a:rPr lang="en-GB" sz="2800" b="1" dirty="0">
                <a:latin typeface="Century Gothic" panose="020B0502020202020204" pitchFamily="34" charset="0"/>
              </a:rPr>
              <a:t>Linked Data.</a:t>
            </a:r>
          </a:p>
        </p:txBody>
      </p:sp>
      <p:pic>
        <p:nvPicPr>
          <p:cNvPr id="3074" name="Picture 2" descr="DBpedia - Wikipedia">
            <a:extLst>
              <a:ext uri="{FF2B5EF4-FFF2-40B4-BE49-F238E27FC236}">
                <a16:creationId xmlns:a16="http://schemas.microsoft.com/office/drawing/2014/main" id="{9503E14A-6A42-48B6-A865-8281C6D7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04" y="1846281"/>
            <a:ext cx="2408300" cy="16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AFA27C-3099-4FEC-97E8-25806B5445C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B125CD-5C80-4E59-A294-02E50C122F8A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C10CB-6259-4E0E-9416-72562419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4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 flipV="1">
            <a:off x="959371" y="3636550"/>
            <a:ext cx="2945567" cy="267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DEE2C-E6A1-4E8D-867C-AB85526237D5}"/>
              </a:ext>
            </a:extLst>
          </p:cNvPr>
          <p:cNvSpPr txBox="1"/>
          <p:nvPr/>
        </p:nvSpPr>
        <p:spPr>
          <a:xfrm>
            <a:off x="5470162" y="1484942"/>
            <a:ext cx="5114711" cy="259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Wikidata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a free and open </a:t>
            </a: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knowledge base 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can be read and </a:t>
            </a: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edited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by both humans and machines.</a:t>
            </a:r>
            <a:endParaRPr lang="en-GB" sz="2800" b="1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AFA27C-3099-4FEC-97E8-25806B5445C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B125CD-5C80-4E59-A294-02E50C122F8A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C10CB-6259-4E0E-9416-72562419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F6C1776-A0E6-4925-8714-8A3B57D6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1519" y="1922105"/>
            <a:ext cx="2271067" cy="16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6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A7D62-95CC-41FB-BF62-4731046B291A}"/>
              </a:ext>
            </a:extLst>
          </p:cNvPr>
          <p:cNvSpPr txBox="1"/>
          <p:nvPr/>
        </p:nvSpPr>
        <p:spPr>
          <a:xfrm>
            <a:off x="3336431" y="219551"/>
            <a:ext cx="553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A CLOSER LOOK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870836-E756-406A-8DE9-E804ECD3F6F7}"/>
              </a:ext>
            </a:extLst>
          </p:cNvPr>
          <p:cNvCxnSpPr>
            <a:cxnSpLocks/>
          </p:cNvCxnSpPr>
          <p:nvPr/>
        </p:nvCxnSpPr>
        <p:spPr>
          <a:xfrm>
            <a:off x="3391849" y="1190185"/>
            <a:ext cx="53929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BD7377A-802D-4FBD-A288-E6ED06D75356}"/>
              </a:ext>
            </a:extLst>
          </p:cNvPr>
          <p:cNvSpPr/>
          <p:nvPr/>
        </p:nvSpPr>
        <p:spPr>
          <a:xfrm>
            <a:off x="5078792" y="2038731"/>
            <a:ext cx="1600190" cy="1600190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PyLadies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E8F30C-7125-430C-A737-AAC65DCA4407}"/>
              </a:ext>
            </a:extLst>
          </p:cNvPr>
          <p:cNvSpPr/>
          <p:nvPr/>
        </p:nvSpPr>
        <p:spPr>
          <a:xfrm>
            <a:off x="1043925" y="2545546"/>
            <a:ext cx="1245908" cy="1016281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Dublin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7971E-8F02-44C8-A197-59EB06A68287}"/>
              </a:ext>
            </a:extLst>
          </p:cNvPr>
          <p:cNvSpPr/>
          <p:nvPr/>
        </p:nvSpPr>
        <p:spPr>
          <a:xfrm>
            <a:off x="2519863" y="3290516"/>
            <a:ext cx="1293527" cy="950416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D87890-813C-4826-A455-7A3F15F1CE7E}"/>
              </a:ext>
            </a:extLst>
          </p:cNvPr>
          <p:cNvSpPr/>
          <p:nvPr/>
        </p:nvSpPr>
        <p:spPr>
          <a:xfrm>
            <a:off x="2129689" y="1636258"/>
            <a:ext cx="1600189" cy="867402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York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7F5F6-AF7C-483A-81E5-6423F51B37AB}"/>
              </a:ext>
            </a:extLst>
          </p:cNvPr>
          <p:cNvSpPr/>
          <p:nvPr/>
        </p:nvSpPr>
        <p:spPr>
          <a:xfrm>
            <a:off x="2689667" y="5654724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0354BE-8AE3-4D0E-87EC-B67745CB615D}"/>
              </a:ext>
            </a:extLst>
          </p:cNvPr>
          <p:cNvSpPr/>
          <p:nvPr/>
        </p:nvSpPr>
        <p:spPr>
          <a:xfrm>
            <a:off x="7935211" y="5654723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WWC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D62E32-6D00-410A-BEC7-C5446F3F3EC4}"/>
              </a:ext>
            </a:extLst>
          </p:cNvPr>
          <p:cNvCxnSpPr>
            <a:cxnSpLocks/>
            <a:stCxn id="5" idx="2"/>
            <a:endCxn id="8" idx="5"/>
          </p:cNvCxnSpPr>
          <p:nvPr/>
        </p:nvCxnSpPr>
        <p:spPr>
          <a:xfrm flipH="1" flipV="1">
            <a:off x="3495536" y="2376632"/>
            <a:ext cx="1583256" cy="46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192A94-0739-4164-A684-C64E7EF152BE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2289833" y="2838826"/>
            <a:ext cx="2788959" cy="21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780AEC-9654-495A-942A-27FA5E3C0296}"/>
              </a:ext>
            </a:extLst>
          </p:cNvPr>
          <p:cNvCxnSpPr>
            <a:cxnSpLocks/>
            <a:stCxn id="5" idx="2"/>
            <a:endCxn id="7" idx="7"/>
          </p:cNvCxnSpPr>
          <p:nvPr/>
        </p:nvCxnSpPr>
        <p:spPr>
          <a:xfrm flipH="1">
            <a:off x="3623957" y="2838826"/>
            <a:ext cx="1454835" cy="59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853646-1AB8-4B1C-BA24-31F9186C4270}"/>
              </a:ext>
            </a:extLst>
          </p:cNvPr>
          <p:cNvSpPr txBox="1"/>
          <p:nvPr/>
        </p:nvSpPr>
        <p:spPr>
          <a:xfrm>
            <a:off x="3811419" y="2000794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8E4DF-EF74-404B-9AEB-AAFA79D93BFF}"/>
              </a:ext>
            </a:extLst>
          </p:cNvPr>
          <p:cNvSpPr txBox="1"/>
          <p:nvPr/>
        </p:nvSpPr>
        <p:spPr>
          <a:xfrm>
            <a:off x="2762229" y="2675958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01002-3100-4256-AC35-07FE08A8A67E}"/>
              </a:ext>
            </a:extLst>
          </p:cNvPr>
          <p:cNvSpPr txBox="1"/>
          <p:nvPr/>
        </p:nvSpPr>
        <p:spPr>
          <a:xfrm>
            <a:off x="3849076" y="3267906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3B4570-CF59-4E55-A1D3-AE8C216A6D3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5878887" y="3638921"/>
            <a:ext cx="1" cy="55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CCEF8B7-2F1E-4DB5-BFE4-133B6F3585B3}"/>
              </a:ext>
            </a:extLst>
          </p:cNvPr>
          <p:cNvSpPr/>
          <p:nvPr/>
        </p:nvSpPr>
        <p:spPr>
          <a:xfrm>
            <a:off x="4888773" y="4191648"/>
            <a:ext cx="1980229" cy="1191494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Organization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9E3D94-4900-422F-B04C-ABB60C93A921}"/>
              </a:ext>
            </a:extLst>
          </p:cNvPr>
          <p:cNvCxnSpPr>
            <a:cxnSpLocks/>
            <a:stCxn id="10" idx="0"/>
            <a:endCxn id="28" idx="3"/>
          </p:cNvCxnSpPr>
          <p:nvPr/>
        </p:nvCxnSpPr>
        <p:spPr>
          <a:xfrm flipV="1">
            <a:off x="3336431" y="5208652"/>
            <a:ext cx="1842340" cy="44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5C6701-4DDC-4E4F-B7E3-7B66D524FD64}"/>
              </a:ext>
            </a:extLst>
          </p:cNvPr>
          <p:cNvCxnSpPr>
            <a:cxnSpLocks/>
            <a:stCxn id="11" idx="1"/>
            <a:endCxn id="28" idx="5"/>
          </p:cNvCxnSpPr>
          <p:nvPr/>
        </p:nvCxnSpPr>
        <p:spPr>
          <a:xfrm flipH="1" flipV="1">
            <a:off x="6579004" y="5208652"/>
            <a:ext cx="1545640" cy="54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748BB59-0C2D-4A0F-B1A3-A6ABE24E9DFA}"/>
              </a:ext>
            </a:extLst>
          </p:cNvPr>
          <p:cNvSpPr/>
          <p:nvPr/>
        </p:nvSpPr>
        <p:spPr>
          <a:xfrm>
            <a:off x="5232124" y="5923068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1A85F-631E-4D09-A581-FBE043FD5EB3}"/>
              </a:ext>
            </a:extLst>
          </p:cNvPr>
          <p:cNvCxnSpPr>
            <a:cxnSpLocks/>
            <a:stCxn id="39" idx="0"/>
            <a:endCxn id="28" idx="4"/>
          </p:cNvCxnSpPr>
          <p:nvPr/>
        </p:nvCxnSpPr>
        <p:spPr>
          <a:xfrm flipV="1">
            <a:off x="5878888" y="5383142"/>
            <a:ext cx="0" cy="53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474EBB-4BAB-4AC7-B7C8-0D62DFE85988}"/>
              </a:ext>
            </a:extLst>
          </p:cNvPr>
          <p:cNvSpPr txBox="1"/>
          <p:nvPr/>
        </p:nvSpPr>
        <p:spPr>
          <a:xfrm>
            <a:off x="5925625" y="373363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D69DD3-5C61-41C8-9A8F-74449C395BA4}"/>
              </a:ext>
            </a:extLst>
          </p:cNvPr>
          <p:cNvSpPr txBox="1"/>
          <p:nvPr/>
        </p:nvSpPr>
        <p:spPr>
          <a:xfrm>
            <a:off x="7317311" y="521731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2C7059-3F92-4C9B-9F05-5113013482C8}"/>
              </a:ext>
            </a:extLst>
          </p:cNvPr>
          <p:cNvSpPr txBox="1"/>
          <p:nvPr/>
        </p:nvSpPr>
        <p:spPr>
          <a:xfrm>
            <a:off x="5946430" y="557519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0C460C-0E01-4925-8457-58A876063EBA}"/>
              </a:ext>
            </a:extLst>
          </p:cNvPr>
          <p:cNvSpPr txBox="1"/>
          <p:nvPr/>
        </p:nvSpPr>
        <p:spPr>
          <a:xfrm>
            <a:off x="3947618" y="512391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0B55478-4849-430F-8F59-2E2B0EE48E98}"/>
              </a:ext>
            </a:extLst>
          </p:cNvPr>
          <p:cNvCxnSpPr>
            <a:cxnSpLocks/>
            <a:stCxn id="10" idx="1"/>
            <a:endCxn id="6" idx="4"/>
          </p:cNvCxnSpPr>
          <p:nvPr/>
        </p:nvCxnSpPr>
        <p:spPr>
          <a:xfrm flipH="1" flipV="1">
            <a:off x="1666879" y="3561827"/>
            <a:ext cx="1212221" cy="219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63DB5BF-2621-4883-BA00-CC8EB42F3804}"/>
              </a:ext>
            </a:extLst>
          </p:cNvPr>
          <p:cNvSpPr txBox="1"/>
          <p:nvPr/>
        </p:nvSpPr>
        <p:spPr>
          <a:xfrm>
            <a:off x="1666879" y="4758541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97D88C-3AC3-478C-B57A-78025542E3A5}"/>
              </a:ext>
            </a:extLst>
          </p:cNvPr>
          <p:cNvSpPr txBox="1"/>
          <p:nvPr/>
        </p:nvSpPr>
        <p:spPr>
          <a:xfrm>
            <a:off x="8487626" y="2190999"/>
            <a:ext cx="3093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0" i="0" u="sng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http://www.pyladies.com/</a:t>
            </a:r>
            <a:endParaRPr lang="en-GB" sz="1600" b="0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A5ADA3-804E-4C16-B7E3-6AB846F159DE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678982" y="2391423"/>
            <a:ext cx="1753587" cy="44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ABCE10F-2335-4D1C-A423-618DE943FFBF}"/>
              </a:ext>
            </a:extLst>
          </p:cNvPr>
          <p:cNvSpPr/>
          <p:nvPr/>
        </p:nvSpPr>
        <p:spPr>
          <a:xfrm>
            <a:off x="9398000" y="3638921"/>
            <a:ext cx="2253677" cy="1000813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Programming Language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7BC3C3-45B5-4BC4-8905-FCCDC8A58DD8}"/>
              </a:ext>
            </a:extLst>
          </p:cNvPr>
          <p:cNvCxnSpPr>
            <a:cxnSpLocks/>
            <a:stCxn id="95" idx="2"/>
            <a:endCxn id="5" idx="5"/>
          </p:cNvCxnSpPr>
          <p:nvPr/>
        </p:nvCxnSpPr>
        <p:spPr>
          <a:xfrm flipH="1" flipV="1">
            <a:off x="6444640" y="3404579"/>
            <a:ext cx="2953360" cy="73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E1F623-B19F-430F-A354-B8ABE80E4402}"/>
              </a:ext>
            </a:extLst>
          </p:cNvPr>
          <p:cNvSpPr txBox="1"/>
          <p:nvPr/>
        </p:nvSpPr>
        <p:spPr>
          <a:xfrm>
            <a:off x="7670871" y="3463754"/>
            <a:ext cx="138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External link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FB2D38-BF4C-45BC-AA51-A531DD94202C}"/>
              </a:ext>
            </a:extLst>
          </p:cNvPr>
          <p:cNvSpPr txBox="1"/>
          <p:nvPr/>
        </p:nvSpPr>
        <p:spPr>
          <a:xfrm>
            <a:off x="9532941" y="5485447"/>
            <a:ext cx="198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Guido van Rossum</a:t>
            </a:r>
            <a:endParaRPr lang="en-GB" sz="1600" b="0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90C9844-3A0F-44FE-A9E4-B7F7BE8650A6}"/>
              </a:ext>
            </a:extLst>
          </p:cNvPr>
          <p:cNvSpPr txBox="1"/>
          <p:nvPr/>
        </p:nvSpPr>
        <p:spPr>
          <a:xfrm>
            <a:off x="6836179" y="2046961"/>
            <a:ext cx="138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  <a:p>
            <a:r>
              <a:rPr lang="en-GB" sz="1400" dirty="0"/>
              <a:t>Website link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AF5C1A-832B-4E94-A64C-86702603E12A}"/>
              </a:ext>
            </a:extLst>
          </p:cNvPr>
          <p:cNvSpPr txBox="1"/>
          <p:nvPr/>
        </p:nvSpPr>
        <p:spPr>
          <a:xfrm>
            <a:off x="9734730" y="4881336"/>
            <a:ext cx="138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Designer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254E394-1D4A-483E-B113-2467EE80BF0F}"/>
              </a:ext>
            </a:extLst>
          </p:cNvPr>
          <p:cNvCxnSpPr>
            <a:cxnSpLocks/>
            <a:stCxn id="95" idx="4"/>
            <a:endCxn id="101" idx="0"/>
          </p:cNvCxnSpPr>
          <p:nvPr/>
        </p:nvCxnSpPr>
        <p:spPr>
          <a:xfrm flipH="1">
            <a:off x="10524838" y="4639734"/>
            <a:ext cx="1" cy="8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864652-B6C1-40E2-8B3E-A1346C982791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9D6EEEF-663B-47E3-AF0D-12068C439E7D}"/>
              </a:ext>
            </a:extLst>
          </p:cNvPr>
          <p:cNvCxnSpPr>
            <a:cxnSpLocks/>
          </p:cNvCxnSpPr>
          <p:nvPr/>
        </p:nvCxnSpPr>
        <p:spPr>
          <a:xfrm>
            <a:off x="0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9659CF4-B633-4C44-9B3F-975353139D5D}"/>
              </a:ext>
            </a:extLst>
          </p:cNvPr>
          <p:cNvCxnSpPr>
            <a:cxnSpLocks/>
          </p:cNvCxnSpPr>
          <p:nvPr/>
        </p:nvCxnSpPr>
        <p:spPr>
          <a:xfrm>
            <a:off x="6359213" y="3518218"/>
            <a:ext cx="3046123" cy="77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2CBE0B0-87C8-4D0E-81A8-B9EC172D2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pic>
        <p:nvPicPr>
          <p:cNvPr id="42" name="Picture 4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277F1F-CD22-4455-9056-30EE19C6F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6" y="61591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21" grpId="0"/>
      <p:bldP spid="22" grpId="0"/>
      <p:bldP spid="23" grpId="0"/>
      <p:bldP spid="28" grpId="0" animBg="1"/>
      <p:bldP spid="39" grpId="0" animBg="1"/>
      <p:bldP spid="57" grpId="0"/>
      <p:bldP spid="64" grpId="0"/>
      <p:bldP spid="65" grpId="0"/>
      <p:bldP spid="75" grpId="0"/>
      <p:bldP spid="87" grpId="0"/>
      <p:bldP spid="89" grpId="0"/>
      <p:bldP spid="95" grpId="0" animBg="1"/>
      <p:bldP spid="99" grpId="0"/>
      <p:bldP spid="101" grpId="0"/>
      <p:bldP spid="103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04C7EF-75C9-49B2-8115-649639B92C6B}"/>
              </a:ext>
            </a:extLst>
          </p:cNvPr>
          <p:cNvCxnSpPr>
            <a:cxnSpLocks/>
          </p:cNvCxnSpPr>
          <p:nvPr/>
        </p:nvCxnSpPr>
        <p:spPr>
          <a:xfrm flipV="1">
            <a:off x="4999511" y="2110450"/>
            <a:ext cx="0" cy="21024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FA1538-6CC7-4988-93DB-89D24F3F671E}"/>
              </a:ext>
            </a:extLst>
          </p:cNvPr>
          <p:cNvSpPr txBox="1"/>
          <p:nvPr/>
        </p:nvSpPr>
        <p:spPr>
          <a:xfrm>
            <a:off x="696577" y="1419707"/>
            <a:ext cx="38138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WHY </a:t>
            </a:r>
          </a:p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DBPEDIA</a:t>
            </a:r>
          </a:p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OR</a:t>
            </a:r>
          </a:p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WIKIDATA?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40412-4AF3-4D64-ADAF-1084C14C1D36}"/>
              </a:ext>
            </a:extLst>
          </p:cNvPr>
          <p:cNvSpPr txBox="1"/>
          <p:nvPr/>
        </p:nvSpPr>
        <p:spPr>
          <a:xfrm>
            <a:off x="5447070" y="1697797"/>
            <a:ext cx="6103771" cy="2792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Contains knowledge from Wikipedia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Semantics of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Easily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Python wrapper available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Data Mining for ML or NLP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4459B3-EFFF-476F-8793-ACF34AB99DDA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A486ED-FBC7-4C0E-951A-412B52C9A9F7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3F21B1-4A9F-425F-BB19-D336C0ADE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0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5439</TotalTime>
  <Words>506</Words>
  <Application>Microsoft Office PowerPoint</Application>
  <PresentationFormat>Widescreen</PresentationFormat>
  <Paragraphs>141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Roy</dc:creator>
  <cp:lastModifiedBy>Nabanita Roy</cp:lastModifiedBy>
  <cp:revision>15</cp:revision>
  <dcterms:created xsi:type="dcterms:W3CDTF">2021-05-13T22:56:06Z</dcterms:created>
  <dcterms:modified xsi:type="dcterms:W3CDTF">2021-07-28T08:15:14Z</dcterms:modified>
</cp:coreProperties>
</file>