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9"/>
  </p:notesMasterIdLst>
  <p:sldIdLst>
    <p:sldId id="263" r:id="rId2"/>
    <p:sldId id="257" r:id="rId3"/>
    <p:sldId id="258" r:id="rId4"/>
    <p:sldId id="259" r:id="rId5"/>
    <p:sldId id="260" r:id="rId6"/>
    <p:sldId id="261" r:id="rId7"/>
    <p:sldId id="262"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
      <p:font typeface="Century Gothic" panose="020B0502020202020204" pitchFamily="3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Montserrat Light" panose="020B060402020202020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C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208772-117D-4127-AD29-0EBE38C34DDD}">
  <a:tblStyle styleId="{FF208772-117D-4127-AD29-0EBE38C34DD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0F0"/>
          </a:solidFill>
        </a:fill>
      </a:tcStyle>
    </a:wholeTbl>
    <a:band1H>
      <a:tcTxStyle/>
      <a:tcStyle>
        <a:tcBdr/>
        <a:fill>
          <a:solidFill>
            <a:srgbClr val="E0E0E0"/>
          </a:solidFill>
        </a:fill>
      </a:tcStyle>
    </a:band1H>
    <a:band2H>
      <a:tcTxStyle/>
      <a:tcStyle>
        <a:tcBdr/>
      </a:tcStyle>
    </a:band2H>
    <a:band1V>
      <a:tcTxStyle/>
      <a:tcStyle>
        <a:tcBdr/>
        <a:fill>
          <a:solidFill>
            <a:srgbClr val="E0E0E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 name="Google Shape;2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 name="Google Shape;3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 name="Google Shape;3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 name="Google Shape;5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7603b8f243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603b8f243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7603b8f243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86411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802141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47044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012172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82268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0879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27172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49125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822868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Logo, Pipe, Title, H1">
  <p:cSld name="Logo, Pipe, Title, H1">
    <p:spTree>
      <p:nvGrpSpPr>
        <p:cNvPr id="1" name="Shape 12"/>
        <p:cNvGrpSpPr/>
        <p:nvPr/>
      </p:nvGrpSpPr>
      <p:grpSpPr>
        <a:xfrm>
          <a:off x="0" y="0"/>
          <a:ext cx="0" cy="0"/>
          <a:chOff x="0" y="0"/>
          <a:chExt cx="0" cy="0"/>
        </a:xfrm>
      </p:grpSpPr>
      <p:sp>
        <p:nvSpPr>
          <p:cNvPr id="15" name="Google Shape;15;p3"/>
          <p:cNvSpPr txBox="1">
            <a:spLocks noGrp="1"/>
          </p:cNvSpPr>
          <p:nvPr>
            <p:ph type="body" idx="1"/>
          </p:nvPr>
        </p:nvSpPr>
        <p:spPr>
          <a:xfrm>
            <a:off x="1811524" y="313321"/>
            <a:ext cx="8567889" cy="171239"/>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rgbClr val="535353"/>
              </a:buClr>
              <a:buSzPts val="1200"/>
              <a:buFont typeface="Arial"/>
              <a:buNone/>
              <a:defRPr sz="1200" b="0" i="0" u="none" strike="noStrike" cap="none">
                <a:solidFill>
                  <a:srgbClr val="535353"/>
                </a:solidFill>
                <a:latin typeface="Montserrat Light"/>
                <a:ea typeface="Montserrat Light"/>
                <a:cs typeface="Montserrat Light"/>
                <a:sym typeface="Montserrat Light"/>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body" idx="2"/>
          </p:nvPr>
        </p:nvSpPr>
        <p:spPr>
          <a:xfrm>
            <a:off x="534333" y="778933"/>
            <a:ext cx="11080493" cy="49244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rgbClr val="1BA6BC"/>
              </a:buClr>
              <a:buSzPts val="3200"/>
              <a:buFont typeface="Arial"/>
              <a:buNone/>
              <a:defRPr sz="3200" b="0" i="0" u="none" strike="noStrike" cap="none">
                <a:solidFill>
                  <a:srgbClr val="1BA6BC"/>
                </a:solidFill>
                <a:latin typeface="Montserrat Light"/>
                <a:ea typeface="Montserrat Light"/>
                <a:cs typeface="Montserrat Light"/>
                <a:sym typeface="Montserrat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4954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572307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3563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29485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9300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1667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993010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54975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19781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2049444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8"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ofa, seat&#10;&#10;Description automatically generated">
            <a:extLst>
              <a:ext uri="{FF2B5EF4-FFF2-40B4-BE49-F238E27FC236}">
                <a16:creationId xmlns:a16="http://schemas.microsoft.com/office/drawing/2014/main" id="{91535E3D-894E-4517-B438-F14B3C76F40D}"/>
              </a:ext>
            </a:extLst>
          </p:cNvPr>
          <p:cNvPicPr>
            <a:picLocks noChangeAspect="1"/>
          </p:cNvPicPr>
          <p:nvPr/>
        </p:nvPicPr>
        <p:blipFill rotWithShape="1">
          <a:blip r:embed="rId2"/>
          <a:srcRect l="8106" r="11058"/>
          <a:stretch/>
        </p:blipFill>
        <p:spPr>
          <a:xfrm>
            <a:off x="0" y="0"/>
            <a:ext cx="12192000" cy="6858000"/>
          </a:xfrm>
          <a:prstGeom prst="rect">
            <a:avLst/>
          </a:prstGeom>
        </p:spPr>
      </p:pic>
      <p:sp>
        <p:nvSpPr>
          <p:cNvPr id="6" name="Google Shape;22;p4">
            <a:extLst>
              <a:ext uri="{FF2B5EF4-FFF2-40B4-BE49-F238E27FC236}">
                <a16:creationId xmlns:a16="http://schemas.microsoft.com/office/drawing/2014/main" id="{98671802-BA17-4B26-A6BB-0D06DA56DA1E}"/>
              </a:ext>
            </a:extLst>
          </p:cNvPr>
          <p:cNvSpPr txBox="1"/>
          <p:nvPr/>
        </p:nvSpPr>
        <p:spPr>
          <a:xfrm>
            <a:off x="643697" y="4670884"/>
            <a:ext cx="5210451" cy="1282402"/>
          </a:xfrm>
          <a:prstGeom prst="rect">
            <a:avLst/>
          </a:prstGeom>
          <a:noFill/>
          <a:ln>
            <a:noFill/>
          </a:ln>
        </p:spPr>
        <p:txBody>
          <a:bodyPr spcFirstLastPara="1" wrap="square" lIns="0" tIns="0" rIns="0" bIns="0" anchor="t" anchorCtr="0">
            <a:noAutofit/>
          </a:bodyPr>
          <a:lstStyle/>
          <a:p>
            <a:pPr marL="0" marR="0" lvl="0" indent="0" algn="l" rtl="0">
              <a:lnSpc>
                <a:spcPct val="104166"/>
              </a:lnSpc>
              <a:spcBef>
                <a:spcPts val="0"/>
              </a:spcBef>
              <a:spcAft>
                <a:spcPts val="0"/>
              </a:spcAft>
              <a:buNone/>
            </a:pPr>
            <a:r>
              <a:rPr lang="en-GB" sz="4400" b="1" i="0" u="none" strike="noStrike" cap="none" dirty="0">
                <a:solidFill>
                  <a:srgbClr val="FFFFFF"/>
                </a:solidFill>
                <a:latin typeface="Montserrat"/>
                <a:ea typeface="Montserrat"/>
                <a:cs typeface="Montserrat"/>
                <a:sym typeface="Montserrat"/>
              </a:rPr>
              <a:t>Business Case</a:t>
            </a:r>
            <a:endParaRPr lang="en-GB" dirty="0"/>
          </a:p>
          <a:p>
            <a:pPr marL="0" marR="0" lvl="0" indent="0" algn="l" rtl="0">
              <a:lnSpc>
                <a:spcPct val="104166"/>
              </a:lnSpc>
              <a:spcBef>
                <a:spcPts val="0"/>
              </a:spcBef>
              <a:spcAft>
                <a:spcPts val="0"/>
              </a:spcAft>
              <a:buNone/>
            </a:pPr>
            <a:r>
              <a:rPr lang="en-GB" sz="4800" b="0" i="0" u="none" strike="noStrike" cap="none" dirty="0">
                <a:solidFill>
                  <a:srgbClr val="FFFFFF"/>
                </a:solidFill>
                <a:latin typeface="Montserrat Light"/>
                <a:ea typeface="Montserrat Light"/>
                <a:cs typeface="Montserrat Light"/>
                <a:sym typeface="Montserrat Light"/>
              </a:rPr>
              <a:t>for </a:t>
            </a:r>
            <a:r>
              <a:rPr lang="en-GB" sz="4400" b="1" i="0" u="none" strike="noStrike" cap="none" dirty="0">
                <a:solidFill>
                  <a:srgbClr val="FFFFFF"/>
                </a:solidFill>
                <a:latin typeface="Montserrat"/>
                <a:ea typeface="Montserrat"/>
                <a:cs typeface="Montserrat"/>
                <a:sym typeface="Montserrat"/>
              </a:rPr>
              <a:t>Quizzing App</a:t>
            </a:r>
            <a:endParaRPr lang="en-GB" dirty="0"/>
          </a:p>
        </p:txBody>
      </p:sp>
    </p:spTree>
    <p:extLst>
      <p:ext uri="{BB962C8B-B14F-4D97-AF65-F5344CB8AC3E}">
        <p14:creationId xmlns:p14="http://schemas.microsoft.com/office/powerpoint/2010/main" val="296841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5"/>
          <p:cNvSpPr txBox="1">
            <a:spLocks noGrp="1"/>
          </p:cNvSpPr>
          <p:nvPr>
            <p:ph type="body" idx="1"/>
          </p:nvPr>
        </p:nvSpPr>
        <p:spPr>
          <a:xfrm>
            <a:off x="527050" y="313321"/>
            <a:ext cx="8567889" cy="1712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35353"/>
              </a:buClr>
              <a:buSzPts val="1200"/>
              <a:buNone/>
            </a:pPr>
            <a:r>
              <a:rPr lang="en-GB" dirty="0">
                <a:latin typeface="Calibri Light" panose="020F0302020204030204" pitchFamily="34" charset="0"/>
                <a:cs typeface="Calibri Light" panose="020F0302020204030204" pitchFamily="34" charset="0"/>
              </a:rPr>
              <a:t>QUIZZING APP – BUSINESS CASE</a:t>
            </a:r>
            <a:endParaRPr dirty="0">
              <a:latin typeface="Calibri Light" panose="020F0302020204030204" pitchFamily="34" charset="0"/>
              <a:cs typeface="Calibri Light" panose="020F0302020204030204" pitchFamily="34" charset="0"/>
            </a:endParaRPr>
          </a:p>
        </p:txBody>
      </p:sp>
      <p:sp>
        <p:nvSpPr>
          <p:cNvPr id="33" name="Google Shape;33;p5"/>
          <p:cNvSpPr txBox="1">
            <a:spLocks noGrp="1"/>
          </p:cNvSpPr>
          <p:nvPr>
            <p:ph type="body" idx="2"/>
          </p:nvPr>
        </p:nvSpPr>
        <p:spPr>
          <a:xfrm>
            <a:off x="534333" y="778933"/>
            <a:ext cx="1108049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BA6BC"/>
              </a:buClr>
              <a:buSzPts val="3200"/>
              <a:buNone/>
            </a:pPr>
            <a:r>
              <a:rPr lang="en-GB" dirty="0">
                <a:solidFill>
                  <a:srgbClr val="0070C0"/>
                </a:solidFill>
                <a:latin typeface="Calibri" panose="020F0502020204030204" pitchFamily="34" charset="0"/>
                <a:ea typeface="Montserrat"/>
                <a:cs typeface="Calibri" panose="020F0502020204030204" pitchFamily="34" charset="0"/>
                <a:sym typeface="Montserrat"/>
              </a:rPr>
              <a:t>Domain</a:t>
            </a:r>
            <a:r>
              <a:rPr lang="en-GB" dirty="0">
                <a:solidFill>
                  <a:srgbClr val="0070C0"/>
                </a:solidFill>
              </a:rPr>
              <a:t> </a:t>
            </a:r>
            <a:r>
              <a:rPr lang="en-GB" dirty="0">
                <a:solidFill>
                  <a:srgbClr val="0070C0"/>
                </a:solidFill>
                <a:latin typeface="Calibri" panose="020F0502020204030204" pitchFamily="34" charset="0"/>
                <a:cs typeface="Calibri" panose="020F0502020204030204" pitchFamily="34" charset="0"/>
              </a:rPr>
              <a:t>analysis</a:t>
            </a:r>
            <a:endParaRPr b="1" dirty="0">
              <a:solidFill>
                <a:srgbClr val="0070C0"/>
              </a:solidFill>
              <a:latin typeface="Calibri" panose="020F0502020204030204" pitchFamily="34" charset="0"/>
              <a:ea typeface="Montserrat"/>
              <a:cs typeface="Calibri" panose="020F0502020204030204" pitchFamily="34" charset="0"/>
              <a:sym typeface="Montserrat"/>
            </a:endParaRPr>
          </a:p>
        </p:txBody>
      </p:sp>
      <p:sp>
        <p:nvSpPr>
          <p:cNvPr id="34" name="Google Shape;34;p5"/>
          <p:cNvSpPr txBox="1"/>
          <p:nvPr/>
        </p:nvSpPr>
        <p:spPr>
          <a:xfrm>
            <a:off x="527050" y="1275283"/>
            <a:ext cx="11149510" cy="2258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400" b="0" i="0" u="none" strike="noStrike" cap="none" dirty="0">
                <a:solidFill>
                  <a:srgbClr val="0070C0"/>
                </a:solidFill>
                <a:latin typeface="Calibri" panose="020F0502020204030204" pitchFamily="34" charset="0"/>
                <a:ea typeface="Montserrat Light"/>
                <a:cs typeface="Calibri" panose="020F0502020204030204" pitchFamily="34" charset="0"/>
                <a:sym typeface="Montserrat Light"/>
              </a:rPr>
              <a:t>We understand how your business works.</a:t>
            </a:r>
            <a:endParaRPr dirty="0">
              <a:solidFill>
                <a:srgbClr val="0070C0"/>
              </a:solidFill>
              <a:latin typeface="Calibri" panose="020F0502020204030204" pitchFamily="34" charset="0"/>
              <a:cs typeface="Calibri" panose="020F0502020204030204" pitchFamily="34" charset="0"/>
            </a:endParaRPr>
          </a:p>
        </p:txBody>
      </p:sp>
      <p:sp>
        <p:nvSpPr>
          <p:cNvPr id="35" name="Google Shape;35;p5"/>
          <p:cNvSpPr txBox="1"/>
          <p:nvPr/>
        </p:nvSpPr>
        <p:spPr>
          <a:xfrm>
            <a:off x="358219" y="1640264"/>
            <a:ext cx="4675694" cy="4616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b="1" i="0" u="none" strike="noStrike" cap="none" dirty="0">
                <a:solidFill>
                  <a:schemeClr val="dk1"/>
                </a:solidFill>
                <a:latin typeface="Calibri" panose="020F0502020204030204" pitchFamily="34" charset="0"/>
                <a:ea typeface="Calibri"/>
                <a:cs typeface="Calibri" panose="020F0502020204030204" pitchFamily="34" charset="0"/>
                <a:sym typeface="Calibri"/>
              </a:rPr>
              <a:t>What have we learnt?:</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You have to order in advance 24 hours unless pizzas &gt;100 then 5 day notice.</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For bulk pizza orders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Usually for corporate events/parties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Don’t want phone calls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Want to integrate the financial system with the customers (no more phone calls, invoice auto)</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Be able to order online, no walk ins.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They have a set menu customer cannot customise pizzas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No minimum order</a:t>
            </a: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r>
              <a:rPr lang="en-GB" sz="1400" b="1" dirty="0">
                <a:solidFill>
                  <a:schemeClr val="dk1"/>
                </a:solidFill>
                <a:latin typeface="Calibri" panose="020F0502020204030204" pitchFamily="34" charset="0"/>
                <a:ea typeface="Calibri"/>
                <a:cs typeface="Calibri" panose="020F0502020204030204" pitchFamily="34" charset="0"/>
                <a:sym typeface="Calibri"/>
              </a:rPr>
              <a:t>What is specific to this organisation?:</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Not a take away</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Not a restaurant</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No menu</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Customer cannot choose pizza</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Customers only tell the organisation their dietary requirements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No phone calls</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All online</a:t>
            </a:r>
            <a:endParaRPr dirty="0">
              <a:latin typeface="Calibri" panose="020F0502020204030204" pitchFamily="34" charset="0"/>
              <a:cs typeface="Calibri" panose="020F0502020204030204" pitchFamily="34" charset="0"/>
            </a:endParaRPr>
          </a:p>
          <a:p>
            <a:pPr marL="171450" marR="0" lvl="0" indent="-171450" algn="l" rtl="0">
              <a:spcBef>
                <a:spcPts val="0"/>
              </a:spcBef>
              <a:spcAft>
                <a:spcPts val="0"/>
              </a:spcAft>
              <a:buClr>
                <a:schemeClr val="dk1"/>
              </a:buClr>
              <a:buSzPts val="1400"/>
              <a:buFont typeface="Calibri"/>
              <a:buChar char="-"/>
            </a:pPr>
            <a:r>
              <a:rPr lang="en-GB" sz="1400" dirty="0">
                <a:solidFill>
                  <a:schemeClr val="dk1"/>
                </a:solidFill>
                <a:latin typeface="Calibri" panose="020F0502020204030204" pitchFamily="34" charset="0"/>
                <a:ea typeface="Calibri"/>
                <a:cs typeface="Calibri" panose="020F0502020204030204" pitchFamily="34" charset="0"/>
                <a:sym typeface="Calibri"/>
              </a:rPr>
              <a:t>Have to order in advance</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6"/>
          <p:cNvSpPr txBox="1">
            <a:spLocks noGrp="1"/>
          </p:cNvSpPr>
          <p:nvPr>
            <p:ph type="body" idx="1"/>
          </p:nvPr>
        </p:nvSpPr>
        <p:spPr>
          <a:xfrm>
            <a:off x="527050" y="337876"/>
            <a:ext cx="8567889" cy="1712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35353"/>
              </a:buClr>
              <a:buSzPts val="1200"/>
              <a:buNone/>
            </a:pPr>
            <a:r>
              <a:rPr lang="en-GB" dirty="0"/>
              <a:t>QUIZZING  APP – BUSINESS CASE</a:t>
            </a:r>
            <a:endParaRPr dirty="0"/>
          </a:p>
        </p:txBody>
      </p:sp>
      <p:sp>
        <p:nvSpPr>
          <p:cNvPr id="42" name="Google Shape;42;p6"/>
          <p:cNvSpPr txBox="1">
            <a:spLocks noGrp="1"/>
          </p:cNvSpPr>
          <p:nvPr>
            <p:ph type="body" idx="2"/>
          </p:nvPr>
        </p:nvSpPr>
        <p:spPr>
          <a:xfrm>
            <a:off x="534333" y="778933"/>
            <a:ext cx="1108049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BA6BC"/>
              </a:buClr>
              <a:buSzPts val="3200"/>
              <a:buNone/>
            </a:pPr>
            <a:r>
              <a:rPr lang="en-GB" b="1">
                <a:latin typeface="Montserrat"/>
                <a:ea typeface="Montserrat"/>
                <a:cs typeface="Montserrat"/>
                <a:sym typeface="Montserrat"/>
              </a:rPr>
              <a:t>Technical</a:t>
            </a:r>
            <a:r>
              <a:rPr lang="en-GB"/>
              <a:t> feasibility</a:t>
            </a:r>
            <a:endParaRPr b="1">
              <a:latin typeface="Montserrat"/>
              <a:ea typeface="Montserrat"/>
              <a:cs typeface="Montserrat"/>
              <a:sym typeface="Montserrat"/>
            </a:endParaRPr>
          </a:p>
        </p:txBody>
      </p:sp>
      <p:sp>
        <p:nvSpPr>
          <p:cNvPr id="43" name="Google Shape;43;p6"/>
          <p:cNvSpPr txBox="1"/>
          <p:nvPr/>
        </p:nvSpPr>
        <p:spPr>
          <a:xfrm>
            <a:off x="527050" y="1275283"/>
            <a:ext cx="11149510" cy="2258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400">
                <a:solidFill>
                  <a:srgbClr val="1396AE"/>
                </a:solidFill>
                <a:latin typeface="Montserrat Light"/>
                <a:ea typeface="Montserrat Light"/>
                <a:cs typeface="Montserrat Light"/>
                <a:sym typeface="Montserrat Light"/>
              </a:rPr>
              <a:t>We have identified the main technical risks of the project</a:t>
            </a:r>
            <a:endParaRPr/>
          </a:p>
        </p:txBody>
      </p:sp>
      <p:sp>
        <p:nvSpPr>
          <p:cNvPr id="44" name="Google Shape;44;p6"/>
          <p:cNvSpPr txBox="1"/>
          <p:nvPr/>
        </p:nvSpPr>
        <p:spPr>
          <a:xfrm>
            <a:off x="527050" y="1708765"/>
            <a:ext cx="9167366" cy="267765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b="1" dirty="0">
                <a:solidFill>
                  <a:schemeClr val="dk1"/>
                </a:solidFill>
                <a:latin typeface="Calibri"/>
                <a:ea typeface="Calibri"/>
                <a:cs typeface="Calibri"/>
                <a:sym typeface="Calibri"/>
              </a:rPr>
              <a:t>Technical risks of the project?:</a:t>
            </a:r>
            <a:endParaRPr dirty="0"/>
          </a:p>
          <a:p>
            <a:pPr marL="0" marR="0" lvl="0" indent="0" algn="l" rtl="0">
              <a:spcBef>
                <a:spcPts val="0"/>
              </a:spcBef>
              <a:spcAft>
                <a:spcPts val="0"/>
              </a:spcAft>
              <a:buNone/>
            </a:pPr>
            <a:r>
              <a:rPr lang="en-GB" sz="1400" dirty="0">
                <a:solidFill>
                  <a:schemeClr val="dk1"/>
                </a:solidFill>
                <a:latin typeface="Calibri"/>
                <a:ea typeface="Calibri"/>
                <a:cs typeface="Calibri"/>
                <a:sym typeface="Calibri"/>
              </a:rPr>
              <a:t>User cannot find the app on internet</a:t>
            </a:r>
          </a:p>
          <a:p>
            <a:pPr marL="285750" marR="0" lvl="0" indent="-285750" algn="l" rtl="0">
              <a:spcBef>
                <a:spcPts val="0"/>
              </a:spcBef>
              <a:spcAft>
                <a:spcPts val="0"/>
              </a:spcAft>
              <a:buClr>
                <a:schemeClr val="dk1"/>
              </a:buClr>
              <a:buSzPts val="1400"/>
              <a:buFont typeface="Arial" panose="020B0604020202020204" pitchFamily="34" charset="0"/>
              <a:buChar char="•"/>
            </a:pPr>
            <a:r>
              <a:rPr lang="en-GB" sz="1400" dirty="0">
                <a:solidFill>
                  <a:schemeClr val="dk1"/>
                </a:solidFill>
                <a:latin typeface="Calibri"/>
                <a:ea typeface="Calibri"/>
                <a:cs typeface="Calibri"/>
                <a:sym typeface="Calibri"/>
              </a:rPr>
              <a:t>Ask Bulk Pizzas if they have any system currently for when they get </a:t>
            </a:r>
            <a:r>
              <a:rPr lang="en-GB" sz="1400">
                <a:solidFill>
                  <a:schemeClr val="dk1"/>
                </a:solidFill>
                <a:latin typeface="Calibri"/>
                <a:ea typeface="Calibri"/>
                <a:cs typeface="Calibri"/>
                <a:sym typeface="Calibri"/>
              </a:rPr>
              <a:t>overbooked.</a:t>
            </a:r>
          </a:p>
          <a:p>
            <a:pPr marR="0" lvl="0" algn="l" rtl="0">
              <a:spcBef>
                <a:spcPts val="0"/>
              </a:spcBef>
              <a:spcAft>
                <a:spcPts val="0"/>
              </a:spcAft>
              <a:buClr>
                <a:schemeClr val="dk1"/>
              </a:buClr>
              <a:buSzPts val="1400"/>
            </a:pPr>
            <a:endParaRPr dirty="0"/>
          </a:p>
          <a:p>
            <a:pPr marL="0" marR="0" lvl="0" indent="0" algn="l" rtl="0">
              <a:spcBef>
                <a:spcPts val="0"/>
              </a:spcBef>
              <a:spcAft>
                <a:spcPts val="0"/>
              </a:spcAft>
              <a:buNone/>
            </a:pPr>
            <a:r>
              <a:rPr lang="en-GB" sz="1400" dirty="0">
                <a:solidFill>
                  <a:schemeClr val="dk1"/>
                </a:solidFill>
                <a:latin typeface="Calibri"/>
                <a:ea typeface="Calibri"/>
                <a:cs typeface="Calibri"/>
                <a:sym typeface="Calibri"/>
              </a:rPr>
              <a:t>Random order for questions and answers might need of an specially design algorithm</a:t>
            </a:r>
            <a:endParaRPr dirty="0"/>
          </a:p>
          <a:p>
            <a:pPr marL="285750" marR="0" lvl="0" indent="-285750" algn="l" rtl="0">
              <a:spcBef>
                <a:spcPts val="0"/>
              </a:spcBef>
              <a:spcAft>
                <a:spcPts val="0"/>
              </a:spcAft>
              <a:buClr>
                <a:schemeClr val="dk1"/>
              </a:buClr>
              <a:buSzPts val="1400"/>
              <a:buFont typeface="Arial" panose="020B0604020202020204" pitchFamily="34" charset="0"/>
              <a:buChar char="•"/>
            </a:pPr>
            <a:r>
              <a:rPr lang="en-GB" sz="1400" dirty="0">
                <a:solidFill>
                  <a:schemeClr val="dk1"/>
                </a:solidFill>
                <a:latin typeface="Calibri"/>
                <a:ea typeface="Calibri"/>
                <a:cs typeface="Calibri"/>
                <a:sym typeface="Calibri"/>
              </a:rPr>
              <a:t>Ask Bulk Pizzas for the technical documentation for their invoice system.</a:t>
            </a:r>
          </a:p>
          <a:p>
            <a:pPr marR="0" lvl="0" algn="l" rtl="0">
              <a:spcBef>
                <a:spcPts val="0"/>
              </a:spcBef>
              <a:spcAft>
                <a:spcPts val="0"/>
              </a:spcAft>
              <a:buClr>
                <a:schemeClr val="dk1"/>
              </a:buClr>
              <a:buSzPts val="1400"/>
            </a:pPr>
            <a:endParaRPr lang="en-GB" sz="1400" dirty="0">
              <a:solidFill>
                <a:schemeClr val="dk1"/>
              </a:solidFill>
              <a:latin typeface="Calibri"/>
              <a:ea typeface="Calibri"/>
              <a:cs typeface="Calibri"/>
              <a:sym typeface="Calibri"/>
            </a:endParaRPr>
          </a:p>
          <a:p>
            <a:pPr>
              <a:spcAft>
                <a:spcPts val="600"/>
              </a:spcAft>
            </a:pPr>
            <a:r>
              <a:rPr lang="en-GB" sz="1400" dirty="0">
                <a:solidFill>
                  <a:schemeClr val="tx1">
                    <a:lumMod val="85000"/>
                    <a:lumOff val="15000"/>
                  </a:schemeClr>
                </a:solidFill>
                <a:latin typeface="Calibri" panose="020F0502020204030204" pitchFamily="34" charset="0"/>
                <a:cs typeface="Calibri" panose="020F0502020204030204" pitchFamily="34" charset="0"/>
              </a:rPr>
              <a:t>The form to create or edit quizzes can get too long and we need it to be easy to use and will need to give the user flexibility when adding questions to a quiz.</a:t>
            </a:r>
          </a:p>
          <a:p>
            <a:pPr marL="742950" lvl="1" indent="-285750">
              <a:spcAft>
                <a:spcPts val="600"/>
              </a:spcAft>
              <a:buFont typeface="Arial" panose="020B0604020202020204" pitchFamily="34" charset="0"/>
              <a:buChar char="•"/>
            </a:pPr>
            <a:r>
              <a:rPr lang="en-GB" sz="1400" dirty="0">
                <a:solidFill>
                  <a:schemeClr val="tx1">
                    <a:lumMod val="85000"/>
                    <a:lumOff val="15000"/>
                  </a:schemeClr>
                </a:solidFill>
                <a:latin typeface="Calibri" panose="020F0502020204030204" pitchFamily="34" charset="0"/>
                <a:cs typeface="Calibri" panose="020F0502020204030204" pitchFamily="34" charset="0"/>
              </a:rPr>
              <a:t>Get our User Experience / Design team to </a:t>
            </a:r>
            <a:r>
              <a:rPr lang="en-GB" sz="1400" b="1" dirty="0">
                <a:solidFill>
                  <a:schemeClr val="tx1">
                    <a:lumMod val="85000"/>
                    <a:lumOff val="15000"/>
                  </a:schemeClr>
                </a:solidFill>
                <a:latin typeface="Calibri" panose="020F0502020204030204" pitchFamily="34" charset="0"/>
                <a:cs typeface="Calibri" panose="020F0502020204030204" pitchFamily="34" charset="0"/>
              </a:rPr>
              <a:t>prototype</a:t>
            </a:r>
            <a:r>
              <a:rPr lang="en-GB" sz="1400" dirty="0">
                <a:solidFill>
                  <a:schemeClr val="tx1">
                    <a:lumMod val="85000"/>
                    <a:lumOff val="15000"/>
                  </a:schemeClr>
                </a:solidFill>
                <a:latin typeface="Calibri" panose="020F0502020204030204" pitchFamily="34" charset="0"/>
                <a:cs typeface="Calibri" panose="020F0502020204030204" pitchFamily="34" charset="0"/>
              </a:rPr>
              <a:t> various designs (on paper)</a:t>
            </a:r>
          </a:p>
          <a:p>
            <a:pPr marL="742950" lvl="1" indent="-285750">
              <a:spcAft>
                <a:spcPts val="600"/>
              </a:spcAft>
              <a:buFont typeface="Arial" panose="020B0604020202020204" pitchFamily="34" charset="0"/>
              <a:buChar char="•"/>
            </a:pPr>
            <a:r>
              <a:rPr lang="en-GB" sz="1400" dirty="0">
                <a:solidFill>
                  <a:schemeClr val="tx1">
                    <a:lumMod val="85000"/>
                    <a:lumOff val="15000"/>
                  </a:schemeClr>
                </a:solidFill>
                <a:latin typeface="Calibri" panose="020F0502020204030204" pitchFamily="34" charset="0"/>
                <a:cs typeface="Calibri" panose="020F0502020204030204" pitchFamily="34" charset="0"/>
              </a:rPr>
              <a:t>Show these designs to your members, to </a:t>
            </a:r>
            <a:r>
              <a:rPr lang="en-GB" sz="1400" b="1" dirty="0">
                <a:solidFill>
                  <a:schemeClr val="tx1">
                    <a:lumMod val="85000"/>
                    <a:lumOff val="15000"/>
                  </a:schemeClr>
                </a:solidFill>
                <a:latin typeface="Calibri" panose="020F0502020204030204" pitchFamily="34" charset="0"/>
                <a:cs typeface="Calibri" panose="020F0502020204030204" pitchFamily="34" charset="0"/>
              </a:rPr>
              <a:t>get feedback </a:t>
            </a:r>
            <a:r>
              <a:rPr lang="en-GB" sz="1400" dirty="0">
                <a:solidFill>
                  <a:schemeClr val="tx1">
                    <a:lumMod val="85000"/>
                    <a:lumOff val="15000"/>
                  </a:schemeClr>
                </a:solidFill>
                <a:latin typeface="Calibri" panose="020F0502020204030204" pitchFamily="34" charset="0"/>
                <a:cs typeface="Calibri" panose="020F0502020204030204" pitchFamily="34" charset="0"/>
              </a:rPr>
              <a:t>on how easy they are to understand</a:t>
            </a:r>
          </a:p>
          <a:p>
            <a:pPr marR="0" lvl="0" algn="l" rtl="0">
              <a:spcBef>
                <a:spcPts val="0"/>
              </a:spcBef>
              <a:spcAft>
                <a:spcPts val="0"/>
              </a:spcAft>
              <a:buClr>
                <a:schemeClr val="dk1"/>
              </a:buClr>
              <a:buSzPts val="1400"/>
            </a:pPr>
            <a:endParaRPr dirty="0">
              <a:latin typeface="Calibri" panose="020F0502020204030204" pitchFamily="34" charset="0"/>
              <a:cs typeface="Calibri" panose="020F0502020204030204" pitchFamily="34" charset="0"/>
            </a:endParaRPr>
          </a:p>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7"/>
          <p:cNvSpPr txBox="1">
            <a:spLocks noGrp="1"/>
          </p:cNvSpPr>
          <p:nvPr>
            <p:ph type="body" idx="1"/>
          </p:nvPr>
        </p:nvSpPr>
        <p:spPr>
          <a:xfrm>
            <a:off x="563512" y="313321"/>
            <a:ext cx="8567889" cy="1712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35353"/>
              </a:buClr>
              <a:buSzPts val="1200"/>
              <a:buNone/>
            </a:pPr>
            <a:r>
              <a:rPr lang="en-GB" dirty="0"/>
              <a:t>QUIZZING  APP – BUSINESS CASE</a:t>
            </a:r>
            <a:endParaRPr dirty="0"/>
          </a:p>
        </p:txBody>
      </p:sp>
      <p:sp>
        <p:nvSpPr>
          <p:cNvPr id="51" name="Google Shape;51;p7"/>
          <p:cNvSpPr txBox="1">
            <a:spLocks noGrp="1"/>
          </p:cNvSpPr>
          <p:nvPr>
            <p:ph type="body" idx="2"/>
          </p:nvPr>
        </p:nvSpPr>
        <p:spPr>
          <a:xfrm>
            <a:off x="534333" y="778933"/>
            <a:ext cx="1108049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BA6BC"/>
              </a:buClr>
              <a:buSzPts val="3200"/>
              <a:buNone/>
            </a:pPr>
            <a:r>
              <a:rPr lang="en-GB" b="1">
                <a:latin typeface="Montserrat"/>
                <a:ea typeface="Montserrat"/>
                <a:cs typeface="Montserrat"/>
                <a:sym typeface="Montserrat"/>
              </a:rPr>
              <a:t>Cost / benefit</a:t>
            </a:r>
            <a:r>
              <a:rPr lang="en-GB"/>
              <a:t> analysis</a:t>
            </a:r>
            <a:endParaRPr b="1">
              <a:latin typeface="Montserrat"/>
              <a:ea typeface="Montserrat"/>
              <a:cs typeface="Montserrat"/>
              <a:sym typeface="Montserrat"/>
            </a:endParaRPr>
          </a:p>
        </p:txBody>
      </p:sp>
      <p:sp>
        <p:nvSpPr>
          <p:cNvPr id="52" name="Google Shape;52;p7"/>
          <p:cNvSpPr txBox="1"/>
          <p:nvPr/>
        </p:nvSpPr>
        <p:spPr>
          <a:xfrm>
            <a:off x="563512" y="1202641"/>
            <a:ext cx="11149500" cy="225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100">
                <a:solidFill>
                  <a:srgbClr val="1396AE"/>
                </a:solidFill>
                <a:latin typeface="Montserrat Light"/>
                <a:ea typeface="Montserrat Light"/>
                <a:cs typeface="Montserrat Light"/>
                <a:sym typeface="Montserrat Light"/>
              </a:rPr>
              <a:t>Our calculations show that building Pizza App will make you load of dosh</a:t>
            </a:r>
            <a:r>
              <a:rPr lang="en-GB" sz="1400">
                <a:solidFill>
                  <a:srgbClr val="1396AE"/>
                </a:solidFill>
                <a:latin typeface="Montserrat Light"/>
                <a:ea typeface="Montserrat Light"/>
                <a:cs typeface="Montserrat Light"/>
                <a:sym typeface="Montserrat Light"/>
              </a:rPr>
              <a:t>!</a:t>
            </a:r>
            <a:endParaRPr/>
          </a:p>
        </p:txBody>
      </p:sp>
      <p:sp>
        <p:nvSpPr>
          <p:cNvPr id="53" name="Google Shape;53;p7"/>
          <p:cNvSpPr txBox="1"/>
          <p:nvPr/>
        </p:nvSpPr>
        <p:spPr>
          <a:xfrm>
            <a:off x="630655" y="1712587"/>
            <a:ext cx="9185149" cy="418576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400" b="1">
                <a:solidFill>
                  <a:schemeClr val="dk1"/>
                </a:solidFill>
                <a:latin typeface="Calibri"/>
                <a:ea typeface="Calibri"/>
                <a:cs typeface="Calibri"/>
                <a:sym typeface="Calibri"/>
              </a:rPr>
              <a:t>With Integrating Invoice-</a:t>
            </a:r>
            <a:endParaRPr/>
          </a:p>
          <a:p>
            <a:pPr marL="0" marR="0" lvl="0" indent="0" algn="l" rtl="0">
              <a:spcBef>
                <a:spcPts val="0"/>
              </a:spcBef>
              <a:spcAft>
                <a:spcPts val="0"/>
              </a:spcAft>
              <a:buNone/>
            </a:pPr>
            <a:r>
              <a:rPr lang="en-GB" sz="1400" b="1">
                <a:solidFill>
                  <a:schemeClr val="dk1"/>
                </a:solidFill>
                <a:latin typeface="Calibri"/>
                <a:ea typeface="Calibri"/>
                <a:cs typeface="Calibri"/>
                <a:sym typeface="Calibri"/>
              </a:rPr>
              <a:t>Costs:</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Website development: £75,000</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Training: £2,500 - £7,500</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Total: £77,500 - £82,500</a:t>
            </a:r>
            <a:endParaRPr/>
          </a:p>
          <a:p>
            <a:pPr marL="0" marR="0" lvl="0" indent="0" algn="l" rtl="0">
              <a:spcBef>
                <a:spcPts val="0"/>
              </a:spcBef>
              <a:spcAft>
                <a:spcPts val="0"/>
              </a:spcAft>
              <a:buNone/>
            </a:pPr>
            <a:r>
              <a:rPr lang="en-GB" sz="1400" b="1">
                <a:solidFill>
                  <a:schemeClr val="dk1"/>
                </a:solidFill>
                <a:latin typeface="Calibri"/>
                <a:ea typeface="Calibri"/>
                <a:cs typeface="Calibri"/>
                <a:sym typeface="Calibri"/>
              </a:rPr>
              <a:t>Benefits:</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One less person answering the phone as the web application does it all automatically and takes orders etc.</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8 hours a day @ £8.15 per hour 7 days a week</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Saves £1,825 a month, £21,907 a year.</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One less person managing the invoices.</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8 hours a day @ £12.15 per hour 5 days a week</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Saves £1,944 a month, £23,328 a year.</a:t>
            </a:r>
            <a:endParaRPr/>
          </a:p>
          <a:p>
            <a:pPr marL="0" marR="0" lvl="0" indent="0" algn="l" rtl="0">
              <a:spcBef>
                <a:spcPts val="0"/>
              </a:spcBef>
              <a:spcAft>
                <a:spcPts val="0"/>
              </a:spcAft>
              <a:buNone/>
            </a:pPr>
            <a:r>
              <a:rPr lang="en-GB" sz="1400" b="1">
                <a:solidFill>
                  <a:schemeClr val="dk1"/>
                </a:solidFill>
                <a:latin typeface="Calibri"/>
                <a:ea typeface="Calibri"/>
                <a:cs typeface="Calibri"/>
                <a:sym typeface="Calibri"/>
              </a:rPr>
              <a:t>Changes:</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Retrain someone to manage orders instead of take orders etc. </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Train for invoice integration</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App build:</a:t>
            </a:r>
            <a:endParaRPr/>
          </a:p>
          <a:p>
            <a:pPr marL="285750" marR="0" lvl="0" indent="-285750" algn="l" rtl="0">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3 to 4 months</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£82,500 cost/£45,235 benefit</a:t>
            </a:r>
            <a:endParaRPr/>
          </a:p>
          <a:p>
            <a:pPr marL="0" marR="0" lvl="0" indent="0" algn="l" rtl="0">
              <a:spcBef>
                <a:spcPts val="0"/>
              </a:spcBef>
              <a:spcAft>
                <a:spcPts val="0"/>
              </a:spcAft>
              <a:buNone/>
            </a:pPr>
            <a:r>
              <a:rPr lang="en-GB" sz="1400">
                <a:solidFill>
                  <a:schemeClr val="dk1"/>
                </a:solidFill>
                <a:latin typeface="Calibri"/>
                <a:ea typeface="Calibri"/>
                <a:cs typeface="Calibri"/>
                <a:sym typeface="Calibri"/>
              </a:rPr>
              <a:t>Payed back with profit in 24 months.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8"/>
          <p:cNvSpPr txBox="1">
            <a:spLocks noGrp="1"/>
          </p:cNvSpPr>
          <p:nvPr>
            <p:ph type="body" idx="1"/>
          </p:nvPr>
        </p:nvSpPr>
        <p:spPr>
          <a:xfrm>
            <a:off x="556181" y="313321"/>
            <a:ext cx="8567889" cy="17123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35353"/>
              </a:buClr>
              <a:buSzPts val="1200"/>
              <a:buNone/>
            </a:pPr>
            <a:r>
              <a:rPr lang="en-GB" dirty="0"/>
              <a:t>QUIZZING APP – BUSINESS CASE</a:t>
            </a:r>
            <a:endParaRPr dirty="0"/>
          </a:p>
        </p:txBody>
      </p:sp>
      <p:sp>
        <p:nvSpPr>
          <p:cNvPr id="60" name="Google Shape;60;p8"/>
          <p:cNvSpPr txBox="1">
            <a:spLocks noGrp="1"/>
          </p:cNvSpPr>
          <p:nvPr>
            <p:ph type="body" idx="2"/>
          </p:nvPr>
        </p:nvSpPr>
        <p:spPr>
          <a:xfrm>
            <a:off x="534333" y="778933"/>
            <a:ext cx="1108049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BA6BC"/>
              </a:buClr>
              <a:buSzPts val="3200"/>
              <a:buNone/>
            </a:pPr>
            <a:r>
              <a:rPr lang="en-GB" b="1" dirty="0">
                <a:latin typeface="Montserrat"/>
                <a:ea typeface="Montserrat"/>
                <a:cs typeface="Montserrat"/>
                <a:sym typeface="Montserrat"/>
              </a:rPr>
              <a:t>Risk</a:t>
            </a:r>
            <a:r>
              <a:rPr lang="en-GB" dirty="0"/>
              <a:t> report</a:t>
            </a:r>
            <a:endParaRPr b="1" dirty="0">
              <a:latin typeface="Montserrat"/>
              <a:ea typeface="Montserrat"/>
              <a:cs typeface="Montserrat"/>
              <a:sym typeface="Montserrat"/>
            </a:endParaRPr>
          </a:p>
        </p:txBody>
      </p:sp>
      <p:sp>
        <p:nvSpPr>
          <p:cNvPr id="62" name="Google Shape;62;p8"/>
          <p:cNvSpPr txBox="1"/>
          <p:nvPr/>
        </p:nvSpPr>
        <p:spPr>
          <a:xfrm>
            <a:off x="527050" y="1275283"/>
            <a:ext cx="11149510" cy="225831"/>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400">
                <a:solidFill>
                  <a:srgbClr val="1396AE"/>
                </a:solidFill>
                <a:latin typeface="Montserrat Light"/>
                <a:ea typeface="Montserrat Light"/>
                <a:cs typeface="Montserrat Light"/>
                <a:sym typeface="Montserrat Light"/>
              </a:rPr>
              <a:t>These are the main risks with the Pizza App project</a:t>
            </a:r>
            <a:endParaRPr/>
          </a:p>
        </p:txBody>
      </p:sp>
      <p:graphicFrame>
        <p:nvGraphicFramePr>
          <p:cNvPr id="63" name="Google Shape;63;p8"/>
          <p:cNvGraphicFramePr/>
          <p:nvPr>
            <p:extLst>
              <p:ext uri="{D42A27DB-BD31-4B8C-83A1-F6EECF244321}">
                <p14:modId xmlns:p14="http://schemas.microsoft.com/office/powerpoint/2010/main" val="4058264016"/>
              </p:ext>
            </p:extLst>
          </p:nvPr>
        </p:nvGraphicFramePr>
        <p:xfrm>
          <a:off x="556181" y="1824572"/>
          <a:ext cx="10878750" cy="3370849"/>
        </p:xfrm>
        <a:graphic>
          <a:graphicData uri="http://schemas.openxmlformats.org/drawingml/2006/table">
            <a:tbl>
              <a:tblPr firstRow="1" bandRow="1">
                <a:noFill/>
                <a:tableStyleId>{FF208772-117D-4127-AD29-0EBE38C34DDD}</a:tableStyleId>
              </a:tblPr>
              <a:tblGrid>
                <a:gridCol w="2973600">
                  <a:extLst>
                    <a:ext uri="{9D8B030D-6E8A-4147-A177-3AD203B41FA5}">
                      <a16:colId xmlns:a16="http://schemas.microsoft.com/office/drawing/2014/main" val="20000"/>
                    </a:ext>
                  </a:extLst>
                </a:gridCol>
                <a:gridCol w="1360425">
                  <a:extLst>
                    <a:ext uri="{9D8B030D-6E8A-4147-A177-3AD203B41FA5}">
                      <a16:colId xmlns:a16="http://schemas.microsoft.com/office/drawing/2014/main" val="20001"/>
                    </a:ext>
                  </a:extLst>
                </a:gridCol>
                <a:gridCol w="2651150">
                  <a:extLst>
                    <a:ext uri="{9D8B030D-6E8A-4147-A177-3AD203B41FA5}">
                      <a16:colId xmlns:a16="http://schemas.microsoft.com/office/drawing/2014/main" val="20002"/>
                    </a:ext>
                  </a:extLst>
                </a:gridCol>
                <a:gridCol w="1061875">
                  <a:extLst>
                    <a:ext uri="{9D8B030D-6E8A-4147-A177-3AD203B41FA5}">
                      <a16:colId xmlns:a16="http://schemas.microsoft.com/office/drawing/2014/main" val="20003"/>
                    </a:ext>
                  </a:extLst>
                </a:gridCol>
                <a:gridCol w="2831700">
                  <a:extLst>
                    <a:ext uri="{9D8B030D-6E8A-4147-A177-3AD203B41FA5}">
                      <a16:colId xmlns:a16="http://schemas.microsoft.com/office/drawing/2014/main" val="20004"/>
                    </a:ext>
                  </a:extLst>
                </a:gridCol>
              </a:tblGrid>
              <a:tr h="455487">
                <a:tc>
                  <a:txBody>
                    <a:bodyPr/>
                    <a:lstStyle/>
                    <a:p>
                      <a:pPr marL="0" marR="0" lvl="0" indent="0" algn="l" rtl="0">
                        <a:spcBef>
                          <a:spcPts val="0"/>
                        </a:spcBef>
                        <a:spcAft>
                          <a:spcPts val="0"/>
                        </a:spcAft>
                        <a:buNone/>
                      </a:pPr>
                      <a:r>
                        <a:rPr lang="en-GB" sz="1400" b="0" u="none" strike="noStrike" cap="none" dirty="0">
                          <a:latin typeface="Montserrat"/>
                          <a:ea typeface="Montserrat"/>
                          <a:cs typeface="Montserrat"/>
                          <a:sym typeface="Montserrat"/>
                        </a:rPr>
                        <a:t>Risk</a:t>
                      </a:r>
                      <a:endParaRPr sz="1400" b="0" dirty="0"/>
                    </a:p>
                  </a:txBody>
                  <a:tcPr marL="91450" marR="91450" marT="45725" marB="45725">
                    <a:solidFill>
                      <a:srgbClr val="1396AE"/>
                    </a:solidFill>
                  </a:tcPr>
                </a:tc>
                <a:tc>
                  <a:txBody>
                    <a:bodyPr/>
                    <a:lstStyle/>
                    <a:p>
                      <a:pPr marL="0" marR="0" lvl="0" indent="0" algn="l" rtl="0">
                        <a:spcBef>
                          <a:spcPts val="0"/>
                        </a:spcBef>
                        <a:spcAft>
                          <a:spcPts val="0"/>
                        </a:spcAft>
                        <a:buNone/>
                      </a:pPr>
                      <a:r>
                        <a:rPr lang="en-GB" sz="1400" b="0">
                          <a:latin typeface="Montserrat"/>
                          <a:ea typeface="Montserrat"/>
                          <a:cs typeface="Montserrat"/>
                          <a:sym typeface="Montserrat"/>
                        </a:rPr>
                        <a:t>Likelihood</a:t>
                      </a:r>
                      <a:endParaRPr sz="1400" b="0"/>
                    </a:p>
                  </a:txBody>
                  <a:tcPr marL="91450" marR="91450" marT="45725" marB="45725">
                    <a:solidFill>
                      <a:srgbClr val="1396AE"/>
                    </a:solidFill>
                  </a:tcPr>
                </a:tc>
                <a:tc>
                  <a:txBody>
                    <a:bodyPr/>
                    <a:lstStyle/>
                    <a:p>
                      <a:pPr marL="0" marR="0" lvl="0" indent="0" algn="l" rtl="0">
                        <a:spcBef>
                          <a:spcPts val="0"/>
                        </a:spcBef>
                        <a:spcAft>
                          <a:spcPts val="0"/>
                        </a:spcAft>
                        <a:buNone/>
                      </a:pPr>
                      <a:r>
                        <a:rPr lang="en-GB" sz="1400" b="0">
                          <a:latin typeface="Montserrat"/>
                          <a:ea typeface="Montserrat"/>
                          <a:cs typeface="Montserrat"/>
                          <a:sym typeface="Montserrat"/>
                        </a:rPr>
                        <a:t>Impact</a:t>
                      </a:r>
                      <a:endParaRPr sz="1400" b="0"/>
                    </a:p>
                  </a:txBody>
                  <a:tcPr marL="91450" marR="91450" marT="45725" marB="45725">
                    <a:solidFill>
                      <a:srgbClr val="1396AE"/>
                    </a:solidFill>
                  </a:tcPr>
                </a:tc>
                <a:tc>
                  <a:txBody>
                    <a:bodyPr/>
                    <a:lstStyle/>
                    <a:p>
                      <a:pPr marL="0" marR="0" lvl="0" indent="0" algn="l" rtl="0">
                        <a:spcBef>
                          <a:spcPts val="0"/>
                        </a:spcBef>
                        <a:spcAft>
                          <a:spcPts val="0"/>
                        </a:spcAft>
                        <a:buNone/>
                      </a:pPr>
                      <a:r>
                        <a:rPr lang="en-GB" sz="1400" b="0">
                          <a:latin typeface="Montserrat"/>
                          <a:ea typeface="Montserrat"/>
                          <a:cs typeface="Montserrat"/>
                          <a:sym typeface="Montserrat"/>
                        </a:rPr>
                        <a:t>Severity</a:t>
                      </a:r>
                      <a:endParaRPr sz="1400" b="0"/>
                    </a:p>
                  </a:txBody>
                  <a:tcPr marL="91450" marR="91450" marT="45725" marB="45725">
                    <a:solidFill>
                      <a:srgbClr val="1396AE"/>
                    </a:solidFill>
                  </a:tcPr>
                </a:tc>
                <a:tc>
                  <a:txBody>
                    <a:bodyPr/>
                    <a:lstStyle/>
                    <a:p>
                      <a:pPr marL="0" marR="0" lvl="0" indent="0" algn="l" rtl="0">
                        <a:spcBef>
                          <a:spcPts val="0"/>
                        </a:spcBef>
                        <a:spcAft>
                          <a:spcPts val="0"/>
                        </a:spcAft>
                        <a:buNone/>
                      </a:pPr>
                      <a:r>
                        <a:rPr lang="en-GB" sz="1400" b="0">
                          <a:latin typeface="Montserrat"/>
                          <a:ea typeface="Montserrat"/>
                          <a:cs typeface="Montserrat"/>
                          <a:sym typeface="Montserrat"/>
                        </a:rPr>
                        <a:t>Mitigation</a:t>
                      </a:r>
                      <a:endParaRPr sz="1400" b="0"/>
                    </a:p>
                  </a:txBody>
                  <a:tcPr marL="91450" marR="91450" marT="45725" marB="45725">
                    <a:solidFill>
                      <a:srgbClr val="1396AE"/>
                    </a:solidFill>
                  </a:tcPr>
                </a:tc>
                <a:extLst>
                  <a:ext uri="{0D108BD9-81ED-4DB2-BD59-A6C34878D82A}">
                    <a16:rowId xmlns:a16="http://schemas.microsoft.com/office/drawing/2014/main" val="10000"/>
                  </a:ext>
                </a:extLst>
              </a:tr>
              <a:tr h="636429">
                <a:tc>
                  <a:txBody>
                    <a:bodyPr/>
                    <a:lstStyle/>
                    <a:p>
                      <a:pPr marL="0" marR="0" lvl="0" indent="0" algn="l" rtl="0">
                        <a:spcBef>
                          <a:spcPts val="0"/>
                        </a:spcBef>
                        <a:spcAft>
                          <a:spcPts val="0"/>
                        </a:spcAft>
                        <a:buNone/>
                      </a:pPr>
                      <a:r>
                        <a:rPr lang="en-GB" sz="1400" b="0" dirty="0">
                          <a:latin typeface="Montserrat Light"/>
                          <a:ea typeface="Montserrat Light"/>
                          <a:cs typeface="Montserrat Light"/>
                          <a:sym typeface="Montserrat Light"/>
                        </a:rPr>
                        <a:t>Integration with invoice is unsuccessful</a:t>
                      </a:r>
                      <a:endParaRPr sz="1400" b="0" dirty="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Medium</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Extra cost and possibly go over schedule</a:t>
                      </a:r>
                      <a:endParaRPr sz="1400" b="0"/>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High</a:t>
                      </a:r>
                      <a:endParaRPr sz="1400" b="0">
                        <a:solidFill>
                          <a:schemeClr val="tx1">
                            <a:lumMod val="75000"/>
                            <a:lumOff val="25000"/>
                          </a:schemeClr>
                        </a:solidFill>
                      </a:endParaRPr>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Read up on the technical documentation.</a:t>
                      </a:r>
                      <a:endParaRPr sz="1400" b="0">
                        <a:solidFill>
                          <a:schemeClr val="tx1">
                            <a:lumMod val="75000"/>
                            <a:lumOff val="25000"/>
                          </a:schemeClr>
                        </a:solidFill>
                      </a:endParaRPr>
                    </a:p>
                  </a:txBody>
                  <a:tcPr marL="91450" marR="91450" marT="45725" marB="45725"/>
                </a:tc>
                <a:extLst>
                  <a:ext uri="{0D108BD9-81ED-4DB2-BD59-A6C34878D82A}">
                    <a16:rowId xmlns:a16="http://schemas.microsoft.com/office/drawing/2014/main" val="10001"/>
                  </a:ext>
                </a:extLst>
              </a:tr>
              <a:tr h="636429">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Go over budget</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Low</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Customer is sad</a:t>
                      </a:r>
                      <a:endParaRPr sz="1400" b="0"/>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Medium</a:t>
                      </a:r>
                      <a:endParaRPr sz="1400" b="0">
                        <a:solidFill>
                          <a:schemeClr val="tx1">
                            <a:lumMod val="75000"/>
                            <a:lumOff val="25000"/>
                          </a:schemeClr>
                        </a:solidFill>
                      </a:endParaRPr>
                    </a:p>
                  </a:txBody>
                  <a:tcPr marL="91450" marR="91450" marT="45725" marB="45725"/>
                </a:tc>
                <a:tc>
                  <a:txBody>
                    <a:bodyPr/>
                    <a:lstStyle/>
                    <a:p>
                      <a:pPr marL="0" marR="0" lvl="0" indent="0" algn="l" rtl="0">
                        <a:spcBef>
                          <a:spcPts val="0"/>
                        </a:spcBef>
                        <a:spcAft>
                          <a:spcPts val="0"/>
                        </a:spcAft>
                        <a:buNone/>
                      </a:pPr>
                      <a:r>
                        <a:rPr lang="en-GB" sz="1400" b="0" dirty="0">
                          <a:solidFill>
                            <a:schemeClr val="tx1">
                              <a:lumMod val="75000"/>
                              <a:lumOff val="25000"/>
                            </a:schemeClr>
                          </a:solidFill>
                          <a:latin typeface="Montserrat Light"/>
                          <a:ea typeface="Montserrat Light"/>
                          <a:cs typeface="Montserrat Light"/>
                          <a:sym typeface="Montserrat Light"/>
                        </a:rPr>
                        <a:t>Deal with the customer in a respectful way.</a:t>
                      </a:r>
                      <a:endParaRPr sz="1400" b="0" dirty="0">
                        <a:solidFill>
                          <a:schemeClr val="tx1">
                            <a:lumMod val="75000"/>
                            <a:lumOff val="25000"/>
                          </a:schemeClr>
                        </a:solidFill>
                      </a:endParaRPr>
                    </a:p>
                  </a:txBody>
                  <a:tcPr marL="91450" marR="91450" marT="45725" marB="45725"/>
                </a:tc>
                <a:extLst>
                  <a:ext uri="{0D108BD9-81ED-4DB2-BD59-A6C34878D82A}">
                    <a16:rowId xmlns:a16="http://schemas.microsoft.com/office/drawing/2014/main" val="10002"/>
                  </a:ext>
                </a:extLst>
              </a:tr>
              <a:tr h="636429">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Go over schedule</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Low</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Customer is sad</a:t>
                      </a:r>
                      <a:endParaRPr sz="1400" b="0"/>
                    </a:p>
                  </a:txBody>
                  <a:tcPr marL="91450" marR="91450" marT="45725" marB="45725"/>
                </a:tc>
                <a:tc>
                  <a:txBody>
                    <a:bodyPr/>
                    <a:lstStyle/>
                    <a:p>
                      <a:pPr marL="0" marR="0" lvl="0" indent="0" algn="l" rtl="0">
                        <a:spcBef>
                          <a:spcPts val="0"/>
                        </a:spcBef>
                        <a:spcAft>
                          <a:spcPts val="0"/>
                        </a:spcAft>
                        <a:buNone/>
                      </a:pPr>
                      <a:r>
                        <a:rPr lang="en-GB" sz="1400" b="0" dirty="0">
                          <a:solidFill>
                            <a:schemeClr val="tx1">
                              <a:lumMod val="75000"/>
                              <a:lumOff val="25000"/>
                            </a:schemeClr>
                          </a:solidFill>
                          <a:latin typeface="Montserrat Light"/>
                          <a:ea typeface="Montserrat Light"/>
                          <a:cs typeface="Montserrat Light"/>
                          <a:sym typeface="Montserrat Light"/>
                        </a:rPr>
                        <a:t>Medium</a:t>
                      </a:r>
                      <a:endParaRPr sz="1400" b="0" dirty="0">
                        <a:solidFill>
                          <a:schemeClr val="tx1">
                            <a:lumMod val="75000"/>
                            <a:lumOff val="25000"/>
                          </a:schemeClr>
                        </a:solidFill>
                      </a:endParaRPr>
                    </a:p>
                  </a:txBody>
                  <a:tcPr marL="91450" marR="91450" marT="45725" marB="45725"/>
                </a:tc>
                <a:tc>
                  <a:txBody>
                    <a:bodyPr/>
                    <a:lstStyle/>
                    <a:p>
                      <a:pPr marL="0" marR="0" lvl="0" indent="0" algn="l" rtl="0">
                        <a:spcBef>
                          <a:spcPts val="0"/>
                        </a:spcBef>
                        <a:spcAft>
                          <a:spcPts val="0"/>
                        </a:spcAft>
                        <a:buNone/>
                      </a:pPr>
                      <a:r>
                        <a:rPr lang="en-GB" sz="1400" b="0" dirty="0">
                          <a:solidFill>
                            <a:schemeClr val="tx1">
                              <a:lumMod val="75000"/>
                              <a:lumOff val="25000"/>
                            </a:schemeClr>
                          </a:solidFill>
                          <a:latin typeface="Montserrat Light"/>
                          <a:ea typeface="Montserrat Light"/>
                          <a:cs typeface="Montserrat Light"/>
                          <a:sym typeface="Montserrat Light"/>
                        </a:rPr>
                        <a:t>Plan ahead and inform customer of any changes in schedule as soon as possible.</a:t>
                      </a:r>
                      <a:endParaRPr sz="1400" b="0" dirty="0">
                        <a:solidFill>
                          <a:schemeClr val="tx1">
                            <a:lumMod val="75000"/>
                            <a:lumOff val="25000"/>
                          </a:schemeClr>
                        </a:solidFill>
                      </a:endParaRPr>
                    </a:p>
                  </a:txBody>
                  <a:tcPr marL="91450" marR="91450" marT="45725" marB="45725"/>
                </a:tc>
                <a:extLst>
                  <a:ext uri="{0D108BD9-81ED-4DB2-BD59-A6C34878D82A}">
                    <a16:rowId xmlns:a16="http://schemas.microsoft.com/office/drawing/2014/main" val="10003"/>
                  </a:ext>
                </a:extLst>
              </a:tr>
              <a:tr h="455487">
                <a:tc>
                  <a:txBody>
                    <a:bodyPr/>
                    <a:lstStyle/>
                    <a:p>
                      <a:pPr marL="0" marR="0" lvl="0" indent="0" algn="l" rtl="0">
                        <a:spcBef>
                          <a:spcPts val="0"/>
                        </a:spcBef>
                        <a:spcAft>
                          <a:spcPts val="0"/>
                        </a:spcAft>
                        <a:buNone/>
                      </a:pPr>
                      <a:r>
                        <a:rPr lang="en-GB" sz="1400" b="0" dirty="0">
                          <a:latin typeface="Montserrat Light"/>
                          <a:ea typeface="Montserrat Light"/>
                          <a:cs typeface="Montserrat Light"/>
                          <a:sym typeface="Montserrat Light"/>
                        </a:rPr>
                        <a:t>User data security</a:t>
                      </a:r>
                      <a:endParaRPr sz="1400" b="0" dirty="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Low</a:t>
                      </a:r>
                      <a:endParaRPr sz="1400" b="0"/>
                    </a:p>
                  </a:txBody>
                  <a:tcPr marL="91450" marR="91450" marT="45725" marB="45725"/>
                </a:tc>
                <a:tc>
                  <a:txBody>
                    <a:bodyPr/>
                    <a:lstStyle/>
                    <a:p>
                      <a:pPr marL="0" marR="0" lvl="0" indent="0" algn="l" rtl="0">
                        <a:spcBef>
                          <a:spcPts val="0"/>
                        </a:spcBef>
                        <a:spcAft>
                          <a:spcPts val="0"/>
                        </a:spcAft>
                        <a:buNone/>
                      </a:pPr>
                      <a:r>
                        <a:rPr lang="en-GB" sz="1400" b="0">
                          <a:latin typeface="Montserrat Light"/>
                          <a:ea typeface="Montserrat Light"/>
                          <a:cs typeface="Montserrat Light"/>
                          <a:sym typeface="Montserrat Light"/>
                        </a:rPr>
                        <a:t>Loss of clients details etc</a:t>
                      </a:r>
                      <a:endParaRPr sz="1400" b="0"/>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High</a:t>
                      </a:r>
                      <a:endParaRPr sz="1400" b="0">
                        <a:solidFill>
                          <a:schemeClr val="tx1">
                            <a:lumMod val="75000"/>
                            <a:lumOff val="25000"/>
                          </a:schemeClr>
                        </a:solidFill>
                      </a:endParaRPr>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Add extra layers of security.</a:t>
                      </a:r>
                      <a:endParaRPr sz="1400" b="0">
                        <a:solidFill>
                          <a:schemeClr val="tx1">
                            <a:lumMod val="75000"/>
                            <a:lumOff val="25000"/>
                          </a:schemeClr>
                        </a:solidFill>
                      </a:endParaRPr>
                    </a:p>
                  </a:txBody>
                  <a:tcPr marL="91450" marR="91450" marT="45725" marB="45725"/>
                </a:tc>
                <a:extLst>
                  <a:ext uri="{0D108BD9-81ED-4DB2-BD59-A6C34878D82A}">
                    <a16:rowId xmlns:a16="http://schemas.microsoft.com/office/drawing/2014/main" val="10004"/>
                  </a:ext>
                </a:extLst>
              </a:tr>
              <a:tr h="455487">
                <a:tc>
                  <a:txBody>
                    <a:bodyPr/>
                    <a:lstStyle/>
                    <a:p>
                      <a:pPr marL="0" marR="0" lvl="0" indent="0" algn="l" rtl="0">
                        <a:spcBef>
                          <a:spcPts val="0"/>
                        </a:spcBef>
                        <a:spcAft>
                          <a:spcPts val="0"/>
                        </a:spcAft>
                        <a:buNone/>
                      </a:pPr>
                      <a:r>
                        <a:rPr lang="en-GB" sz="1400" b="0" dirty="0">
                          <a:latin typeface="Montserrat Light"/>
                          <a:ea typeface="Montserrat Light"/>
                          <a:cs typeface="Montserrat Light"/>
                          <a:sym typeface="Montserrat Light"/>
                        </a:rPr>
                        <a:t>Overload server traffic</a:t>
                      </a:r>
                      <a:endParaRPr sz="1400" b="0" dirty="0"/>
                    </a:p>
                  </a:txBody>
                  <a:tcPr marL="91450" marR="91450" marT="45725" marB="45725"/>
                </a:tc>
                <a:tc>
                  <a:txBody>
                    <a:bodyPr/>
                    <a:lstStyle/>
                    <a:p>
                      <a:pPr marL="0" marR="0" lvl="0" indent="0" algn="l" rtl="0">
                        <a:spcBef>
                          <a:spcPts val="0"/>
                        </a:spcBef>
                        <a:spcAft>
                          <a:spcPts val="0"/>
                        </a:spcAft>
                        <a:buNone/>
                      </a:pPr>
                      <a:r>
                        <a:rPr lang="en-GB" sz="1400" b="0" dirty="0">
                          <a:latin typeface="Montserrat Light"/>
                          <a:ea typeface="Montserrat Light"/>
                          <a:cs typeface="Montserrat Light"/>
                          <a:sym typeface="Montserrat Light"/>
                        </a:rPr>
                        <a:t>Medium</a:t>
                      </a:r>
                      <a:endParaRPr sz="1400" b="0" dirty="0"/>
                    </a:p>
                  </a:txBody>
                  <a:tcPr marL="91450" marR="91450" marT="45725" marB="45725"/>
                </a:tc>
                <a:tc>
                  <a:txBody>
                    <a:bodyPr/>
                    <a:lstStyle/>
                    <a:p>
                      <a:pPr marL="0" marR="0" lvl="0" indent="0" algn="l" rtl="0">
                        <a:spcBef>
                          <a:spcPts val="0"/>
                        </a:spcBef>
                        <a:spcAft>
                          <a:spcPts val="0"/>
                        </a:spcAft>
                        <a:buNone/>
                      </a:pPr>
                      <a:r>
                        <a:rPr lang="en-GB" sz="1400" b="0" dirty="0">
                          <a:latin typeface="Montserrat Light"/>
                          <a:ea typeface="Montserrat Light"/>
                          <a:cs typeface="Montserrat Light"/>
                          <a:sym typeface="Montserrat Light"/>
                        </a:rPr>
                        <a:t>Loss of </a:t>
                      </a:r>
                      <a:r>
                        <a:rPr lang="en-GB" sz="1400" b="0" i="1" dirty="0">
                          <a:solidFill>
                            <a:schemeClr val="accent6"/>
                          </a:solidFill>
                          <a:highlight>
                            <a:srgbClr val="000000"/>
                          </a:highlight>
                          <a:latin typeface="Montserrat Light"/>
                          <a:ea typeface="Montserrat Light"/>
                          <a:cs typeface="Montserrat Light"/>
                          <a:sym typeface="Montserrat Light"/>
                        </a:rPr>
                        <a:t>pi</a:t>
                      </a:r>
                      <a:r>
                        <a:rPr lang="en-GB" sz="1400" b="0" i="1" dirty="0">
                          <a:solidFill>
                            <a:schemeClr val="lt1"/>
                          </a:solidFill>
                          <a:highlight>
                            <a:srgbClr val="000000"/>
                          </a:highlight>
                          <a:latin typeface="Montserrat Light"/>
                          <a:ea typeface="Montserrat Light"/>
                          <a:cs typeface="Montserrat Light"/>
                          <a:sym typeface="Montserrat Light"/>
                        </a:rPr>
                        <a:t>zz</a:t>
                      </a:r>
                      <a:r>
                        <a:rPr lang="en-GB" sz="1400" b="0" i="1" dirty="0">
                          <a:solidFill>
                            <a:srgbClr val="FF0000"/>
                          </a:solidFill>
                          <a:highlight>
                            <a:srgbClr val="000000"/>
                          </a:highlight>
                          <a:latin typeface="Montserrat Light"/>
                          <a:ea typeface="Montserrat Light"/>
                          <a:cs typeface="Montserrat Light"/>
                          <a:sym typeface="Montserrat Light"/>
                        </a:rPr>
                        <a:t>as</a:t>
                      </a:r>
                      <a:endParaRPr sz="1400" b="0" i="1" dirty="0">
                        <a:solidFill>
                          <a:srgbClr val="FF0000"/>
                        </a:solidFill>
                        <a:highlight>
                          <a:srgbClr val="000000"/>
                        </a:highlight>
                        <a:latin typeface="Montserrat Light"/>
                        <a:ea typeface="Montserrat Light"/>
                        <a:cs typeface="Montserrat Light"/>
                        <a:sym typeface="Montserrat Light"/>
                      </a:endParaRPr>
                    </a:p>
                  </a:txBody>
                  <a:tcPr marL="91450" marR="91450" marT="45725" marB="45725"/>
                </a:tc>
                <a:tc>
                  <a:txBody>
                    <a:bodyPr/>
                    <a:lstStyle/>
                    <a:p>
                      <a:pPr marL="0" marR="0" lvl="0" indent="0" algn="l" rtl="0">
                        <a:spcBef>
                          <a:spcPts val="0"/>
                        </a:spcBef>
                        <a:spcAft>
                          <a:spcPts val="0"/>
                        </a:spcAft>
                        <a:buNone/>
                      </a:pPr>
                      <a:r>
                        <a:rPr lang="en-GB" sz="1400" b="0">
                          <a:solidFill>
                            <a:schemeClr val="tx1">
                              <a:lumMod val="75000"/>
                              <a:lumOff val="25000"/>
                            </a:schemeClr>
                          </a:solidFill>
                          <a:latin typeface="Montserrat Light"/>
                          <a:ea typeface="Montserrat Light"/>
                          <a:cs typeface="Montserrat Light"/>
                          <a:sym typeface="Montserrat Light"/>
                        </a:rPr>
                        <a:t>Extreme</a:t>
                      </a:r>
                      <a:endParaRPr sz="1400" b="0">
                        <a:solidFill>
                          <a:schemeClr val="tx1">
                            <a:lumMod val="75000"/>
                            <a:lumOff val="25000"/>
                          </a:schemeClr>
                        </a:solidFill>
                      </a:endParaRPr>
                    </a:p>
                  </a:txBody>
                  <a:tcPr marL="91450" marR="91450" marT="45725" marB="45725"/>
                </a:tc>
                <a:tc>
                  <a:txBody>
                    <a:bodyPr/>
                    <a:lstStyle/>
                    <a:p>
                      <a:pPr marL="0" marR="0" lvl="0" indent="0" algn="l" rtl="0">
                        <a:spcBef>
                          <a:spcPts val="0"/>
                        </a:spcBef>
                        <a:spcAft>
                          <a:spcPts val="0"/>
                        </a:spcAft>
                        <a:buNone/>
                      </a:pPr>
                      <a:r>
                        <a:rPr lang="en-GB" sz="1400" b="0" dirty="0">
                          <a:solidFill>
                            <a:schemeClr val="tx1">
                              <a:lumMod val="75000"/>
                              <a:lumOff val="25000"/>
                            </a:schemeClr>
                          </a:solidFill>
                          <a:latin typeface="Montserrat Light"/>
                          <a:ea typeface="Montserrat Light"/>
                          <a:cs typeface="Montserrat Light"/>
                          <a:sym typeface="Montserrat Light"/>
                        </a:rPr>
                        <a:t>don't overload the ovens.</a:t>
                      </a:r>
                      <a:endParaRPr sz="1400" b="0" dirty="0">
                        <a:solidFill>
                          <a:schemeClr val="tx1">
                            <a:lumMod val="75000"/>
                            <a:lumOff val="25000"/>
                          </a:schemeClr>
                        </a:solidFil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535353"/>
              </a:buClr>
              <a:buSzPts val="1200"/>
              <a:buNone/>
            </a:pPr>
            <a:r>
              <a:rPr lang="en-GB"/>
              <a:t>PIZZA APP – BUSINESS CASE</a:t>
            </a:r>
            <a:endParaRPr/>
          </a:p>
        </p:txBody>
      </p:sp>
      <p:sp>
        <p:nvSpPr>
          <p:cNvPr id="70" name="Google Shape;70;p9"/>
          <p:cNvSpPr txBox="1">
            <a:spLocks noGrp="1"/>
          </p:cNvSpPr>
          <p:nvPr>
            <p:ph type="body" idx="2"/>
          </p:nvPr>
        </p:nvSpPr>
        <p:spPr>
          <a:xfrm>
            <a:off x="534333" y="683683"/>
            <a:ext cx="11080500" cy="443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BA6BC"/>
              </a:buClr>
              <a:buSzPts val="3200"/>
              <a:buNone/>
            </a:pPr>
            <a:r>
              <a:rPr lang="en-GB" b="1" dirty="0">
                <a:latin typeface="Montserrat"/>
                <a:ea typeface="Montserrat"/>
                <a:cs typeface="Montserrat"/>
                <a:sym typeface="Montserrat"/>
              </a:rPr>
              <a:t>Requirements</a:t>
            </a:r>
            <a:r>
              <a:rPr lang="en-GB" dirty="0"/>
              <a:t> analysis</a:t>
            </a:r>
            <a:endParaRPr b="1" dirty="0">
              <a:latin typeface="Montserrat"/>
              <a:ea typeface="Montserrat"/>
              <a:cs typeface="Montserrat"/>
              <a:sym typeface="Montserrat"/>
            </a:endParaRPr>
          </a:p>
        </p:txBody>
      </p:sp>
      <p:sp>
        <p:nvSpPr>
          <p:cNvPr id="71" name="Google Shape;71;p9"/>
          <p:cNvSpPr txBox="1"/>
          <p:nvPr/>
        </p:nvSpPr>
        <p:spPr>
          <a:xfrm>
            <a:off x="527050" y="1103833"/>
            <a:ext cx="11149500" cy="225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GB" sz="1400">
                <a:solidFill>
                  <a:srgbClr val="1396AE"/>
                </a:solidFill>
                <a:latin typeface="Montserrat Light"/>
                <a:ea typeface="Montserrat Light"/>
                <a:cs typeface="Montserrat Light"/>
                <a:sym typeface="Montserrat Light"/>
              </a:rPr>
              <a:t>These are the </a:t>
            </a:r>
            <a:r>
              <a:rPr lang="en-GB">
                <a:solidFill>
                  <a:srgbClr val="1396AE"/>
                </a:solidFill>
                <a:latin typeface="Montserrat Light"/>
                <a:ea typeface="Montserrat Light"/>
                <a:cs typeface="Montserrat Light"/>
                <a:sym typeface="Montserrat Light"/>
              </a:rPr>
              <a:t>Requirements</a:t>
            </a:r>
            <a:r>
              <a:rPr lang="en-GB" sz="1400">
                <a:solidFill>
                  <a:srgbClr val="1396AE"/>
                </a:solidFill>
                <a:latin typeface="Montserrat Light"/>
                <a:ea typeface="Montserrat Light"/>
                <a:cs typeface="Montserrat Light"/>
                <a:sym typeface="Montserrat Light"/>
              </a:rPr>
              <a:t> with the Pizza App project (</a:t>
            </a:r>
            <a:r>
              <a:rPr lang="en-GB">
                <a:solidFill>
                  <a:srgbClr val="1396AE"/>
                </a:solidFill>
                <a:latin typeface="Montserrat Light"/>
                <a:ea typeface="Montserrat Light"/>
                <a:cs typeface="Montserrat Light"/>
                <a:sym typeface="Montserrat Light"/>
              </a:rPr>
              <a:t>Minimum Viable Product and Nice to have Features.</a:t>
            </a:r>
            <a:endParaRPr/>
          </a:p>
        </p:txBody>
      </p:sp>
      <p:graphicFrame>
        <p:nvGraphicFramePr>
          <p:cNvPr id="72" name="Google Shape;72;p9"/>
          <p:cNvGraphicFramePr/>
          <p:nvPr>
            <p:extLst>
              <p:ext uri="{D42A27DB-BD31-4B8C-83A1-F6EECF244321}">
                <p14:modId xmlns:p14="http://schemas.microsoft.com/office/powerpoint/2010/main" val="3319014932"/>
              </p:ext>
            </p:extLst>
          </p:nvPr>
        </p:nvGraphicFramePr>
        <p:xfrm>
          <a:off x="595481" y="1644222"/>
          <a:ext cx="9965550" cy="4979015"/>
        </p:xfrm>
        <a:graphic>
          <a:graphicData uri="http://schemas.openxmlformats.org/drawingml/2006/table">
            <a:tbl>
              <a:tblPr firstRow="1" bandRow="1">
                <a:noFill/>
                <a:tableStyleId>{FF208772-117D-4127-AD29-0EBE38C34DDD}</a:tableStyleId>
              </a:tblPr>
              <a:tblGrid>
                <a:gridCol w="4069125">
                  <a:extLst>
                    <a:ext uri="{9D8B030D-6E8A-4147-A177-3AD203B41FA5}">
                      <a16:colId xmlns:a16="http://schemas.microsoft.com/office/drawing/2014/main" val="20000"/>
                    </a:ext>
                  </a:extLst>
                </a:gridCol>
                <a:gridCol w="1405425">
                  <a:extLst>
                    <a:ext uri="{9D8B030D-6E8A-4147-A177-3AD203B41FA5}">
                      <a16:colId xmlns:a16="http://schemas.microsoft.com/office/drawing/2014/main" val="20001"/>
                    </a:ext>
                  </a:extLst>
                </a:gridCol>
                <a:gridCol w="2245500">
                  <a:extLst>
                    <a:ext uri="{9D8B030D-6E8A-4147-A177-3AD203B41FA5}">
                      <a16:colId xmlns:a16="http://schemas.microsoft.com/office/drawing/2014/main" val="20002"/>
                    </a:ext>
                  </a:extLst>
                </a:gridCol>
                <a:gridCol w="22455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GB" sz="1400" dirty="0">
                          <a:latin typeface="Montserrat"/>
                          <a:ea typeface="Montserrat"/>
                          <a:cs typeface="Montserrat"/>
                          <a:sym typeface="Montserrat"/>
                        </a:rPr>
                        <a:t>Requirements</a:t>
                      </a:r>
                      <a:endParaRPr dirty="0"/>
                    </a:p>
                  </a:txBody>
                  <a:tcPr marL="91450" marR="91450" marT="45725" marB="45725">
                    <a:solidFill>
                      <a:srgbClr val="1396AE"/>
                    </a:solidFill>
                  </a:tcPr>
                </a:tc>
                <a:tc>
                  <a:txBody>
                    <a:bodyPr/>
                    <a:lstStyle/>
                    <a:p>
                      <a:pPr marL="0" marR="0" lvl="0" indent="0" algn="l" rtl="0">
                        <a:spcBef>
                          <a:spcPts val="0"/>
                        </a:spcBef>
                        <a:spcAft>
                          <a:spcPts val="0"/>
                        </a:spcAft>
                        <a:buNone/>
                      </a:pPr>
                      <a:r>
                        <a:rPr lang="en-GB" sz="1400">
                          <a:latin typeface="Montserrat"/>
                          <a:ea typeface="Montserrat"/>
                          <a:cs typeface="Montserrat"/>
                          <a:sym typeface="Montserrat"/>
                        </a:rPr>
                        <a:t>Importancy</a:t>
                      </a:r>
                      <a:endParaRPr sz="1400">
                        <a:latin typeface="Montserrat"/>
                        <a:ea typeface="Montserrat"/>
                        <a:cs typeface="Montserrat"/>
                        <a:sym typeface="Montserrat"/>
                      </a:endParaRPr>
                    </a:p>
                  </a:txBody>
                  <a:tcPr marL="91450" marR="91450" marT="45725" marB="45725">
                    <a:solidFill>
                      <a:srgbClr val="1396AE"/>
                    </a:solidFill>
                  </a:tcPr>
                </a:tc>
                <a:tc>
                  <a:txBody>
                    <a:bodyPr/>
                    <a:lstStyle/>
                    <a:p>
                      <a:pPr marL="0" marR="0" lvl="0" indent="0" algn="l" rtl="0">
                        <a:spcBef>
                          <a:spcPts val="0"/>
                        </a:spcBef>
                        <a:spcAft>
                          <a:spcPts val="0"/>
                        </a:spcAft>
                        <a:buNone/>
                      </a:pPr>
                      <a:r>
                        <a:rPr lang="en-GB">
                          <a:latin typeface="Montserrat"/>
                          <a:ea typeface="Montserrat"/>
                          <a:cs typeface="Montserrat"/>
                          <a:sym typeface="Montserrat"/>
                        </a:rPr>
                        <a:t>Complex or not</a:t>
                      </a:r>
                      <a:endParaRPr/>
                    </a:p>
                  </a:txBody>
                  <a:tcPr marL="91450" marR="91450" marT="45725" marB="45725">
                    <a:solidFill>
                      <a:srgbClr val="1396AE"/>
                    </a:solidFill>
                  </a:tcPr>
                </a:tc>
                <a:tc>
                  <a:txBody>
                    <a:bodyPr/>
                    <a:lstStyle/>
                    <a:p>
                      <a:pPr marL="0" marR="0" lvl="0" indent="0" algn="l" rtl="0">
                        <a:spcBef>
                          <a:spcPts val="0"/>
                        </a:spcBef>
                        <a:spcAft>
                          <a:spcPts val="0"/>
                        </a:spcAft>
                        <a:buNone/>
                      </a:pPr>
                      <a:r>
                        <a:rPr lang="en-GB">
                          <a:latin typeface="Montserrat"/>
                          <a:ea typeface="Montserrat"/>
                          <a:cs typeface="Montserrat"/>
                          <a:sym typeface="Montserrat"/>
                        </a:rPr>
                        <a:t>Functional or not</a:t>
                      </a:r>
                      <a:endParaRPr>
                        <a:latin typeface="Montserrat"/>
                        <a:ea typeface="Montserrat"/>
                        <a:cs typeface="Montserrat"/>
                        <a:sym typeface="Montserrat"/>
                      </a:endParaRPr>
                    </a:p>
                  </a:txBody>
                  <a:tcPr marL="91450" marR="91450" marT="45725" marB="45725">
                    <a:solidFill>
                      <a:srgbClr val="1396AE"/>
                    </a:solidFill>
                  </a:tcPr>
                </a:tc>
                <a:extLst>
                  <a:ext uri="{0D108BD9-81ED-4DB2-BD59-A6C34878D82A}">
                    <a16:rowId xmlns:a16="http://schemas.microsoft.com/office/drawing/2014/main" val="10000"/>
                  </a:ext>
                </a:extLst>
              </a:tr>
              <a:tr h="453350">
                <a:tc>
                  <a:txBody>
                    <a:bodyPr/>
                    <a:lstStyle/>
                    <a:p>
                      <a:pPr marL="0" marR="0" lvl="0" indent="0" algn="l" rtl="0">
                        <a:spcBef>
                          <a:spcPts val="0"/>
                        </a:spcBef>
                        <a:spcAft>
                          <a:spcPts val="0"/>
                        </a:spcAft>
                        <a:buNone/>
                      </a:pPr>
                      <a:r>
                        <a:rPr lang="en-GB" sz="1200" b="1">
                          <a:latin typeface="Montserrat"/>
                          <a:ea typeface="Montserrat"/>
                          <a:cs typeface="Montserrat"/>
                          <a:sym typeface="Montserrat"/>
                        </a:rPr>
                        <a:t>Current process need to be able to order online.</a:t>
                      </a:r>
                      <a:endParaRPr sz="1200" b="1"/>
                    </a:p>
                  </a:txBody>
                  <a:tcPr marL="91450" marR="91450" marT="45725" marB="45725"/>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High</a:t>
                      </a:r>
                      <a:endParaRPr sz="1200" b="1"/>
                    </a:p>
                  </a:txBody>
                  <a:tcPr marL="91450" marR="91450" marT="45725" marB="45725"/>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 Rare</a:t>
                      </a:r>
                      <a:endParaRPr sz="1200" b="1"/>
                    </a:p>
                  </a:txBody>
                  <a:tcPr marL="91450" marR="91450" marT="45725" marB="45725"/>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tc>
                <a:extLst>
                  <a:ext uri="{0D108BD9-81ED-4DB2-BD59-A6C34878D82A}">
                    <a16:rowId xmlns:a16="http://schemas.microsoft.com/office/drawing/2014/main" val="10001"/>
                  </a:ext>
                </a:extLst>
              </a:tr>
              <a:tr h="463675">
                <a:tc>
                  <a:txBody>
                    <a:bodyPr/>
                    <a:lstStyle/>
                    <a:p>
                      <a:pPr marL="0" marR="0" lvl="0" indent="0" algn="l" rtl="0">
                        <a:spcBef>
                          <a:spcPts val="0"/>
                        </a:spcBef>
                        <a:spcAft>
                          <a:spcPts val="0"/>
                        </a:spcAft>
                        <a:buNone/>
                      </a:pPr>
                      <a:r>
                        <a:rPr lang="en-GB" sz="1200" b="1">
                          <a:latin typeface="Montserrat"/>
                          <a:ea typeface="Montserrat"/>
                          <a:cs typeface="Montserrat"/>
                          <a:sym typeface="Montserrat"/>
                        </a:rPr>
                        <a:t>User can select the amount of heads at an event</a:t>
                      </a:r>
                      <a:endParaRPr sz="1200" b="1"/>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High</a:t>
                      </a:r>
                      <a:endParaRPr sz="1200" b="1"/>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 Rare</a:t>
                      </a:r>
                      <a:endParaRPr sz="1200" b="1"/>
                    </a:p>
                  </a:txBody>
                  <a:tcPr marL="91450" marR="91450" marT="45725" marB="45725">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93050">
                <a:tc>
                  <a:txBody>
                    <a:bodyPr/>
                    <a:lstStyle/>
                    <a:p>
                      <a:pPr marL="0" marR="0" lvl="0" indent="0" algn="l" rtl="0">
                        <a:spcBef>
                          <a:spcPts val="0"/>
                        </a:spcBef>
                        <a:spcAft>
                          <a:spcPts val="0"/>
                        </a:spcAft>
                        <a:buNone/>
                      </a:pPr>
                      <a:r>
                        <a:rPr lang="en-GB" sz="1200" b="1">
                          <a:latin typeface="Montserrat"/>
                          <a:ea typeface="Montserrat"/>
                          <a:cs typeface="Montserrat"/>
                          <a:sym typeface="Montserrat"/>
                        </a:rPr>
                        <a:t>Integrate invoice system with the web application</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Well Done</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603375">
                <a:tc>
                  <a:txBody>
                    <a:bodyPr/>
                    <a:lstStyle/>
                    <a:p>
                      <a:pPr marL="0" marR="0" lvl="0" indent="0" algn="l" rtl="0">
                        <a:spcBef>
                          <a:spcPts val="0"/>
                        </a:spcBef>
                        <a:spcAft>
                          <a:spcPts val="0"/>
                        </a:spcAft>
                        <a:buNone/>
                      </a:pPr>
                      <a:r>
                        <a:rPr lang="en-GB" sz="1200" b="1">
                          <a:latin typeface="Montserrat"/>
                          <a:ea typeface="Montserrat"/>
                          <a:cs typeface="Montserrat"/>
                          <a:sym typeface="Montserrat"/>
                        </a:rPr>
                        <a:t>Integrate the application with the current order system</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High</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 Well</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432725">
                <a:tc>
                  <a:txBody>
                    <a:bodyPr/>
                    <a:lstStyle/>
                    <a:p>
                      <a:pPr marL="0" marR="0" lvl="0" indent="0" algn="l" rtl="0">
                        <a:spcBef>
                          <a:spcPts val="0"/>
                        </a:spcBef>
                        <a:spcAft>
                          <a:spcPts val="0"/>
                        </a:spcAft>
                        <a:buNone/>
                      </a:pPr>
                      <a:r>
                        <a:rPr lang="en-GB" sz="1200" b="1">
                          <a:latin typeface="Montserrat"/>
                          <a:ea typeface="Montserrat"/>
                          <a:cs typeface="Montserrat"/>
                          <a:sym typeface="Montserrat"/>
                        </a:rPr>
                        <a:t>Dietary Requirements</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High</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 Rare</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63650">
                <a:tc>
                  <a:txBody>
                    <a:bodyPr/>
                    <a:lstStyle/>
                    <a:p>
                      <a:pPr marL="0" marR="0" lvl="0" indent="0" algn="l" rtl="0">
                        <a:spcBef>
                          <a:spcPts val="0"/>
                        </a:spcBef>
                        <a:spcAft>
                          <a:spcPts val="0"/>
                        </a:spcAft>
                        <a:buNone/>
                      </a:pPr>
                      <a:r>
                        <a:rPr lang="en-GB" sz="1200" b="1">
                          <a:latin typeface="Montserrat"/>
                          <a:ea typeface="Montserrat"/>
                          <a:cs typeface="Montserrat"/>
                          <a:sym typeface="Montserrat"/>
                        </a:rPr>
                        <a:t>Date</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High</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Medium</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GB" sz="1200" b="1">
                          <a:latin typeface="Montserrat"/>
                          <a:ea typeface="Montserrat"/>
                          <a:cs typeface="Montserrat"/>
                          <a:sym typeface="Montserrat"/>
                        </a:rPr>
                        <a:t>Y</a:t>
                      </a:r>
                      <a:endParaRPr sz="1200" b="1">
                        <a:latin typeface="Montserrat"/>
                        <a:ea typeface="Montserrat"/>
                        <a:cs typeface="Montserrat"/>
                        <a:sym typeface="Montserrat"/>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443050">
                <a:tc>
                  <a:txBody>
                    <a:bodyPr/>
                    <a:lstStyle/>
                    <a:p>
                      <a:pPr marL="0" marR="0" lvl="0" indent="0" algn="l" rtl="0">
                        <a:spcBef>
                          <a:spcPts val="0"/>
                        </a:spcBef>
                        <a:spcAft>
                          <a:spcPts val="0"/>
                        </a:spcAft>
                        <a:buNone/>
                      </a:pPr>
                      <a:r>
                        <a:rPr lang="en-GB" sz="1200"/>
                        <a:t>Order status</a:t>
                      </a:r>
                      <a:endParaRPr sz="1200"/>
                    </a:p>
                  </a:txBody>
                  <a:tcPr marL="91450" marR="91450" marT="45725" marB="45725">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GB" sz="1200">
                          <a:latin typeface="Montserrat Light"/>
                          <a:ea typeface="Montserrat Light"/>
                          <a:cs typeface="Montserrat Light"/>
                          <a:sym typeface="Montserrat Light"/>
                        </a:rPr>
                        <a:t>Low</a:t>
                      </a:r>
                      <a:endParaRPr sz="1200">
                        <a:latin typeface="Montserrat Light"/>
                        <a:ea typeface="Montserrat Light"/>
                        <a:cs typeface="Montserrat Light"/>
                        <a:sym typeface="Montserrat Light"/>
                      </a:endParaRPr>
                    </a:p>
                  </a:txBody>
                  <a:tcPr marL="91450" marR="91450" marT="45725" marB="45725">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GB" sz="1200"/>
                        <a:t>Medium Well</a:t>
                      </a:r>
                      <a:endParaRPr sz="1200"/>
                    </a:p>
                  </a:txBody>
                  <a:tcPr marL="91450" marR="91450" marT="45725" marB="45725">
                    <a:lnT w="381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GB" sz="1200"/>
                        <a:t>Y</a:t>
                      </a:r>
                      <a:endParaRPr sz="1200"/>
                    </a:p>
                  </a:txBody>
                  <a:tcPr marL="91450" marR="91450" marT="45725" marB="45725">
                    <a:lnT w="38100" cap="flat" cmpd="sng">
                      <a:solidFill>
                        <a:schemeClr val="lt1"/>
                      </a:solidFill>
                      <a:prstDash val="solid"/>
                      <a:round/>
                      <a:headEnd type="none" w="sm" len="sm"/>
                      <a:tailEnd type="none" w="sm" len="sm"/>
                    </a:lnT>
                  </a:tcPr>
                </a:tc>
                <a:extLst>
                  <a:ext uri="{0D108BD9-81ED-4DB2-BD59-A6C34878D82A}">
                    <a16:rowId xmlns:a16="http://schemas.microsoft.com/office/drawing/2014/main" val="10007"/>
                  </a:ext>
                </a:extLst>
              </a:tr>
              <a:tr h="443025">
                <a:tc>
                  <a:txBody>
                    <a:bodyPr/>
                    <a:lstStyle/>
                    <a:p>
                      <a:pPr marL="0" marR="0" lvl="0" indent="0" algn="l" rtl="0">
                        <a:spcBef>
                          <a:spcPts val="0"/>
                        </a:spcBef>
                        <a:spcAft>
                          <a:spcPts val="0"/>
                        </a:spcAft>
                        <a:buNone/>
                      </a:pPr>
                      <a:r>
                        <a:rPr lang="en-GB" sz="1200"/>
                        <a:t>List all available pizzas</a:t>
                      </a:r>
                      <a:endParaRPr sz="1200"/>
                    </a:p>
                  </a:txBody>
                  <a:tcPr marL="91450" marR="91450" marT="45725" marB="45725"/>
                </a:tc>
                <a:tc>
                  <a:txBody>
                    <a:bodyPr/>
                    <a:lstStyle/>
                    <a:p>
                      <a:pPr marL="0" marR="0" lvl="0" indent="0" algn="l" rtl="0">
                        <a:spcBef>
                          <a:spcPts val="0"/>
                        </a:spcBef>
                        <a:spcAft>
                          <a:spcPts val="0"/>
                        </a:spcAft>
                        <a:buNone/>
                      </a:pPr>
                      <a:r>
                        <a:rPr lang="en-GB" sz="1200">
                          <a:latin typeface="Montserrat Light"/>
                          <a:ea typeface="Montserrat Light"/>
                          <a:cs typeface="Montserrat Light"/>
                          <a:sym typeface="Montserrat Light"/>
                        </a:rPr>
                        <a:t>Low</a:t>
                      </a:r>
                      <a:endParaRPr sz="1200">
                        <a:latin typeface="Montserrat Light"/>
                        <a:ea typeface="Montserrat Light"/>
                        <a:cs typeface="Montserrat Light"/>
                        <a:sym typeface="Montserrat Light"/>
                      </a:endParaRPr>
                    </a:p>
                  </a:txBody>
                  <a:tcPr marL="91450" marR="91450" marT="45725" marB="45725"/>
                </a:tc>
                <a:tc>
                  <a:txBody>
                    <a:bodyPr/>
                    <a:lstStyle/>
                    <a:p>
                      <a:pPr marL="0" marR="0" lvl="0" indent="0" algn="l" rtl="0">
                        <a:spcBef>
                          <a:spcPts val="0"/>
                        </a:spcBef>
                        <a:spcAft>
                          <a:spcPts val="0"/>
                        </a:spcAft>
                        <a:buNone/>
                      </a:pPr>
                      <a:r>
                        <a:rPr lang="en-GB" sz="1200"/>
                        <a:t>Rare</a:t>
                      </a:r>
                      <a:endParaRPr sz="1200"/>
                    </a:p>
                  </a:txBody>
                  <a:tcPr marL="91450" marR="91450" marT="45725" marB="45725"/>
                </a:tc>
                <a:tc>
                  <a:txBody>
                    <a:bodyPr/>
                    <a:lstStyle/>
                    <a:p>
                      <a:pPr marL="0" marR="0" lvl="0" indent="0" algn="l" rtl="0">
                        <a:spcBef>
                          <a:spcPts val="0"/>
                        </a:spcBef>
                        <a:spcAft>
                          <a:spcPts val="0"/>
                        </a:spcAft>
                        <a:buNone/>
                      </a:pPr>
                      <a:r>
                        <a:rPr lang="en-GB" sz="1200"/>
                        <a:t>Y</a:t>
                      </a:r>
                      <a:endParaRPr sz="1200"/>
                    </a:p>
                  </a:txBody>
                  <a:tcPr marL="91450" marR="91450" marT="45725" marB="45725"/>
                </a:tc>
                <a:extLst>
                  <a:ext uri="{0D108BD9-81ED-4DB2-BD59-A6C34878D82A}">
                    <a16:rowId xmlns:a16="http://schemas.microsoft.com/office/drawing/2014/main" val="10008"/>
                  </a:ext>
                </a:extLst>
              </a:tr>
              <a:tr h="443025">
                <a:tc>
                  <a:txBody>
                    <a:bodyPr/>
                    <a:lstStyle/>
                    <a:p>
                      <a:pPr marL="0" marR="0" lvl="0" indent="0" algn="l" rtl="0">
                        <a:spcBef>
                          <a:spcPts val="0"/>
                        </a:spcBef>
                        <a:spcAft>
                          <a:spcPts val="0"/>
                        </a:spcAft>
                        <a:buNone/>
                      </a:pPr>
                      <a:r>
                        <a:rPr lang="en-GB" sz="1200"/>
                        <a:t>Edge case handling if user orders a lot of pizzas </a:t>
                      </a:r>
                      <a:endParaRPr sz="1200"/>
                    </a:p>
                  </a:txBody>
                  <a:tcPr marL="91450" marR="91450" marT="45725" marB="45725"/>
                </a:tc>
                <a:tc>
                  <a:txBody>
                    <a:bodyPr/>
                    <a:lstStyle/>
                    <a:p>
                      <a:pPr marL="0" marR="0" lvl="0" indent="0" algn="l" rtl="0">
                        <a:spcBef>
                          <a:spcPts val="0"/>
                        </a:spcBef>
                        <a:spcAft>
                          <a:spcPts val="0"/>
                        </a:spcAft>
                        <a:buNone/>
                      </a:pPr>
                      <a:r>
                        <a:rPr lang="en-GB" sz="1200">
                          <a:latin typeface="Montserrat Light"/>
                          <a:ea typeface="Montserrat Light"/>
                          <a:cs typeface="Montserrat Light"/>
                          <a:sym typeface="Montserrat Light"/>
                        </a:rPr>
                        <a:t>Medium</a:t>
                      </a:r>
                      <a:endParaRPr sz="1200">
                        <a:latin typeface="Montserrat Light"/>
                        <a:ea typeface="Montserrat Light"/>
                        <a:cs typeface="Montserrat Light"/>
                        <a:sym typeface="Montserrat Light"/>
                      </a:endParaRPr>
                    </a:p>
                  </a:txBody>
                  <a:tcPr marL="91450" marR="91450" marT="45725" marB="45725"/>
                </a:tc>
                <a:tc>
                  <a:txBody>
                    <a:bodyPr/>
                    <a:lstStyle/>
                    <a:p>
                      <a:pPr marL="0" marR="0" lvl="0" indent="0" algn="l" rtl="0">
                        <a:spcBef>
                          <a:spcPts val="0"/>
                        </a:spcBef>
                        <a:spcAft>
                          <a:spcPts val="0"/>
                        </a:spcAft>
                        <a:buNone/>
                      </a:pPr>
                      <a:r>
                        <a:rPr lang="en-GB" sz="1200"/>
                        <a:t>Medium</a:t>
                      </a:r>
                      <a:endParaRPr sz="1200"/>
                    </a:p>
                  </a:txBody>
                  <a:tcPr marL="91450" marR="91450" marT="45725" marB="45725"/>
                </a:tc>
                <a:tc>
                  <a:txBody>
                    <a:bodyPr/>
                    <a:lstStyle/>
                    <a:p>
                      <a:pPr marL="0" marR="0" lvl="0" indent="0" algn="l" rtl="0">
                        <a:spcBef>
                          <a:spcPts val="0"/>
                        </a:spcBef>
                        <a:spcAft>
                          <a:spcPts val="0"/>
                        </a:spcAft>
                        <a:buNone/>
                      </a:pPr>
                      <a:r>
                        <a:rPr lang="en-GB" sz="1200" dirty="0"/>
                        <a:t>Y</a:t>
                      </a:r>
                      <a:endParaRPr sz="1200" dirty="0"/>
                    </a:p>
                  </a:txBody>
                  <a:tcPr marL="91450" marR="91450" marT="45725" marB="45725"/>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0"/>
          <p:cNvSpPr txBox="1">
            <a:spLocks noGrp="1"/>
          </p:cNvSpPr>
          <p:nvPr>
            <p:ph type="body" idx="1"/>
          </p:nvPr>
        </p:nvSpPr>
        <p:spPr>
          <a:xfrm>
            <a:off x="534333" y="550333"/>
            <a:ext cx="11080500" cy="4923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GB" b="1" dirty="0"/>
              <a:t>Requirements</a:t>
            </a:r>
            <a:r>
              <a:rPr lang="en-GB" dirty="0"/>
              <a:t> Specification</a:t>
            </a:r>
            <a:endParaRPr dirty="0"/>
          </a:p>
        </p:txBody>
      </p:sp>
      <p:sp>
        <p:nvSpPr>
          <p:cNvPr id="79" name="Google Shape;79;p10"/>
          <p:cNvSpPr txBox="1"/>
          <p:nvPr/>
        </p:nvSpPr>
        <p:spPr>
          <a:xfrm>
            <a:off x="641975" y="1355300"/>
            <a:ext cx="11080500" cy="51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Web App:</a:t>
            </a:r>
            <a:endParaRPr/>
          </a:p>
          <a:p>
            <a:pPr marL="457200" lvl="0" indent="-317500" algn="l" rtl="0">
              <a:spcBef>
                <a:spcPts val="0"/>
              </a:spcBef>
              <a:spcAft>
                <a:spcPts val="0"/>
              </a:spcAft>
              <a:buSzPts val="1400"/>
              <a:buChar char="-"/>
            </a:pPr>
            <a:r>
              <a:rPr lang="en-GB"/>
              <a:t>Customer has a choice of number of heads at an event</a:t>
            </a:r>
            <a:endParaRPr/>
          </a:p>
          <a:p>
            <a:pPr marL="457200" lvl="0" indent="-317500" algn="l" rtl="0">
              <a:spcBef>
                <a:spcPts val="0"/>
              </a:spcBef>
              <a:spcAft>
                <a:spcPts val="0"/>
              </a:spcAft>
              <a:buSzPts val="1400"/>
              <a:buChar char="-"/>
            </a:pPr>
            <a:r>
              <a:rPr lang="en-GB"/>
              <a:t>Enter specific dietary requirements to make sure all of the customers needs are met for</a:t>
            </a:r>
            <a:endParaRPr/>
          </a:p>
          <a:p>
            <a:pPr marL="457200" lvl="0" indent="-317500" algn="l" rtl="0">
              <a:spcBef>
                <a:spcPts val="0"/>
              </a:spcBef>
              <a:spcAft>
                <a:spcPts val="0"/>
              </a:spcAft>
              <a:buSzPts val="1400"/>
              <a:buChar char="-"/>
            </a:pPr>
            <a:r>
              <a:rPr lang="en-GB"/>
              <a:t>The customer also needs the ability to pick a date for when they would like to receive their pizza. No longer than 5 months in advance and not less than 24 hours !</a:t>
            </a:r>
            <a:endParaRPr/>
          </a:p>
          <a:p>
            <a:pPr marL="457200" lvl="0" indent="-317500" algn="l" rtl="0">
              <a:spcBef>
                <a:spcPts val="0"/>
              </a:spcBef>
              <a:spcAft>
                <a:spcPts val="0"/>
              </a:spcAft>
              <a:buSzPts val="1400"/>
              <a:buChar char="-"/>
            </a:pPr>
            <a:r>
              <a:rPr lang="en-GB"/>
              <a:t>Customer can enter their address</a:t>
            </a:r>
            <a:endParaRPr/>
          </a:p>
          <a:p>
            <a:pPr marL="457200" lvl="0" indent="-317500" algn="l" rtl="0">
              <a:spcBef>
                <a:spcPts val="0"/>
              </a:spcBef>
              <a:spcAft>
                <a:spcPts val="0"/>
              </a:spcAft>
              <a:buSzPts val="1400"/>
              <a:buChar char="-"/>
            </a:pPr>
            <a:r>
              <a:rPr lang="en-GB"/>
              <a:t>If the order is larger than 100 heads user has to order in 5 days in advance unless they would like to pay a fee of £50 to receive the pizza</a:t>
            </a:r>
            <a:endParaRPr/>
          </a:p>
          <a:p>
            <a:pPr marL="457200" lvl="0" indent="-317500" algn="l" rtl="0">
              <a:spcBef>
                <a:spcPts val="0"/>
              </a:spcBef>
              <a:spcAft>
                <a:spcPts val="0"/>
              </a:spcAft>
              <a:buSzPts val="1400"/>
              <a:buChar char="-"/>
            </a:pPr>
            <a:r>
              <a:rPr lang="en-GB"/>
              <a:t>Display a price (Apply the appropriate discounts)</a:t>
            </a:r>
            <a:endParaRPr/>
          </a:p>
          <a:p>
            <a:pPr marL="457200" lvl="0" indent="-317500" algn="l" rtl="0">
              <a:spcBef>
                <a:spcPts val="0"/>
              </a:spcBef>
              <a:spcAft>
                <a:spcPts val="0"/>
              </a:spcAft>
              <a:buClr>
                <a:schemeClr val="dk1"/>
              </a:buClr>
              <a:buSzPts val="1400"/>
              <a:buChar char="-"/>
            </a:pPr>
            <a:r>
              <a:rPr lang="en-GB">
                <a:solidFill>
                  <a:schemeClr val="dk1"/>
                </a:solidFill>
              </a:rPr>
              <a:t>Customers order is linked up with the current order system automatically.</a:t>
            </a: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Show order confirmation</a:t>
            </a:r>
            <a:endParaRPr>
              <a:solidFill>
                <a:schemeClr val="dk1"/>
              </a:solidFill>
            </a:endParaRPr>
          </a:p>
          <a:p>
            <a:pPr marL="457200" lvl="0" indent="-317500" algn="l" rtl="0">
              <a:spcBef>
                <a:spcPts val="0"/>
              </a:spcBef>
              <a:spcAft>
                <a:spcPts val="0"/>
              </a:spcAft>
              <a:buClr>
                <a:schemeClr val="dk1"/>
              </a:buClr>
              <a:buSzPts val="1400"/>
              <a:buChar char="-"/>
            </a:pPr>
            <a:r>
              <a:rPr lang="en-GB">
                <a:solidFill>
                  <a:schemeClr val="dk1"/>
                </a:solidFill>
              </a:rPr>
              <a:t>Show an error if unsuccessful</a:t>
            </a:r>
            <a:endParaRPr/>
          </a:p>
          <a:p>
            <a:pPr marL="457200" lvl="0" indent="0" algn="l" rtl="0">
              <a:spcBef>
                <a:spcPts val="0"/>
              </a:spcBef>
              <a:spcAft>
                <a:spcPts val="0"/>
              </a:spcAft>
              <a:buNone/>
            </a:pPr>
            <a:endParaRPr/>
          </a:p>
          <a:p>
            <a:pPr marL="0" lvl="0" indent="0" algn="l" rtl="0">
              <a:spcBef>
                <a:spcPts val="0"/>
              </a:spcBef>
              <a:spcAft>
                <a:spcPts val="0"/>
              </a:spcAft>
              <a:buNone/>
            </a:pPr>
            <a:r>
              <a:rPr lang="en-GB"/>
              <a:t>Integration with invoice:</a:t>
            </a:r>
            <a:endParaRPr/>
          </a:p>
          <a:p>
            <a:pPr marL="457200" lvl="0" indent="-317500" algn="l" rtl="0">
              <a:spcBef>
                <a:spcPts val="0"/>
              </a:spcBef>
              <a:spcAft>
                <a:spcPts val="0"/>
              </a:spcAft>
              <a:buClr>
                <a:schemeClr val="dk1"/>
              </a:buClr>
              <a:buSzPts val="1400"/>
              <a:buChar char="-"/>
            </a:pPr>
            <a:r>
              <a:rPr lang="en-GB">
                <a:solidFill>
                  <a:schemeClr val="dk1"/>
                </a:solidFill>
              </a:rPr>
              <a:t>Customers invoice is sent automatically</a:t>
            </a:r>
            <a:endParaRPr/>
          </a:p>
          <a:p>
            <a:pPr marL="457200" lvl="0" indent="-317500" algn="l" rtl="0">
              <a:spcBef>
                <a:spcPts val="0"/>
              </a:spcBef>
              <a:spcAft>
                <a:spcPts val="0"/>
              </a:spcAft>
              <a:buSzPts val="1400"/>
              <a:buChar char="-"/>
            </a:pPr>
            <a:r>
              <a:rPr lang="en-GB"/>
              <a:t>Send a post request from the mobile app to the current invoice system automatically after the users payment is confirmed.</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73</TotalTime>
  <Words>831</Words>
  <Application>Microsoft Office PowerPoint</Application>
  <PresentationFormat>Widescreen</PresentationFormat>
  <Paragraphs>155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Wingdings 3</vt:lpstr>
      <vt:lpstr>Montserrat</vt:lpstr>
      <vt:lpstr>Montserrat Light</vt:lpstr>
      <vt:lpstr>Century Gothic</vt:lpstr>
      <vt:lpstr>Calibri Light</vt:lpstr>
      <vt:lpstr>Calibri</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Joana Boiso-Ayan</cp:lastModifiedBy>
  <cp:revision>8</cp:revision>
  <dcterms:modified xsi:type="dcterms:W3CDTF">2021-01-29T23:53:17Z</dcterms:modified>
</cp:coreProperties>
</file>